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0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  <p:sldMasterId id="2147483728" r:id="rId8"/>
    <p:sldMasterId id="2147483746" r:id="rId9"/>
    <p:sldMasterId id="2147483767" r:id="rId10"/>
    <p:sldMasterId id="2147483784" r:id="rId11"/>
  </p:sldMasterIdLst>
  <p:notesMasterIdLst>
    <p:notesMasterId r:id="rId74"/>
  </p:notesMasterIdLst>
  <p:handoutMasterIdLst>
    <p:handoutMasterId r:id="rId75"/>
  </p:handoutMasterIdLst>
  <p:sldIdLst>
    <p:sldId id="462" r:id="rId12"/>
    <p:sldId id="1741" r:id="rId13"/>
    <p:sldId id="1322" r:id="rId14"/>
    <p:sldId id="1748" r:id="rId15"/>
    <p:sldId id="1751" r:id="rId16"/>
    <p:sldId id="1752" r:id="rId17"/>
    <p:sldId id="1753" r:id="rId18"/>
    <p:sldId id="1754" r:id="rId19"/>
    <p:sldId id="1761" r:id="rId20"/>
    <p:sldId id="1755" r:id="rId21"/>
    <p:sldId id="1756" r:id="rId22"/>
    <p:sldId id="1758" r:id="rId23"/>
    <p:sldId id="1759" r:id="rId24"/>
    <p:sldId id="1760" r:id="rId25"/>
    <p:sldId id="1740" r:id="rId26"/>
    <p:sldId id="1762" r:id="rId27"/>
    <p:sldId id="1745" r:id="rId28"/>
    <p:sldId id="1394" r:id="rId29"/>
    <p:sldId id="1736" r:id="rId30"/>
    <p:sldId id="479" r:id="rId31"/>
    <p:sldId id="1722" r:id="rId32"/>
    <p:sldId id="1764" r:id="rId33"/>
    <p:sldId id="1455" r:id="rId34"/>
    <p:sldId id="1706" r:id="rId35"/>
    <p:sldId id="1990" r:id="rId36"/>
    <p:sldId id="1987" r:id="rId37"/>
    <p:sldId id="1765" r:id="rId38"/>
    <p:sldId id="1766" r:id="rId39"/>
    <p:sldId id="1767" r:id="rId40"/>
    <p:sldId id="1768" r:id="rId41"/>
    <p:sldId id="1995" r:id="rId42"/>
    <p:sldId id="2001" r:id="rId43"/>
    <p:sldId id="2002" r:id="rId44"/>
    <p:sldId id="1993" r:id="rId45"/>
    <p:sldId id="1994" r:id="rId46"/>
    <p:sldId id="1996" r:id="rId47"/>
    <p:sldId id="1997" r:id="rId48"/>
    <p:sldId id="1998" r:id="rId49"/>
    <p:sldId id="1999" r:id="rId50"/>
    <p:sldId id="2000" r:id="rId51"/>
    <p:sldId id="1958" r:id="rId52"/>
    <p:sldId id="1959" r:id="rId53"/>
    <p:sldId id="1974" r:id="rId54"/>
    <p:sldId id="1988" r:id="rId55"/>
    <p:sldId id="1448" r:id="rId56"/>
    <p:sldId id="1960" r:id="rId57"/>
    <p:sldId id="1963" r:id="rId58"/>
    <p:sldId id="1964" r:id="rId59"/>
    <p:sldId id="2003" r:id="rId60"/>
    <p:sldId id="1965" r:id="rId61"/>
    <p:sldId id="1966" r:id="rId62"/>
    <p:sldId id="1973" r:id="rId63"/>
    <p:sldId id="1967" r:id="rId64"/>
    <p:sldId id="1969" r:id="rId65"/>
    <p:sldId id="1970" r:id="rId66"/>
    <p:sldId id="2005" r:id="rId67"/>
    <p:sldId id="1971" r:id="rId68"/>
    <p:sldId id="2004" r:id="rId69"/>
    <p:sldId id="1972" r:id="rId70"/>
    <p:sldId id="1985" r:id="rId71"/>
    <p:sldId id="1986" r:id="rId72"/>
    <p:sldId id="264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51" userDrawn="1">
          <p15:clr>
            <a:srgbClr val="A4A3A4"/>
          </p15:clr>
        </p15:guide>
        <p15:guide id="5" orient="horz" pos="23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04"/>
    <a:srgbClr val="404040"/>
    <a:srgbClr val="4E4C4B"/>
    <a:srgbClr val="7F7F7F"/>
    <a:srgbClr val="D9D9D9"/>
    <a:srgbClr val="595959"/>
    <a:srgbClr val="49504F"/>
    <a:srgbClr val="FFFFE4"/>
    <a:srgbClr val="FDEADA"/>
    <a:srgbClr val="FFF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85" autoAdjust="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>
        <p:guide pos="551"/>
        <p:guide orient="horz" pos="235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63" Type="http://schemas.openxmlformats.org/officeDocument/2006/relationships/slide" Target="slides/slide52.xml"/><Relationship Id="rId68" Type="http://schemas.openxmlformats.org/officeDocument/2006/relationships/slide" Target="slides/slide57.xml"/><Relationship Id="rId16" Type="http://schemas.openxmlformats.org/officeDocument/2006/relationships/slide" Target="slides/slide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slide" Target="slides/slide5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0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slide" Target="slides/slide58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slide" Target="slides/slide61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slide" Target="slides/slide5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73" Type="http://schemas.openxmlformats.org/officeDocument/2006/relationships/slide" Target="slides/slide62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76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2023/9/3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559518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2571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87878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8459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0842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7555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54169244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78120568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00718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1409A-075B-284D-7FB1-7CA66A3D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872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353239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73346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046110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282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2272784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7723171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EAA8D-2760-141E-B9B6-391D48A2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980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625960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685930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38903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4891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2762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210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0363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7526506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112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14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172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46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8132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</a:t>
            </a:r>
            <a:r>
              <a:rPr lang="zh-CN" altLang="en-US"/>
              <a:t>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723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7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338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3266676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334562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5953492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2556486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0614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744825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659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8730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376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89438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046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448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185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947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8434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6205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395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770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3614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6718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5603745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8458977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7435973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8230656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25813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83252036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0063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791683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3476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60158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272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857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02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0403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863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78812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</a:t>
            </a:r>
            <a:r>
              <a:rPr lang="zh-CN" altLang="en-US"/>
              <a:t>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878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436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700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99585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61379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204312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71805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6848076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05817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51999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82776517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191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294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88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0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theme" Target="../theme/theme9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9" r:id="rId2"/>
    <p:sldLayoutId id="214748372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203222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278288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  <p:sldLayoutId id="214748380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  <p:sldLayoutId id="214748372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20" r:id="rId2"/>
    <p:sldLayoutId id="214748380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2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22" r:id="rId17"/>
    <p:sldLayoutId id="2147483725" r:id="rId18"/>
    <p:sldLayoutId id="2147483726" r:id="rId19"/>
    <p:sldLayoutId id="2147483805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7889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07136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  <p:sldLayoutId id="2147483765" r:id="rId19"/>
    <p:sldLayoutId id="2147483766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application-properties.html#appendix.application-properti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application-properties.html#appendix.application-properti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1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13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7.png"/><Relationship Id="rId7" Type="http://schemas.openxmlformats.org/officeDocument/2006/relationships/image" Target="../media/image5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57.png"/><Relationship Id="rId11" Type="http://schemas.openxmlformats.org/officeDocument/2006/relationships/image" Target="../media/image48.png"/><Relationship Id="rId5" Type="http://schemas.openxmlformats.org/officeDocument/2006/relationships/image" Target="../media/image50.png"/><Relationship Id="rId10" Type="http://schemas.openxmlformats.org/officeDocument/2006/relationships/image" Target="../media/image51.png"/><Relationship Id="rId4" Type="http://schemas.openxmlformats.org/officeDocument/2006/relationships/image" Target="../media/image49.png"/><Relationship Id="rId9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2.xml"/><Relationship Id="rId1" Type="http://schemas.openxmlformats.org/officeDocument/2006/relationships/tags" Target="../tags/tag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/>
              <a:t>SpringBoot3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起步依赖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70F2A25-E3C3-FA34-D41B-E739E578F3AD}"/>
              </a:ext>
            </a:extLst>
          </p:cNvPr>
          <p:cNvSpPr/>
          <p:nvPr/>
        </p:nvSpPr>
        <p:spPr>
          <a:xfrm>
            <a:off x="1398129" y="2278347"/>
            <a:ext cx="3995907" cy="3607720"/>
          </a:xfrm>
          <a:prstGeom prst="roundRect">
            <a:avLst>
              <a:gd name="adj" fmla="val 2283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/>
              <a:cs typeface="+mn-cs"/>
            </a:endParaRPr>
          </a:p>
        </p:txBody>
      </p:sp>
      <p:sp>
        <p:nvSpPr>
          <p:cNvPr id="41" name="矩形: 对角圆角 40">
            <a:extLst>
              <a:ext uri="{FF2B5EF4-FFF2-40B4-BE49-F238E27FC236}">
                <a16:creationId xmlns:a16="http://schemas.microsoft.com/office/drawing/2014/main" id="{EDB71505-BE27-93B0-0C8A-DD5043F4F3F5}"/>
              </a:ext>
            </a:extLst>
          </p:cNvPr>
          <p:cNvSpPr/>
          <p:nvPr/>
        </p:nvSpPr>
        <p:spPr>
          <a:xfrm>
            <a:off x="1406994" y="2277632"/>
            <a:ext cx="1166602" cy="2225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工程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2B91A761-606B-AE98-217A-D90D2BF32A4D}"/>
              </a:ext>
            </a:extLst>
          </p:cNvPr>
          <p:cNvSpPr/>
          <p:nvPr/>
        </p:nvSpPr>
        <p:spPr>
          <a:xfrm>
            <a:off x="1589138" y="2691349"/>
            <a:ext cx="3609182" cy="2982239"/>
          </a:xfrm>
          <a:prstGeom prst="roundRect">
            <a:avLst>
              <a:gd name="adj" fmla="val 2858"/>
            </a:avLst>
          </a:prstGeom>
          <a:solidFill>
            <a:srgbClr val="FFFFB6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/>
              <a:cs typeface="+mn-cs"/>
            </a:endParaRPr>
          </a:p>
        </p:txBody>
      </p:sp>
      <p:sp>
        <p:nvSpPr>
          <p:cNvPr id="38" name="矩形: 对角圆角 37">
            <a:extLst>
              <a:ext uri="{FF2B5EF4-FFF2-40B4-BE49-F238E27FC236}">
                <a16:creationId xmlns:a16="http://schemas.microsoft.com/office/drawing/2014/main" id="{D075D83F-DAC6-1EC6-55AD-20D8BBC75CD2}"/>
              </a:ext>
            </a:extLst>
          </p:cNvPr>
          <p:cNvSpPr/>
          <p:nvPr/>
        </p:nvSpPr>
        <p:spPr>
          <a:xfrm>
            <a:off x="1589138" y="2689895"/>
            <a:ext cx="1166602" cy="2225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</a:t>
            </a:r>
          </a:p>
        </p:txBody>
      </p:sp>
      <p:sp>
        <p:nvSpPr>
          <p:cNvPr id="69" name="文本占位符 6">
            <a:extLst>
              <a:ext uri="{FF2B5EF4-FFF2-40B4-BE49-F238E27FC236}">
                <a16:creationId xmlns:a16="http://schemas.microsoft.com/office/drawing/2014/main" id="{F713F71D-FDDF-C705-97E5-6288E7CACFBE}"/>
              </a:ext>
            </a:extLst>
          </p:cNvPr>
          <p:cNvSpPr txBox="1">
            <a:spLocks/>
          </p:cNvSpPr>
          <p:nvPr/>
        </p:nvSpPr>
        <p:spPr>
          <a:xfrm>
            <a:off x="978768" y="1502732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本质上就是一个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Maven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坐标，整合了完成一个功能需要的所有坐标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" name="!!矩形: 圆角 7">
            <a:extLst>
              <a:ext uri="{FF2B5EF4-FFF2-40B4-BE49-F238E27FC236}">
                <a16:creationId xmlns:a16="http://schemas.microsoft.com/office/drawing/2014/main" id="{E02E8C24-5E81-9253-B7D8-4ABCEC53EF03}"/>
              </a:ext>
            </a:extLst>
          </p:cNvPr>
          <p:cNvSpPr/>
          <p:nvPr/>
        </p:nvSpPr>
        <p:spPr>
          <a:xfrm>
            <a:off x="9025819" y="2687166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&gt;spring-core&lt;/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0A93B5F5-C601-578F-D17A-E9FEF3F738F5}"/>
              </a:ext>
            </a:extLst>
          </p:cNvPr>
          <p:cNvSpPr/>
          <p:nvPr/>
        </p:nvSpPr>
        <p:spPr>
          <a:xfrm>
            <a:off x="6338902" y="4809724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&gt;spring-context&lt;/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E9527737-899C-F2A6-ABE7-00B35C0FDBB4}"/>
              </a:ext>
            </a:extLst>
          </p:cNvPr>
          <p:cNvSpPr/>
          <p:nvPr/>
        </p:nvSpPr>
        <p:spPr>
          <a:xfrm>
            <a:off x="6338902" y="2689895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&gt;spring-beans&lt;/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35338AAE-AC84-573F-EC59-287EFA344D3E}"/>
              </a:ext>
            </a:extLst>
          </p:cNvPr>
          <p:cNvSpPr/>
          <p:nvPr/>
        </p:nvSpPr>
        <p:spPr>
          <a:xfrm>
            <a:off x="6338902" y="3750479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&gt;spring-aop&lt;/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53023F3C-AB87-DD39-05C1-B2B73EEA509C}"/>
              </a:ext>
            </a:extLst>
          </p:cNvPr>
          <p:cNvSpPr/>
          <p:nvPr/>
        </p:nvSpPr>
        <p:spPr>
          <a:xfrm>
            <a:off x="9025819" y="3752052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&gt;spring-web&lt;/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1" name="!!矩形: 圆角 7">
            <a:extLst>
              <a:ext uri="{FF2B5EF4-FFF2-40B4-BE49-F238E27FC236}">
                <a16:creationId xmlns:a16="http://schemas.microsoft.com/office/drawing/2014/main" id="{281E1015-D5B5-3312-6544-31C89AA3B089}"/>
              </a:ext>
            </a:extLst>
          </p:cNvPr>
          <p:cNvSpPr/>
          <p:nvPr/>
        </p:nvSpPr>
        <p:spPr>
          <a:xfrm>
            <a:off x="9025819" y="4800926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  <a:p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……</a:t>
            </a:r>
          </a:p>
          <a:p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4893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0973 L -0.42864 0.05509 " pathEditMode="fixed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10" y="324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13 -1.11111E-6 L -0.49063 0.05255 " pathEditMode="fixed" rAng="0" ptsTypes="AA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26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8.88889E-6 L -0.42864 0.00138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32" y="6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391 -1.11111E-6 L -0.49063 0.00115 " pathEditMode="fixed" rAng="0" ptsTypes="AA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36" y="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00157 -0.05 L -0.42864 -0.05 " pathEditMode="fixed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1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391 -0.04977 L -0.49063 -0.04977 " pathEditMode="fixed" rAng="0" ptsTypes="AA">
                                      <p:cBhvr>
                                        <p:cTn id="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36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1" grpId="0" animBg="1"/>
      <p:bldP spid="11" grpId="1" animBg="1"/>
      <p:bldP spid="1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起步依赖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70F2A25-E3C3-FA34-D41B-E739E578F3AD}"/>
              </a:ext>
            </a:extLst>
          </p:cNvPr>
          <p:cNvSpPr/>
          <p:nvPr/>
        </p:nvSpPr>
        <p:spPr>
          <a:xfrm>
            <a:off x="1398129" y="2278347"/>
            <a:ext cx="3995907" cy="3607720"/>
          </a:xfrm>
          <a:prstGeom prst="roundRect">
            <a:avLst>
              <a:gd name="adj" fmla="val 2283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/>
              <a:cs typeface="+mn-cs"/>
            </a:endParaRPr>
          </a:p>
        </p:txBody>
      </p:sp>
      <p:sp>
        <p:nvSpPr>
          <p:cNvPr id="41" name="矩形: 对角圆角 40">
            <a:extLst>
              <a:ext uri="{FF2B5EF4-FFF2-40B4-BE49-F238E27FC236}">
                <a16:creationId xmlns:a16="http://schemas.microsoft.com/office/drawing/2014/main" id="{EDB71505-BE27-93B0-0C8A-DD5043F4F3F5}"/>
              </a:ext>
            </a:extLst>
          </p:cNvPr>
          <p:cNvSpPr/>
          <p:nvPr/>
        </p:nvSpPr>
        <p:spPr>
          <a:xfrm>
            <a:off x="1406994" y="2277632"/>
            <a:ext cx="1166602" cy="2225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工程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2B91A761-606B-AE98-217A-D90D2BF32A4D}"/>
              </a:ext>
            </a:extLst>
          </p:cNvPr>
          <p:cNvSpPr/>
          <p:nvPr/>
        </p:nvSpPr>
        <p:spPr>
          <a:xfrm>
            <a:off x="1589138" y="2691349"/>
            <a:ext cx="3609182" cy="2982239"/>
          </a:xfrm>
          <a:prstGeom prst="roundRect">
            <a:avLst>
              <a:gd name="adj" fmla="val 2858"/>
            </a:avLst>
          </a:prstGeom>
          <a:solidFill>
            <a:srgbClr val="FFFFB6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/>
              <a:cs typeface="+mn-cs"/>
            </a:endParaRPr>
          </a:p>
        </p:txBody>
      </p:sp>
      <p:sp>
        <p:nvSpPr>
          <p:cNvPr id="38" name="矩形: 对角圆角 37">
            <a:extLst>
              <a:ext uri="{FF2B5EF4-FFF2-40B4-BE49-F238E27FC236}">
                <a16:creationId xmlns:a16="http://schemas.microsoft.com/office/drawing/2014/main" id="{D075D83F-DAC6-1EC6-55AD-20D8BBC75CD2}"/>
              </a:ext>
            </a:extLst>
          </p:cNvPr>
          <p:cNvSpPr/>
          <p:nvPr/>
        </p:nvSpPr>
        <p:spPr>
          <a:xfrm>
            <a:off x="1589138" y="2689895"/>
            <a:ext cx="1166602" cy="2225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</a:t>
            </a:r>
          </a:p>
        </p:txBody>
      </p:sp>
      <p:sp>
        <p:nvSpPr>
          <p:cNvPr id="69" name="文本占位符 6">
            <a:extLst>
              <a:ext uri="{FF2B5EF4-FFF2-40B4-BE49-F238E27FC236}">
                <a16:creationId xmlns:a16="http://schemas.microsoft.com/office/drawing/2014/main" id="{F713F71D-FDDF-C705-97E5-6288E7CACFBE}"/>
              </a:ext>
            </a:extLst>
          </p:cNvPr>
          <p:cNvSpPr txBox="1">
            <a:spLocks/>
          </p:cNvSpPr>
          <p:nvPr/>
        </p:nvSpPr>
        <p:spPr>
          <a:xfrm>
            <a:off x="978768" y="1502732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本质上就是一个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Maven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坐标，整合了完成一个功能需要的所有坐标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" name="!!矩形: 圆角 7">
            <a:extLst>
              <a:ext uri="{FF2B5EF4-FFF2-40B4-BE49-F238E27FC236}">
                <a16:creationId xmlns:a16="http://schemas.microsoft.com/office/drawing/2014/main" id="{E02E8C24-5E81-9253-B7D8-4ABCEC53EF03}"/>
              </a:ext>
            </a:extLst>
          </p:cNvPr>
          <p:cNvSpPr/>
          <p:nvPr/>
        </p:nvSpPr>
        <p:spPr>
          <a:xfrm>
            <a:off x="9025819" y="2687166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&gt;spring-core&lt;/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0A93B5F5-C601-578F-D17A-E9FEF3F738F5}"/>
              </a:ext>
            </a:extLst>
          </p:cNvPr>
          <p:cNvSpPr/>
          <p:nvPr/>
        </p:nvSpPr>
        <p:spPr>
          <a:xfrm>
            <a:off x="6338902" y="4809724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&gt;spring-context&lt;/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E9527737-899C-F2A6-ABE7-00B35C0FDBB4}"/>
              </a:ext>
            </a:extLst>
          </p:cNvPr>
          <p:cNvSpPr/>
          <p:nvPr/>
        </p:nvSpPr>
        <p:spPr>
          <a:xfrm>
            <a:off x="6338902" y="2689895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&gt;spring-beans&lt;/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35338AAE-AC84-573F-EC59-287EFA344D3E}"/>
              </a:ext>
            </a:extLst>
          </p:cNvPr>
          <p:cNvSpPr/>
          <p:nvPr/>
        </p:nvSpPr>
        <p:spPr>
          <a:xfrm>
            <a:off x="6338902" y="3750479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&gt;spring-aop&lt;/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53023F3C-AB87-DD39-05C1-B2B73EEA509C}"/>
              </a:ext>
            </a:extLst>
          </p:cNvPr>
          <p:cNvSpPr/>
          <p:nvPr/>
        </p:nvSpPr>
        <p:spPr>
          <a:xfrm>
            <a:off x="9025819" y="3752052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&gt;spring-web&lt;/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1" name="!!矩形: 圆角 7">
            <a:extLst>
              <a:ext uri="{FF2B5EF4-FFF2-40B4-BE49-F238E27FC236}">
                <a16:creationId xmlns:a16="http://schemas.microsoft.com/office/drawing/2014/main" id="{281E1015-D5B5-3312-6544-31C89AA3B089}"/>
              </a:ext>
            </a:extLst>
          </p:cNvPr>
          <p:cNvSpPr/>
          <p:nvPr/>
        </p:nvSpPr>
        <p:spPr>
          <a:xfrm>
            <a:off x="9025819" y="4800926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  <a:p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……</a:t>
            </a:r>
          </a:p>
          <a:p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9" name="!!矩形: 圆角 7">
            <a:extLst>
              <a:ext uri="{FF2B5EF4-FFF2-40B4-BE49-F238E27FC236}">
                <a16:creationId xmlns:a16="http://schemas.microsoft.com/office/drawing/2014/main" id="{5357F3D3-B080-C054-5C74-CEA75C1ADFEC}"/>
              </a:ext>
            </a:extLst>
          </p:cNvPr>
          <p:cNvSpPr/>
          <p:nvPr/>
        </p:nvSpPr>
        <p:spPr>
          <a:xfrm>
            <a:off x="6338902" y="1859675"/>
            <a:ext cx="3581846" cy="776922"/>
          </a:xfrm>
          <a:prstGeom prst="roundRect">
            <a:avLst>
              <a:gd name="adj" fmla="val 6884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dependency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    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groupId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&gt;org.springframework.boot&lt;/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groupId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    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artifactId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&gt;spring-boot-starter-web&lt;/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artifactId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dependency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518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矩形: 圆角 7">
            <a:extLst>
              <a:ext uri="{FF2B5EF4-FFF2-40B4-BE49-F238E27FC236}">
                <a16:creationId xmlns:a16="http://schemas.microsoft.com/office/drawing/2014/main" id="{5357F3D3-B080-C054-5C74-CEA75C1ADFEC}"/>
              </a:ext>
            </a:extLst>
          </p:cNvPr>
          <p:cNvSpPr/>
          <p:nvPr/>
        </p:nvSpPr>
        <p:spPr>
          <a:xfrm>
            <a:off x="6338901" y="2301434"/>
            <a:ext cx="4462101" cy="3372154"/>
          </a:xfrm>
          <a:prstGeom prst="roundRect">
            <a:avLst>
              <a:gd name="adj" fmla="val 6884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dependency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    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groupId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&gt;org.springframework.boot&lt;/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groupId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    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artifactId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&gt;spring-boot-starter-web&lt;/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artifactId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dependency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起步依赖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70F2A25-E3C3-FA34-D41B-E739E578F3AD}"/>
              </a:ext>
            </a:extLst>
          </p:cNvPr>
          <p:cNvSpPr/>
          <p:nvPr/>
        </p:nvSpPr>
        <p:spPr>
          <a:xfrm>
            <a:off x="1398129" y="2278347"/>
            <a:ext cx="3995907" cy="3607720"/>
          </a:xfrm>
          <a:prstGeom prst="roundRect">
            <a:avLst>
              <a:gd name="adj" fmla="val 2283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/>
              <a:cs typeface="+mn-cs"/>
            </a:endParaRPr>
          </a:p>
        </p:txBody>
      </p:sp>
      <p:sp>
        <p:nvSpPr>
          <p:cNvPr id="41" name="矩形: 对角圆角 40">
            <a:extLst>
              <a:ext uri="{FF2B5EF4-FFF2-40B4-BE49-F238E27FC236}">
                <a16:creationId xmlns:a16="http://schemas.microsoft.com/office/drawing/2014/main" id="{EDB71505-BE27-93B0-0C8A-DD5043F4F3F5}"/>
              </a:ext>
            </a:extLst>
          </p:cNvPr>
          <p:cNvSpPr/>
          <p:nvPr/>
        </p:nvSpPr>
        <p:spPr>
          <a:xfrm>
            <a:off x="1406994" y="2277632"/>
            <a:ext cx="1166602" cy="2225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工程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2B91A761-606B-AE98-217A-D90D2BF32A4D}"/>
              </a:ext>
            </a:extLst>
          </p:cNvPr>
          <p:cNvSpPr/>
          <p:nvPr/>
        </p:nvSpPr>
        <p:spPr>
          <a:xfrm>
            <a:off x="1589138" y="2691349"/>
            <a:ext cx="3609182" cy="2982239"/>
          </a:xfrm>
          <a:prstGeom prst="roundRect">
            <a:avLst>
              <a:gd name="adj" fmla="val 2858"/>
            </a:avLst>
          </a:prstGeom>
          <a:solidFill>
            <a:srgbClr val="FFFFB6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/>
              <a:cs typeface="+mn-cs"/>
            </a:endParaRPr>
          </a:p>
        </p:txBody>
      </p:sp>
      <p:sp>
        <p:nvSpPr>
          <p:cNvPr id="38" name="矩形: 对角圆角 37">
            <a:extLst>
              <a:ext uri="{FF2B5EF4-FFF2-40B4-BE49-F238E27FC236}">
                <a16:creationId xmlns:a16="http://schemas.microsoft.com/office/drawing/2014/main" id="{D075D83F-DAC6-1EC6-55AD-20D8BBC75CD2}"/>
              </a:ext>
            </a:extLst>
          </p:cNvPr>
          <p:cNvSpPr/>
          <p:nvPr/>
        </p:nvSpPr>
        <p:spPr>
          <a:xfrm>
            <a:off x="1589138" y="2689895"/>
            <a:ext cx="1166602" cy="2225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</a:t>
            </a:r>
          </a:p>
        </p:txBody>
      </p:sp>
      <p:sp>
        <p:nvSpPr>
          <p:cNvPr id="69" name="文本占位符 6">
            <a:extLst>
              <a:ext uri="{FF2B5EF4-FFF2-40B4-BE49-F238E27FC236}">
                <a16:creationId xmlns:a16="http://schemas.microsoft.com/office/drawing/2014/main" id="{F713F71D-FDDF-C705-97E5-6288E7CACFBE}"/>
              </a:ext>
            </a:extLst>
          </p:cNvPr>
          <p:cNvSpPr txBox="1">
            <a:spLocks/>
          </p:cNvSpPr>
          <p:nvPr/>
        </p:nvSpPr>
        <p:spPr>
          <a:xfrm>
            <a:off x="978768" y="1502732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本质上就是一个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Maven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坐标，整合了完成一个功能需要的所有坐标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" name="!!矩形: 圆角 7">
            <a:extLst>
              <a:ext uri="{FF2B5EF4-FFF2-40B4-BE49-F238E27FC236}">
                <a16:creationId xmlns:a16="http://schemas.microsoft.com/office/drawing/2014/main" id="{E02E8C24-5E81-9253-B7D8-4ABCEC53EF03}"/>
              </a:ext>
            </a:extLst>
          </p:cNvPr>
          <p:cNvSpPr/>
          <p:nvPr/>
        </p:nvSpPr>
        <p:spPr>
          <a:xfrm>
            <a:off x="8809509" y="3381552"/>
            <a:ext cx="1775184" cy="646145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&gt;spring-core&lt;/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0A93B5F5-C601-578F-D17A-E9FEF3F738F5}"/>
              </a:ext>
            </a:extLst>
          </p:cNvPr>
          <p:cNvSpPr/>
          <p:nvPr/>
        </p:nvSpPr>
        <p:spPr>
          <a:xfrm>
            <a:off x="6643703" y="4809724"/>
            <a:ext cx="1775184" cy="646145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&gt;spring-context&lt;/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E9527737-899C-F2A6-ABE7-00B35C0FDBB4}"/>
              </a:ext>
            </a:extLst>
          </p:cNvPr>
          <p:cNvSpPr/>
          <p:nvPr/>
        </p:nvSpPr>
        <p:spPr>
          <a:xfrm>
            <a:off x="6643703" y="3381553"/>
            <a:ext cx="1775184" cy="646145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&gt;spring-beans&lt;/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35338AAE-AC84-573F-EC59-287EFA344D3E}"/>
              </a:ext>
            </a:extLst>
          </p:cNvPr>
          <p:cNvSpPr/>
          <p:nvPr/>
        </p:nvSpPr>
        <p:spPr>
          <a:xfrm>
            <a:off x="6643703" y="4084806"/>
            <a:ext cx="1775184" cy="646145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&gt;spring-aop&lt;/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53023F3C-AB87-DD39-05C1-B2B73EEA509C}"/>
              </a:ext>
            </a:extLst>
          </p:cNvPr>
          <p:cNvSpPr/>
          <p:nvPr/>
        </p:nvSpPr>
        <p:spPr>
          <a:xfrm>
            <a:off x="8809509" y="4084806"/>
            <a:ext cx="1775184" cy="646145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&gt;spring-web&lt;/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1" name="!!矩形: 圆角 7">
            <a:extLst>
              <a:ext uri="{FF2B5EF4-FFF2-40B4-BE49-F238E27FC236}">
                <a16:creationId xmlns:a16="http://schemas.microsoft.com/office/drawing/2014/main" id="{281E1015-D5B5-3312-6544-31C89AA3B089}"/>
              </a:ext>
            </a:extLst>
          </p:cNvPr>
          <p:cNvSpPr/>
          <p:nvPr/>
        </p:nvSpPr>
        <p:spPr>
          <a:xfrm>
            <a:off x="8809509" y="4800926"/>
            <a:ext cx="1775184" cy="646145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</a:p>
          <a:p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    ……</a:t>
            </a:r>
          </a:p>
          <a:p>
            <a:br>
              <a:rPr lang="en-US" altLang="zh-CN" sz="600">
                <a:solidFill>
                  <a:srgbClr val="000000"/>
                </a:solidFill>
                <a:latin typeface="JetBrains Mono"/>
              </a:rPr>
            </a:b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6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25752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起步依赖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70F2A25-E3C3-FA34-D41B-E739E578F3AD}"/>
              </a:ext>
            </a:extLst>
          </p:cNvPr>
          <p:cNvSpPr/>
          <p:nvPr/>
        </p:nvSpPr>
        <p:spPr>
          <a:xfrm>
            <a:off x="1398129" y="2278347"/>
            <a:ext cx="3995907" cy="3607720"/>
          </a:xfrm>
          <a:prstGeom prst="roundRect">
            <a:avLst>
              <a:gd name="adj" fmla="val 2283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/>
              <a:cs typeface="+mn-cs"/>
            </a:endParaRPr>
          </a:p>
        </p:txBody>
      </p:sp>
      <p:sp>
        <p:nvSpPr>
          <p:cNvPr id="41" name="矩形: 对角圆角 40">
            <a:extLst>
              <a:ext uri="{FF2B5EF4-FFF2-40B4-BE49-F238E27FC236}">
                <a16:creationId xmlns:a16="http://schemas.microsoft.com/office/drawing/2014/main" id="{EDB71505-BE27-93B0-0C8A-DD5043F4F3F5}"/>
              </a:ext>
            </a:extLst>
          </p:cNvPr>
          <p:cNvSpPr/>
          <p:nvPr/>
        </p:nvSpPr>
        <p:spPr>
          <a:xfrm>
            <a:off x="1406994" y="2277632"/>
            <a:ext cx="1166602" cy="2225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工程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2B91A761-606B-AE98-217A-D90D2BF32A4D}"/>
              </a:ext>
            </a:extLst>
          </p:cNvPr>
          <p:cNvSpPr/>
          <p:nvPr/>
        </p:nvSpPr>
        <p:spPr>
          <a:xfrm>
            <a:off x="1589138" y="2691349"/>
            <a:ext cx="3609182" cy="2982239"/>
          </a:xfrm>
          <a:prstGeom prst="roundRect">
            <a:avLst>
              <a:gd name="adj" fmla="val 2858"/>
            </a:avLst>
          </a:prstGeom>
          <a:solidFill>
            <a:srgbClr val="FFFFB6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/>
              <a:cs typeface="+mn-cs"/>
            </a:endParaRPr>
          </a:p>
        </p:txBody>
      </p:sp>
      <p:sp>
        <p:nvSpPr>
          <p:cNvPr id="38" name="矩形: 对角圆角 37">
            <a:extLst>
              <a:ext uri="{FF2B5EF4-FFF2-40B4-BE49-F238E27FC236}">
                <a16:creationId xmlns:a16="http://schemas.microsoft.com/office/drawing/2014/main" id="{D075D83F-DAC6-1EC6-55AD-20D8BBC75CD2}"/>
              </a:ext>
            </a:extLst>
          </p:cNvPr>
          <p:cNvSpPr/>
          <p:nvPr/>
        </p:nvSpPr>
        <p:spPr>
          <a:xfrm>
            <a:off x="1589138" y="2689895"/>
            <a:ext cx="1166602" cy="2225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</a:t>
            </a:r>
          </a:p>
        </p:txBody>
      </p:sp>
      <p:sp>
        <p:nvSpPr>
          <p:cNvPr id="69" name="文本占位符 6">
            <a:extLst>
              <a:ext uri="{FF2B5EF4-FFF2-40B4-BE49-F238E27FC236}">
                <a16:creationId xmlns:a16="http://schemas.microsoft.com/office/drawing/2014/main" id="{F713F71D-FDDF-C705-97E5-6288E7CACFBE}"/>
              </a:ext>
            </a:extLst>
          </p:cNvPr>
          <p:cNvSpPr txBox="1">
            <a:spLocks/>
          </p:cNvSpPr>
          <p:nvPr/>
        </p:nvSpPr>
        <p:spPr>
          <a:xfrm>
            <a:off x="978768" y="1502732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本质上就是一个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Maven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坐标，整合了完成一个功能需要的所有坐标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80F832D-30B6-BBC7-3389-7D4F17C95E7A}"/>
              </a:ext>
            </a:extLst>
          </p:cNvPr>
          <p:cNvGrpSpPr/>
          <p:nvPr/>
        </p:nvGrpSpPr>
        <p:grpSpPr>
          <a:xfrm>
            <a:off x="6338901" y="2301434"/>
            <a:ext cx="4462101" cy="3372154"/>
            <a:chOff x="6338901" y="2301434"/>
            <a:chExt cx="4462101" cy="3372154"/>
          </a:xfrm>
        </p:grpSpPr>
        <p:sp>
          <p:nvSpPr>
            <p:cNvPr id="9" name="!!矩形: 圆角 7">
              <a:extLst>
                <a:ext uri="{FF2B5EF4-FFF2-40B4-BE49-F238E27FC236}">
                  <a16:creationId xmlns:a16="http://schemas.microsoft.com/office/drawing/2014/main" id="{5357F3D3-B080-C054-5C74-CEA75C1ADFEC}"/>
                </a:ext>
              </a:extLst>
            </p:cNvPr>
            <p:cNvSpPr/>
            <p:nvPr/>
          </p:nvSpPr>
          <p:spPr>
            <a:xfrm>
              <a:off x="6338901" y="2301434"/>
              <a:ext cx="4462101" cy="3372154"/>
            </a:xfrm>
            <a:prstGeom prst="roundRect">
              <a:avLst>
                <a:gd name="adj" fmla="val 68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&lt;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dependency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&gt;</a:t>
              </a:r>
              <a:b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</a:b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    &lt;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groupId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&gt;org.springframework.boot&lt;/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groupId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&gt;</a:t>
              </a:r>
              <a:b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</a:b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    &lt;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artifactId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&gt;spring-boot-starter-web&lt;/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artifactId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&gt;</a:t>
              </a:r>
              <a:b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</a:b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&lt;/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dependency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&gt;</a:t>
              </a:r>
            </a:p>
          </p:txBody>
        </p:sp>
        <p:sp>
          <p:nvSpPr>
            <p:cNvPr id="3" name="!!矩形: 圆角 7">
              <a:extLst>
                <a:ext uri="{FF2B5EF4-FFF2-40B4-BE49-F238E27FC236}">
                  <a16:creationId xmlns:a16="http://schemas.microsoft.com/office/drawing/2014/main" id="{E02E8C24-5E81-9253-B7D8-4ABCEC53EF03}"/>
                </a:ext>
              </a:extLst>
            </p:cNvPr>
            <p:cNvSpPr/>
            <p:nvPr/>
          </p:nvSpPr>
          <p:spPr>
            <a:xfrm>
              <a:off x="8809509" y="3381552"/>
              <a:ext cx="1775184" cy="646145"/>
            </a:xfrm>
            <a:prstGeom prst="roundRect">
              <a:avLst>
                <a:gd name="adj" fmla="val 68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&gt;org.springframework&lt;/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&gt;spring-core&lt;/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&gt;5.3.1&lt;/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</a:p>
          </p:txBody>
        </p:sp>
        <p:sp>
          <p:nvSpPr>
            <p:cNvPr id="5" name="!!矩形: 圆角 7">
              <a:extLst>
                <a:ext uri="{FF2B5EF4-FFF2-40B4-BE49-F238E27FC236}">
                  <a16:creationId xmlns:a16="http://schemas.microsoft.com/office/drawing/2014/main" id="{0A93B5F5-C601-578F-D17A-E9FEF3F738F5}"/>
                </a:ext>
              </a:extLst>
            </p:cNvPr>
            <p:cNvSpPr/>
            <p:nvPr/>
          </p:nvSpPr>
          <p:spPr>
            <a:xfrm>
              <a:off x="6643703" y="4809724"/>
              <a:ext cx="1775184" cy="646145"/>
            </a:xfrm>
            <a:prstGeom prst="roundRect">
              <a:avLst>
                <a:gd name="adj" fmla="val 68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&gt;org.springframework&lt;/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&gt;spring-context&lt;/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&gt;5.3.1&lt;/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</a:p>
          </p:txBody>
        </p:sp>
        <p:sp>
          <p:nvSpPr>
            <p:cNvPr id="6" name="!!矩形: 圆角 7">
              <a:extLst>
                <a:ext uri="{FF2B5EF4-FFF2-40B4-BE49-F238E27FC236}">
                  <a16:creationId xmlns:a16="http://schemas.microsoft.com/office/drawing/2014/main" id="{E9527737-899C-F2A6-ABE7-00B35C0FDBB4}"/>
                </a:ext>
              </a:extLst>
            </p:cNvPr>
            <p:cNvSpPr/>
            <p:nvPr/>
          </p:nvSpPr>
          <p:spPr>
            <a:xfrm>
              <a:off x="6643703" y="3381553"/>
              <a:ext cx="1775184" cy="646145"/>
            </a:xfrm>
            <a:prstGeom prst="roundRect">
              <a:avLst>
                <a:gd name="adj" fmla="val 68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&gt;org.springframework&lt;/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&gt;spring-beans&lt;/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&gt;5.3.1&lt;/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</a:p>
          </p:txBody>
        </p:sp>
        <p:sp>
          <p:nvSpPr>
            <p:cNvPr id="7" name="!!矩形: 圆角 7">
              <a:extLst>
                <a:ext uri="{FF2B5EF4-FFF2-40B4-BE49-F238E27FC236}">
                  <a16:creationId xmlns:a16="http://schemas.microsoft.com/office/drawing/2014/main" id="{35338AAE-AC84-573F-EC59-287EFA344D3E}"/>
                </a:ext>
              </a:extLst>
            </p:cNvPr>
            <p:cNvSpPr/>
            <p:nvPr/>
          </p:nvSpPr>
          <p:spPr>
            <a:xfrm>
              <a:off x="6643703" y="4084806"/>
              <a:ext cx="1775184" cy="646145"/>
            </a:xfrm>
            <a:prstGeom prst="roundRect">
              <a:avLst>
                <a:gd name="adj" fmla="val 68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&gt;org.springframework&lt;/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&gt;spring-aop&lt;/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&gt;5.3.1&lt;/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</a:p>
          </p:txBody>
        </p:sp>
        <p:sp>
          <p:nvSpPr>
            <p:cNvPr id="8" name="!!矩形: 圆角 7">
              <a:extLst>
                <a:ext uri="{FF2B5EF4-FFF2-40B4-BE49-F238E27FC236}">
                  <a16:creationId xmlns:a16="http://schemas.microsoft.com/office/drawing/2014/main" id="{53023F3C-AB87-DD39-05C1-B2B73EEA509C}"/>
                </a:ext>
              </a:extLst>
            </p:cNvPr>
            <p:cNvSpPr/>
            <p:nvPr/>
          </p:nvSpPr>
          <p:spPr>
            <a:xfrm>
              <a:off x="8809509" y="4084806"/>
              <a:ext cx="1775184" cy="646145"/>
            </a:xfrm>
            <a:prstGeom prst="roundRect">
              <a:avLst>
                <a:gd name="adj" fmla="val 68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&gt;org.springframework&lt;/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&gt;spring-web&lt;/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&gt;5.3.1&lt;/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</a:p>
          </p:txBody>
        </p:sp>
        <p:sp>
          <p:nvSpPr>
            <p:cNvPr id="11" name="!!矩形: 圆角 7">
              <a:extLst>
                <a:ext uri="{FF2B5EF4-FFF2-40B4-BE49-F238E27FC236}">
                  <a16:creationId xmlns:a16="http://schemas.microsoft.com/office/drawing/2014/main" id="{281E1015-D5B5-3312-6544-31C89AA3B089}"/>
                </a:ext>
              </a:extLst>
            </p:cNvPr>
            <p:cNvSpPr/>
            <p:nvPr/>
          </p:nvSpPr>
          <p:spPr>
            <a:xfrm>
              <a:off x="8809509" y="4800926"/>
              <a:ext cx="1775184" cy="646145"/>
            </a:xfrm>
            <a:prstGeom prst="roundRect">
              <a:avLst>
                <a:gd name="adj" fmla="val 68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&lt;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</a:p>
            <a:p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    ……</a:t>
              </a:r>
            </a:p>
            <a:p>
              <a:br>
                <a:rPr lang="en-US" altLang="zh-CN" sz="6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&lt;/</a:t>
              </a:r>
              <a:r>
                <a:rPr lang="en-US" altLang="zh-CN" sz="6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600">
                  <a:solidFill>
                    <a:srgbClr val="000000"/>
                  </a:solidFill>
                  <a:latin typeface="JetBrains Mono"/>
                </a:rPr>
                <a:t>&gt;</a:t>
              </a:r>
            </a:p>
          </p:txBody>
        </p:sp>
      </p:grpSp>
      <p:sp>
        <p:nvSpPr>
          <p:cNvPr id="16" name="pointing_22670">
            <a:extLst>
              <a:ext uri="{FF2B5EF4-FFF2-40B4-BE49-F238E27FC236}">
                <a16:creationId xmlns:a16="http://schemas.microsoft.com/office/drawing/2014/main" id="{0A4FFB32-DF46-67FF-D7A6-804B27017750}"/>
              </a:ext>
            </a:extLst>
          </p:cNvPr>
          <p:cNvSpPr/>
          <p:nvPr/>
        </p:nvSpPr>
        <p:spPr>
          <a:xfrm>
            <a:off x="5700798" y="2371863"/>
            <a:ext cx="609685" cy="358758"/>
          </a:xfrm>
          <a:custGeom>
            <a:avLst/>
            <a:gdLst>
              <a:gd name="T0" fmla="*/ 1966 w 6827"/>
              <a:gd name="T1" fmla="*/ 1 h 4024"/>
              <a:gd name="T2" fmla="*/ 486 w 6827"/>
              <a:gd name="T3" fmla="*/ 488 h 4024"/>
              <a:gd name="T4" fmla="*/ 486 w 6827"/>
              <a:gd name="T5" fmla="*/ 3658 h 4024"/>
              <a:gd name="T6" fmla="*/ 3545 w 6827"/>
              <a:gd name="T7" fmla="*/ 3869 h 4024"/>
              <a:gd name="T8" fmla="*/ 3668 w 6827"/>
              <a:gd name="T9" fmla="*/ 3887 h 4024"/>
              <a:gd name="T10" fmla="*/ 3754 w 6827"/>
              <a:gd name="T11" fmla="*/ 3886 h 4024"/>
              <a:gd name="T12" fmla="*/ 3935 w 6827"/>
              <a:gd name="T13" fmla="*/ 3834 h 4024"/>
              <a:gd name="T14" fmla="*/ 4030 w 6827"/>
              <a:gd name="T15" fmla="*/ 3775 h 4024"/>
              <a:gd name="T16" fmla="*/ 4153 w 6827"/>
              <a:gd name="T17" fmla="*/ 3639 h 4024"/>
              <a:gd name="T18" fmla="*/ 4237 w 6827"/>
              <a:gd name="T19" fmla="*/ 3421 h 4024"/>
              <a:gd name="T20" fmla="*/ 4239 w 6827"/>
              <a:gd name="T21" fmla="*/ 3287 h 4024"/>
              <a:gd name="T22" fmla="*/ 4214 w 6827"/>
              <a:gd name="T23" fmla="*/ 3165 h 4024"/>
              <a:gd name="T24" fmla="*/ 4340 w 6827"/>
              <a:gd name="T25" fmla="*/ 3147 h 4024"/>
              <a:gd name="T26" fmla="*/ 4449 w 6827"/>
              <a:gd name="T27" fmla="*/ 3108 h 4024"/>
              <a:gd name="T28" fmla="*/ 4554 w 6827"/>
              <a:gd name="T29" fmla="*/ 3038 h 4024"/>
              <a:gd name="T30" fmla="*/ 4638 w 6827"/>
              <a:gd name="T31" fmla="*/ 2952 h 4024"/>
              <a:gd name="T32" fmla="*/ 4718 w 6827"/>
              <a:gd name="T33" fmla="*/ 2802 h 4024"/>
              <a:gd name="T34" fmla="*/ 4750 w 6827"/>
              <a:gd name="T35" fmla="*/ 2672 h 4024"/>
              <a:gd name="T36" fmla="*/ 4737 w 6827"/>
              <a:gd name="T37" fmla="*/ 2473 h 4024"/>
              <a:gd name="T38" fmla="*/ 4700 w 6827"/>
              <a:gd name="T39" fmla="*/ 2371 h 4024"/>
              <a:gd name="T40" fmla="*/ 5120 w 6827"/>
              <a:gd name="T41" fmla="*/ 1769 h 4024"/>
              <a:gd name="T42" fmla="*/ 6827 w 6827"/>
              <a:gd name="T43" fmla="*/ 916 h 4024"/>
              <a:gd name="T44" fmla="*/ 3828 w 6827"/>
              <a:gd name="T45" fmla="*/ 3614 h 4024"/>
              <a:gd name="T46" fmla="*/ 2153 w 6827"/>
              <a:gd name="T47" fmla="*/ 3038 h 4024"/>
              <a:gd name="T48" fmla="*/ 2526 w 6827"/>
              <a:gd name="T49" fmla="*/ 2617 h 4024"/>
              <a:gd name="T50" fmla="*/ 3794 w 6827"/>
              <a:gd name="T51" fmla="*/ 3053 h 4024"/>
              <a:gd name="T52" fmla="*/ 3882 w 6827"/>
              <a:gd name="T53" fmla="*/ 3102 h 4024"/>
              <a:gd name="T54" fmla="*/ 3983 w 6827"/>
              <a:gd name="T55" fmla="*/ 3440 h 4024"/>
              <a:gd name="T56" fmla="*/ 4495 w 6827"/>
              <a:gd name="T57" fmla="*/ 2702 h 4024"/>
              <a:gd name="T58" fmla="*/ 3873 w 6827"/>
              <a:gd name="T59" fmla="*/ 2822 h 4024"/>
              <a:gd name="T60" fmla="*/ 2528 w 6827"/>
              <a:gd name="T61" fmla="*/ 2049 h 4024"/>
              <a:gd name="T62" fmla="*/ 3126 w 6827"/>
              <a:gd name="T63" fmla="*/ 2358 h 4024"/>
              <a:gd name="T64" fmla="*/ 3222 w 6827"/>
              <a:gd name="T65" fmla="*/ 2403 h 4024"/>
              <a:gd name="T66" fmla="*/ 3313 w 6827"/>
              <a:gd name="T67" fmla="*/ 2429 h 4024"/>
              <a:gd name="T68" fmla="*/ 3919 w 6827"/>
              <a:gd name="T69" fmla="*/ 2193 h 4024"/>
              <a:gd name="T70" fmla="*/ 4394 w 6827"/>
              <a:gd name="T71" fmla="*/ 2374 h 4024"/>
              <a:gd name="T72" fmla="*/ 4510 w 6827"/>
              <a:gd name="T73" fmla="*/ 2588 h 4024"/>
              <a:gd name="T74" fmla="*/ 4518 w 6827"/>
              <a:gd name="T75" fmla="*/ 2080 h 4024"/>
              <a:gd name="T76" fmla="*/ 3897 w 6827"/>
              <a:gd name="T77" fmla="*/ 1930 h 4024"/>
              <a:gd name="T78" fmla="*/ 4586 w 6827"/>
              <a:gd name="T79" fmla="*/ 1465 h 4024"/>
              <a:gd name="T80" fmla="*/ 4571 w 6827"/>
              <a:gd name="T81" fmla="*/ 2080 h 4024"/>
              <a:gd name="T82" fmla="*/ 4571 w 6827"/>
              <a:gd name="T83" fmla="*/ 1221 h 4024"/>
              <a:gd name="T84" fmla="*/ 3054 w 6827"/>
              <a:gd name="T85" fmla="*/ 615 h 4024"/>
              <a:gd name="T86" fmla="*/ 6583 w 6827"/>
              <a:gd name="T87" fmla="*/ 916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27" h="4024">
                <a:moveTo>
                  <a:pt x="6278" y="368"/>
                </a:moveTo>
                <a:lnTo>
                  <a:pt x="2866" y="367"/>
                </a:lnTo>
                <a:cubicBezTo>
                  <a:pt x="2609" y="32"/>
                  <a:pt x="2339" y="2"/>
                  <a:pt x="1966" y="1"/>
                </a:cubicBezTo>
                <a:cubicBezTo>
                  <a:pt x="1961" y="1"/>
                  <a:pt x="1956" y="0"/>
                  <a:pt x="1950" y="0"/>
                </a:cubicBezTo>
                <a:cubicBezTo>
                  <a:pt x="1427" y="0"/>
                  <a:pt x="1042" y="360"/>
                  <a:pt x="921" y="488"/>
                </a:cubicBezTo>
                <a:lnTo>
                  <a:pt x="486" y="488"/>
                </a:lnTo>
                <a:cubicBezTo>
                  <a:pt x="218" y="488"/>
                  <a:pt x="0" y="707"/>
                  <a:pt x="0" y="975"/>
                </a:cubicBezTo>
                <a:lnTo>
                  <a:pt x="0" y="3179"/>
                </a:lnTo>
                <a:cubicBezTo>
                  <a:pt x="0" y="3446"/>
                  <a:pt x="213" y="3656"/>
                  <a:pt x="486" y="3658"/>
                </a:cubicBezTo>
                <a:lnTo>
                  <a:pt x="936" y="3659"/>
                </a:lnTo>
                <a:cubicBezTo>
                  <a:pt x="1416" y="4014"/>
                  <a:pt x="1587" y="4024"/>
                  <a:pt x="2438" y="4024"/>
                </a:cubicBezTo>
                <a:cubicBezTo>
                  <a:pt x="2890" y="4024"/>
                  <a:pt x="3406" y="3903"/>
                  <a:pt x="3545" y="3869"/>
                </a:cubicBezTo>
                <a:cubicBezTo>
                  <a:pt x="3553" y="3871"/>
                  <a:pt x="3561" y="3871"/>
                  <a:pt x="3569" y="3873"/>
                </a:cubicBezTo>
                <a:cubicBezTo>
                  <a:pt x="3589" y="3878"/>
                  <a:pt x="3610" y="3882"/>
                  <a:pt x="3631" y="3884"/>
                </a:cubicBezTo>
                <a:cubicBezTo>
                  <a:pt x="3643" y="3886"/>
                  <a:pt x="3656" y="3887"/>
                  <a:pt x="3668" y="3887"/>
                </a:cubicBezTo>
                <a:cubicBezTo>
                  <a:pt x="3677" y="3888"/>
                  <a:pt x="3686" y="3890"/>
                  <a:pt x="3694" y="3890"/>
                </a:cubicBezTo>
                <a:cubicBezTo>
                  <a:pt x="3713" y="3890"/>
                  <a:pt x="3732" y="3888"/>
                  <a:pt x="3751" y="3886"/>
                </a:cubicBezTo>
                <a:cubicBezTo>
                  <a:pt x="3752" y="3886"/>
                  <a:pt x="3753" y="3886"/>
                  <a:pt x="3754" y="3886"/>
                </a:cubicBezTo>
                <a:cubicBezTo>
                  <a:pt x="3783" y="3883"/>
                  <a:pt x="3813" y="3876"/>
                  <a:pt x="3842" y="3868"/>
                </a:cubicBezTo>
                <a:cubicBezTo>
                  <a:pt x="3849" y="3866"/>
                  <a:pt x="3855" y="3865"/>
                  <a:pt x="3862" y="3862"/>
                </a:cubicBezTo>
                <a:cubicBezTo>
                  <a:pt x="3887" y="3854"/>
                  <a:pt x="3911" y="3845"/>
                  <a:pt x="3935" y="3834"/>
                </a:cubicBezTo>
                <a:cubicBezTo>
                  <a:pt x="3937" y="3833"/>
                  <a:pt x="3938" y="3831"/>
                  <a:pt x="3940" y="3831"/>
                </a:cubicBezTo>
                <a:cubicBezTo>
                  <a:pt x="3963" y="3819"/>
                  <a:pt x="3984" y="3805"/>
                  <a:pt x="4006" y="3790"/>
                </a:cubicBezTo>
                <a:cubicBezTo>
                  <a:pt x="4013" y="3785"/>
                  <a:pt x="4022" y="3781"/>
                  <a:pt x="4030" y="3775"/>
                </a:cubicBezTo>
                <a:cubicBezTo>
                  <a:pt x="4049" y="3760"/>
                  <a:pt x="4067" y="3742"/>
                  <a:pt x="4084" y="3724"/>
                </a:cubicBezTo>
                <a:cubicBezTo>
                  <a:pt x="4092" y="3717"/>
                  <a:pt x="4100" y="3711"/>
                  <a:pt x="4107" y="3703"/>
                </a:cubicBezTo>
                <a:cubicBezTo>
                  <a:pt x="4124" y="3683"/>
                  <a:pt x="4139" y="3661"/>
                  <a:pt x="4153" y="3639"/>
                </a:cubicBezTo>
                <a:cubicBezTo>
                  <a:pt x="4158" y="3631"/>
                  <a:pt x="4164" y="3625"/>
                  <a:pt x="4169" y="3617"/>
                </a:cubicBezTo>
                <a:cubicBezTo>
                  <a:pt x="4186" y="3587"/>
                  <a:pt x="4202" y="3554"/>
                  <a:pt x="4213" y="3519"/>
                </a:cubicBezTo>
                <a:cubicBezTo>
                  <a:pt x="4225" y="3487"/>
                  <a:pt x="4232" y="3454"/>
                  <a:pt x="4237" y="3421"/>
                </a:cubicBezTo>
                <a:cubicBezTo>
                  <a:pt x="4238" y="3411"/>
                  <a:pt x="4238" y="3402"/>
                  <a:pt x="4239" y="3392"/>
                </a:cubicBezTo>
                <a:cubicBezTo>
                  <a:pt x="4241" y="3368"/>
                  <a:pt x="4243" y="3345"/>
                  <a:pt x="4242" y="3322"/>
                </a:cubicBezTo>
                <a:cubicBezTo>
                  <a:pt x="4241" y="3310"/>
                  <a:pt x="4240" y="3299"/>
                  <a:pt x="4239" y="3287"/>
                </a:cubicBezTo>
                <a:cubicBezTo>
                  <a:pt x="4237" y="3265"/>
                  <a:pt x="4233" y="3244"/>
                  <a:pt x="4228" y="3222"/>
                </a:cubicBezTo>
                <a:cubicBezTo>
                  <a:pt x="4226" y="3210"/>
                  <a:pt x="4223" y="3199"/>
                  <a:pt x="4220" y="3187"/>
                </a:cubicBezTo>
                <a:cubicBezTo>
                  <a:pt x="4217" y="3180"/>
                  <a:pt x="4216" y="3172"/>
                  <a:pt x="4214" y="3165"/>
                </a:cubicBezTo>
                <a:cubicBezTo>
                  <a:pt x="4229" y="3165"/>
                  <a:pt x="4243" y="3162"/>
                  <a:pt x="4258" y="3161"/>
                </a:cubicBezTo>
                <a:cubicBezTo>
                  <a:pt x="4270" y="3160"/>
                  <a:pt x="4282" y="3160"/>
                  <a:pt x="4294" y="3158"/>
                </a:cubicBezTo>
                <a:cubicBezTo>
                  <a:pt x="4309" y="3156"/>
                  <a:pt x="4324" y="3151"/>
                  <a:pt x="4340" y="3147"/>
                </a:cubicBezTo>
                <a:cubicBezTo>
                  <a:pt x="4351" y="3144"/>
                  <a:pt x="4362" y="3142"/>
                  <a:pt x="4374" y="3139"/>
                </a:cubicBezTo>
                <a:cubicBezTo>
                  <a:pt x="4388" y="3134"/>
                  <a:pt x="4402" y="3127"/>
                  <a:pt x="4417" y="3122"/>
                </a:cubicBezTo>
                <a:cubicBezTo>
                  <a:pt x="4427" y="3117"/>
                  <a:pt x="4439" y="3113"/>
                  <a:pt x="4449" y="3108"/>
                </a:cubicBezTo>
                <a:cubicBezTo>
                  <a:pt x="4463" y="3101"/>
                  <a:pt x="4475" y="3093"/>
                  <a:pt x="4488" y="3085"/>
                </a:cubicBezTo>
                <a:cubicBezTo>
                  <a:pt x="4499" y="3079"/>
                  <a:pt x="4510" y="3073"/>
                  <a:pt x="4519" y="3066"/>
                </a:cubicBezTo>
                <a:cubicBezTo>
                  <a:pt x="4532" y="3058"/>
                  <a:pt x="4543" y="3047"/>
                  <a:pt x="4554" y="3038"/>
                </a:cubicBezTo>
                <a:cubicBezTo>
                  <a:pt x="4564" y="3030"/>
                  <a:pt x="4574" y="3023"/>
                  <a:pt x="4583" y="3014"/>
                </a:cubicBezTo>
                <a:cubicBezTo>
                  <a:pt x="4594" y="3003"/>
                  <a:pt x="4604" y="2991"/>
                  <a:pt x="4614" y="2979"/>
                </a:cubicBezTo>
                <a:cubicBezTo>
                  <a:pt x="4622" y="2970"/>
                  <a:pt x="4631" y="2962"/>
                  <a:pt x="4638" y="2952"/>
                </a:cubicBezTo>
                <a:cubicBezTo>
                  <a:pt x="4650" y="2937"/>
                  <a:pt x="4660" y="2920"/>
                  <a:pt x="4670" y="2903"/>
                </a:cubicBezTo>
                <a:cubicBezTo>
                  <a:pt x="4674" y="2895"/>
                  <a:pt x="4679" y="2889"/>
                  <a:pt x="4683" y="2881"/>
                </a:cubicBezTo>
                <a:cubicBezTo>
                  <a:pt x="4697" y="2856"/>
                  <a:pt x="4709" y="2830"/>
                  <a:pt x="4718" y="2802"/>
                </a:cubicBezTo>
                <a:lnTo>
                  <a:pt x="4725" y="2782"/>
                </a:lnTo>
                <a:cubicBezTo>
                  <a:pt x="4736" y="2751"/>
                  <a:pt x="4742" y="2720"/>
                  <a:pt x="4747" y="2689"/>
                </a:cubicBezTo>
                <a:cubicBezTo>
                  <a:pt x="4748" y="2683"/>
                  <a:pt x="4749" y="2677"/>
                  <a:pt x="4750" y="2672"/>
                </a:cubicBezTo>
                <a:cubicBezTo>
                  <a:pt x="4754" y="2642"/>
                  <a:pt x="4754" y="2612"/>
                  <a:pt x="4753" y="2582"/>
                </a:cubicBezTo>
                <a:cubicBezTo>
                  <a:pt x="4753" y="2576"/>
                  <a:pt x="4752" y="2570"/>
                  <a:pt x="4752" y="2564"/>
                </a:cubicBezTo>
                <a:cubicBezTo>
                  <a:pt x="4749" y="2533"/>
                  <a:pt x="4745" y="2503"/>
                  <a:pt x="4737" y="2473"/>
                </a:cubicBezTo>
                <a:cubicBezTo>
                  <a:pt x="4736" y="2471"/>
                  <a:pt x="4735" y="2468"/>
                  <a:pt x="4735" y="2465"/>
                </a:cubicBezTo>
                <a:cubicBezTo>
                  <a:pt x="4726" y="2433"/>
                  <a:pt x="4714" y="2402"/>
                  <a:pt x="4700" y="2372"/>
                </a:cubicBezTo>
                <a:cubicBezTo>
                  <a:pt x="4700" y="2372"/>
                  <a:pt x="4700" y="2371"/>
                  <a:pt x="4700" y="2371"/>
                </a:cubicBezTo>
                <a:cubicBezTo>
                  <a:pt x="4699" y="2371"/>
                  <a:pt x="4699" y="2371"/>
                  <a:pt x="4699" y="2371"/>
                </a:cubicBezTo>
                <a:cubicBezTo>
                  <a:pt x="4690" y="2352"/>
                  <a:pt x="4680" y="2333"/>
                  <a:pt x="4668" y="2315"/>
                </a:cubicBezTo>
                <a:cubicBezTo>
                  <a:pt x="4925" y="2269"/>
                  <a:pt x="5120" y="2041"/>
                  <a:pt x="5120" y="1769"/>
                </a:cubicBezTo>
                <a:cubicBezTo>
                  <a:pt x="5120" y="1659"/>
                  <a:pt x="5088" y="1554"/>
                  <a:pt x="5028" y="1465"/>
                </a:cubicBezTo>
                <a:lnTo>
                  <a:pt x="6278" y="1465"/>
                </a:lnTo>
                <a:cubicBezTo>
                  <a:pt x="6581" y="1465"/>
                  <a:pt x="6827" y="1218"/>
                  <a:pt x="6827" y="916"/>
                </a:cubicBezTo>
                <a:cubicBezTo>
                  <a:pt x="6827" y="614"/>
                  <a:pt x="6581" y="368"/>
                  <a:pt x="6278" y="368"/>
                </a:cubicBezTo>
                <a:close/>
                <a:moveTo>
                  <a:pt x="3983" y="3440"/>
                </a:moveTo>
                <a:cubicBezTo>
                  <a:pt x="3957" y="3517"/>
                  <a:pt x="3902" y="3579"/>
                  <a:pt x="3828" y="3614"/>
                </a:cubicBezTo>
                <a:cubicBezTo>
                  <a:pt x="3755" y="3650"/>
                  <a:pt x="3673" y="3655"/>
                  <a:pt x="3588" y="3626"/>
                </a:cubicBezTo>
                <a:lnTo>
                  <a:pt x="2328" y="3193"/>
                </a:lnTo>
                <a:cubicBezTo>
                  <a:pt x="2251" y="3167"/>
                  <a:pt x="2189" y="3112"/>
                  <a:pt x="2153" y="3038"/>
                </a:cubicBezTo>
                <a:cubicBezTo>
                  <a:pt x="2117" y="2965"/>
                  <a:pt x="2112" y="2882"/>
                  <a:pt x="2139" y="2806"/>
                </a:cubicBezTo>
                <a:cubicBezTo>
                  <a:pt x="2182" y="2680"/>
                  <a:pt x="2300" y="2600"/>
                  <a:pt x="2427" y="2600"/>
                </a:cubicBezTo>
                <a:cubicBezTo>
                  <a:pt x="2460" y="2600"/>
                  <a:pt x="2493" y="2605"/>
                  <a:pt x="2526" y="2617"/>
                </a:cubicBezTo>
                <a:lnTo>
                  <a:pt x="2631" y="2653"/>
                </a:lnTo>
                <a:cubicBezTo>
                  <a:pt x="2631" y="2653"/>
                  <a:pt x="2631" y="2653"/>
                  <a:pt x="2631" y="2653"/>
                </a:cubicBezTo>
                <a:lnTo>
                  <a:pt x="3794" y="3053"/>
                </a:lnTo>
                <a:cubicBezTo>
                  <a:pt x="3805" y="3057"/>
                  <a:pt x="3815" y="3062"/>
                  <a:pt x="3825" y="3067"/>
                </a:cubicBezTo>
                <a:cubicBezTo>
                  <a:pt x="3833" y="3071"/>
                  <a:pt x="3841" y="3074"/>
                  <a:pt x="3849" y="3078"/>
                </a:cubicBezTo>
                <a:cubicBezTo>
                  <a:pt x="3861" y="3085"/>
                  <a:pt x="3871" y="3094"/>
                  <a:pt x="3882" y="3102"/>
                </a:cubicBezTo>
                <a:cubicBezTo>
                  <a:pt x="3887" y="3106"/>
                  <a:pt x="3892" y="3109"/>
                  <a:pt x="3896" y="3113"/>
                </a:cubicBezTo>
                <a:cubicBezTo>
                  <a:pt x="3926" y="3139"/>
                  <a:pt x="3950" y="3171"/>
                  <a:pt x="3968" y="3208"/>
                </a:cubicBezTo>
                <a:cubicBezTo>
                  <a:pt x="4004" y="3281"/>
                  <a:pt x="4009" y="3364"/>
                  <a:pt x="3983" y="3440"/>
                </a:cubicBezTo>
                <a:close/>
                <a:moveTo>
                  <a:pt x="4509" y="2611"/>
                </a:moveTo>
                <a:cubicBezTo>
                  <a:pt x="4509" y="2623"/>
                  <a:pt x="4509" y="2634"/>
                  <a:pt x="4508" y="2645"/>
                </a:cubicBezTo>
                <a:cubicBezTo>
                  <a:pt x="4505" y="2664"/>
                  <a:pt x="4501" y="2683"/>
                  <a:pt x="4495" y="2702"/>
                </a:cubicBezTo>
                <a:lnTo>
                  <a:pt x="4488" y="2723"/>
                </a:lnTo>
                <a:cubicBezTo>
                  <a:pt x="4435" y="2876"/>
                  <a:pt x="4267" y="2958"/>
                  <a:pt x="4114" y="2905"/>
                </a:cubicBezTo>
                <a:lnTo>
                  <a:pt x="3873" y="2822"/>
                </a:lnTo>
                <a:lnTo>
                  <a:pt x="2710" y="2422"/>
                </a:lnTo>
                <a:cubicBezTo>
                  <a:pt x="2636" y="2397"/>
                  <a:pt x="2577" y="2344"/>
                  <a:pt x="2542" y="2273"/>
                </a:cubicBezTo>
                <a:cubicBezTo>
                  <a:pt x="2508" y="2202"/>
                  <a:pt x="2502" y="2122"/>
                  <a:pt x="2528" y="2049"/>
                </a:cubicBezTo>
                <a:lnTo>
                  <a:pt x="2535" y="2028"/>
                </a:lnTo>
                <a:cubicBezTo>
                  <a:pt x="2541" y="2009"/>
                  <a:pt x="2550" y="1991"/>
                  <a:pt x="2560" y="1974"/>
                </a:cubicBezTo>
                <a:cubicBezTo>
                  <a:pt x="2775" y="2146"/>
                  <a:pt x="2972" y="2280"/>
                  <a:pt x="3126" y="2358"/>
                </a:cubicBezTo>
                <a:cubicBezTo>
                  <a:pt x="3130" y="2360"/>
                  <a:pt x="3135" y="2363"/>
                  <a:pt x="3139" y="2365"/>
                </a:cubicBezTo>
                <a:cubicBezTo>
                  <a:pt x="3168" y="2380"/>
                  <a:pt x="3196" y="2393"/>
                  <a:pt x="3222" y="2403"/>
                </a:cubicBezTo>
                <a:cubicBezTo>
                  <a:pt x="3222" y="2403"/>
                  <a:pt x="3222" y="2403"/>
                  <a:pt x="3222" y="2403"/>
                </a:cubicBezTo>
                <a:cubicBezTo>
                  <a:pt x="3223" y="2403"/>
                  <a:pt x="3223" y="2403"/>
                  <a:pt x="3223" y="2404"/>
                </a:cubicBezTo>
                <a:cubicBezTo>
                  <a:pt x="3236" y="2409"/>
                  <a:pt x="3250" y="2411"/>
                  <a:pt x="3263" y="2415"/>
                </a:cubicBezTo>
                <a:cubicBezTo>
                  <a:pt x="3280" y="2420"/>
                  <a:pt x="3296" y="2426"/>
                  <a:pt x="3313" y="2429"/>
                </a:cubicBezTo>
                <a:cubicBezTo>
                  <a:pt x="3351" y="2436"/>
                  <a:pt x="3389" y="2441"/>
                  <a:pt x="3427" y="2441"/>
                </a:cubicBezTo>
                <a:cubicBezTo>
                  <a:pt x="3513" y="2441"/>
                  <a:pt x="3596" y="2419"/>
                  <a:pt x="3669" y="2380"/>
                </a:cubicBezTo>
                <a:cubicBezTo>
                  <a:pt x="3767" y="2338"/>
                  <a:pt x="3856" y="2274"/>
                  <a:pt x="3919" y="2193"/>
                </a:cubicBezTo>
                <a:lnTo>
                  <a:pt x="4312" y="2329"/>
                </a:lnTo>
                <a:cubicBezTo>
                  <a:pt x="4331" y="2335"/>
                  <a:pt x="4349" y="2343"/>
                  <a:pt x="4365" y="2353"/>
                </a:cubicBezTo>
                <a:cubicBezTo>
                  <a:pt x="4376" y="2359"/>
                  <a:pt x="4385" y="2367"/>
                  <a:pt x="4394" y="2374"/>
                </a:cubicBezTo>
                <a:cubicBezTo>
                  <a:pt x="4400" y="2378"/>
                  <a:pt x="4406" y="2382"/>
                  <a:pt x="4411" y="2387"/>
                </a:cubicBezTo>
                <a:cubicBezTo>
                  <a:pt x="4440" y="2412"/>
                  <a:pt x="4463" y="2443"/>
                  <a:pt x="4480" y="2478"/>
                </a:cubicBezTo>
                <a:cubicBezTo>
                  <a:pt x="4498" y="2513"/>
                  <a:pt x="4507" y="2550"/>
                  <a:pt x="4510" y="2588"/>
                </a:cubicBezTo>
                <a:cubicBezTo>
                  <a:pt x="4510" y="2596"/>
                  <a:pt x="4509" y="2604"/>
                  <a:pt x="4509" y="2611"/>
                </a:cubicBezTo>
                <a:close/>
                <a:moveTo>
                  <a:pt x="4571" y="2080"/>
                </a:moveTo>
                <a:lnTo>
                  <a:pt x="4518" y="2080"/>
                </a:lnTo>
                <a:lnTo>
                  <a:pt x="4248" y="2049"/>
                </a:lnTo>
                <a:lnTo>
                  <a:pt x="3905" y="1931"/>
                </a:lnTo>
                <a:cubicBezTo>
                  <a:pt x="3903" y="1930"/>
                  <a:pt x="3900" y="1930"/>
                  <a:pt x="3897" y="1930"/>
                </a:cubicBezTo>
                <a:cubicBezTo>
                  <a:pt x="3885" y="1821"/>
                  <a:pt x="3840" y="1689"/>
                  <a:pt x="3735" y="1533"/>
                </a:cubicBezTo>
                <a:cubicBezTo>
                  <a:pt x="3722" y="1513"/>
                  <a:pt x="3706" y="1490"/>
                  <a:pt x="3688" y="1465"/>
                </a:cubicBezTo>
                <a:lnTo>
                  <a:pt x="4586" y="1465"/>
                </a:lnTo>
                <a:cubicBezTo>
                  <a:pt x="4662" y="1468"/>
                  <a:pt x="4733" y="1499"/>
                  <a:pt x="4787" y="1553"/>
                </a:cubicBezTo>
                <a:cubicBezTo>
                  <a:pt x="4844" y="1611"/>
                  <a:pt x="4876" y="1687"/>
                  <a:pt x="4876" y="1769"/>
                </a:cubicBezTo>
                <a:cubicBezTo>
                  <a:pt x="4876" y="1938"/>
                  <a:pt x="4737" y="2080"/>
                  <a:pt x="4571" y="2080"/>
                </a:cubicBezTo>
                <a:close/>
                <a:moveTo>
                  <a:pt x="6278" y="1221"/>
                </a:moveTo>
                <a:lnTo>
                  <a:pt x="4591" y="1221"/>
                </a:lnTo>
                <a:cubicBezTo>
                  <a:pt x="4584" y="1221"/>
                  <a:pt x="4578" y="1221"/>
                  <a:pt x="4571" y="1221"/>
                </a:cubicBezTo>
                <a:lnTo>
                  <a:pt x="3535" y="1221"/>
                </a:lnTo>
                <a:cubicBezTo>
                  <a:pt x="3528" y="1221"/>
                  <a:pt x="3522" y="1224"/>
                  <a:pt x="3515" y="1225"/>
                </a:cubicBezTo>
                <a:cubicBezTo>
                  <a:pt x="3379" y="1042"/>
                  <a:pt x="3212" y="821"/>
                  <a:pt x="3054" y="615"/>
                </a:cubicBezTo>
                <a:cubicBezTo>
                  <a:pt x="3054" y="614"/>
                  <a:pt x="3054" y="612"/>
                  <a:pt x="3054" y="611"/>
                </a:cubicBezTo>
                <a:lnTo>
                  <a:pt x="6278" y="612"/>
                </a:lnTo>
                <a:cubicBezTo>
                  <a:pt x="6446" y="612"/>
                  <a:pt x="6583" y="748"/>
                  <a:pt x="6583" y="916"/>
                </a:cubicBezTo>
                <a:cubicBezTo>
                  <a:pt x="6583" y="1084"/>
                  <a:pt x="6446" y="1221"/>
                  <a:pt x="6278" y="122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72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起步依赖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470F2A25-E3C3-FA34-D41B-E739E578F3AD}"/>
              </a:ext>
            </a:extLst>
          </p:cNvPr>
          <p:cNvSpPr/>
          <p:nvPr/>
        </p:nvSpPr>
        <p:spPr>
          <a:xfrm>
            <a:off x="1398129" y="2278347"/>
            <a:ext cx="3995907" cy="3607720"/>
          </a:xfrm>
          <a:prstGeom prst="roundRect">
            <a:avLst>
              <a:gd name="adj" fmla="val 2283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/>
              <a:cs typeface="+mn-cs"/>
            </a:endParaRPr>
          </a:p>
        </p:txBody>
      </p:sp>
      <p:sp>
        <p:nvSpPr>
          <p:cNvPr id="41" name="矩形: 对角圆角 40">
            <a:extLst>
              <a:ext uri="{FF2B5EF4-FFF2-40B4-BE49-F238E27FC236}">
                <a16:creationId xmlns:a16="http://schemas.microsoft.com/office/drawing/2014/main" id="{EDB71505-BE27-93B0-0C8A-DD5043F4F3F5}"/>
              </a:ext>
            </a:extLst>
          </p:cNvPr>
          <p:cNvSpPr/>
          <p:nvPr/>
        </p:nvSpPr>
        <p:spPr>
          <a:xfrm>
            <a:off x="1406994" y="2277632"/>
            <a:ext cx="1166602" cy="2225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工程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2B91A761-606B-AE98-217A-D90D2BF32A4D}"/>
              </a:ext>
            </a:extLst>
          </p:cNvPr>
          <p:cNvSpPr/>
          <p:nvPr/>
        </p:nvSpPr>
        <p:spPr>
          <a:xfrm>
            <a:off x="1589138" y="2691349"/>
            <a:ext cx="3609182" cy="2982239"/>
          </a:xfrm>
          <a:prstGeom prst="roundRect">
            <a:avLst>
              <a:gd name="adj" fmla="val 2858"/>
            </a:avLst>
          </a:prstGeom>
          <a:solidFill>
            <a:srgbClr val="FFFFB6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/>
              <a:cs typeface="+mn-cs"/>
            </a:endParaRPr>
          </a:p>
        </p:txBody>
      </p:sp>
      <p:sp>
        <p:nvSpPr>
          <p:cNvPr id="38" name="矩形: 对角圆角 37">
            <a:extLst>
              <a:ext uri="{FF2B5EF4-FFF2-40B4-BE49-F238E27FC236}">
                <a16:creationId xmlns:a16="http://schemas.microsoft.com/office/drawing/2014/main" id="{D075D83F-DAC6-1EC6-55AD-20D8BBC75CD2}"/>
              </a:ext>
            </a:extLst>
          </p:cNvPr>
          <p:cNvSpPr/>
          <p:nvPr/>
        </p:nvSpPr>
        <p:spPr>
          <a:xfrm>
            <a:off x="1589138" y="2689895"/>
            <a:ext cx="1166602" cy="2225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pom</a:t>
            </a:r>
          </a:p>
        </p:txBody>
      </p:sp>
      <p:sp>
        <p:nvSpPr>
          <p:cNvPr id="69" name="文本占位符 6">
            <a:extLst>
              <a:ext uri="{FF2B5EF4-FFF2-40B4-BE49-F238E27FC236}">
                <a16:creationId xmlns:a16="http://schemas.microsoft.com/office/drawing/2014/main" id="{F713F71D-FDDF-C705-97E5-6288E7CACFBE}"/>
              </a:ext>
            </a:extLst>
          </p:cNvPr>
          <p:cNvSpPr txBox="1">
            <a:spLocks/>
          </p:cNvSpPr>
          <p:nvPr/>
        </p:nvSpPr>
        <p:spPr>
          <a:xfrm>
            <a:off x="978768" y="1502732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本质上就是一个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Maven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坐标，整合了完成一个功能需要的所有坐标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80F832D-30B6-BBC7-3389-7D4F17C95E7A}"/>
              </a:ext>
            </a:extLst>
          </p:cNvPr>
          <p:cNvGrpSpPr/>
          <p:nvPr/>
        </p:nvGrpSpPr>
        <p:grpSpPr>
          <a:xfrm>
            <a:off x="1667528" y="2995673"/>
            <a:ext cx="3452401" cy="2609091"/>
            <a:chOff x="6338901" y="2301434"/>
            <a:chExt cx="4462101" cy="3372154"/>
          </a:xfrm>
        </p:grpSpPr>
        <p:sp>
          <p:nvSpPr>
            <p:cNvPr id="9" name="!!矩形: 圆角 7">
              <a:extLst>
                <a:ext uri="{FF2B5EF4-FFF2-40B4-BE49-F238E27FC236}">
                  <a16:creationId xmlns:a16="http://schemas.microsoft.com/office/drawing/2014/main" id="{5357F3D3-B080-C054-5C74-CEA75C1ADFEC}"/>
                </a:ext>
              </a:extLst>
            </p:cNvPr>
            <p:cNvSpPr/>
            <p:nvPr/>
          </p:nvSpPr>
          <p:spPr>
            <a:xfrm>
              <a:off x="6338901" y="2301434"/>
              <a:ext cx="4462101" cy="3372154"/>
            </a:xfrm>
            <a:prstGeom prst="roundRect">
              <a:avLst>
                <a:gd name="adj" fmla="val 68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&lt;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dependency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&gt;</a:t>
              </a:r>
              <a:b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</a:b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    &lt;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groupId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&gt;org.springframework.boot&lt;/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groupId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&gt;</a:t>
              </a:r>
              <a:b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</a:b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    &lt;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artifactId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&gt;spring-boot-starter-web&lt;/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artifactId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&gt;</a:t>
              </a:r>
              <a:b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</a:b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&lt;/</a:t>
              </a: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dependency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&gt;</a:t>
              </a:r>
            </a:p>
          </p:txBody>
        </p:sp>
        <p:sp>
          <p:nvSpPr>
            <p:cNvPr id="3" name="!!矩形: 圆角 7">
              <a:extLst>
                <a:ext uri="{FF2B5EF4-FFF2-40B4-BE49-F238E27FC236}">
                  <a16:creationId xmlns:a16="http://schemas.microsoft.com/office/drawing/2014/main" id="{E02E8C24-5E81-9253-B7D8-4ABCEC53EF03}"/>
                </a:ext>
              </a:extLst>
            </p:cNvPr>
            <p:cNvSpPr/>
            <p:nvPr/>
          </p:nvSpPr>
          <p:spPr>
            <a:xfrm>
              <a:off x="8809509" y="3381552"/>
              <a:ext cx="1775184" cy="646145"/>
            </a:xfrm>
            <a:prstGeom prst="roundRect">
              <a:avLst>
                <a:gd name="adj" fmla="val 68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&gt;org.springframework&lt;/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&gt;spring-core&lt;/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&gt;5.3.1&lt;/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</a:p>
          </p:txBody>
        </p:sp>
        <p:sp>
          <p:nvSpPr>
            <p:cNvPr id="5" name="!!矩形: 圆角 7">
              <a:extLst>
                <a:ext uri="{FF2B5EF4-FFF2-40B4-BE49-F238E27FC236}">
                  <a16:creationId xmlns:a16="http://schemas.microsoft.com/office/drawing/2014/main" id="{0A93B5F5-C601-578F-D17A-E9FEF3F738F5}"/>
                </a:ext>
              </a:extLst>
            </p:cNvPr>
            <p:cNvSpPr/>
            <p:nvPr/>
          </p:nvSpPr>
          <p:spPr>
            <a:xfrm>
              <a:off x="6643703" y="4809724"/>
              <a:ext cx="1775184" cy="646145"/>
            </a:xfrm>
            <a:prstGeom prst="roundRect">
              <a:avLst>
                <a:gd name="adj" fmla="val 68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&gt;org.springframework&lt;/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&gt;spring-context&lt;/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&gt;5.3.1&lt;/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</a:p>
          </p:txBody>
        </p:sp>
        <p:sp>
          <p:nvSpPr>
            <p:cNvPr id="6" name="!!矩形: 圆角 7">
              <a:extLst>
                <a:ext uri="{FF2B5EF4-FFF2-40B4-BE49-F238E27FC236}">
                  <a16:creationId xmlns:a16="http://schemas.microsoft.com/office/drawing/2014/main" id="{E9527737-899C-F2A6-ABE7-00B35C0FDBB4}"/>
                </a:ext>
              </a:extLst>
            </p:cNvPr>
            <p:cNvSpPr/>
            <p:nvPr/>
          </p:nvSpPr>
          <p:spPr>
            <a:xfrm>
              <a:off x="6643703" y="3381553"/>
              <a:ext cx="1775184" cy="646145"/>
            </a:xfrm>
            <a:prstGeom prst="roundRect">
              <a:avLst>
                <a:gd name="adj" fmla="val 68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&gt;org.springframework&lt;/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&gt;spring-beans&lt;/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&gt;5.3.1&lt;/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</a:p>
          </p:txBody>
        </p:sp>
        <p:sp>
          <p:nvSpPr>
            <p:cNvPr id="7" name="!!矩形: 圆角 7">
              <a:extLst>
                <a:ext uri="{FF2B5EF4-FFF2-40B4-BE49-F238E27FC236}">
                  <a16:creationId xmlns:a16="http://schemas.microsoft.com/office/drawing/2014/main" id="{35338AAE-AC84-573F-EC59-287EFA344D3E}"/>
                </a:ext>
              </a:extLst>
            </p:cNvPr>
            <p:cNvSpPr/>
            <p:nvPr/>
          </p:nvSpPr>
          <p:spPr>
            <a:xfrm>
              <a:off x="6643703" y="4084806"/>
              <a:ext cx="1775184" cy="646145"/>
            </a:xfrm>
            <a:prstGeom prst="roundRect">
              <a:avLst>
                <a:gd name="adj" fmla="val 68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&gt;org.springframework&lt;/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&gt;spring-aop&lt;/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&gt;5.3.1&lt;/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</a:p>
          </p:txBody>
        </p:sp>
        <p:sp>
          <p:nvSpPr>
            <p:cNvPr id="8" name="!!矩形: 圆角 7">
              <a:extLst>
                <a:ext uri="{FF2B5EF4-FFF2-40B4-BE49-F238E27FC236}">
                  <a16:creationId xmlns:a16="http://schemas.microsoft.com/office/drawing/2014/main" id="{53023F3C-AB87-DD39-05C1-B2B73EEA509C}"/>
                </a:ext>
              </a:extLst>
            </p:cNvPr>
            <p:cNvSpPr/>
            <p:nvPr/>
          </p:nvSpPr>
          <p:spPr>
            <a:xfrm>
              <a:off x="8809509" y="4084806"/>
              <a:ext cx="1775184" cy="646145"/>
            </a:xfrm>
            <a:prstGeom prst="roundRect">
              <a:avLst>
                <a:gd name="adj" fmla="val 68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&gt;org.springframework&lt;/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groupId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&gt;spring-web&lt;/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artifactId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    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&gt;5.3.1&lt;/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version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</a:p>
          </p:txBody>
        </p:sp>
        <p:sp>
          <p:nvSpPr>
            <p:cNvPr id="11" name="!!矩形: 圆角 7">
              <a:extLst>
                <a:ext uri="{FF2B5EF4-FFF2-40B4-BE49-F238E27FC236}">
                  <a16:creationId xmlns:a16="http://schemas.microsoft.com/office/drawing/2014/main" id="{281E1015-D5B5-3312-6544-31C89AA3B089}"/>
                </a:ext>
              </a:extLst>
            </p:cNvPr>
            <p:cNvSpPr/>
            <p:nvPr/>
          </p:nvSpPr>
          <p:spPr>
            <a:xfrm>
              <a:off x="8809509" y="4800926"/>
              <a:ext cx="1775184" cy="646145"/>
            </a:xfrm>
            <a:prstGeom prst="roundRect">
              <a:avLst>
                <a:gd name="adj" fmla="val 68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&lt;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</a:p>
            <a:p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    ……</a:t>
              </a:r>
            </a:p>
            <a:p>
              <a:br>
                <a:rPr lang="en-US" altLang="zh-CN" sz="400">
                  <a:solidFill>
                    <a:srgbClr val="000000"/>
                  </a:solidFill>
                  <a:latin typeface="JetBrains Mono"/>
                </a:rPr>
              </a:b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&lt;/</a:t>
              </a:r>
              <a:r>
                <a:rPr lang="en-US" altLang="zh-CN" sz="400" b="1">
                  <a:solidFill>
                    <a:srgbClr val="000080"/>
                  </a:solidFill>
                  <a:latin typeface="JetBrains Mono"/>
                </a:rPr>
                <a:t>dependency</a:t>
              </a:r>
              <a:r>
                <a:rPr lang="en-US" altLang="zh-CN" sz="400">
                  <a:solidFill>
                    <a:srgbClr val="000000"/>
                  </a:solidFill>
                  <a:latin typeface="JetBrains Mono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4273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自动配置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67EFE95-E3BD-BBCC-6562-1B5476CA47E3}"/>
              </a:ext>
            </a:extLst>
          </p:cNvPr>
          <p:cNvGrpSpPr/>
          <p:nvPr/>
        </p:nvGrpSpPr>
        <p:grpSpPr>
          <a:xfrm>
            <a:off x="1398129" y="2277632"/>
            <a:ext cx="3995907" cy="3608435"/>
            <a:chOff x="1398129" y="2277631"/>
            <a:chExt cx="4163307" cy="3953948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470F2A25-E3C3-FA34-D41B-E739E578F3AD}"/>
                </a:ext>
              </a:extLst>
            </p:cNvPr>
            <p:cNvSpPr/>
            <p:nvPr/>
          </p:nvSpPr>
          <p:spPr>
            <a:xfrm>
              <a:off x="1398129" y="2278414"/>
              <a:ext cx="4163307" cy="3953165"/>
            </a:xfrm>
            <a:prstGeom prst="roundRect">
              <a:avLst>
                <a:gd name="adj" fmla="val 2283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endParaRPr>
            </a:p>
          </p:txBody>
        </p:sp>
        <p:sp>
          <p:nvSpPr>
            <p:cNvPr id="41" name="矩形: 对角圆角 40">
              <a:extLst>
                <a:ext uri="{FF2B5EF4-FFF2-40B4-BE49-F238E27FC236}">
                  <a16:creationId xmlns:a16="http://schemas.microsoft.com/office/drawing/2014/main" id="{EDB71505-BE27-93B0-0C8A-DD5043F4F3F5}"/>
                </a:ext>
              </a:extLst>
            </p:cNvPr>
            <p:cNvSpPr/>
            <p:nvPr/>
          </p:nvSpPr>
          <p:spPr>
            <a:xfrm>
              <a:off x="1407365" y="2277631"/>
              <a:ext cx="1215474" cy="24389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>
                <a:lumMod val="75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marL="0" marR="0" lvl="0" indent="0" algn="l" defTabSz="3600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工程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32BA4AC-1709-30D9-2F7A-6511ED054247}"/>
              </a:ext>
            </a:extLst>
          </p:cNvPr>
          <p:cNvGrpSpPr/>
          <p:nvPr/>
        </p:nvGrpSpPr>
        <p:grpSpPr>
          <a:xfrm>
            <a:off x="1589138" y="2633475"/>
            <a:ext cx="3609182" cy="1481326"/>
            <a:chOff x="1605946" y="3428999"/>
            <a:chExt cx="3760381" cy="1420091"/>
          </a:xfrm>
        </p:grpSpPr>
        <p:sp>
          <p:nvSpPr>
            <p:cNvPr id="36" name="!!矩形: 圆角 7">
              <a:extLst>
                <a:ext uri="{FF2B5EF4-FFF2-40B4-BE49-F238E27FC236}">
                  <a16:creationId xmlns:a16="http://schemas.microsoft.com/office/drawing/2014/main" id="{36812FAA-505C-68E4-7CAD-F49B851C9E7E}"/>
                </a:ext>
              </a:extLst>
            </p:cNvPr>
            <p:cNvSpPr/>
            <p:nvPr/>
          </p:nvSpPr>
          <p:spPr>
            <a:xfrm>
              <a:off x="1605946" y="3428999"/>
              <a:ext cx="3760381" cy="1420091"/>
            </a:xfrm>
            <a:prstGeom prst="roundRect">
              <a:avLst>
                <a:gd name="adj" fmla="val 6884"/>
              </a:avLst>
            </a:prstGeom>
            <a:solidFill>
              <a:srgbClr val="FFFFB6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endParaRPr>
            </a:p>
          </p:txBody>
        </p:sp>
        <p:sp>
          <p:nvSpPr>
            <p:cNvPr id="38" name="矩形: 对角圆角 37">
              <a:extLst>
                <a:ext uri="{FF2B5EF4-FFF2-40B4-BE49-F238E27FC236}">
                  <a16:creationId xmlns:a16="http://schemas.microsoft.com/office/drawing/2014/main" id="{D075D83F-DAC6-1EC6-55AD-20D8BBC75CD2}"/>
                </a:ext>
              </a:extLst>
            </p:cNvPr>
            <p:cNvSpPr/>
            <p:nvPr/>
          </p:nvSpPr>
          <p:spPr>
            <a:xfrm>
              <a:off x="1605946" y="3429000"/>
              <a:ext cx="1215474" cy="18907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marL="0" marR="0" lvl="0" indent="0" algn="l" defTabSz="3600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pom</a:t>
              </a:r>
            </a:p>
          </p:txBody>
        </p:sp>
      </p:grpSp>
      <p:sp>
        <p:nvSpPr>
          <p:cNvPr id="69" name="文本占位符 6">
            <a:extLst>
              <a:ext uri="{FF2B5EF4-FFF2-40B4-BE49-F238E27FC236}">
                <a16:creationId xmlns:a16="http://schemas.microsoft.com/office/drawing/2014/main" id="{F713F71D-FDDF-C705-97E5-6288E7CACFBE}"/>
              </a:ext>
            </a:extLst>
          </p:cNvPr>
          <p:cNvSpPr txBox="1">
            <a:spLocks/>
          </p:cNvSpPr>
          <p:nvPr/>
        </p:nvSpPr>
        <p:spPr>
          <a:xfrm>
            <a:off x="978768" y="1502732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遵循约定大约配置的原则，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在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boot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程序启动后，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一些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bean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对象会自动注入到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ioc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容器，不需要手动声明，简化开发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" name="!!矩形: 圆角 7">
            <a:extLst>
              <a:ext uri="{FF2B5EF4-FFF2-40B4-BE49-F238E27FC236}">
                <a16:creationId xmlns:a16="http://schemas.microsoft.com/office/drawing/2014/main" id="{1E5ED8C3-09E3-8D69-3391-62D186F44A1A}"/>
              </a:ext>
            </a:extLst>
          </p:cNvPr>
          <p:cNvSpPr/>
          <p:nvPr/>
        </p:nvSpPr>
        <p:spPr>
          <a:xfrm>
            <a:off x="6060280" y="2930654"/>
            <a:ext cx="3662840" cy="996691"/>
          </a:xfrm>
          <a:prstGeom prst="roundRect">
            <a:avLst>
              <a:gd name="adj" fmla="val 6884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&gt;org.mybatis&lt;/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&gt;mybatis-spring&lt;/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&gt;3.5.6&lt;/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559A6F6E-A69C-F9CD-5B33-82E736B0EFE3}"/>
              </a:ext>
            </a:extLst>
          </p:cNvPr>
          <p:cNvSpPr/>
          <p:nvPr/>
        </p:nvSpPr>
        <p:spPr>
          <a:xfrm>
            <a:off x="6060280" y="2930654"/>
            <a:ext cx="3662840" cy="996691"/>
          </a:xfrm>
          <a:prstGeom prst="roundRect">
            <a:avLst>
              <a:gd name="adj" fmla="val 6884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&gt;org.mybatis.spring.boot&lt;/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&gt;mybatis-spring-boot-starter&lt;/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&gt;3.0.0&lt;/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0" name="矩形: 单圆角 9">
            <a:extLst>
              <a:ext uri="{FF2B5EF4-FFF2-40B4-BE49-F238E27FC236}">
                <a16:creationId xmlns:a16="http://schemas.microsoft.com/office/drawing/2014/main" id="{CC354262-A2B4-A54B-5196-C2ECCB80132D}"/>
              </a:ext>
            </a:extLst>
          </p:cNvPr>
          <p:cNvSpPr/>
          <p:nvPr/>
        </p:nvSpPr>
        <p:spPr>
          <a:xfrm>
            <a:off x="1589138" y="4493704"/>
            <a:ext cx="1931302" cy="312420"/>
          </a:xfrm>
          <a:prstGeom prst="round1Rect">
            <a:avLst/>
          </a:prstGeom>
          <a:solidFill>
            <a:srgbClr val="C00000"/>
          </a:solidFill>
          <a:ln w="9525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SqlSessionFactoryBean</a:t>
            </a:r>
            <a:endParaRPr lang="zh-CN" altLang="en-US" sz="1200"/>
          </a:p>
        </p:txBody>
      </p:sp>
      <p:sp>
        <p:nvSpPr>
          <p:cNvPr id="11" name="矩形: 单圆角 10">
            <a:extLst>
              <a:ext uri="{FF2B5EF4-FFF2-40B4-BE49-F238E27FC236}">
                <a16:creationId xmlns:a16="http://schemas.microsoft.com/office/drawing/2014/main" id="{392100BA-E918-A8A1-51C9-63A90FE654AC}"/>
              </a:ext>
            </a:extLst>
          </p:cNvPr>
          <p:cNvSpPr/>
          <p:nvPr/>
        </p:nvSpPr>
        <p:spPr>
          <a:xfrm>
            <a:off x="1607945" y="4922688"/>
            <a:ext cx="1931302" cy="312420"/>
          </a:xfrm>
          <a:prstGeom prst="round1Rect">
            <a:avLst/>
          </a:prstGeom>
          <a:solidFill>
            <a:srgbClr val="C00000"/>
          </a:solidFill>
          <a:ln w="9525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MapperScannerConfigurer</a:t>
            </a:r>
            <a:endParaRPr lang="zh-CN" altLang="en-US" sz="120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59054E-01A2-3843-B972-840942461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70" y="4413586"/>
            <a:ext cx="1250950" cy="125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92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36849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36914 0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6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7" grpId="0" animBg="1"/>
      <p:bldP spid="7" grpId="1" animBg="1"/>
      <p:bldP spid="7" grpId="2" animBg="1"/>
      <p:bldP spid="10" grpId="0" animBg="1"/>
      <p:bldP spid="10" grpId="1" animBg="1"/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其他特性</a:t>
            </a:r>
            <a:endParaRPr lang="zh-CN" altLang="en-US" dirty="0"/>
          </a:p>
        </p:txBody>
      </p:sp>
      <p:sp>
        <p:nvSpPr>
          <p:cNvPr id="69" name="文本占位符 6">
            <a:extLst>
              <a:ext uri="{FF2B5EF4-FFF2-40B4-BE49-F238E27FC236}">
                <a16:creationId xmlns:a16="http://schemas.microsoft.com/office/drawing/2014/main" id="{F713F71D-FDDF-C705-97E5-6288E7CACFBE}"/>
              </a:ext>
            </a:extLst>
          </p:cNvPr>
          <p:cNvSpPr txBox="1">
            <a:spLocks/>
          </p:cNvSpPr>
          <p:nvPr/>
        </p:nvSpPr>
        <p:spPr>
          <a:xfrm>
            <a:off x="978768" y="1502731"/>
            <a:ext cx="10569451" cy="134862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内嵌的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Tomcat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、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Jetty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（无需部署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WAR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文件）</a:t>
            </a:r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外部化配置</a:t>
            </a:r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不需要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XML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配置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(properties/yml)</a:t>
            </a:r>
          </a:p>
          <a:p>
            <a:pPr marL="285750" lvl="0" indent="-285750">
              <a:buFont typeface="Wingdings" panose="05000000000000000000" pitchFamily="2" charset="2"/>
              <a:buChar char="l"/>
              <a:defRPr/>
            </a:pP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663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52991-37B4-11FA-717D-356A81D4C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6744" y="2153919"/>
            <a:ext cx="5760538" cy="3234157"/>
          </a:xfrm>
        </p:spPr>
        <p:txBody>
          <a:bodyPr/>
          <a:lstStyle/>
          <a:p>
            <a:r>
              <a:rPr lang="zh-CN" altLang="en-US"/>
              <a:t>起步依赖</a:t>
            </a:r>
            <a:endParaRPr lang="en-US" altLang="zh-CN"/>
          </a:p>
          <a:p>
            <a:r>
              <a:rPr lang="zh-CN" altLang="en-US"/>
              <a:t>自动配置</a:t>
            </a:r>
            <a:endParaRPr lang="en-US" altLang="zh-CN"/>
          </a:p>
          <a:p>
            <a:r>
              <a:rPr lang="zh-CN" altLang="en-US"/>
              <a:t>其他特性</a:t>
            </a:r>
            <a:endParaRPr lang="en-US" altLang="zh-CN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600" b="0">
                <a:ea typeface="阿里巴巴普惠体" panose="00020600040101010101"/>
              </a:rPr>
              <a:t>内嵌的</a:t>
            </a:r>
            <a:r>
              <a:rPr lang="en-US" altLang="zh-CN" sz="1600" b="0">
                <a:ea typeface="阿里巴巴普惠体" panose="00020600040101010101"/>
              </a:rPr>
              <a:t>Tomcat</a:t>
            </a:r>
            <a:r>
              <a:rPr lang="zh-CN" altLang="en-US" sz="1600" b="0">
                <a:ea typeface="阿里巴巴普惠体" panose="00020600040101010101"/>
              </a:rPr>
              <a:t>、</a:t>
            </a:r>
            <a:r>
              <a:rPr lang="en-US" altLang="zh-CN" sz="1600" b="0">
                <a:ea typeface="阿里巴巴普惠体" panose="00020600040101010101"/>
              </a:rPr>
              <a:t>Jetty</a:t>
            </a:r>
            <a:r>
              <a:rPr lang="zh-CN" altLang="en-US" sz="1600" b="0">
                <a:ea typeface="阿里巴巴普惠体" panose="00020600040101010101"/>
              </a:rPr>
              <a:t>（无需部署</a:t>
            </a:r>
            <a:r>
              <a:rPr lang="en-US" altLang="zh-CN" sz="1600" b="0">
                <a:ea typeface="阿里巴巴普惠体" panose="00020600040101010101"/>
              </a:rPr>
              <a:t>WAR</a:t>
            </a:r>
            <a:r>
              <a:rPr lang="zh-CN" altLang="en-US" sz="1600" b="0">
                <a:ea typeface="阿里巴巴普惠体" panose="00020600040101010101"/>
              </a:rPr>
              <a:t>文件）</a:t>
            </a: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600" b="0">
                <a:ea typeface="阿里巴巴普惠体" panose="00020600040101010101"/>
              </a:rPr>
              <a:t>外部化配置</a:t>
            </a:r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600" b="0">
                <a:ea typeface="阿里巴巴普惠体" panose="00020600040101010101"/>
              </a:rPr>
              <a:t>不需要</a:t>
            </a:r>
            <a:r>
              <a:rPr lang="en-US" altLang="zh-CN" sz="1600" b="0">
                <a:ea typeface="阿里巴巴普惠体" panose="00020600040101010101"/>
              </a:rPr>
              <a:t>XML</a:t>
            </a:r>
            <a:r>
              <a:rPr lang="zh-CN" altLang="en-US" sz="1600" b="0">
                <a:ea typeface="阿里巴巴普惠体" panose="00020600040101010101"/>
              </a:rPr>
              <a:t>配置</a:t>
            </a:r>
            <a:r>
              <a:rPr lang="en-US" altLang="zh-CN" sz="1600" b="0">
                <a:ea typeface="阿里巴巴普惠体" panose="00020600040101010101"/>
              </a:rPr>
              <a:t>(properties/yml)</a:t>
            </a:r>
          </a:p>
        </p:txBody>
      </p:sp>
    </p:spTree>
    <p:extLst>
      <p:ext uri="{BB962C8B-B14F-4D97-AF65-F5344CB8AC3E}">
        <p14:creationId xmlns:p14="http://schemas.microsoft.com/office/powerpoint/2010/main" val="300396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734" y="2771303"/>
            <a:ext cx="516791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SpringBoot</a:t>
            </a:r>
            <a:r>
              <a:rPr lang="zh-CN" altLang="en-US"/>
              <a:t>入门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36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SpringBoot</a:t>
            </a:r>
            <a:r>
              <a:rPr lang="zh-CN" altLang="en-US">
                <a:solidFill>
                  <a:srgbClr val="C00000"/>
                </a:solidFill>
              </a:rPr>
              <a:t>入门</a:t>
            </a:r>
            <a:endParaRPr lang="zh-CN" altLang="en-US" dirty="0"/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CF8BD065-A9F1-2FA1-6440-2F42696E6DCF}"/>
              </a:ext>
            </a:extLst>
          </p:cNvPr>
          <p:cNvSpPr txBox="1">
            <a:spLocks/>
          </p:cNvSpPr>
          <p:nvPr/>
        </p:nvSpPr>
        <p:spPr>
          <a:xfrm>
            <a:off x="840228" y="1798291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需求：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使用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SpringBoot 开发一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个web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应用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，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浏览器发起请求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 /hello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后，给浏览器返回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字符串 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“hello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w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orld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Optima-Regular"/>
              </a:rPr>
              <a:t>~"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Optima-Regular"/>
              </a:rPr>
              <a:t>。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!!直接箭头连接符 10">
            <a:extLst>
              <a:ext uri="{FF2B5EF4-FFF2-40B4-BE49-F238E27FC236}">
                <a16:creationId xmlns:a16="http://schemas.microsoft.com/office/drawing/2014/main" id="{65F82CE7-40EF-FEF7-CE6B-4CBDE8E2B546}"/>
              </a:ext>
            </a:extLst>
          </p:cNvPr>
          <p:cNvCxnSpPr>
            <a:cxnSpLocks/>
          </p:cNvCxnSpPr>
          <p:nvPr/>
        </p:nvCxnSpPr>
        <p:spPr>
          <a:xfrm>
            <a:off x="2130900" y="2896787"/>
            <a:ext cx="711860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B34E375-4DD8-8D79-2E01-FC883E02D045}"/>
              </a:ext>
            </a:extLst>
          </p:cNvPr>
          <p:cNvSpPr txBox="1"/>
          <p:nvPr/>
        </p:nvSpPr>
        <p:spPr>
          <a:xfrm>
            <a:off x="4193342" y="2579060"/>
            <a:ext cx="29937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http://localhost:8080/hello</a:t>
            </a:r>
            <a:endParaRPr lang="zh-CN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!!直接箭头连接符 12">
            <a:extLst>
              <a:ext uri="{FF2B5EF4-FFF2-40B4-BE49-F238E27FC236}">
                <a16:creationId xmlns:a16="http://schemas.microsoft.com/office/drawing/2014/main" id="{1CC2EB1D-A910-3EBE-3341-36AB75F34FC7}"/>
              </a:ext>
            </a:extLst>
          </p:cNvPr>
          <p:cNvCxnSpPr>
            <a:cxnSpLocks/>
          </p:cNvCxnSpPr>
          <p:nvPr/>
        </p:nvCxnSpPr>
        <p:spPr>
          <a:xfrm flipH="1">
            <a:off x="2130900" y="3167946"/>
            <a:ext cx="711860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52C2DC7-D5BC-F963-5F81-D895BE9B828B}"/>
              </a:ext>
            </a:extLst>
          </p:cNvPr>
          <p:cNvGrpSpPr/>
          <p:nvPr/>
        </p:nvGrpSpPr>
        <p:grpSpPr>
          <a:xfrm>
            <a:off x="9383560" y="2447357"/>
            <a:ext cx="1095613" cy="1160948"/>
            <a:chOff x="7600330" y="2513839"/>
            <a:chExt cx="1095613" cy="1160948"/>
          </a:xfrm>
        </p:grpSpPr>
        <p:sp>
          <p:nvSpPr>
            <p:cNvPr id="14" name="圆角矩形 81">
              <a:extLst>
                <a:ext uri="{FF2B5EF4-FFF2-40B4-BE49-F238E27FC236}">
                  <a16:creationId xmlns:a16="http://schemas.microsoft.com/office/drawing/2014/main" id="{BBD80802-41BD-5681-A82D-C85210F35132}"/>
                </a:ext>
              </a:extLst>
            </p:cNvPr>
            <p:cNvSpPr/>
            <p:nvPr/>
          </p:nvSpPr>
          <p:spPr>
            <a:xfrm>
              <a:off x="7668461" y="2567044"/>
              <a:ext cx="950032" cy="32800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C42021-DC3E-4389-9A86-EACAE5A15BB3}"/>
                </a:ext>
              </a:extLst>
            </p:cNvPr>
            <p:cNvCxnSpPr/>
            <p:nvPr/>
          </p:nvCxnSpPr>
          <p:spPr>
            <a:xfrm>
              <a:off x="8293825" y="271073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B83A8AF-1115-834E-B1D5-6E053E502EC5}"/>
                </a:ext>
              </a:extLst>
            </p:cNvPr>
            <p:cNvCxnSpPr/>
            <p:nvPr/>
          </p:nvCxnSpPr>
          <p:spPr>
            <a:xfrm>
              <a:off x="8293825" y="275137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EF2E179-0109-420D-297D-67DE00D45AD5}"/>
                </a:ext>
              </a:extLst>
            </p:cNvPr>
            <p:cNvCxnSpPr/>
            <p:nvPr/>
          </p:nvCxnSpPr>
          <p:spPr>
            <a:xfrm>
              <a:off x="8293824" y="279201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97">
              <a:extLst>
                <a:ext uri="{FF2B5EF4-FFF2-40B4-BE49-F238E27FC236}">
                  <a16:creationId xmlns:a16="http://schemas.microsoft.com/office/drawing/2014/main" id="{C1FD88B6-6CCE-7AEF-9334-F787D3EFEACF}"/>
                </a:ext>
              </a:extLst>
            </p:cNvPr>
            <p:cNvSpPr/>
            <p:nvPr/>
          </p:nvSpPr>
          <p:spPr>
            <a:xfrm>
              <a:off x="7600330" y="2513839"/>
              <a:ext cx="1095613" cy="1160948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0A15D2D-8AA1-4F8E-2E9D-B6176CBC27FD}"/>
                </a:ext>
              </a:extLst>
            </p:cNvPr>
            <p:cNvSpPr/>
            <p:nvPr/>
          </p:nvSpPr>
          <p:spPr>
            <a:xfrm>
              <a:off x="7716520" y="2751370"/>
              <a:ext cx="80733" cy="807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92B2E6B-8635-B73B-6ECF-10AF3F995BC3}"/>
                </a:ext>
              </a:extLst>
            </p:cNvPr>
            <p:cNvCxnSpPr/>
            <p:nvPr/>
          </p:nvCxnSpPr>
          <p:spPr>
            <a:xfrm>
              <a:off x="8293824" y="283210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81">
              <a:extLst>
                <a:ext uri="{FF2B5EF4-FFF2-40B4-BE49-F238E27FC236}">
                  <a16:creationId xmlns:a16="http://schemas.microsoft.com/office/drawing/2014/main" id="{26D17C56-F595-BD0E-56A5-73DDB0964FAC}"/>
                </a:ext>
              </a:extLst>
            </p:cNvPr>
            <p:cNvSpPr/>
            <p:nvPr/>
          </p:nvSpPr>
          <p:spPr>
            <a:xfrm>
              <a:off x="7673437" y="2935147"/>
              <a:ext cx="950032" cy="32800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D36E9B6-D377-793C-E7D9-7DE970E59F2A}"/>
                </a:ext>
              </a:extLst>
            </p:cNvPr>
            <p:cNvCxnSpPr/>
            <p:nvPr/>
          </p:nvCxnSpPr>
          <p:spPr>
            <a:xfrm>
              <a:off x="8298801" y="307883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EDC4A5-F897-0D1E-0D6F-2620E096A8B0}"/>
                </a:ext>
              </a:extLst>
            </p:cNvPr>
            <p:cNvCxnSpPr/>
            <p:nvPr/>
          </p:nvCxnSpPr>
          <p:spPr>
            <a:xfrm>
              <a:off x="8298801" y="311947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09663FD-4559-EDCE-F152-1CC121150F0E}"/>
                </a:ext>
              </a:extLst>
            </p:cNvPr>
            <p:cNvCxnSpPr/>
            <p:nvPr/>
          </p:nvCxnSpPr>
          <p:spPr>
            <a:xfrm>
              <a:off x="8298800" y="3160113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D16247C-EED2-3BA3-EFF4-EC5DC15A3B4B}"/>
                </a:ext>
              </a:extLst>
            </p:cNvPr>
            <p:cNvSpPr/>
            <p:nvPr/>
          </p:nvSpPr>
          <p:spPr>
            <a:xfrm>
              <a:off x="7721496" y="3119473"/>
              <a:ext cx="86157" cy="86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160CD7D-29F5-69DA-EB5B-F3E93557962C}"/>
                </a:ext>
              </a:extLst>
            </p:cNvPr>
            <p:cNvCxnSpPr/>
            <p:nvPr/>
          </p:nvCxnSpPr>
          <p:spPr>
            <a:xfrm>
              <a:off x="8298800" y="320020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81">
              <a:extLst>
                <a:ext uri="{FF2B5EF4-FFF2-40B4-BE49-F238E27FC236}">
                  <a16:creationId xmlns:a16="http://schemas.microsoft.com/office/drawing/2014/main" id="{B22391A7-B48F-F99A-4F6F-32A72F38C989}"/>
                </a:ext>
              </a:extLst>
            </p:cNvPr>
            <p:cNvSpPr/>
            <p:nvPr/>
          </p:nvSpPr>
          <p:spPr>
            <a:xfrm>
              <a:off x="7668461" y="3300399"/>
              <a:ext cx="950032" cy="32800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7326C6C-BDB1-4892-B1C5-737CE03B3A36}"/>
                </a:ext>
              </a:extLst>
            </p:cNvPr>
            <p:cNvCxnSpPr/>
            <p:nvPr/>
          </p:nvCxnSpPr>
          <p:spPr>
            <a:xfrm>
              <a:off x="8293825" y="344408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43F7313-B307-95A4-FDBC-443426630B58}"/>
                </a:ext>
              </a:extLst>
            </p:cNvPr>
            <p:cNvCxnSpPr/>
            <p:nvPr/>
          </p:nvCxnSpPr>
          <p:spPr>
            <a:xfrm>
              <a:off x="8293825" y="348472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A5FF0E8-DEDA-76EA-1BDB-2018CC008A2F}"/>
                </a:ext>
              </a:extLst>
            </p:cNvPr>
            <p:cNvCxnSpPr/>
            <p:nvPr/>
          </p:nvCxnSpPr>
          <p:spPr>
            <a:xfrm>
              <a:off x="8293824" y="3525365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4AD1C6B-5F9B-EAA4-B7D6-3693EDC8882F}"/>
                </a:ext>
              </a:extLst>
            </p:cNvPr>
            <p:cNvSpPr/>
            <p:nvPr/>
          </p:nvSpPr>
          <p:spPr>
            <a:xfrm>
              <a:off x="7716520" y="3484725"/>
              <a:ext cx="87760" cy="87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D4705C9-0F3C-5064-8F8B-2F5483F3AEB8}"/>
                </a:ext>
              </a:extLst>
            </p:cNvPr>
            <p:cNvCxnSpPr/>
            <p:nvPr/>
          </p:nvCxnSpPr>
          <p:spPr>
            <a:xfrm>
              <a:off x="8293824" y="356546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C1D1D79-BF43-0D23-B0BB-449E4D672C9D}"/>
              </a:ext>
            </a:extLst>
          </p:cNvPr>
          <p:cNvSpPr txBox="1"/>
          <p:nvPr/>
        </p:nvSpPr>
        <p:spPr>
          <a:xfrm>
            <a:off x="4703296" y="3166495"/>
            <a:ext cx="16623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3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world~"</a:t>
            </a:r>
            <a:endParaRPr lang="zh-CN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3E02B695-4C32-F237-A3DB-3594A34A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858" y="3021143"/>
            <a:ext cx="767996" cy="5813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C754412-5863-3E8C-25E5-A4D4B3B528BD}"/>
              </a:ext>
            </a:extLst>
          </p:cNvPr>
          <p:cNvSpPr>
            <a:spLocks noChangeAspect="1"/>
          </p:cNvSpPr>
          <p:nvPr/>
        </p:nvSpPr>
        <p:spPr>
          <a:xfrm>
            <a:off x="902875" y="2400927"/>
            <a:ext cx="1160999" cy="116099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6CE0B681-487E-1370-CE7A-FC5E85D27C7D}"/>
              </a:ext>
            </a:extLst>
          </p:cNvPr>
          <p:cNvSpPr/>
          <p:nvPr/>
        </p:nvSpPr>
        <p:spPr>
          <a:xfrm>
            <a:off x="902875" y="3620604"/>
            <a:ext cx="3609182" cy="3115475"/>
          </a:xfrm>
          <a:prstGeom prst="roundRect">
            <a:avLst>
              <a:gd name="adj" fmla="val 6884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&gt;spring-core&lt;/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&gt;spring-context&lt;/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endParaRPr lang="en-US" altLang="zh-CN" sz="1200">
              <a:solidFill>
                <a:srgbClr val="000000"/>
              </a:solidFill>
              <a:effectLst/>
              <a:latin typeface="JetBrains Mono"/>
            </a:endParaRPr>
          </a:p>
          <a:p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    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&gt;org.springframework&lt;/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groupId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    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&gt;spring-webmvc&lt;/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artifactId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    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&gt;5.3.1&lt;/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version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dependency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……</a:t>
            </a:r>
            <a:endParaRPr lang="en-US" altLang="zh-CN" sz="1200">
              <a:solidFill>
                <a:srgbClr val="000000"/>
              </a:solidFill>
              <a:effectLst/>
              <a:latin typeface="JetBrains Mono"/>
            </a:endParaRPr>
          </a:p>
        </p:txBody>
      </p:sp>
      <p:sp>
        <p:nvSpPr>
          <p:cNvPr id="11" name="!!矩形: 圆角 7">
            <a:extLst>
              <a:ext uri="{FF2B5EF4-FFF2-40B4-BE49-F238E27FC236}">
                <a16:creationId xmlns:a16="http://schemas.microsoft.com/office/drawing/2014/main" id="{980872FE-FF28-95B8-FE1C-847C52668F5B}"/>
              </a:ext>
            </a:extLst>
          </p:cNvPr>
          <p:cNvSpPr/>
          <p:nvPr/>
        </p:nvSpPr>
        <p:spPr>
          <a:xfrm flipH="1">
            <a:off x="1349657" y="3622401"/>
            <a:ext cx="5565445" cy="2887810"/>
          </a:xfrm>
          <a:prstGeom prst="roundRect">
            <a:avLst>
              <a:gd name="adj" fmla="val 6884"/>
            </a:avLst>
          </a:prstGeom>
          <a:solidFill>
            <a:srgbClr val="FFFFB6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web-app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servlet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servlet-name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&gt;dispatcherServlet&lt;/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servlet-name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servlet-class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&gt;org.springframework.web.servlet.DispatcherServlet&lt;/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servlet-class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init-param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    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param-name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&gt;contextConfigLocation&lt;/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param-name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    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param-value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&gt;classpath:spring.xml&lt;/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param-value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  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init-param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servlet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servlet-mapping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servlet-name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&gt;dispatcherServlet&lt;/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servlet-name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  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url-pattern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&gt;/&lt;/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url-pattern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servlet-mapping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web-app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</a:p>
        </p:txBody>
      </p:sp>
      <p:sp>
        <p:nvSpPr>
          <p:cNvPr id="12" name="!!矩形: 圆角 7">
            <a:extLst>
              <a:ext uri="{FF2B5EF4-FFF2-40B4-BE49-F238E27FC236}">
                <a16:creationId xmlns:a16="http://schemas.microsoft.com/office/drawing/2014/main" id="{DE659BEF-4F12-C132-6DC9-4D514B9D33B3}"/>
              </a:ext>
            </a:extLst>
          </p:cNvPr>
          <p:cNvSpPr/>
          <p:nvPr/>
        </p:nvSpPr>
        <p:spPr>
          <a:xfrm>
            <a:off x="1934653" y="3622083"/>
            <a:ext cx="5414973" cy="2749698"/>
          </a:xfrm>
          <a:prstGeom prst="roundRect">
            <a:avLst>
              <a:gd name="adj" fmla="val 6884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beans </a:t>
            </a:r>
            <a:r>
              <a:rPr lang="en-US" altLang="zh-CN" sz="1200" b="1">
                <a:solidFill>
                  <a:srgbClr val="0000FF"/>
                </a:solidFill>
                <a:effectLst/>
                <a:latin typeface="JetBrains Mono"/>
              </a:rPr>
              <a:t>xmlns</a:t>
            </a: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="http://www.springframework.org/schema/beans"</a:t>
            </a:r>
            <a:b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</a:b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       </a:t>
            </a:r>
            <a:r>
              <a:rPr lang="en-US" altLang="zh-CN" sz="1200" b="1"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lang="en-US" altLang="zh-CN" sz="1200" b="1">
                <a:solidFill>
                  <a:srgbClr val="660E7A"/>
                </a:solidFill>
                <a:effectLst/>
                <a:latin typeface="JetBrains Mono"/>
              </a:rPr>
              <a:t>context</a:t>
            </a: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="http://www.springframework.org/schema/context"</a:t>
            </a:r>
            <a:b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</a:b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       </a:t>
            </a:r>
            <a:r>
              <a:rPr lang="en-US" altLang="zh-CN" sz="1200" b="1"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lang="en-US" altLang="zh-CN" sz="1200" b="1">
                <a:solidFill>
                  <a:srgbClr val="660E7A"/>
                </a:solidFill>
                <a:effectLst/>
                <a:latin typeface="JetBrains Mono"/>
              </a:rPr>
              <a:t>mvc</a:t>
            </a: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="http://www.springframework.org/schema/mvc"</a:t>
            </a:r>
            <a:b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</a:b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       </a:t>
            </a:r>
            <a:r>
              <a:rPr lang="en-US" altLang="zh-CN" sz="1200" b="1">
                <a:solidFill>
                  <a:srgbClr val="0000FF"/>
                </a:solidFill>
                <a:effectLst/>
                <a:latin typeface="JetBrains Mono"/>
              </a:rPr>
              <a:t>xmlns:</a:t>
            </a:r>
            <a:r>
              <a:rPr lang="en-US" altLang="zh-CN" sz="1200" b="1">
                <a:solidFill>
                  <a:srgbClr val="660E7A"/>
                </a:solidFill>
                <a:effectLst/>
                <a:latin typeface="JetBrains Mono"/>
              </a:rPr>
              <a:t>xsi</a:t>
            </a: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="http://www.w3.org/2001/XMLSchema-instance"</a:t>
            </a:r>
            <a:b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</a:b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       </a:t>
            </a:r>
            <a:r>
              <a:rPr lang="en-US" altLang="zh-CN" sz="1200" b="1">
                <a:solidFill>
                  <a:srgbClr val="660E7A"/>
                </a:solidFill>
                <a:effectLst/>
                <a:latin typeface="JetBrains Mono"/>
              </a:rPr>
              <a:t>xsi</a:t>
            </a:r>
            <a:r>
              <a:rPr lang="en-US" altLang="zh-CN" sz="1200" b="1">
                <a:solidFill>
                  <a:srgbClr val="0000FF"/>
                </a:solidFill>
                <a:effectLst/>
                <a:latin typeface="JetBrains Mono"/>
              </a:rPr>
              <a:t>:schemaLocation</a:t>
            </a: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="http://www.springframework.org/schema/beans</a:t>
            </a:r>
            <a:b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</a:b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       http://www.springframework.org/schema/beans/spring-beans-4.0.xsd</a:t>
            </a:r>
            <a:b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</a:b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       http://www.springframework.org/schema/context</a:t>
            </a:r>
            <a:b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</a:b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       http://www.springframework.org/schema/context/spring-context-4.0.xsd</a:t>
            </a:r>
            <a:b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</a:b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       http://www.springframework.org/schema/mvc</a:t>
            </a:r>
            <a:b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</a:b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       http://www.springframework.org/schema/mvc/spring-mvc-4.0.xsd"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altLang="zh-CN" sz="1200" i="1">
                <a:solidFill>
                  <a:srgbClr val="808080"/>
                </a:solidFill>
                <a:effectLst/>
                <a:latin typeface="JetBrains Mono"/>
              </a:rPr>
              <a:t>&lt;!--</a:t>
            </a:r>
            <a:r>
              <a:rPr lang="zh-CN" altLang="en-US" sz="1200" i="1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配置扫描包</a:t>
            </a:r>
            <a:r>
              <a:rPr lang="en-US" altLang="zh-CN" sz="1200" i="1">
                <a:solidFill>
                  <a:srgbClr val="808080"/>
                </a:solidFill>
                <a:effectLst/>
                <a:latin typeface="JetBrains Mono"/>
              </a:rPr>
              <a:t>--&gt;</a:t>
            </a:r>
            <a:br>
              <a:rPr lang="en-US" altLang="zh-CN" sz="1200" i="1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zh-CN" sz="1200" i="1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lang="en-US" altLang="zh-CN" sz="1200" b="1">
                <a:solidFill>
                  <a:srgbClr val="660E7A"/>
                </a:solidFill>
                <a:effectLst/>
                <a:latin typeface="JetBrains Mono"/>
              </a:rPr>
              <a:t>context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:component-scan </a:t>
            </a:r>
            <a:r>
              <a:rPr lang="en-US" altLang="zh-CN" sz="1200" b="1">
                <a:solidFill>
                  <a:srgbClr val="0000FF"/>
                </a:solidFill>
                <a:effectLst/>
                <a:latin typeface="JetBrains Mono"/>
              </a:rPr>
              <a:t>base-package</a:t>
            </a:r>
            <a:r>
              <a:rPr lang="en-US" altLang="zh-CN" sz="1200" b="1">
                <a:solidFill>
                  <a:srgbClr val="008000"/>
                </a:solidFill>
                <a:effectLst/>
                <a:latin typeface="JetBrains Mono"/>
              </a:rPr>
              <a:t>="com.itheima"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/&gt;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altLang="zh-CN" sz="1200" i="1">
                <a:solidFill>
                  <a:srgbClr val="808080"/>
                </a:solidFill>
                <a:effectLst/>
                <a:latin typeface="JetBrains Mono"/>
              </a:rPr>
              <a:t>&lt;!--</a:t>
            </a:r>
            <a:r>
              <a:rPr lang="zh-CN" altLang="en-US" sz="1200" i="1"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开启注解驱动</a:t>
            </a:r>
            <a:r>
              <a:rPr lang="en-US" altLang="zh-CN" sz="1200" i="1">
                <a:solidFill>
                  <a:srgbClr val="808080"/>
                </a:solidFill>
                <a:effectLst/>
                <a:latin typeface="JetBrains Mono"/>
              </a:rPr>
              <a:t>--&gt;</a:t>
            </a:r>
            <a:br>
              <a:rPr lang="en-US" altLang="zh-CN" sz="1200" i="1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zh-CN" sz="1200" i="1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&lt;</a:t>
            </a:r>
            <a:r>
              <a:rPr lang="en-US" altLang="zh-CN" sz="1200" b="1">
                <a:solidFill>
                  <a:srgbClr val="660E7A"/>
                </a:solidFill>
                <a:effectLst/>
                <a:latin typeface="JetBrains Mono"/>
              </a:rPr>
              <a:t>mvc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:annotation-driven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/&gt;</a:t>
            </a:r>
            <a:b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&lt;/</a:t>
            </a:r>
            <a:r>
              <a:rPr lang="en-US" altLang="zh-CN" sz="1200" b="1">
                <a:solidFill>
                  <a:srgbClr val="000080"/>
                </a:solidFill>
                <a:effectLst/>
                <a:latin typeface="JetBrains Mono"/>
              </a:rPr>
              <a:t>beans</a:t>
            </a:r>
            <a:r>
              <a:rPr lang="en-US" altLang="zh-CN" sz="1200">
                <a:solidFill>
                  <a:srgbClr val="000000"/>
                </a:solidFill>
                <a:effectLst/>
                <a:latin typeface="JetBrains Mono"/>
              </a:rPr>
              <a:t>&gt;</a:t>
            </a:r>
          </a:p>
        </p:txBody>
      </p:sp>
      <p:sp>
        <p:nvSpPr>
          <p:cNvPr id="33" name="!!矩形: 圆角 7">
            <a:extLst>
              <a:ext uri="{FF2B5EF4-FFF2-40B4-BE49-F238E27FC236}">
                <a16:creationId xmlns:a16="http://schemas.microsoft.com/office/drawing/2014/main" id="{EDA10312-9066-723C-9CFF-7DCEDEFD4999}"/>
              </a:ext>
            </a:extLst>
          </p:cNvPr>
          <p:cNvSpPr/>
          <p:nvPr/>
        </p:nvSpPr>
        <p:spPr>
          <a:xfrm>
            <a:off x="4608756" y="3626424"/>
            <a:ext cx="3609182" cy="1457718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400">
                <a:solidFill>
                  <a:srgbClr val="808000"/>
                </a:solidFill>
                <a:latin typeface="JetBrains Mono"/>
              </a:rPr>
              <a:t>@RestController</a:t>
            </a:r>
            <a:br>
              <a:rPr lang="en-US" altLang="zh-CN" sz="1400">
                <a:solidFill>
                  <a:srgbClr val="808000"/>
                </a:solidFill>
                <a:latin typeface="JetBrains Mono"/>
              </a:rPr>
            </a:b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public class 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HelloController {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zh-CN" sz="1400">
                <a:solidFill>
                  <a:srgbClr val="808000"/>
                </a:solidFill>
                <a:latin typeface="JetBrains Mono"/>
              </a:rPr>
              <a:t>@RequestMapping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zh-CN" sz="1400" b="1">
                <a:solidFill>
                  <a:srgbClr val="008000"/>
                </a:solidFill>
                <a:latin typeface="JetBrains Mono"/>
              </a:rPr>
              <a:t>"/hello"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)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public 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String hello(){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return </a:t>
            </a:r>
            <a:r>
              <a:rPr lang="en-US" altLang="zh-CN" sz="1400" b="1">
                <a:solidFill>
                  <a:srgbClr val="008000"/>
                </a:solidFill>
                <a:latin typeface="JetBrains Mono"/>
              </a:rPr>
              <a:t>"hello world~"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;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    }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679EC3C7-92B1-03C9-BF6F-D2C87890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596" y="4742839"/>
            <a:ext cx="1412107" cy="92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!!矩形: 圆角 7">
            <a:extLst>
              <a:ext uri="{FF2B5EF4-FFF2-40B4-BE49-F238E27FC236}">
                <a16:creationId xmlns:a16="http://schemas.microsoft.com/office/drawing/2014/main" id="{F7AC898D-79FB-372E-C0BF-E9859B99ABB0}"/>
              </a:ext>
            </a:extLst>
          </p:cNvPr>
          <p:cNvSpPr/>
          <p:nvPr/>
        </p:nvSpPr>
        <p:spPr>
          <a:xfrm>
            <a:off x="902875" y="3861230"/>
            <a:ext cx="4994967" cy="1454302"/>
          </a:xfrm>
          <a:prstGeom prst="roundRect">
            <a:avLst>
              <a:gd name="adj" fmla="val 6884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    &lt;</a:t>
            </a: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&gt;org.springframework.boot&lt;/</a:t>
            </a: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    &lt;</a:t>
            </a: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&gt;spring-boot-starter-web&lt;/</a:t>
            </a: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3AD5320D-A84E-36A8-DD58-127381F374FB}"/>
              </a:ext>
            </a:extLst>
          </p:cNvPr>
          <p:cNvSpPr/>
          <p:nvPr/>
        </p:nvSpPr>
        <p:spPr>
          <a:xfrm>
            <a:off x="5938622" y="3857814"/>
            <a:ext cx="3609182" cy="1457718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400">
                <a:solidFill>
                  <a:srgbClr val="808000"/>
                </a:solidFill>
                <a:latin typeface="JetBrains Mono"/>
              </a:rPr>
              <a:t>@RestController</a:t>
            </a:r>
            <a:br>
              <a:rPr lang="en-US" altLang="zh-CN" sz="1400">
                <a:solidFill>
                  <a:srgbClr val="808000"/>
                </a:solidFill>
                <a:latin typeface="JetBrains Mono"/>
              </a:rPr>
            </a:b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public class 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HelloController {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zh-CN" sz="1400">
                <a:solidFill>
                  <a:srgbClr val="808000"/>
                </a:solidFill>
                <a:latin typeface="JetBrains Mono"/>
              </a:rPr>
              <a:t>@RequestMapping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(</a:t>
            </a:r>
            <a:r>
              <a:rPr lang="en-US" altLang="zh-CN" sz="1400" b="1">
                <a:solidFill>
                  <a:srgbClr val="008000"/>
                </a:solidFill>
                <a:latin typeface="JetBrains Mono"/>
              </a:rPr>
              <a:t>"/hello"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)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public 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String hello(){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return </a:t>
            </a:r>
            <a:r>
              <a:rPr lang="en-US" altLang="zh-CN" sz="1400" b="1">
                <a:solidFill>
                  <a:srgbClr val="008000"/>
                </a:solidFill>
                <a:latin typeface="JetBrains Mono"/>
              </a:rPr>
              <a:t>"hello world~"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;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    }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6637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0.6375 0.02176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75" y="108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53164 0.01875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76" y="92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48581 0.0085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84" y="41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3362 0.1150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10" y="574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  <p:bldP spid="2" grpId="0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33" grpId="0" animBg="1"/>
      <p:bldP spid="33" grpId="1" animBg="1"/>
      <p:bldP spid="33" grpId="2" animBg="1"/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734" y="2771303"/>
            <a:ext cx="516791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SpringBoot</a:t>
            </a:r>
            <a:r>
              <a:rPr lang="zh-CN" altLang="en-US"/>
              <a:t>概述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43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F07CE3EA-E9EB-035A-4443-97603A279D90}"/>
              </a:ext>
            </a:extLst>
          </p:cNvPr>
          <p:cNvSpPr/>
          <p:nvPr/>
        </p:nvSpPr>
        <p:spPr>
          <a:xfrm>
            <a:off x="4814050" y="1790699"/>
            <a:ext cx="4994967" cy="1349664"/>
          </a:xfrm>
          <a:prstGeom prst="roundRect">
            <a:avLst>
              <a:gd name="adj" fmla="val 6884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6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600">
                <a:solidFill>
                  <a:srgbClr val="000000"/>
                </a:solidFill>
                <a:latin typeface="JetBrains Mono"/>
              </a:rPr>
            </a:br>
            <a:r>
              <a:rPr lang="en-US" altLang="zh-CN" sz="1600">
                <a:solidFill>
                  <a:srgbClr val="000000"/>
                </a:solidFill>
                <a:latin typeface="JetBrains Mono"/>
              </a:rPr>
              <a:t>    &lt;</a:t>
            </a:r>
            <a:r>
              <a:rPr lang="en-US" altLang="zh-CN" sz="16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600">
                <a:solidFill>
                  <a:srgbClr val="000000"/>
                </a:solidFill>
                <a:latin typeface="JetBrains Mono"/>
              </a:rPr>
              <a:t>&gt;org.springframework.boot&lt;/</a:t>
            </a:r>
            <a:r>
              <a:rPr lang="en-US" altLang="zh-CN" sz="16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600">
                <a:solidFill>
                  <a:srgbClr val="000000"/>
                </a:solidFill>
                <a:latin typeface="JetBrains Mono"/>
              </a:rPr>
            </a:br>
            <a:r>
              <a:rPr lang="en-US" altLang="zh-CN" sz="1600">
                <a:solidFill>
                  <a:srgbClr val="000000"/>
                </a:solidFill>
                <a:latin typeface="JetBrains Mono"/>
              </a:rPr>
              <a:t>    &lt;</a:t>
            </a:r>
            <a:r>
              <a:rPr lang="en-US" altLang="zh-CN" sz="16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600">
                <a:solidFill>
                  <a:srgbClr val="000000"/>
                </a:solidFill>
                <a:latin typeface="JetBrains Mono"/>
              </a:rPr>
              <a:t>&gt;spring-boot-starter-web&lt;/</a:t>
            </a:r>
            <a:r>
              <a:rPr lang="en-US" altLang="zh-CN" sz="16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6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600">
                <a:solidFill>
                  <a:srgbClr val="000000"/>
                </a:solidFill>
                <a:latin typeface="JetBrains Mono"/>
              </a:rPr>
            </a:br>
            <a:r>
              <a:rPr lang="en-US" altLang="zh-CN" sz="16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6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6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9A911-7319-C6C5-8BA5-8AB96FCC8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SpringBoot</a:t>
            </a:r>
            <a:r>
              <a:rPr lang="zh-CN" altLang="en-US">
                <a:solidFill>
                  <a:srgbClr val="C00000"/>
                </a:solidFill>
              </a:rPr>
              <a:t>入门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97AEE3-B680-F144-4A43-D1B45F457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920" y="1745816"/>
            <a:ext cx="4018129" cy="175476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创建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Maven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工程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spcBef>
                <a:spcPts val="600"/>
              </a:spcBef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导入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spring-boot-stater-web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起步依赖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866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9A911-7319-C6C5-8BA5-8AB96FCC8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SpringBoot</a:t>
            </a:r>
            <a:r>
              <a:rPr lang="zh-CN" altLang="en-US">
                <a:solidFill>
                  <a:srgbClr val="C00000"/>
                </a:solidFill>
              </a:rPr>
              <a:t>入门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97AEE3-B680-F144-4A43-D1B45F457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920" y="1745816"/>
            <a:ext cx="4136209" cy="175476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创建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Maven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工程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spcBef>
                <a:spcPts val="600"/>
              </a:spcBef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导入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spring-boot-stater-web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起步依赖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09B3B0-0EFC-39E7-7A1A-042EFA74C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86" y="1745816"/>
            <a:ext cx="4886322" cy="4022860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D573EBF4-F3A3-A3C0-BC66-173179D10C13}"/>
              </a:ext>
            </a:extLst>
          </p:cNvPr>
          <p:cNvSpPr/>
          <p:nvPr/>
        </p:nvSpPr>
        <p:spPr>
          <a:xfrm>
            <a:off x="6140486" y="2669422"/>
            <a:ext cx="1204310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C58426-B89D-9EDB-7DDC-D2C5E5C3C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641" y="2066496"/>
            <a:ext cx="4903053" cy="4053137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5D73710-6B95-93BD-80C7-F7C0C7C083C4}"/>
              </a:ext>
            </a:extLst>
          </p:cNvPr>
          <p:cNvSpPr/>
          <p:nvPr/>
        </p:nvSpPr>
        <p:spPr>
          <a:xfrm>
            <a:off x="6807250" y="2300177"/>
            <a:ext cx="1269066" cy="152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8B928D8-A7F7-008C-0822-6ADBB24DE535}"/>
              </a:ext>
            </a:extLst>
          </p:cNvPr>
          <p:cNvSpPr/>
          <p:nvPr/>
        </p:nvSpPr>
        <p:spPr>
          <a:xfrm>
            <a:off x="7008418" y="3242697"/>
            <a:ext cx="574122" cy="12129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5A0CE2A-F3FD-AA62-3401-92C09077E32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295479" y="3363991"/>
            <a:ext cx="2097573" cy="1164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9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F9A911-7319-C6C5-8BA5-8AB96FCC8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SpringBoot</a:t>
            </a:r>
            <a:r>
              <a:rPr lang="zh-CN" altLang="en-US">
                <a:solidFill>
                  <a:srgbClr val="C00000"/>
                </a:solidFill>
              </a:rPr>
              <a:t>入门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197AEE3-B680-F144-4A43-D1B45F457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920" y="1745816"/>
            <a:ext cx="4136209" cy="175476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创建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Maven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工程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spcBef>
                <a:spcPts val="600"/>
              </a:spcBef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导入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spring-boot-stater-web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起步依赖</a:t>
            </a:r>
            <a:endParaRPr lang="en-US" altLang="zh-CN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spcBef>
                <a:spcPts val="600"/>
              </a:spcBef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编写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Controller </a:t>
            </a:r>
          </a:p>
          <a:p>
            <a:pPr>
              <a:spcBef>
                <a:spcPts val="600"/>
              </a:spcBef>
            </a:pP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 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提供启动类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0DBCD48-5080-4011-3635-B19D9254E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5816"/>
            <a:ext cx="4136209" cy="2426857"/>
          </a:xfrm>
          <a:prstGeom prst="roundRect">
            <a:avLst>
              <a:gd name="adj" fmla="val 3557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beve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BF9ED9-62FC-FDF0-0D8C-23312138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3" y="4261107"/>
            <a:ext cx="6734175" cy="1895475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B1F51748-3D91-C079-EA4C-25CC04F9DB56}"/>
              </a:ext>
            </a:extLst>
          </p:cNvPr>
          <p:cNvSpPr/>
          <p:nvPr/>
        </p:nvSpPr>
        <p:spPr>
          <a:xfrm>
            <a:off x="874713" y="4291587"/>
            <a:ext cx="2224058" cy="298883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D543281-9856-E9D7-B602-08A9CC7C395F}"/>
              </a:ext>
            </a:extLst>
          </p:cNvPr>
          <p:cNvSpPr/>
          <p:nvPr/>
        </p:nvSpPr>
        <p:spPr>
          <a:xfrm>
            <a:off x="1627476" y="5316823"/>
            <a:ext cx="5981412" cy="298883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52991-37B4-11FA-717D-356A81D4C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6744" y="2153920"/>
            <a:ext cx="5760538" cy="2255520"/>
          </a:xfrm>
        </p:spPr>
        <p:txBody>
          <a:bodyPr/>
          <a:lstStyle/>
          <a:p>
            <a:r>
              <a:rPr lang="en-US" altLang="zh-CN"/>
              <a:t>Jdk</a:t>
            </a:r>
            <a:r>
              <a:rPr lang="zh-CN" altLang="en-US"/>
              <a:t>版本必须是</a:t>
            </a:r>
            <a:r>
              <a:rPr lang="en-US" altLang="zh-CN"/>
              <a:t>17+</a:t>
            </a:r>
          </a:p>
          <a:p>
            <a:r>
              <a:rPr lang="zh-CN" altLang="en-US"/>
              <a:t>打包方式为</a:t>
            </a:r>
            <a:r>
              <a:rPr lang="en-US" altLang="zh-CN"/>
              <a:t>jar</a:t>
            </a:r>
          </a:p>
          <a:p>
            <a:r>
              <a:rPr lang="zh-CN" altLang="en-US"/>
              <a:t>运行</a:t>
            </a:r>
            <a:r>
              <a:rPr lang="en-US" altLang="zh-CN"/>
              <a:t>mian</a:t>
            </a:r>
            <a:r>
              <a:rPr lang="zh-CN" altLang="en-US"/>
              <a:t>方法启动工程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89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手动创建</a:t>
            </a:r>
            <a:r>
              <a:rPr lang="en-US" altLang="zh-CN">
                <a:solidFill>
                  <a:srgbClr val="C00000"/>
                </a:solidFill>
              </a:rPr>
              <a:t>SpringBoot</a:t>
            </a:r>
            <a:r>
              <a:rPr lang="zh-CN" altLang="en-US">
                <a:solidFill>
                  <a:srgbClr val="C00000"/>
                </a:solidFill>
              </a:rPr>
              <a:t>工程</a:t>
            </a:r>
            <a:endParaRPr lang="zh-CN" altLang="en-US" dirty="0"/>
          </a:p>
        </p:txBody>
      </p:sp>
      <p:sp>
        <p:nvSpPr>
          <p:cNvPr id="15" name="矩形: 对角圆角 14">
            <a:extLst>
              <a:ext uri="{FF2B5EF4-FFF2-40B4-BE49-F238E27FC236}">
                <a16:creationId xmlns:a16="http://schemas.microsoft.com/office/drawing/2014/main" id="{A2B570D6-2EC2-DA2D-7A9A-147CC120128C}"/>
              </a:ext>
            </a:extLst>
          </p:cNvPr>
          <p:cNvSpPr/>
          <p:nvPr/>
        </p:nvSpPr>
        <p:spPr>
          <a:xfrm>
            <a:off x="7416800" y="2540601"/>
            <a:ext cx="2567709" cy="858981"/>
          </a:xfrm>
          <a:prstGeom prst="round2Diag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</a:t>
            </a:r>
            <a:r>
              <a:rPr lang="en-US" altLang="zh-CN"/>
              <a:t>Maven</a:t>
            </a:r>
            <a:r>
              <a:rPr lang="zh-CN" altLang="en-US"/>
              <a:t>工程</a:t>
            </a: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0E02EE3C-15EB-F75F-DBE8-FAD77CABF27C}"/>
              </a:ext>
            </a:extLst>
          </p:cNvPr>
          <p:cNvSpPr/>
          <p:nvPr/>
        </p:nvSpPr>
        <p:spPr>
          <a:xfrm>
            <a:off x="7416800" y="3741140"/>
            <a:ext cx="2567709" cy="858981"/>
          </a:xfrm>
          <a:prstGeom prst="round2Diag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引入依赖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B59B291C-A0AB-1EE7-8967-44443B1B8980}"/>
              </a:ext>
            </a:extLst>
          </p:cNvPr>
          <p:cNvSpPr/>
          <p:nvPr/>
        </p:nvSpPr>
        <p:spPr>
          <a:xfrm>
            <a:off x="7416799" y="4941679"/>
            <a:ext cx="2567709" cy="858981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提供启动类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A51B92-028D-D8D4-31E1-7F3C4CA9527D}"/>
              </a:ext>
            </a:extLst>
          </p:cNvPr>
          <p:cNvGrpSpPr/>
          <p:nvPr/>
        </p:nvGrpSpPr>
        <p:grpSpPr>
          <a:xfrm>
            <a:off x="892891" y="1782714"/>
            <a:ext cx="4675790" cy="3740631"/>
            <a:chOff x="892891" y="2503150"/>
            <a:chExt cx="4675790" cy="374063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9227EB0-F6DE-EB09-1EA4-D6AB2C6CF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891" y="2503150"/>
              <a:ext cx="4675790" cy="3740631"/>
            </a:xfrm>
            <a:prstGeom prst="roundRect">
              <a:avLst>
                <a:gd name="adj" fmla="val 2344"/>
              </a:avLst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BA16296-3174-C30A-6032-C3CB1A2637D0}"/>
                </a:ext>
              </a:extLst>
            </p:cNvPr>
            <p:cNvSpPr/>
            <p:nvPr/>
          </p:nvSpPr>
          <p:spPr>
            <a:xfrm>
              <a:off x="912769" y="3566767"/>
              <a:ext cx="1124752" cy="204190"/>
            </a:xfrm>
            <a:prstGeom prst="round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448823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学习路径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6E3116-36B0-8E73-C8E7-D6E4479A54B7}"/>
              </a:ext>
            </a:extLst>
          </p:cNvPr>
          <p:cNvSpPr txBox="1"/>
          <p:nvPr/>
        </p:nvSpPr>
        <p:spPr>
          <a:xfrm>
            <a:off x="982462" y="1514844"/>
            <a:ext cx="1911927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配置文件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 pitchFamily="18" charset="-122"/>
            </a:endParaRPr>
          </a:p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整合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MyBatis</a:t>
            </a:r>
          </a:p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Bean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管理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 pitchFamily="18" charset="-122"/>
            </a:endParaRPr>
          </a:p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自动配置原理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 pitchFamily="18" charset="-122"/>
            </a:endParaRPr>
          </a:p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自定义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stater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9831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学习路径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801DB4D-23B1-B208-6F61-C71BC06336EF}"/>
              </a:ext>
            </a:extLst>
          </p:cNvPr>
          <p:cNvSpPr/>
          <p:nvPr/>
        </p:nvSpPr>
        <p:spPr>
          <a:xfrm>
            <a:off x="874713" y="1806656"/>
            <a:ext cx="3052838" cy="2669591"/>
          </a:xfrm>
          <a:prstGeom prst="roundRect">
            <a:avLst>
              <a:gd name="adj" fmla="val 3595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432000" rIns="72000" bIns="108000">
            <a:noAutofit/>
          </a:bodyPr>
          <a:lstStyle/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9A8D4C1C-91C9-E8EA-A2C3-25ABC8D715AE}"/>
              </a:ext>
            </a:extLst>
          </p:cNvPr>
          <p:cNvSpPr/>
          <p:nvPr/>
        </p:nvSpPr>
        <p:spPr>
          <a:xfrm>
            <a:off x="874713" y="1806657"/>
            <a:ext cx="1274938" cy="325306"/>
          </a:xfrm>
          <a:prstGeom prst="round2DiagRect">
            <a:avLst>
              <a:gd name="adj1" fmla="val 21937"/>
              <a:gd name="adj2" fmla="val 0"/>
            </a:avLst>
          </a:prstGeom>
          <a:solidFill>
            <a:srgbClr val="C00000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36000" bIns="72000" rtlCol="0" anchor="ctr"/>
          <a:lstStyle/>
          <a:p>
            <a:pPr defTabSz="360000">
              <a:lnSpc>
                <a:spcPct val="150000"/>
              </a:lnSpc>
            </a:pPr>
            <a:r>
              <a:rPr lang="zh-CN" altLang="en-US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基础篇</a:t>
            </a:r>
            <a:endParaRPr lang="en-US" altLang="zh-CN" sz="1400" b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82A21AC-6FA2-6E97-8334-584BA2471F95}"/>
              </a:ext>
            </a:extLst>
          </p:cNvPr>
          <p:cNvSpPr/>
          <p:nvPr/>
        </p:nvSpPr>
        <p:spPr>
          <a:xfrm>
            <a:off x="4552017" y="1806657"/>
            <a:ext cx="3052838" cy="2669592"/>
          </a:xfrm>
          <a:prstGeom prst="roundRect">
            <a:avLst>
              <a:gd name="adj" fmla="val 3569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432000" rIns="72000" bIns="108000">
            <a:noAutofit/>
          </a:bodyPr>
          <a:lstStyle/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对角圆角 12">
            <a:extLst>
              <a:ext uri="{FF2B5EF4-FFF2-40B4-BE49-F238E27FC236}">
                <a16:creationId xmlns:a16="http://schemas.microsoft.com/office/drawing/2014/main" id="{34CE39D2-A041-0B57-FAF7-DEA78B5FA1AA}"/>
              </a:ext>
            </a:extLst>
          </p:cNvPr>
          <p:cNvSpPr/>
          <p:nvPr/>
        </p:nvSpPr>
        <p:spPr>
          <a:xfrm>
            <a:off x="4552017" y="1806657"/>
            <a:ext cx="1288693" cy="309245"/>
          </a:xfrm>
          <a:prstGeom prst="round2DiagRect">
            <a:avLst>
              <a:gd name="adj1" fmla="val 21937"/>
              <a:gd name="adj2" fmla="val 0"/>
            </a:avLst>
          </a:prstGeom>
          <a:solidFill>
            <a:srgbClr val="C00000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36000" bIns="72000" rtlCol="0" anchor="ctr"/>
          <a:lstStyle/>
          <a:p>
            <a:pPr defTabSz="360000">
              <a:lnSpc>
                <a:spcPct val="150000"/>
              </a:lnSpc>
            </a:pPr>
            <a:r>
              <a:rPr lang="zh-CN" altLang="en-US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实战篇</a:t>
            </a:r>
            <a:endParaRPr lang="en-US" altLang="zh-CN" sz="1400" b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B252A43-FAC4-5302-A96F-61986589040E}"/>
              </a:ext>
            </a:extLst>
          </p:cNvPr>
          <p:cNvSpPr/>
          <p:nvPr/>
        </p:nvSpPr>
        <p:spPr>
          <a:xfrm>
            <a:off x="8229321" y="1806657"/>
            <a:ext cx="3052838" cy="2644736"/>
          </a:xfrm>
          <a:prstGeom prst="roundRect">
            <a:avLst>
              <a:gd name="adj" fmla="val 3569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432000" rIns="72000" bIns="108000">
            <a:noAutofit/>
          </a:bodyPr>
          <a:lstStyle/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921DAB74-B11F-DEFA-D504-1311884A9D9B}"/>
              </a:ext>
            </a:extLst>
          </p:cNvPr>
          <p:cNvSpPr/>
          <p:nvPr/>
        </p:nvSpPr>
        <p:spPr>
          <a:xfrm>
            <a:off x="8229321" y="1806659"/>
            <a:ext cx="1288693" cy="287856"/>
          </a:xfrm>
          <a:prstGeom prst="round2DiagRect">
            <a:avLst>
              <a:gd name="adj1" fmla="val 21937"/>
              <a:gd name="adj2" fmla="val 0"/>
            </a:avLst>
          </a:prstGeom>
          <a:solidFill>
            <a:srgbClr val="C00000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36000" bIns="72000" rtlCol="0" anchor="ctr"/>
          <a:lstStyle/>
          <a:p>
            <a:pPr defTabSz="360000">
              <a:lnSpc>
                <a:spcPct val="150000"/>
              </a:lnSpc>
            </a:pPr>
            <a:r>
              <a:rPr lang="zh-CN" altLang="en-US" sz="16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面试篇</a:t>
            </a:r>
            <a:endParaRPr lang="en-US" altLang="zh-CN" sz="1400" b="1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6E3116-36B0-8E73-C8E7-D6E4479A54B7}"/>
              </a:ext>
            </a:extLst>
          </p:cNvPr>
          <p:cNvSpPr txBox="1"/>
          <p:nvPr/>
        </p:nvSpPr>
        <p:spPr>
          <a:xfrm>
            <a:off x="982462" y="2224824"/>
            <a:ext cx="1911927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配置文件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 pitchFamily="18" charset="-122"/>
            </a:endParaRPr>
          </a:p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整合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MyBatis</a:t>
            </a:r>
          </a:p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Bean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管理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 pitchFamily="18" charset="-122"/>
            </a:endParaRPr>
          </a:p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自动配置原理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 pitchFamily="18" charset="-122"/>
            </a:endParaRPr>
          </a:p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自定义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stater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29755F-D032-8177-79AA-7A76296C8CF2}"/>
              </a:ext>
            </a:extLst>
          </p:cNvPr>
          <p:cNvSpPr txBox="1"/>
          <p:nvPr/>
        </p:nvSpPr>
        <p:spPr>
          <a:xfrm>
            <a:off x="4659766" y="2224824"/>
            <a:ext cx="19119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项目开发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整合三方技术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项目部署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1F5C7E-7B0D-6000-2734-D35A1AED82B1}"/>
              </a:ext>
            </a:extLst>
          </p:cNvPr>
          <p:cNvSpPr txBox="1"/>
          <p:nvPr/>
        </p:nvSpPr>
        <p:spPr>
          <a:xfrm>
            <a:off x="8334354" y="2224824"/>
            <a:ext cx="1911927" cy="89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面试题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 pitchFamily="18" charset="-122"/>
            </a:endParaRPr>
          </a:p>
          <a:p>
            <a:pPr marL="144000" lvl="1" indent="-285750" defTabSz="4320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 pitchFamily="18" charset="-122"/>
              </a:rPr>
              <a:t>源码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" name="iconfont-10774-5582323">
            <a:extLst>
              <a:ext uri="{FF2B5EF4-FFF2-40B4-BE49-F238E27FC236}">
                <a16:creationId xmlns:a16="http://schemas.microsoft.com/office/drawing/2014/main" id="{FC5B8578-8937-456A-B2CA-F7816BE02DEE}"/>
              </a:ext>
            </a:extLst>
          </p:cNvPr>
          <p:cNvSpPr/>
          <p:nvPr/>
        </p:nvSpPr>
        <p:spPr>
          <a:xfrm>
            <a:off x="960916" y="1823187"/>
            <a:ext cx="273283" cy="273283"/>
          </a:xfrm>
          <a:custGeom>
            <a:avLst/>
            <a:gdLst>
              <a:gd name="connsiteX0" fmla="*/ 309902 w 609586"/>
              <a:gd name="connsiteY0" fmla="*/ 219712 h 609586"/>
              <a:gd name="connsiteX1" fmla="*/ 221003 w 609586"/>
              <a:gd name="connsiteY1" fmla="*/ 308612 h 609586"/>
              <a:gd name="connsiteX2" fmla="*/ 309902 w 609586"/>
              <a:gd name="connsiteY2" fmla="*/ 397512 h 609586"/>
              <a:gd name="connsiteX3" fmla="*/ 398754 w 609586"/>
              <a:gd name="connsiteY3" fmla="*/ 308612 h 609586"/>
              <a:gd name="connsiteX4" fmla="*/ 309902 w 609586"/>
              <a:gd name="connsiteY4" fmla="*/ 219712 h 609586"/>
              <a:gd name="connsiteX5" fmla="*/ 309902 w 609586"/>
              <a:gd name="connsiteY5" fmla="*/ 194333 h 609586"/>
              <a:gd name="connsiteX6" fmla="*/ 424181 w 609586"/>
              <a:gd name="connsiteY6" fmla="*/ 308612 h 609586"/>
              <a:gd name="connsiteX7" fmla="*/ 309902 w 609586"/>
              <a:gd name="connsiteY7" fmla="*/ 422891 h 609586"/>
              <a:gd name="connsiteX8" fmla="*/ 195623 w 609586"/>
              <a:gd name="connsiteY8" fmla="*/ 308612 h 609586"/>
              <a:gd name="connsiteX9" fmla="*/ 309902 w 609586"/>
              <a:gd name="connsiteY9" fmla="*/ 194333 h 609586"/>
              <a:gd name="connsiteX10" fmla="*/ 279410 w 609586"/>
              <a:gd name="connsiteY10" fmla="*/ 25384 h 609586"/>
              <a:gd name="connsiteX11" fmla="*/ 266694 w 609586"/>
              <a:gd name="connsiteY11" fmla="*/ 38099 h 609586"/>
              <a:gd name="connsiteX12" fmla="*/ 266694 w 609586"/>
              <a:gd name="connsiteY12" fmla="*/ 105392 h 609586"/>
              <a:gd name="connsiteX13" fmla="*/ 256550 w 609586"/>
              <a:gd name="connsiteY13" fmla="*/ 107963 h 609586"/>
              <a:gd name="connsiteX14" fmla="*/ 198116 w 609586"/>
              <a:gd name="connsiteY14" fmla="*/ 132061 h 609586"/>
              <a:gd name="connsiteX15" fmla="*/ 190495 w 609586"/>
              <a:gd name="connsiteY15" fmla="*/ 137157 h 609586"/>
              <a:gd name="connsiteX16" fmla="*/ 143491 w 609586"/>
              <a:gd name="connsiteY16" fmla="*/ 88914 h 609586"/>
              <a:gd name="connsiteX17" fmla="*/ 125727 w 609586"/>
              <a:gd name="connsiteY17" fmla="*/ 88914 h 609586"/>
              <a:gd name="connsiteX18" fmla="*/ 88914 w 609586"/>
              <a:gd name="connsiteY18" fmla="*/ 125727 h 609586"/>
              <a:gd name="connsiteX19" fmla="*/ 88914 w 609586"/>
              <a:gd name="connsiteY19" fmla="*/ 143491 h 609586"/>
              <a:gd name="connsiteX20" fmla="*/ 135871 w 609586"/>
              <a:gd name="connsiteY20" fmla="*/ 190496 h 609586"/>
              <a:gd name="connsiteX21" fmla="*/ 130823 w 609586"/>
              <a:gd name="connsiteY21" fmla="*/ 199401 h 609586"/>
              <a:gd name="connsiteX22" fmla="*/ 106677 w 609586"/>
              <a:gd name="connsiteY22" fmla="*/ 257788 h 609586"/>
              <a:gd name="connsiteX23" fmla="*/ 105391 w 609586"/>
              <a:gd name="connsiteY23" fmla="*/ 266694 h 609586"/>
              <a:gd name="connsiteX24" fmla="*/ 38099 w 609586"/>
              <a:gd name="connsiteY24" fmla="*/ 266694 h 609586"/>
              <a:gd name="connsiteX25" fmla="*/ 25383 w 609586"/>
              <a:gd name="connsiteY25" fmla="*/ 279409 h 609586"/>
              <a:gd name="connsiteX26" fmla="*/ 25383 w 609586"/>
              <a:gd name="connsiteY26" fmla="*/ 330177 h 609586"/>
              <a:gd name="connsiteX27" fmla="*/ 38099 w 609586"/>
              <a:gd name="connsiteY27" fmla="*/ 342892 h 609586"/>
              <a:gd name="connsiteX28" fmla="*/ 105391 w 609586"/>
              <a:gd name="connsiteY28" fmla="*/ 342892 h 609586"/>
              <a:gd name="connsiteX29" fmla="*/ 107963 w 609586"/>
              <a:gd name="connsiteY29" fmla="*/ 353036 h 609586"/>
              <a:gd name="connsiteX30" fmla="*/ 132061 w 609586"/>
              <a:gd name="connsiteY30" fmla="*/ 411471 h 609586"/>
              <a:gd name="connsiteX31" fmla="*/ 137157 w 609586"/>
              <a:gd name="connsiteY31" fmla="*/ 420376 h 609586"/>
              <a:gd name="connsiteX32" fmla="*/ 88914 w 609586"/>
              <a:gd name="connsiteY32" fmla="*/ 466095 h 609586"/>
              <a:gd name="connsiteX33" fmla="*/ 88914 w 609586"/>
              <a:gd name="connsiteY33" fmla="*/ 483859 h 609586"/>
              <a:gd name="connsiteX34" fmla="*/ 125727 w 609586"/>
              <a:gd name="connsiteY34" fmla="*/ 520672 h 609586"/>
              <a:gd name="connsiteX35" fmla="*/ 143491 w 609586"/>
              <a:gd name="connsiteY35" fmla="*/ 520672 h 609586"/>
              <a:gd name="connsiteX36" fmla="*/ 190495 w 609586"/>
              <a:gd name="connsiteY36" fmla="*/ 472429 h 609586"/>
              <a:gd name="connsiteX37" fmla="*/ 199402 w 609586"/>
              <a:gd name="connsiteY37" fmla="*/ 477525 h 609586"/>
              <a:gd name="connsiteX38" fmla="*/ 257788 w 609586"/>
              <a:gd name="connsiteY38" fmla="*/ 501623 h 609586"/>
              <a:gd name="connsiteX39" fmla="*/ 267980 w 609586"/>
              <a:gd name="connsiteY39" fmla="*/ 504194 h 609586"/>
              <a:gd name="connsiteX40" fmla="*/ 267980 w 609586"/>
              <a:gd name="connsiteY40" fmla="*/ 571487 h 609586"/>
              <a:gd name="connsiteX41" fmla="*/ 280648 w 609586"/>
              <a:gd name="connsiteY41" fmla="*/ 584202 h 609586"/>
              <a:gd name="connsiteX42" fmla="*/ 331463 w 609586"/>
              <a:gd name="connsiteY42" fmla="*/ 584202 h 609586"/>
              <a:gd name="connsiteX43" fmla="*/ 344178 w 609586"/>
              <a:gd name="connsiteY43" fmla="*/ 571487 h 609586"/>
              <a:gd name="connsiteX44" fmla="*/ 344178 w 609586"/>
              <a:gd name="connsiteY44" fmla="*/ 504194 h 609586"/>
              <a:gd name="connsiteX45" fmla="*/ 354322 w 609586"/>
              <a:gd name="connsiteY45" fmla="*/ 501623 h 609586"/>
              <a:gd name="connsiteX46" fmla="*/ 412757 w 609586"/>
              <a:gd name="connsiteY46" fmla="*/ 477525 h 609586"/>
              <a:gd name="connsiteX47" fmla="*/ 421615 w 609586"/>
              <a:gd name="connsiteY47" fmla="*/ 472429 h 609586"/>
              <a:gd name="connsiteX48" fmla="*/ 468619 w 609586"/>
              <a:gd name="connsiteY48" fmla="*/ 519434 h 609586"/>
              <a:gd name="connsiteX49" fmla="*/ 486383 w 609586"/>
              <a:gd name="connsiteY49" fmla="*/ 519434 h 609586"/>
              <a:gd name="connsiteX50" fmla="*/ 521958 w 609586"/>
              <a:gd name="connsiteY50" fmla="*/ 483859 h 609586"/>
              <a:gd name="connsiteX51" fmla="*/ 521958 w 609586"/>
              <a:gd name="connsiteY51" fmla="*/ 466095 h 609586"/>
              <a:gd name="connsiteX52" fmla="*/ 472429 w 609586"/>
              <a:gd name="connsiteY52" fmla="*/ 419090 h 609586"/>
              <a:gd name="connsiteX53" fmla="*/ 477525 w 609586"/>
              <a:gd name="connsiteY53" fmla="*/ 410185 h 609586"/>
              <a:gd name="connsiteX54" fmla="*/ 501623 w 609586"/>
              <a:gd name="connsiteY54" fmla="*/ 351798 h 609586"/>
              <a:gd name="connsiteX55" fmla="*/ 504195 w 609586"/>
              <a:gd name="connsiteY55" fmla="*/ 341606 h 609586"/>
              <a:gd name="connsiteX56" fmla="*/ 571487 w 609586"/>
              <a:gd name="connsiteY56" fmla="*/ 341606 h 609586"/>
              <a:gd name="connsiteX57" fmla="*/ 584203 w 609586"/>
              <a:gd name="connsiteY57" fmla="*/ 328938 h 609586"/>
              <a:gd name="connsiteX58" fmla="*/ 584203 w 609586"/>
              <a:gd name="connsiteY58" fmla="*/ 278124 h 609586"/>
              <a:gd name="connsiteX59" fmla="*/ 571487 w 609586"/>
              <a:gd name="connsiteY59" fmla="*/ 265408 h 609586"/>
              <a:gd name="connsiteX60" fmla="*/ 504195 w 609586"/>
              <a:gd name="connsiteY60" fmla="*/ 265408 h 609586"/>
              <a:gd name="connsiteX61" fmla="*/ 501623 w 609586"/>
              <a:gd name="connsiteY61" fmla="*/ 255264 h 609586"/>
              <a:gd name="connsiteX62" fmla="*/ 477525 w 609586"/>
              <a:gd name="connsiteY62" fmla="*/ 196830 h 609586"/>
              <a:gd name="connsiteX63" fmla="*/ 472429 w 609586"/>
              <a:gd name="connsiteY63" fmla="*/ 190496 h 609586"/>
              <a:gd name="connsiteX64" fmla="*/ 519434 w 609586"/>
              <a:gd name="connsiteY64" fmla="*/ 143491 h 609586"/>
              <a:gd name="connsiteX65" fmla="*/ 519434 w 609586"/>
              <a:gd name="connsiteY65" fmla="*/ 125727 h 609586"/>
              <a:gd name="connsiteX66" fmla="*/ 483859 w 609586"/>
              <a:gd name="connsiteY66" fmla="*/ 88914 h 609586"/>
              <a:gd name="connsiteX67" fmla="*/ 466095 w 609586"/>
              <a:gd name="connsiteY67" fmla="*/ 88914 h 609586"/>
              <a:gd name="connsiteX68" fmla="*/ 419091 w 609586"/>
              <a:gd name="connsiteY68" fmla="*/ 137157 h 609586"/>
              <a:gd name="connsiteX69" fmla="*/ 410185 w 609586"/>
              <a:gd name="connsiteY69" fmla="*/ 132061 h 609586"/>
              <a:gd name="connsiteX70" fmla="*/ 351798 w 609586"/>
              <a:gd name="connsiteY70" fmla="*/ 107963 h 609586"/>
              <a:gd name="connsiteX71" fmla="*/ 342892 w 609586"/>
              <a:gd name="connsiteY71" fmla="*/ 105392 h 609586"/>
              <a:gd name="connsiteX72" fmla="*/ 342892 w 609586"/>
              <a:gd name="connsiteY72" fmla="*/ 38099 h 609586"/>
              <a:gd name="connsiteX73" fmla="*/ 330177 w 609586"/>
              <a:gd name="connsiteY73" fmla="*/ 25384 h 609586"/>
              <a:gd name="connsiteX74" fmla="*/ 278124 w 609586"/>
              <a:gd name="connsiteY74" fmla="*/ 0 h 609586"/>
              <a:gd name="connsiteX75" fmla="*/ 328939 w 609586"/>
              <a:gd name="connsiteY75" fmla="*/ 0 h 609586"/>
              <a:gd name="connsiteX76" fmla="*/ 367038 w 609586"/>
              <a:gd name="connsiteY76" fmla="*/ 38099 h 609586"/>
              <a:gd name="connsiteX77" fmla="*/ 367038 w 609586"/>
              <a:gd name="connsiteY77" fmla="*/ 85104 h 609586"/>
              <a:gd name="connsiteX78" fmla="*/ 413995 w 609586"/>
              <a:gd name="connsiteY78" fmla="*/ 104153 h 609586"/>
              <a:gd name="connsiteX79" fmla="*/ 447046 w 609586"/>
              <a:gd name="connsiteY79" fmla="*/ 71102 h 609586"/>
              <a:gd name="connsiteX80" fmla="*/ 500385 w 609586"/>
              <a:gd name="connsiteY80" fmla="*/ 71102 h 609586"/>
              <a:gd name="connsiteX81" fmla="*/ 535912 w 609586"/>
              <a:gd name="connsiteY81" fmla="*/ 106678 h 609586"/>
              <a:gd name="connsiteX82" fmla="*/ 535912 w 609586"/>
              <a:gd name="connsiteY82" fmla="*/ 160016 h 609586"/>
              <a:gd name="connsiteX83" fmla="*/ 502909 w 609586"/>
              <a:gd name="connsiteY83" fmla="*/ 193020 h 609586"/>
              <a:gd name="connsiteX84" fmla="*/ 521958 w 609586"/>
              <a:gd name="connsiteY84" fmla="*/ 240024 h 609586"/>
              <a:gd name="connsiteX85" fmla="*/ 571487 w 609586"/>
              <a:gd name="connsiteY85" fmla="*/ 240024 h 609586"/>
              <a:gd name="connsiteX86" fmla="*/ 609586 w 609586"/>
              <a:gd name="connsiteY86" fmla="*/ 278124 h 609586"/>
              <a:gd name="connsiteX87" fmla="*/ 609586 w 609586"/>
              <a:gd name="connsiteY87" fmla="*/ 328938 h 609586"/>
              <a:gd name="connsiteX88" fmla="*/ 571487 w 609586"/>
              <a:gd name="connsiteY88" fmla="*/ 367037 h 609586"/>
              <a:gd name="connsiteX89" fmla="*/ 524482 w 609586"/>
              <a:gd name="connsiteY89" fmla="*/ 367037 h 609586"/>
              <a:gd name="connsiteX90" fmla="*/ 505433 w 609586"/>
              <a:gd name="connsiteY90" fmla="*/ 413995 h 609586"/>
              <a:gd name="connsiteX91" fmla="*/ 538484 w 609586"/>
              <a:gd name="connsiteY91" fmla="*/ 447046 h 609586"/>
              <a:gd name="connsiteX92" fmla="*/ 538484 w 609586"/>
              <a:gd name="connsiteY92" fmla="*/ 500384 h 609586"/>
              <a:gd name="connsiteX93" fmla="*/ 502909 w 609586"/>
              <a:gd name="connsiteY93" fmla="*/ 535912 h 609586"/>
              <a:gd name="connsiteX94" fmla="*/ 449570 w 609586"/>
              <a:gd name="connsiteY94" fmla="*/ 535912 h 609586"/>
              <a:gd name="connsiteX95" fmla="*/ 416567 w 609586"/>
              <a:gd name="connsiteY95" fmla="*/ 502908 h 609586"/>
              <a:gd name="connsiteX96" fmla="*/ 369562 w 609586"/>
              <a:gd name="connsiteY96" fmla="*/ 521958 h 609586"/>
              <a:gd name="connsiteX97" fmla="*/ 369562 w 609586"/>
              <a:gd name="connsiteY97" fmla="*/ 571487 h 609586"/>
              <a:gd name="connsiteX98" fmla="*/ 330177 w 609586"/>
              <a:gd name="connsiteY98" fmla="*/ 609586 h 609586"/>
              <a:gd name="connsiteX99" fmla="*/ 279410 w 609586"/>
              <a:gd name="connsiteY99" fmla="*/ 609586 h 609586"/>
              <a:gd name="connsiteX100" fmla="*/ 241311 w 609586"/>
              <a:gd name="connsiteY100" fmla="*/ 571487 h 609586"/>
              <a:gd name="connsiteX101" fmla="*/ 241311 w 609586"/>
              <a:gd name="connsiteY101" fmla="*/ 524482 h 609586"/>
              <a:gd name="connsiteX102" fmla="*/ 194305 w 609586"/>
              <a:gd name="connsiteY102" fmla="*/ 505433 h 609586"/>
              <a:gd name="connsiteX103" fmla="*/ 161302 w 609586"/>
              <a:gd name="connsiteY103" fmla="*/ 538483 h 609586"/>
              <a:gd name="connsiteX104" fmla="*/ 107963 w 609586"/>
              <a:gd name="connsiteY104" fmla="*/ 538483 h 609586"/>
              <a:gd name="connsiteX105" fmla="*/ 72388 w 609586"/>
              <a:gd name="connsiteY105" fmla="*/ 502908 h 609586"/>
              <a:gd name="connsiteX106" fmla="*/ 72388 w 609586"/>
              <a:gd name="connsiteY106" fmla="*/ 449570 h 609586"/>
              <a:gd name="connsiteX107" fmla="*/ 105391 w 609586"/>
              <a:gd name="connsiteY107" fmla="*/ 416566 h 609586"/>
              <a:gd name="connsiteX108" fmla="*/ 86342 w 609586"/>
              <a:gd name="connsiteY108" fmla="*/ 369561 h 609586"/>
              <a:gd name="connsiteX109" fmla="*/ 38099 w 609586"/>
              <a:gd name="connsiteY109" fmla="*/ 369561 h 609586"/>
              <a:gd name="connsiteX110" fmla="*/ 0 w 609586"/>
              <a:gd name="connsiteY110" fmla="*/ 331462 h 609586"/>
              <a:gd name="connsiteX111" fmla="*/ 0 w 609586"/>
              <a:gd name="connsiteY111" fmla="*/ 280648 h 609586"/>
              <a:gd name="connsiteX112" fmla="*/ 38099 w 609586"/>
              <a:gd name="connsiteY112" fmla="*/ 242549 h 609586"/>
              <a:gd name="connsiteX113" fmla="*/ 85104 w 609586"/>
              <a:gd name="connsiteY113" fmla="*/ 242549 h 609586"/>
              <a:gd name="connsiteX114" fmla="*/ 104153 w 609586"/>
              <a:gd name="connsiteY114" fmla="*/ 195591 h 609586"/>
              <a:gd name="connsiteX115" fmla="*/ 71102 w 609586"/>
              <a:gd name="connsiteY115" fmla="*/ 162540 h 609586"/>
              <a:gd name="connsiteX116" fmla="*/ 71102 w 609586"/>
              <a:gd name="connsiteY116" fmla="*/ 109202 h 609586"/>
              <a:gd name="connsiteX117" fmla="*/ 106677 w 609586"/>
              <a:gd name="connsiteY117" fmla="*/ 73674 h 609586"/>
              <a:gd name="connsiteX118" fmla="*/ 160016 w 609586"/>
              <a:gd name="connsiteY118" fmla="*/ 73674 h 609586"/>
              <a:gd name="connsiteX119" fmla="*/ 193019 w 609586"/>
              <a:gd name="connsiteY119" fmla="*/ 106678 h 609586"/>
              <a:gd name="connsiteX120" fmla="*/ 240025 w 609586"/>
              <a:gd name="connsiteY120" fmla="*/ 87628 h 609586"/>
              <a:gd name="connsiteX121" fmla="*/ 240025 w 609586"/>
              <a:gd name="connsiteY121" fmla="*/ 38099 h 609586"/>
              <a:gd name="connsiteX122" fmla="*/ 278124 w 609586"/>
              <a:gd name="connsiteY122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609586" h="609586">
                <a:moveTo>
                  <a:pt x="309902" y="219712"/>
                </a:moveTo>
                <a:cubicBezTo>
                  <a:pt x="260381" y="219712"/>
                  <a:pt x="221003" y="259091"/>
                  <a:pt x="221003" y="308612"/>
                </a:cubicBezTo>
                <a:cubicBezTo>
                  <a:pt x="221003" y="358133"/>
                  <a:pt x="260381" y="397512"/>
                  <a:pt x="309902" y="397512"/>
                </a:cubicBezTo>
                <a:cubicBezTo>
                  <a:pt x="359423" y="397512"/>
                  <a:pt x="398754" y="358133"/>
                  <a:pt x="398754" y="308612"/>
                </a:cubicBezTo>
                <a:cubicBezTo>
                  <a:pt x="398754" y="259091"/>
                  <a:pt x="358138" y="219712"/>
                  <a:pt x="309902" y="219712"/>
                </a:cubicBezTo>
                <a:close/>
                <a:moveTo>
                  <a:pt x="309902" y="194333"/>
                </a:moveTo>
                <a:cubicBezTo>
                  <a:pt x="373375" y="194333"/>
                  <a:pt x="424181" y="245140"/>
                  <a:pt x="424181" y="308612"/>
                </a:cubicBezTo>
                <a:cubicBezTo>
                  <a:pt x="424181" y="370846"/>
                  <a:pt x="372089" y="422891"/>
                  <a:pt x="309902" y="422891"/>
                </a:cubicBezTo>
                <a:cubicBezTo>
                  <a:pt x="246382" y="422891"/>
                  <a:pt x="195623" y="372084"/>
                  <a:pt x="195623" y="308612"/>
                </a:cubicBezTo>
                <a:cubicBezTo>
                  <a:pt x="195623" y="245140"/>
                  <a:pt x="246382" y="194333"/>
                  <a:pt x="309902" y="194333"/>
                </a:cubicBezTo>
                <a:close/>
                <a:moveTo>
                  <a:pt x="279410" y="25384"/>
                </a:moveTo>
                <a:cubicBezTo>
                  <a:pt x="271790" y="25384"/>
                  <a:pt x="266694" y="30479"/>
                  <a:pt x="266694" y="38099"/>
                </a:cubicBezTo>
                <a:lnTo>
                  <a:pt x="266694" y="105392"/>
                </a:lnTo>
                <a:lnTo>
                  <a:pt x="256550" y="107963"/>
                </a:lnTo>
                <a:cubicBezTo>
                  <a:pt x="236215" y="113012"/>
                  <a:pt x="217165" y="120631"/>
                  <a:pt x="198116" y="132061"/>
                </a:cubicBezTo>
                <a:lnTo>
                  <a:pt x="190495" y="137157"/>
                </a:lnTo>
                <a:lnTo>
                  <a:pt x="143491" y="88914"/>
                </a:lnTo>
                <a:cubicBezTo>
                  <a:pt x="138442" y="83818"/>
                  <a:pt x="130823" y="83818"/>
                  <a:pt x="125727" y="88914"/>
                </a:cubicBezTo>
                <a:lnTo>
                  <a:pt x="88914" y="125727"/>
                </a:lnTo>
                <a:cubicBezTo>
                  <a:pt x="83818" y="130823"/>
                  <a:pt x="83818" y="138443"/>
                  <a:pt x="88914" y="143491"/>
                </a:cubicBezTo>
                <a:lnTo>
                  <a:pt x="135871" y="190496"/>
                </a:lnTo>
                <a:lnTo>
                  <a:pt x="130823" y="199401"/>
                </a:lnTo>
                <a:cubicBezTo>
                  <a:pt x="119393" y="217165"/>
                  <a:pt x="111773" y="236215"/>
                  <a:pt x="106677" y="257788"/>
                </a:cubicBezTo>
                <a:lnTo>
                  <a:pt x="105391" y="266694"/>
                </a:lnTo>
                <a:lnTo>
                  <a:pt x="38099" y="266694"/>
                </a:lnTo>
                <a:cubicBezTo>
                  <a:pt x="30479" y="266694"/>
                  <a:pt x="25383" y="271790"/>
                  <a:pt x="25383" y="279409"/>
                </a:cubicBezTo>
                <a:lnTo>
                  <a:pt x="25383" y="330177"/>
                </a:lnTo>
                <a:cubicBezTo>
                  <a:pt x="25383" y="337796"/>
                  <a:pt x="30479" y="342892"/>
                  <a:pt x="38099" y="342892"/>
                </a:cubicBezTo>
                <a:lnTo>
                  <a:pt x="105391" y="342892"/>
                </a:lnTo>
                <a:lnTo>
                  <a:pt x="107963" y="353036"/>
                </a:lnTo>
                <a:cubicBezTo>
                  <a:pt x="113011" y="373371"/>
                  <a:pt x="120631" y="392421"/>
                  <a:pt x="132061" y="411471"/>
                </a:cubicBezTo>
                <a:lnTo>
                  <a:pt x="137157" y="420376"/>
                </a:lnTo>
                <a:lnTo>
                  <a:pt x="88914" y="466095"/>
                </a:lnTo>
                <a:cubicBezTo>
                  <a:pt x="83818" y="471143"/>
                  <a:pt x="83818" y="478763"/>
                  <a:pt x="88914" y="483859"/>
                </a:cubicBezTo>
                <a:lnTo>
                  <a:pt x="125727" y="520672"/>
                </a:lnTo>
                <a:cubicBezTo>
                  <a:pt x="130823" y="525768"/>
                  <a:pt x="138442" y="525768"/>
                  <a:pt x="143491" y="520672"/>
                </a:cubicBezTo>
                <a:lnTo>
                  <a:pt x="190495" y="472429"/>
                </a:lnTo>
                <a:lnTo>
                  <a:pt x="199402" y="477525"/>
                </a:lnTo>
                <a:cubicBezTo>
                  <a:pt x="217165" y="488955"/>
                  <a:pt x="236215" y="496574"/>
                  <a:pt x="257788" y="501623"/>
                </a:cubicBezTo>
                <a:lnTo>
                  <a:pt x="267980" y="504194"/>
                </a:lnTo>
                <a:lnTo>
                  <a:pt x="267980" y="571487"/>
                </a:lnTo>
                <a:cubicBezTo>
                  <a:pt x="267980" y="579107"/>
                  <a:pt x="273028" y="584202"/>
                  <a:pt x="280648" y="584202"/>
                </a:cubicBezTo>
                <a:lnTo>
                  <a:pt x="331463" y="584202"/>
                </a:lnTo>
                <a:cubicBezTo>
                  <a:pt x="339082" y="584202"/>
                  <a:pt x="344178" y="579107"/>
                  <a:pt x="344178" y="571487"/>
                </a:cubicBezTo>
                <a:lnTo>
                  <a:pt x="344178" y="504194"/>
                </a:lnTo>
                <a:lnTo>
                  <a:pt x="354322" y="501623"/>
                </a:lnTo>
                <a:cubicBezTo>
                  <a:pt x="374658" y="496574"/>
                  <a:pt x="393707" y="488955"/>
                  <a:pt x="412757" y="477525"/>
                </a:cubicBezTo>
                <a:lnTo>
                  <a:pt x="421615" y="472429"/>
                </a:lnTo>
                <a:lnTo>
                  <a:pt x="468619" y="519434"/>
                </a:lnTo>
                <a:cubicBezTo>
                  <a:pt x="473715" y="524482"/>
                  <a:pt x="481335" y="524482"/>
                  <a:pt x="486383" y="519434"/>
                </a:cubicBezTo>
                <a:lnTo>
                  <a:pt x="521958" y="483859"/>
                </a:lnTo>
                <a:cubicBezTo>
                  <a:pt x="527054" y="478763"/>
                  <a:pt x="527054" y="471143"/>
                  <a:pt x="521958" y="466095"/>
                </a:cubicBezTo>
                <a:lnTo>
                  <a:pt x="472429" y="419090"/>
                </a:lnTo>
                <a:lnTo>
                  <a:pt x="477525" y="410185"/>
                </a:lnTo>
                <a:cubicBezTo>
                  <a:pt x="488955" y="392421"/>
                  <a:pt x="496575" y="373371"/>
                  <a:pt x="501623" y="351798"/>
                </a:cubicBezTo>
                <a:lnTo>
                  <a:pt x="504195" y="341606"/>
                </a:lnTo>
                <a:lnTo>
                  <a:pt x="571487" y="341606"/>
                </a:lnTo>
                <a:cubicBezTo>
                  <a:pt x="579107" y="341606"/>
                  <a:pt x="584203" y="336558"/>
                  <a:pt x="584203" y="328938"/>
                </a:cubicBezTo>
                <a:lnTo>
                  <a:pt x="584203" y="278124"/>
                </a:lnTo>
                <a:cubicBezTo>
                  <a:pt x="584203" y="270504"/>
                  <a:pt x="579107" y="265408"/>
                  <a:pt x="571487" y="265408"/>
                </a:cubicBezTo>
                <a:lnTo>
                  <a:pt x="504195" y="265408"/>
                </a:lnTo>
                <a:lnTo>
                  <a:pt x="501623" y="255264"/>
                </a:lnTo>
                <a:cubicBezTo>
                  <a:pt x="496575" y="234929"/>
                  <a:pt x="488955" y="215879"/>
                  <a:pt x="477525" y="196830"/>
                </a:cubicBezTo>
                <a:lnTo>
                  <a:pt x="472429" y="190496"/>
                </a:lnTo>
                <a:lnTo>
                  <a:pt x="519434" y="143491"/>
                </a:lnTo>
                <a:cubicBezTo>
                  <a:pt x="524482" y="138443"/>
                  <a:pt x="524482" y="130823"/>
                  <a:pt x="519434" y="125727"/>
                </a:cubicBezTo>
                <a:lnTo>
                  <a:pt x="483859" y="88914"/>
                </a:lnTo>
                <a:cubicBezTo>
                  <a:pt x="478763" y="83818"/>
                  <a:pt x="471144" y="83818"/>
                  <a:pt x="466095" y="88914"/>
                </a:cubicBezTo>
                <a:lnTo>
                  <a:pt x="419091" y="137157"/>
                </a:lnTo>
                <a:lnTo>
                  <a:pt x="410185" y="132061"/>
                </a:lnTo>
                <a:cubicBezTo>
                  <a:pt x="392421" y="120631"/>
                  <a:pt x="373372" y="113012"/>
                  <a:pt x="351798" y="107963"/>
                </a:cubicBezTo>
                <a:lnTo>
                  <a:pt x="342892" y="105392"/>
                </a:lnTo>
                <a:lnTo>
                  <a:pt x="342892" y="38099"/>
                </a:lnTo>
                <a:cubicBezTo>
                  <a:pt x="342892" y="30479"/>
                  <a:pt x="337797" y="25384"/>
                  <a:pt x="330177" y="25384"/>
                </a:cubicBezTo>
                <a:close/>
                <a:moveTo>
                  <a:pt x="278124" y="0"/>
                </a:moveTo>
                <a:lnTo>
                  <a:pt x="328939" y="0"/>
                </a:lnTo>
                <a:cubicBezTo>
                  <a:pt x="350512" y="0"/>
                  <a:pt x="367038" y="16525"/>
                  <a:pt x="367038" y="38099"/>
                </a:cubicBezTo>
                <a:lnTo>
                  <a:pt x="367038" y="85104"/>
                </a:lnTo>
                <a:cubicBezTo>
                  <a:pt x="383516" y="90152"/>
                  <a:pt x="398755" y="96534"/>
                  <a:pt x="413995" y="104153"/>
                </a:cubicBezTo>
                <a:lnTo>
                  <a:pt x="447046" y="71102"/>
                </a:lnTo>
                <a:cubicBezTo>
                  <a:pt x="462285" y="55863"/>
                  <a:pt x="486383" y="55863"/>
                  <a:pt x="500385" y="71102"/>
                </a:cubicBezTo>
                <a:lnTo>
                  <a:pt x="535912" y="106678"/>
                </a:lnTo>
                <a:cubicBezTo>
                  <a:pt x="551152" y="121917"/>
                  <a:pt x="551152" y="146063"/>
                  <a:pt x="535912" y="160016"/>
                </a:cubicBezTo>
                <a:lnTo>
                  <a:pt x="502909" y="193020"/>
                </a:lnTo>
                <a:cubicBezTo>
                  <a:pt x="510529" y="208259"/>
                  <a:pt x="518148" y="223499"/>
                  <a:pt x="521958" y="240024"/>
                </a:cubicBezTo>
                <a:lnTo>
                  <a:pt x="571487" y="240024"/>
                </a:lnTo>
                <a:cubicBezTo>
                  <a:pt x="593061" y="240024"/>
                  <a:pt x="609586" y="256550"/>
                  <a:pt x="609586" y="278124"/>
                </a:cubicBezTo>
                <a:lnTo>
                  <a:pt x="609586" y="328938"/>
                </a:lnTo>
                <a:cubicBezTo>
                  <a:pt x="609586" y="350512"/>
                  <a:pt x="593061" y="367037"/>
                  <a:pt x="571487" y="367037"/>
                </a:cubicBezTo>
                <a:lnTo>
                  <a:pt x="524482" y="367037"/>
                </a:lnTo>
                <a:cubicBezTo>
                  <a:pt x="519434" y="383515"/>
                  <a:pt x="513053" y="398755"/>
                  <a:pt x="505433" y="413995"/>
                </a:cubicBezTo>
                <a:lnTo>
                  <a:pt x="538484" y="447046"/>
                </a:lnTo>
                <a:cubicBezTo>
                  <a:pt x="553723" y="462285"/>
                  <a:pt x="553723" y="486383"/>
                  <a:pt x="538484" y="500384"/>
                </a:cubicBezTo>
                <a:lnTo>
                  <a:pt x="502909" y="535912"/>
                </a:lnTo>
                <a:cubicBezTo>
                  <a:pt x="487669" y="551151"/>
                  <a:pt x="463524" y="551151"/>
                  <a:pt x="449570" y="535912"/>
                </a:cubicBezTo>
                <a:lnTo>
                  <a:pt x="416567" y="502908"/>
                </a:lnTo>
                <a:cubicBezTo>
                  <a:pt x="401327" y="510528"/>
                  <a:pt x="386087" y="518148"/>
                  <a:pt x="369562" y="521958"/>
                </a:cubicBezTo>
                <a:lnTo>
                  <a:pt x="369562" y="571487"/>
                </a:lnTo>
                <a:cubicBezTo>
                  <a:pt x="368276" y="593061"/>
                  <a:pt x="351798" y="609586"/>
                  <a:pt x="330177" y="609586"/>
                </a:cubicBezTo>
                <a:lnTo>
                  <a:pt x="279410" y="609586"/>
                </a:lnTo>
                <a:cubicBezTo>
                  <a:pt x="257788" y="609586"/>
                  <a:pt x="241311" y="593061"/>
                  <a:pt x="241311" y="571487"/>
                </a:cubicBezTo>
                <a:lnTo>
                  <a:pt x="241311" y="524482"/>
                </a:lnTo>
                <a:cubicBezTo>
                  <a:pt x="224785" y="519434"/>
                  <a:pt x="209545" y="513052"/>
                  <a:pt x="194305" y="505433"/>
                </a:cubicBezTo>
                <a:lnTo>
                  <a:pt x="161302" y="538483"/>
                </a:lnTo>
                <a:cubicBezTo>
                  <a:pt x="146062" y="553723"/>
                  <a:pt x="121917" y="553723"/>
                  <a:pt x="107963" y="538483"/>
                </a:cubicBezTo>
                <a:lnTo>
                  <a:pt x="72388" y="502908"/>
                </a:lnTo>
                <a:cubicBezTo>
                  <a:pt x="57148" y="487669"/>
                  <a:pt x="57148" y="463523"/>
                  <a:pt x="72388" y="449570"/>
                </a:cubicBezTo>
                <a:lnTo>
                  <a:pt x="105391" y="416566"/>
                </a:lnTo>
                <a:cubicBezTo>
                  <a:pt x="97772" y="401327"/>
                  <a:pt x="90152" y="386087"/>
                  <a:pt x="86342" y="369561"/>
                </a:cubicBezTo>
                <a:lnTo>
                  <a:pt x="38099" y="369561"/>
                </a:lnTo>
                <a:cubicBezTo>
                  <a:pt x="16525" y="369561"/>
                  <a:pt x="0" y="353036"/>
                  <a:pt x="0" y="331462"/>
                </a:cubicBezTo>
                <a:lnTo>
                  <a:pt x="0" y="280648"/>
                </a:lnTo>
                <a:cubicBezTo>
                  <a:pt x="0" y="259074"/>
                  <a:pt x="16525" y="242549"/>
                  <a:pt x="38099" y="242549"/>
                </a:cubicBezTo>
                <a:lnTo>
                  <a:pt x="85104" y="242549"/>
                </a:lnTo>
                <a:cubicBezTo>
                  <a:pt x="90152" y="226071"/>
                  <a:pt x="96533" y="210831"/>
                  <a:pt x="104153" y="195591"/>
                </a:cubicBezTo>
                <a:lnTo>
                  <a:pt x="71102" y="162540"/>
                </a:lnTo>
                <a:cubicBezTo>
                  <a:pt x="55863" y="147301"/>
                  <a:pt x="55863" y="123203"/>
                  <a:pt x="71102" y="109202"/>
                </a:cubicBezTo>
                <a:lnTo>
                  <a:pt x="106677" y="73674"/>
                </a:lnTo>
                <a:cubicBezTo>
                  <a:pt x="121917" y="58435"/>
                  <a:pt x="146062" y="58435"/>
                  <a:pt x="160016" y="73674"/>
                </a:cubicBezTo>
                <a:lnTo>
                  <a:pt x="193019" y="106678"/>
                </a:lnTo>
                <a:cubicBezTo>
                  <a:pt x="208260" y="99058"/>
                  <a:pt x="223499" y="91438"/>
                  <a:pt x="240025" y="87628"/>
                </a:cubicBezTo>
                <a:lnTo>
                  <a:pt x="240025" y="38099"/>
                </a:lnTo>
                <a:cubicBezTo>
                  <a:pt x="240025" y="16525"/>
                  <a:pt x="256550" y="0"/>
                  <a:pt x="2781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n-stretching-legs-and-waist_83819">
            <a:extLst>
              <a:ext uri="{FF2B5EF4-FFF2-40B4-BE49-F238E27FC236}">
                <a16:creationId xmlns:a16="http://schemas.microsoft.com/office/drawing/2014/main" id="{0E581058-4BA6-3CCB-7E94-F08741EF6C15}"/>
              </a:ext>
            </a:extLst>
          </p:cNvPr>
          <p:cNvSpPr/>
          <p:nvPr/>
        </p:nvSpPr>
        <p:spPr>
          <a:xfrm>
            <a:off x="4641762" y="1848591"/>
            <a:ext cx="322283" cy="245924"/>
          </a:xfrm>
          <a:custGeom>
            <a:avLst/>
            <a:gdLst>
              <a:gd name="T0" fmla="*/ 5495 w 5802"/>
              <a:gd name="T1" fmla="*/ 3954 h 4434"/>
              <a:gd name="T2" fmla="*/ 5060 w 5802"/>
              <a:gd name="T3" fmla="*/ 3653 h 4434"/>
              <a:gd name="T4" fmla="*/ 4472 w 5802"/>
              <a:gd name="T5" fmla="*/ 2678 h 4434"/>
              <a:gd name="T6" fmla="*/ 4170 w 5802"/>
              <a:gd name="T7" fmla="*/ 1608 h 4434"/>
              <a:gd name="T8" fmla="*/ 1570 w 5802"/>
              <a:gd name="T9" fmla="*/ 252 h 4434"/>
              <a:gd name="T10" fmla="*/ 595 w 5802"/>
              <a:gd name="T11" fmla="*/ 2361 h 4434"/>
              <a:gd name="T12" fmla="*/ 35 w 5802"/>
              <a:gd name="T13" fmla="*/ 3946 h 4434"/>
              <a:gd name="T14" fmla="*/ 182 w 5802"/>
              <a:gd name="T15" fmla="*/ 4205 h 4434"/>
              <a:gd name="T16" fmla="*/ 1118 w 5802"/>
              <a:gd name="T17" fmla="*/ 4000 h 4434"/>
              <a:gd name="T18" fmla="*/ 864 w 5802"/>
              <a:gd name="T19" fmla="*/ 2937 h 4434"/>
              <a:gd name="T20" fmla="*/ 1870 w 5802"/>
              <a:gd name="T21" fmla="*/ 1738 h 4434"/>
              <a:gd name="T22" fmla="*/ 3284 w 5802"/>
              <a:gd name="T23" fmla="*/ 4201 h 4434"/>
              <a:gd name="T24" fmla="*/ 4439 w 5802"/>
              <a:gd name="T25" fmla="*/ 4434 h 4434"/>
              <a:gd name="T26" fmla="*/ 4515 w 5802"/>
              <a:gd name="T27" fmla="*/ 4298 h 4434"/>
              <a:gd name="T28" fmla="*/ 3430 w 5802"/>
              <a:gd name="T29" fmla="*/ 3397 h 4434"/>
              <a:gd name="T30" fmla="*/ 2978 w 5802"/>
              <a:gd name="T31" fmla="*/ 2403 h 4434"/>
              <a:gd name="T32" fmla="*/ 2900 w 5802"/>
              <a:gd name="T33" fmla="*/ 2095 h 4434"/>
              <a:gd name="T34" fmla="*/ 3128 w 5802"/>
              <a:gd name="T35" fmla="*/ 1619 h 4434"/>
              <a:gd name="T36" fmla="*/ 3447 w 5802"/>
              <a:gd name="T37" fmla="*/ 2534 h 4434"/>
              <a:gd name="T38" fmla="*/ 4052 w 5802"/>
              <a:gd name="T39" fmla="*/ 2839 h 4434"/>
              <a:gd name="T40" fmla="*/ 4836 w 5802"/>
              <a:gd name="T41" fmla="*/ 3877 h 4434"/>
              <a:gd name="T42" fmla="*/ 5518 w 5802"/>
              <a:gd name="T43" fmla="*/ 4390 h 4434"/>
              <a:gd name="T44" fmla="*/ 5682 w 5802"/>
              <a:gd name="T45" fmla="*/ 4393 h 4434"/>
              <a:gd name="T46" fmla="*/ 4641 w 5802"/>
              <a:gd name="T47" fmla="*/ 2001 h 4434"/>
              <a:gd name="T48" fmla="*/ 4385 w 5802"/>
              <a:gd name="T49" fmla="*/ 2218 h 4434"/>
              <a:gd name="T50" fmla="*/ 4641 w 5802"/>
              <a:gd name="T51" fmla="*/ 2001 h 4434"/>
              <a:gd name="T52" fmla="*/ 2523 w 5802"/>
              <a:gd name="T53" fmla="*/ 1099 h 4434"/>
              <a:gd name="T54" fmla="*/ 1013 w 5802"/>
              <a:gd name="T55" fmla="*/ 2516 h 4434"/>
              <a:gd name="T56" fmla="*/ 507 w 5802"/>
              <a:gd name="T57" fmla="*/ 3650 h 4434"/>
              <a:gd name="T58" fmla="*/ 1103 w 5802"/>
              <a:gd name="T59" fmla="*/ 4091 h 4434"/>
              <a:gd name="T60" fmla="*/ 101 w 5802"/>
              <a:gd name="T61" fmla="*/ 4080 h 4434"/>
              <a:gd name="T62" fmla="*/ 329 w 5802"/>
              <a:gd name="T63" fmla="*/ 3318 h 4434"/>
              <a:gd name="T64" fmla="*/ 1366 w 5802"/>
              <a:gd name="T65" fmla="*/ 971 h 4434"/>
              <a:gd name="T66" fmla="*/ 1013 w 5802"/>
              <a:gd name="T67" fmla="*/ 2516 h 4434"/>
              <a:gd name="T68" fmla="*/ 2893 w 5802"/>
              <a:gd name="T69" fmla="*/ 2303 h 4434"/>
              <a:gd name="T70" fmla="*/ 2956 w 5802"/>
              <a:gd name="T71" fmla="*/ 2666 h 4434"/>
              <a:gd name="T72" fmla="*/ 4311 w 5802"/>
              <a:gd name="T73" fmla="*/ 4227 h 4434"/>
              <a:gd name="T74" fmla="*/ 4440 w 5802"/>
              <a:gd name="T75" fmla="*/ 4354 h 4434"/>
              <a:gd name="T76" fmla="*/ 3362 w 5802"/>
              <a:gd name="T77" fmla="*/ 4232 h 4434"/>
              <a:gd name="T78" fmla="*/ 2505 w 5802"/>
              <a:gd name="T79" fmla="*/ 2545 h 4434"/>
              <a:gd name="T80" fmla="*/ 1978 w 5802"/>
              <a:gd name="T81" fmla="*/ 1310 h 4434"/>
              <a:gd name="T82" fmla="*/ 3670 w 5802"/>
              <a:gd name="T83" fmla="*/ 2758 h 4434"/>
              <a:gd name="T84" fmla="*/ 3755 w 5802"/>
              <a:gd name="T85" fmla="*/ 2129 h 4434"/>
              <a:gd name="T86" fmla="*/ 5711 w 5802"/>
              <a:gd name="T87" fmla="*/ 4290 h 4434"/>
              <a:gd name="T88" fmla="*/ 5519 w 5802"/>
              <a:gd name="T89" fmla="*/ 4310 h 4434"/>
              <a:gd name="T90" fmla="*/ 4891 w 5802"/>
              <a:gd name="T91" fmla="*/ 3818 h 4434"/>
              <a:gd name="T92" fmla="*/ 4084 w 5802"/>
              <a:gd name="T93" fmla="*/ 2712 h 4434"/>
              <a:gd name="T94" fmla="*/ 3534 w 5802"/>
              <a:gd name="T95" fmla="*/ 1553 h 4434"/>
              <a:gd name="T96" fmla="*/ 3699 w 5802"/>
              <a:gd name="T97" fmla="*/ 2001 h 4434"/>
              <a:gd name="T98" fmla="*/ 2603 w 5802"/>
              <a:gd name="T99" fmla="*/ 1093 h 4434"/>
              <a:gd name="T100" fmla="*/ 3223 w 5802"/>
              <a:gd name="T101" fmla="*/ 290 h 4434"/>
              <a:gd name="T102" fmla="*/ 4160 w 5802"/>
              <a:gd name="T103" fmla="*/ 1780 h 4434"/>
              <a:gd name="T104" fmla="*/ 4388 w 5802"/>
              <a:gd name="T105" fmla="*/ 2675 h 4434"/>
              <a:gd name="T106" fmla="*/ 4986 w 5802"/>
              <a:gd name="T107" fmla="*/ 3684 h 4434"/>
              <a:gd name="T108" fmla="*/ 5418 w 5802"/>
              <a:gd name="T109" fmla="*/ 3974 h 4434"/>
              <a:gd name="T110" fmla="*/ 5711 w 5802"/>
              <a:gd name="T111" fmla="*/ 4290 h 4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802" h="4434">
                <a:moveTo>
                  <a:pt x="5738" y="4187"/>
                </a:moveTo>
                <a:lnTo>
                  <a:pt x="5617" y="4114"/>
                </a:lnTo>
                <a:cubicBezTo>
                  <a:pt x="5556" y="4079"/>
                  <a:pt x="5513" y="4021"/>
                  <a:pt x="5495" y="3954"/>
                </a:cubicBezTo>
                <a:cubicBezTo>
                  <a:pt x="5481" y="3900"/>
                  <a:pt x="5441" y="3857"/>
                  <a:pt x="5388" y="3840"/>
                </a:cubicBezTo>
                <a:lnTo>
                  <a:pt x="5190" y="3774"/>
                </a:lnTo>
                <a:cubicBezTo>
                  <a:pt x="5131" y="3754"/>
                  <a:pt x="5084" y="3710"/>
                  <a:pt x="5060" y="3653"/>
                </a:cubicBezTo>
                <a:cubicBezTo>
                  <a:pt x="5010" y="3536"/>
                  <a:pt x="4937" y="3362"/>
                  <a:pt x="4869" y="3202"/>
                </a:cubicBezTo>
                <a:cubicBezTo>
                  <a:pt x="4795" y="3030"/>
                  <a:pt x="4658" y="2891"/>
                  <a:pt x="4556" y="2805"/>
                </a:cubicBezTo>
                <a:cubicBezTo>
                  <a:pt x="4516" y="2771"/>
                  <a:pt x="4487" y="2727"/>
                  <a:pt x="4472" y="2678"/>
                </a:cubicBezTo>
                <a:cubicBezTo>
                  <a:pt x="4547" y="2598"/>
                  <a:pt x="4844" y="2254"/>
                  <a:pt x="4713" y="1968"/>
                </a:cubicBezTo>
                <a:cubicBezTo>
                  <a:pt x="4653" y="1837"/>
                  <a:pt x="4535" y="1732"/>
                  <a:pt x="4371" y="1666"/>
                </a:cubicBezTo>
                <a:cubicBezTo>
                  <a:pt x="4286" y="1631"/>
                  <a:pt x="4210" y="1615"/>
                  <a:pt x="4170" y="1608"/>
                </a:cubicBezTo>
                <a:cubicBezTo>
                  <a:pt x="3940" y="697"/>
                  <a:pt x="3598" y="402"/>
                  <a:pt x="3261" y="220"/>
                </a:cubicBezTo>
                <a:cubicBezTo>
                  <a:pt x="3129" y="148"/>
                  <a:pt x="2721" y="0"/>
                  <a:pt x="2304" y="0"/>
                </a:cubicBezTo>
                <a:cubicBezTo>
                  <a:pt x="1989" y="0"/>
                  <a:pt x="1742" y="85"/>
                  <a:pt x="1570" y="252"/>
                </a:cubicBezTo>
                <a:cubicBezTo>
                  <a:pt x="1347" y="469"/>
                  <a:pt x="1315" y="687"/>
                  <a:pt x="1338" y="850"/>
                </a:cubicBezTo>
                <a:cubicBezTo>
                  <a:pt x="1253" y="1021"/>
                  <a:pt x="868" y="1804"/>
                  <a:pt x="684" y="2218"/>
                </a:cubicBezTo>
                <a:cubicBezTo>
                  <a:pt x="660" y="2271"/>
                  <a:pt x="631" y="2319"/>
                  <a:pt x="595" y="2361"/>
                </a:cubicBezTo>
                <a:cubicBezTo>
                  <a:pt x="312" y="2697"/>
                  <a:pt x="277" y="3037"/>
                  <a:pt x="250" y="3310"/>
                </a:cubicBezTo>
                <a:cubicBezTo>
                  <a:pt x="241" y="3391"/>
                  <a:pt x="234" y="3467"/>
                  <a:pt x="220" y="3532"/>
                </a:cubicBezTo>
                <a:cubicBezTo>
                  <a:pt x="196" y="3649"/>
                  <a:pt x="132" y="3792"/>
                  <a:pt x="35" y="3946"/>
                </a:cubicBezTo>
                <a:cubicBezTo>
                  <a:pt x="2" y="3999"/>
                  <a:pt x="0" y="4066"/>
                  <a:pt x="31" y="4120"/>
                </a:cubicBezTo>
                <a:cubicBezTo>
                  <a:pt x="62" y="4173"/>
                  <a:pt x="116" y="4205"/>
                  <a:pt x="177" y="4205"/>
                </a:cubicBezTo>
                <a:cubicBezTo>
                  <a:pt x="179" y="4205"/>
                  <a:pt x="180" y="4205"/>
                  <a:pt x="182" y="4205"/>
                </a:cubicBezTo>
                <a:lnTo>
                  <a:pt x="1092" y="4182"/>
                </a:lnTo>
                <a:cubicBezTo>
                  <a:pt x="1139" y="4181"/>
                  <a:pt x="1176" y="4148"/>
                  <a:pt x="1182" y="4102"/>
                </a:cubicBezTo>
                <a:cubicBezTo>
                  <a:pt x="1189" y="4056"/>
                  <a:pt x="1162" y="4014"/>
                  <a:pt x="1118" y="4000"/>
                </a:cubicBezTo>
                <a:lnTo>
                  <a:pt x="700" y="3868"/>
                </a:lnTo>
                <a:cubicBezTo>
                  <a:pt x="616" y="3842"/>
                  <a:pt x="565" y="3754"/>
                  <a:pt x="585" y="3668"/>
                </a:cubicBezTo>
                <a:cubicBezTo>
                  <a:pt x="628" y="3477"/>
                  <a:pt x="722" y="3128"/>
                  <a:pt x="864" y="2937"/>
                </a:cubicBezTo>
                <a:cubicBezTo>
                  <a:pt x="911" y="2875"/>
                  <a:pt x="946" y="2809"/>
                  <a:pt x="969" y="2740"/>
                </a:cubicBezTo>
                <a:cubicBezTo>
                  <a:pt x="990" y="2677"/>
                  <a:pt x="1025" y="2619"/>
                  <a:pt x="1071" y="2571"/>
                </a:cubicBezTo>
                <a:lnTo>
                  <a:pt x="1870" y="1738"/>
                </a:lnTo>
                <a:cubicBezTo>
                  <a:pt x="2068" y="2020"/>
                  <a:pt x="2296" y="2352"/>
                  <a:pt x="2426" y="2561"/>
                </a:cubicBezTo>
                <a:cubicBezTo>
                  <a:pt x="2468" y="3019"/>
                  <a:pt x="2915" y="3569"/>
                  <a:pt x="3179" y="3858"/>
                </a:cubicBezTo>
                <a:cubicBezTo>
                  <a:pt x="3265" y="3951"/>
                  <a:pt x="3303" y="4077"/>
                  <a:pt x="3284" y="4201"/>
                </a:cubicBezTo>
                <a:cubicBezTo>
                  <a:pt x="3283" y="4211"/>
                  <a:pt x="3282" y="4221"/>
                  <a:pt x="3282" y="4232"/>
                </a:cubicBezTo>
                <a:cubicBezTo>
                  <a:pt x="3282" y="4342"/>
                  <a:pt x="3371" y="4431"/>
                  <a:pt x="3482" y="4431"/>
                </a:cubicBezTo>
                <a:lnTo>
                  <a:pt x="4439" y="4434"/>
                </a:lnTo>
                <a:lnTo>
                  <a:pt x="4440" y="4434"/>
                </a:lnTo>
                <a:cubicBezTo>
                  <a:pt x="4472" y="4434"/>
                  <a:pt x="4502" y="4416"/>
                  <a:pt x="4517" y="4388"/>
                </a:cubicBezTo>
                <a:cubicBezTo>
                  <a:pt x="4533" y="4360"/>
                  <a:pt x="4532" y="4325"/>
                  <a:pt x="4515" y="4298"/>
                </a:cubicBezTo>
                <a:cubicBezTo>
                  <a:pt x="4513" y="4294"/>
                  <a:pt x="4510" y="4291"/>
                  <a:pt x="4507" y="4287"/>
                </a:cubicBezTo>
                <a:cubicBezTo>
                  <a:pt x="4468" y="4228"/>
                  <a:pt x="4411" y="4182"/>
                  <a:pt x="4342" y="4153"/>
                </a:cubicBezTo>
                <a:cubicBezTo>
                  <a:pt x="3745" y="3898"/>
                  <a:pt x="3505" y="3539"/>
                  <a:pt x="3430" y="3397"/>
                </a:cubicBezTo>
                <a:cubicBezTo>
                  <a:pt x="3341" y="3229"/>
                  <a:pt x="3268" y="3091"/>
                  <a:pt x="3210" y="2980"/>
                </a:cubicBezTo>
                <a:cubicBezTo>
                  <a:pt x="3133" y="2834"/>
                  <a:pt x="3072" y="2716"/>
                  <a:pt x="3028" y="2630"/>
                </a:cubicBezTo>
                <a:cubicBezTo>
                  <a:pt x="2992" y="2560"/>
                  <a:pt x="2975" y="2482"/>
                  <a:pt x="2978" y="2403"/>
                </a:cubicBezTo>
                <a:cubicBezTo>
                  <a:pt x="2979" y="2366"/>
                  <a:pt x="2977" y="2330"/>
                  <a:pt x="2973" y="2295"/>
                </a:cubicBezTo>
                <a:cubicBezTo>
                  <a:pt x="2973" y="2295"/>
                  <a:pt x="2973" y="2294"/>
                  <a:pt x="2973" y="2294"/>
                </a:cubicBezTo>
                <a:cubicBezTo>
                  <a:pt x="2962" y="2218"/>
                  <a:pt x="2938" y="2151"/>
                  <a:pt x="2900" y="2095"/>
                </a:cubicBezTo>
                <a:cubicBezTo>
                  <a:pt x="2871" y="2052"/>
                  <a:pt x="2856" y="2005"/>
                  <a:pt x="2855" y="1959"/>
                </a:cubicBezTo>
                <a:cubicBezTo>
                  <a:pt x="2854" y="1718"/>
                  <a:pt x="2781" y="1393"/>
                  <a:pt x="2669" y="1199"/>
                </a:cubicBezTo>
                <a:cubicBezTo>
                  <a:pt x="2796" y="1247"/>
                  <a:pt x="2889" y="1323"/>
                  <a:pt x="3128" y="1619"/>
                </a:cubicBezTo>
                <a:cubicBezTo>
                  <a:pt x="3146" y="1642"/>
                  <a:pt x="3165" y="1664"/>
                  <a:pt x="3187" y="1688"/>
                </a:cubicBezTo>
                <a:cubicBezTo>
                  <a:pt x="3313" y="1826"/>
                  <a:pt x="3467" y="1944"/>
                  <a:pt x="3605" y="2035"/>
                </a:cubicBezTo>
                <a:cubicBezTo>
                  <a:pt x="3567" y="2115"/>
                  <a:pt x="3473" y="2327"/>
                  <a:pt x="3447" y="2534"/>
                </a:cubicBezTo>
                <a:cubicBezTo>
                  <a:pt x="3429" y="2673"/>
                  <a:pt x="3517" y="2803"/>
                  <a:pt x="3651" y="2836"/>
                </a:cubicBezTo>
                <a:cubicBezTo>
                  <a:pt x="3714" y="2851"/>
                  <a:pt x="3780" y="2859"/>
                  <a:pt x="3850" y="2859"/>
                </a:cubicBezTo>
                <a:cubicBezTo>
                  <a:pt x="3915" y="2859"/>
                  <a:pt x="3982" y="2852"/>
                  <a:pt x="4052" y="2839"/>
                </a:cubicBezTo>
                <a:cubicBezTo>
                  <a:pt x="4076" y="2892"/>
                  <a:pt x="4097" y="2933"/>
                  <a:pt x="4115" y="2966"/>
                </a:cubicBezTo>
                <a:cubicBezTo>
                  <a:pt x="4121" y="2978"/>
                  <a:pt x="4126" y="2991"/>
                  <a:pt x="4130" y="3003"/>
                </a:cubicBezTo>
                <a:cubicBezTo>
                  <a:pt x="4158" y="3095"/>
                  <a:pt x="4282" y="3365"/>
                  <a:pt x="4836" y="3877"/>
                </a:cubicBezTo>
                <a:cubicBezTo>
                  <a:pt x="4864" y="3903"/>
                  <a:pt x="4891" y="3931"/>
                  <a:pt x="4915" y="3960"/>
                </a:cubicBezTo>
                <a:lnTo>
                  <a:pt x="5095" y="4183"/>
                </a:lnTo>
                <a:cubicBezTo>
                  <a:pt x="5199" y="4311"/>
                  <a:pt x="5353" y="4387"/>
                  <a:pt x="5518" y="4390"/>
                </a:cubicBezTo>
                <a:lnTo>
                  <a:pt x="5680" y="4393"/>
                </a:lnTo>
                <a:lnTo>
                  <a:pt x="5682" y="4393"/>
                </a:lnTo>
                <a:lnTo>
                  <a:pt x="5682" y="4393"/>
                </a:lnTo>
                <a:cubicBezTo>
                  <a:pt x="5732" y="4393"/>
                  <a:pt x="5775" y="4360"/>
                  <a:pt x="5788" y="4311"/>
                </a:cubicBezTo>
                <a:cubicBezTo>
                  <a:pt x="5802" y="4263"/>
                  <a:pt x="5782" y="4213"/>
                  <a:pt x="5738" y="4187"/>
                </a:cubicBezTo>
                <a:close/>
                <a:moveTo>
                  <a:pt x="4641" y="2001"/>
                </a:moveTo>
                <a:cubicBezTo>
                  <a:pt x="4735" y="2208"/>
                  <a:pt x="4544" y="2471"/>
                  <a:pt x="4449" y="2583"/>
                </a:cubicBezTo>
                <a:cubicBezTo>
                  <a:pt x="4441" y="2555"/>
                  <a:pt x="4434" y="2527"/>
                  <a:pt x="4426" y="2501"/>
                </a:cubicBezTo>
                <a:cubicBezTo>
                  <a:pt x="4397" y="2409"/>
                  <a:pt x="4383" y="2313"/>
                  <a:pt x="4385" y="2218"/>
                </a:cubicBezTo>
                <a:cubicBezTo>
                  <a:pt x="4388" y="2054"/>
                  <a:pt x="4316" y="1911"/>
                  <a:pt x="4232" y="1744"/>
                </a:cubicBezTo>
                <a:cubicBezTo>
                  <a:pt x="4224" y="1729"/>
                  <a:pt x="4217" y="1713"/>
                  <a:pt x="4209" y="1698"/>
                </a:cubicBezTo>
                <a:cubicBezTo>
                  <a:pt x="4327" y="1726"/>
                  <a:pt x="4550" y="1804"/>
                  <a:pt x="4641" y="2001"/>
                </a:cubicBezTo>
                <a:close/>
                <a:moveTo>
                  <a:pt x="1626" y="309"/>
                </a:moveTo>
                <a:cubicBezTo>
                  <a:pt x="1745" y="193"/>
                  <a:pt x="1906" y="121"/>
                  <a:pt x="2107" y="93"/>
                </a:cubicBezTo>
                <a:cubicBezTo>
                  <a:pt x="2156" y="172"/>
                  <a:pt x="2497" y="731"/>
                  <a:pt x="2523" y="1099"/>
                </a:cubicBezTo>
                <a:cubicBezTo>
                  <a:pt x="2278" y="1211"/>
                  <a:pt x="1989" y="1292"/>
                  <a:pt x="1559" y="1163"/>
                </a:cubicBezTo>
                <a:cubicBezTo>
                  <a:pt x="1507" y="1099"/>
                  <a:pt x="1217" y="707"/>
                  <a:pt x="1626" y="309"/>
                </a:cubicBezTo>
                <a:close/>
                <a:moveTo>
                  <a:pt x="1013" y="2516"/>
                </a:moveTo>
                <a:cubicBezTo>
                  <a:pt x="959" y="2572"/>
                  <a:pt x="918" y="2641"/>
                  <a:pt x="893" y="2714"/>
                </a:cubicBezTo>
                <a:cubicBezTo>
                  <a:pt x="873" y="2775"/>
                  <a:pt x="842" y="2834"/>
                  <a:pt x="800" y="2889"/>
                </a:cubicBezTo>
                <a:cubicBezTo>
                  <a:pt x="657" y="3082"/>
                  <a:pt x="561" y="3409"/>
                  <a:pt x="507" y="3650"/>
                </a:cubicBezTo>
                <a:cubicBezTo>
                  <a:pt x="478" y="3776"/>
                  <a:pt x="552" y="3906"/>
                  <a:pt x="676" y="3944"/>
                </a:cubicBezTo>
                <a:lnTo>
                  <a:pt x="1094" y="4076"/>
                </a:lnTo>
                <a:cubicBezTo>
                  <a:pt x="1101" y="4078"/>
                  <a:pt x="1104" y="4083"/>
                  <a:pt x="1103" y="4091"/>
                </a:cubicBezTo>
                <a:cubicBezTo>
                  <a:pt x="1102" y="4098"/>
                  <a:pt x="1098" y="4102"/>
                  <a:pt x="1090" y="4102"/>
                </a:cubicBezTo>
                <a:lnTo>
                  <a:pt x="180" y="4125"/>
                </a:lnTo>
                <a:cubicBezTo>
                  <a:pt x="147" y="4126"/>
                  <a:pt x="117" y="4109"/>
                  <a:pt x="101" y="4080"/>
                </a:cubicBezTo>
                <a:cubicBezTo>
                  <a:pt x="84" y="4051"/>
                  <a:pt x="85" y="4017"/>
                  <a:pt x="103" y="3988"/>
                </a:cubicBezTo>
                <a:cubicBezTo>
                  <a:pt x="206" y="3824"/>
                  <a:pt x="272" y="3676"/>
                  <a:pt x="299" y="3548"/>
                </a:cubicBezTo>
                <a:cubicBezTo>
                  <a:pt x="313" y="3479"/>
                  <a:pt x="321" y="3401"/>
                  <a:pt x="329" y="3318"/>
                </a:cubicBezTo>
                <a:cubicBezTo>
                  <a:pt x="356" y="3056"/>
                  <a:pt x="389" y="2730"/>
                  <a:pt x="656" y="2413"/>
                </a:cubicBezTo>
                <a:cubicBezTo>
                  <a:pt x="697" y="2365"/>
                  <a:pt x="730" y="2310"/>
                  <a:pt x="757" y="2251"/>
                </a:cubicBezTo>
                <a:cubicBezTo>
                  <a:pt x="930" y="1862"/>
                  <a:pt x="1262" y="1183"/>
                  <a:pt x="1366" y="971"/>
                </a:cubicBezTo>
                <a:cubicBezTo>
                  <a:pt x="1413" y="1113"/>
                  <a:pt x="1492" y="1208"/>
                  <a:pt x="1504" y="1223"/>
                </a:cubicBezTo>
                <a:cubicBezTo>
                  <a:pt x="1518" y="1242"/>
                  <a:pt x="1654" y="1431"/>
                  <a:pt x="1823" y="1672"/>
                </a:cubicBezTo>
                <a:lnTo>
                  <a:pt x="1013" y="2516"/>
                </a:lnTo>
                <a:close/>
                <a:moveTo>
                  <a:pt x="2775" y="1959"/>
                </a:moveTo>
                <a:cubicBezTo>
                  <a:pt x="2776" y="2021"/>
                  <a:pt x="2796" y="2083"/>
                  <a:pt x="2833" y="2139"/>
                </a:cubicBezTo>
                <a:cubicBezTo>
                  <a:pt x="2864" y="2185"/>
                  <a:pt x="2884" y="2240"/>
                  <a:pt x="2893" y="2303"/>
                </a:cubicBezTo>
                <a:cubicBezTo>
                  <a:pt x="2893" y="2304"/>
                  <a:pt x="2893" y="2304"/>
                  <a:pt x="2893" y="2305"/>
                </a:cubicBezTo>
                <a:cubicBezTo>
                  <a:pt x="2898" y="2335"/>
                  <a:pt x="2899" y="2367"/>
                  <a:pt x="2898" y="2400"/>
                </a:cubicBezTo>
                <a:cubicBezTo>
                  <a:pt x="2894" y="2492"/>
                  <a:pt x="2914" y="2584"/>
                  <a:pt x="2956" y="2666"/>
                </a:cubicBezTo>
                <a:cubicBezTo>
                  <a:pt x="3001" y="2753"/>
                  <a:pt x="3062" y="2871"/>
                  <a:pt x="3139" y="3017"/>
                </a:cubicBezTo>
                <a:cubicBezTo>
                  <a:pt x="3198" y="3129"/>
                  <a:pt x="3270" y="3266"/>
                  <a:pt x="3359" y="3434"/>
                </a:cubicBezTo>
                <a:cubicBezTo>
                  <a:pt x="3438" y="3584"/>
                  <a:pt x="3690" y="3961"/>
                  <a:pt x="4311" y="4227"/>
                </a:cubicBezTo>
                <a:cubicBezTo>
                  <a:pt x="4365" y="4250"/>
                  <a:pt x="4410" y="4286"/>
                  <a:pt x="4441" y="4332"/>
                </a:cubicBezTo>
                <a:cubicBezTo>
                  <a:pt x="4443" y="4335"/>
                  <a:pt x="4449" y="4343"/>
                  <a:pt x="4447" y="4349"/>
                </a:cubicBezTo>
                <a:cubicBezTo>
                  <a:pt x="4447" y="4351"/>
                  <a:pt x="4444" y="4354"/>
                  <a:pt x="4440" y="4354"/>
                </a:cubicBezTo>
                <a:lnTo>
                  <a:pt x="4440" y="4354"/>
                </a:lnTo>
                <a:lnTo>
                  <a:pt x="3482" y="4351"/>
                </a:lnTo>
                <a:cubicBezTo>
                  <a:pt x="3416" y="4351"/>
                  <a:pt x="3362" y="4298"/>
                  <a:pt x="3362" y="4232"/>
                </a:cubicBezTo>
                <a:cubicBezTo>
                  <a:pt x="3362" y="4225"/>
                  <a:pt x="3362" y="4219"/>
                  <a:pt x="3363" y="4213"/>
                </a:cubicBezTo>
                <a:cubicBezTo>
                  <a:pt x="3386" y="4064"/>
                  <a:pt x="3340" y="3915"/>
                  <a:pt x="3238" y="3804"/>
                </a:cubicBezTo>
                <a:cubicBezTo>
                  <a:pt x="3030" y="3576"/>
                  <a:pt x="2541" y="2997"/>
                  <a:pt x="2505" y="2545"/>
                </a:cubicBezTo>
                <a:cubicBezTo>
                  <a:pt x="2505" y="2539"/>
                  <a:pt x="2503" y="2533"/>
                  <a:pt x="2499" y="2527"/>
                </a:cubicBezTo>
                <a:cubicBezTo>
                  <a:pt x="2289" y="2188"/>
                  <a:pt x="1809" y="1512"/>
                  <a:pt x="1634" y="1266"/>
                </a:cubicBezTo>
                <a:cubicBezTo>
                  <a:pt x="1760" y="1297"/>
                  <a:pt x="1874" y="1310"/>
                  <a:pt x="1978" y="1310"/>
                </a:cubicBezTo>
                <a:cubicBezTo>
                  <a:pt x="2207" y="1310"/>
                  <a:pt x="2390" y="1248"/>
                  <a:pt x="2554" y="1172"/>
                </a:cubicBezTo>
                <a:cubicBezTo>
                  <a:pt x="2683" y="1326"/>
                  <a:pt x="2774" y="1701"/>
                  <a:pt x="2775" y="1959"/>
                </a:cubicBezTo>
                <a:close/>
                <a:moveTo>
                  <a:pt x="3670" y="2758"/>
                </a:moveTo>
                <a:cubicBezTo>
                  <a:pt x="3576" y="2735"/>
                  <a:pt x="3514" y="2643"/>
                  <a:pt x="3526" y="2544"/>
                </a:cubicBezTo>
                <a:cubicBezTo>
                  <a:pt x="3550" y="2358"/>
                  <a:pt x="3635" y="2161"/>
                  <a:pt x="3673" y="2079"/>
                </a:cubicBezTo>
                <a:cubicBezTo>
                  <a:pt x="3702" y="2097"/>
                  <a:pt x="3729" y="2114"/>
                  <a:pt x="3755" y="2129"/>
                </a:cubicBezTo>
                <a:cubicBezTo>
                  <a:pt x="3802" y="2238"/>
                  <a:pt x="4016" y="2757"/>
                  <a:pt x="4019" y="2764"/>
                </a:cubicBezTo>
                <a:cubicBezTo>
                  <a:pt x="3892" y="2785"/>
                  <a:pt x="3775" y="2784"/>
                  <a:pt x="3670" y="2758"/>
                </a:cubicBezTo>
                <a:close/>
                <a:moveTo>
                  <a:pt x="5711" y="4290"/>
                </a:moveTo>
                <a:cubicBezTo>
                  <a:pt x="5710" y="4295"/>
                  <a:pt x="5703" y="4313"/>
                  <a:pt x="5681" y="4313"/>
                </a:cubicBezTo>
                <a:lnTo>
                  <a:pt x="5681" y="4313"/>
                </a:lnTo>
                <a:lnTo>
                  <a:pt x="5519" y="4310"/>
                </a:lnTo>
                <a:cubicBezTo>
                  <a:pt x="5378" y="4307"/>
                  <a:pt x="5246" y="4243"/>
                  <a:pt x="5157" y="4133"/>
                </a:cubicBezTo>
                <a:lnTo>
                  <a:pt x="4977" y="3910"/>
                </a:lnTo>
                <a:cubicBezTo>
                  <a:pt x="4950" y="3878"/>
                  <a:pt x="4922" y="3847"/>
                  <a:pt x="4891" y="3818"/>
                </a:cubicBezTo>
                <a:cubicBezTo>
                  <a:pt x="4336" y="3306"/>
                  <a:pt x="4227" y="3047"/>
                  <a:pt x="4207" y="2980"/>
                </a:cubicBezTo>
                <a:cubicBezTo>
                  <a:pt x="4202" y="2962"/>
                  <a:pt x="4194" y="2945"/>
                  <a:pt x="4185" y="2927"/>
                </a:cubicBezTo>
                <a:cubicBezTo>
                  <a:pt x="4159" y="2880"/>
                  <a:pt x="4126" y="2809"/>
                  <a:pt x="4084" y="2712"/>
                </a:cubicBezTo>
                <a:cubicBezTo>
                  <a:pt x="4048" y="2627"/>
                  <a:pt x="4009" y="2532"/>
                  <a:pt x="3967" y="2431"/>
                </a:cubicBezTo>
                <a:cubicBezTo>
                  <a:pt x="3921" y="2316"/>
                  <a:pt x="3872" y="2198"/>
                  <a:pt x="3824" y="2085"/>
                </a:cubicBezTo>
                <a:cubicBezTo>
                  <a:pt x="3697" y="1791"/>
                  <a:pt x="3608" y="1627"/>
                  <a:pt x="3534" y="1553"/>
                </a:cubicBezTo>
                <a:cubicBezTo>
                  <a:pt x="3519" y="1538"/>
                  <a:pt x="3493" y="1538"/>
                  <a:pt x="3478" y="1553"/>
                </a:cubicBezTo>
                <a:cubicBezTo>
                  <a:pt x="3462" y="1569"/>
                  <a:pt x="3462" y="1594"/>
                  <a:pt x="3478" y="1610"/>
                </a:cubicBezTo>
                <a:cubicBezTo>
                  <a:pt x="3546" y="1678"/>
                  <a:pt x="3630" y="1846"/>
                  <a:pt x="3699" y="2001"/>
                </a:cubicBezTo>
                <a:cubicBezTo>
                  <a:pt x="3554" y="1909"/>
                  <a:pt x="3382" y="1783"/>
                  <a:pt x="3246" y="1634"/>
                </a:cubicBezTo>
                <a:cubicBezTo>
                  <a:pt x="3225" y="1611"/>
                  <a:pt x="3207" y="1590"/>
                  <a:pt x="3190" y="1569"/>
                </a:cubicBezTo>
                <a:cubicBezTo>
                  <a:pt x="2896" y="1204"/>
                  <a:pt x="2810" y="1156"/>
                  <a:pt x="2603" y="1093"/>
                </a:cubicBezTo>
                <a:cubicBezTo>
                  <a:pt x="2577" y="728"/>
                  <a:pt x="2278" y="219"/>
                  <a:pt x="2196" y="84"/>
                </a:cubicBezTo>
                <a:cubicBezTo>
                  <a:pt x="2231" y="81"/>
                  <a:pt x="2267" y="80"/>
                  <a:pt x="2304" y="80"/>
                </a:cubicBezTo>
                <a:cubicBezTo>
                  <a:pt x="2701" y="80"/>
                  <a:pt x="3102" y="224"/>
                  <a:pt x="3223" y="290"/>
                </a:cubicBezTo>
                <a:cubicBezTo>
                  <a:pt x="3547" y="465"/>
                  <a:pt x="3877" y="752"/>
                  <a:pt x="4099" y="1653"/>
                </a:cubicBezTo>
                <a:cubicBezTo>
                  <a:pt x="4100" y="1656"/>
                  <a:pt x="4101" y="1659"/>
                  <a:pt x="4102" y="1661"/>
                </a:cubicBezTo>
                <a:cubicBezTo>
                  <a:pt x="4121" y="1702"/>
                  <a:pt x="4141" y="1742"/>
                  <a:pt x="4160" y="1780"/>
                </a:cubicBezTo>
                <a:cubicBezTo>
                  <a:pt x="4239" y="1937"/>
                  <a:pt x="4307" y="2073"/>
                  <a:pt x="4305" y="2216"/>
                </a:cubicBezTo>
                <a:cubicBezTo>
                  <a:pt x="4303" y="2321"/>
                  <a:pt x="4318" y="2424"/>
                  <a:pt x="4349" y="2525"/>
                </a:cubicBezTo>
                <a:cubicBezTo>
                  <a:pt x="4364" y="2571"/>
                  <a:pt x="4377" y="2622"/>
                  <a:pt x="4388" y="2675"/>
                </a:cubicBezTo>
                <a:cubicBezTo>
                  <a:pt x="4405" y="2749"/>
                  <a:pt x="4446" y="2817"/>
                  <a:pt x="4504" y="2866"/>
                </a:cubicBezTo>
                <a:cubicBezTo>
                  <a:pt x="4582" y="2932"/>
                  <a:pt x="4724" y="3068"/>
                  <a:pt x="4795" y="3233"/>
                </a:cubicBezTo>
                <a:cubicBezTo>
                  <a:pt x="4864" y="3393"/>
                  <a:pt x="4937" y="3567"/>
                  <a:pt x="4986" y="3684"/>
                </a:cubicBezTo>
                <a:cubicBezTo>
                  <a:pt x="5019" y="3762"/>
                  <a:pt x="5084" y="3823"/>
                  <a:pt x="5165" y="3850"/>
                </a:cubicBezTo>
                <a:lnTo>
                  <a:pt x="5363" y="3916"/>
                </a:lnTo>
                <a:cubicBezTo>
                  <a:pt x="5390" y="3925"/>
                  <a:pt x="5410" y="3947"/>
                  <a:pt x="5418" y="3974"/>
                </a:cubicBezTo>
                <a:cubicBezTo>
                  <a:pt x="5441" y="4062"/>
                  <a:pt x="5497" y="4137"/>
                  <a:pt x="5576" y="4183"/>
                </a:cubicBezTo>
                <a:lnTo>
                  <a:pt x="5697" y="4256"/>
                </a:lnTo>
                <a:cubicBezTo>
                  <a:pt x="5716" y="4267"/>
                  <a:pt x="5713" y="4285"/>
                  <a:pt x="5711" y="42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interview_160075">
            <a:extLst>
              <a:ext uri="{FF2B5EF4-FFF2-40B4-BE49-F238E27FC236}">
                <a16:creationId xmlns:a16="http://schemas.microsoft.com/office/drawing/2014/main" id="{668E37D5-24B5-E02A-23BD-90F08B8E5704}"/>
              </a:ext>
            </a:extLst>
          </p:cNvPr>
          <p:cNvSpPr/>
          <p:nvPr/>
        </p:nvSpPr>
        <p:spPr>
          <a:xfrm>
            <a:off x="8334355" y="1839067"/>
            <a:ext cx="246242" cy="245924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  <a:gd name="connsiteX91" fmla="*/ 121763 h 600884"/>
              <a:gd name="connsiteY91" fmla="*/ 121763 h 600884"/>
              <a:gd name="connsiteX92" fmla="*/ 121763 h 600884"/>
              <a:gd name="connsiteY92" fmla="*/ 121763 h 600884"/>
              <a:gd name="connsiteX93" fmla="*/ 121763 h 600884"/>
              <a:gd name="connsiteY93" fmla="*/ 121763 h 600884"/>
              <a:gd name="connsiteX94" fmla="*/ 121763 h 600884"/>
              <a:gd name="connsiteY94" fmla="*/ 121763 h 600884"/>
              <a:gd name="connsiteX95" fmla="*/ 121763 h 600884"/>
              <a:gd name="connsiteY95" fmla="*/ 121763 h 600884"/>
              <a:gd name="connsiteX96" fmla="*/ 121763 h 600884"/>
              <a:gd name="connsiteY96" fmla="*/ 121763 h 600884"/>
              <a:gd name="connsiteX97" fmla="*/ 121763 h 600884"/>
              <a:gd name="connsiteY97" fmla="*/ 121763 h 600884"/>
              <a:gd name="connsiteX98" fmla="*/ 121763 h 600884"/>
              <a:gd name="connsiteY98" fmla="*/ 121763 h 600884"/>
              <a:gd name="connsiteX99" fmla="*/ 121763 h 600884"/>
              <a:gd name="connsiteY99" fmla="*/ 121763 h 600884"/>
              <a:gd name="connsiteX100" fmla="*/ 121763 h 600884"/>
              <a:gd name="connsiteY100" fmla="*/ 121763 h 600884"/>
              <a:gd name="connsiteX101" fmla="*/ 121763 h 600884"/>
              <a:gd name="connsiteY101" fmla="*/ 121763 h 600884"/>
              <a:gd name="connsiteX102" fmla="*/ 121763 h 600884"/>
              <a:gd name="connsiteY102" fmla="*/ 121763 h 600884"/>
              <a:gd name="connsiteX103" fmla="*/ 121763 h 600884"/>
              <a:gd name="connsiteY103" fmla="*/ 121763 h 600884"/>
              <a:gd name="connsiteX104" fmla="*/ 121763 h 600884"/>
              <a:gd name="connsiteY104" fmla="*/ 121763 h 600884"/>
              <a:gd name="connsiteX105" fmla="*/ 121763 h 600884"/>
              <a:gd name="connsiteY105" fmla="*/ 121763 h 600884"/>
              <a:gd name="connsiteX106" fmla="*/ 121763 h 600884"/>
              <a:gd name="connsiteY106" fmla="*/ 121763 h 600884"/>
              <a:gd name="connsiteX107" fmla="*/ 121763 h 600884"/>
              <a:gd name="connsiteY107" fmla="*/ 121763 h 600884"/>
              <a:gd name="connsiteX108" fmla="*/ 121763 h 600884"/>
              <a:gd name="connsiteY108" fmla="*/ 121763 h 600884"/>
              <a:gd name="connsiteX109" fmla="*/ 121763 h 600884"/>
              <a:gd name="connsiteY109" fmla="*/ 121763 h 600884"/>
              <a:gd name="connsiteX110" fmla="*/ 121763 h 600884"/>
              <a:gd name="connsiteY110" fmla="*/ 121763 h 600884"/>
              <a:gd name="connsiteX111" fmla="*/ 121763 h 600884"/>
              <a:gd name="connsiteY111" fmla="*/ 121763 h 600884"/>
              <a:gd name="connsiteX112" fmla="*/ 121763 h 600884"/>
              <a:gd name="connsiteY112" fmla="*/ 121763 h 600884"/>
              <a:gd name="connsiteX113" fmla="*/ 121763 h 600884"/>
              <a:gd name="connsiteY113" fmla="*/ 121763 h 600884"/>
              <a:gd name="connsiteX114" fmla="*/ 121763 h 600884"/>
              <a:gd name="connsiteY114" fmla="*/ 121763 h 600884"/>
              <a:gd name="connsiteX115" fmla="*/ 121763 h 600884"/>
              <a:gd name="connsiteY115" fmla="*/ 121763 h 600884"/>
              <a:gd name="connsiteX116" fmla="*/ 121763 h 600884"/>
              <a:gd name="connsiteY116" fmla="*/ 121763 h 600884"/>
              <a:gd name="connsiteX117" fmla="*/ 121763 h 600884"/>
              <a:gd name="connsiteY117" fmla="*/ 121763 h 600884"/>
              <a:gd name="connsiteX118" fmla="*/ 121763 h 600884"/>
              <a:gd name="connsiteY118" fmla="*/ 121763 h 600884"/>
              <a:gd name="connsiteX119" fmla="*/ 121763 h 600884"/>
              <a:gd name="connsiteY119" fmla="*/ 121763 h 600884"/>
              <a:gd name="connsiteX120" fmla="*/ 121763 h 600884"/>
              <a:gd name="connsiteY120" fmla="*/ 121763 h 600884"/>
              <a:gd name="connsiteX121" fmla="*/ 121763 h 600884"/>
              <a:gd name="connsiteY121" fmla="*/ 121763 h 600884"/>
              <a:gd name="connsiteX122" fmla="*/ 121763 h 600884"/>
              <a:gd name="connsiteY122" fmla="*/ 121763 h 600884"/>
              <a:gd name="connsiteX123" fmla="*/ 121763 h 600884"/>
              <a:gd name="connsiteY123" fmla="*/ 121763 h 600884"/>
              <a:gd name="connsiteX124" fmla="*/ 121763 h 600884"/>
              <a:gd name="connsiteY124" fmla="*/ 121763 h 600884"/>
              <a:gd name="connsiteX125" fmla="*/ 121763 h 600884"/>
              <a:gd name="connsiteY125" fmla="*/ 121763 h 600884"/>
              <a:gd name="connsiteX126" fmla="*/ 121763 h 600884"/>
              <a:gd name="connsiteY126" fmla="*/ 121763 h 600884"/>
              <a:gd name="connsiteX127" fmla="*/ 121763 h 600884"/>
              <a:gd name="connsiteY127" fmla="*/ 121763 h 600884"/>
              <a:gd name="connsiteX128" fmla="*/ 121763 h 600884"/>
              <a:gd name="connsiteY128" fmla="*/ 121763 h 600884"/>
              <a:gd name="connsiteX129" fmla="*/ 121763 h 600884"/>
              <a:gd name="connsiteY129" fmla="*/ 121763 h 600884"/>
              <a:gd name="connsiteX130" fmla="*/ 121763 h 600884"/>
              <a:gd name="connsiteY130" fmla="*/ 121763 h 600884"/>
              <a:gd name="connsiteX131" fmla="*/ 121763 h 600884"/>
              <a:gd name="connsiteY131" fmla="*/ 121763 h 600884"/>
              <a:gd name="connsiteX132" fmla="*/ 121763 h 600884"/>
              <a:gd name="connsiteY132" fmla="*/ 121763 h 600884"/>
              <a:gd name="connsiteX133" fmla="*/ 121763 h 600884"/>
              <a:gd name="connsiteY133" fmla="*/ 121763 h 600884"/>
              <a:gd name="connsiteX134" fmla="*/ 121763 h 600884"/>
              <a:gd name="connsiteY134" fmla="*/ 121763 h 600884"/>
              <a:gd name="connsiteX135" fmla="*/ 121763 h 600884"/>
              <a:gd name="connsiteY135" fmla="*/ 121763 h 600884"/>
              <a:gd name="connsiteX136" fmla="*/ 121763 h 600884"/>
              <a:gd name="connsiteY136" fmla="*/ 121763 h 600884"/>
              <a:gd name="connsiteX137" fmla="*/ 121763 h 600884"/>
              <a:gd name="connsiteY137" fmla="*/ 121763 h 600884"/>
              <a:gd name="connsiteX138" fmla="*/ 121763 h 600884"/>
              <a:gd name="connsiteY138" fmla="*/ 121763 h 600884"/>
              <a:gd name="connsiteX139" fmla="*/ 121763 h 600884"/>
              <a:gd name="connsiteY139" fmla="*/ 121763 h 600884"/>
              <a:gd name="connsiteX140" fmla="*/ 121763 h 600884"/>
              <a:gd name="connsiteY140" fmla="*/ 121763 h 600884"/>
              <a:gd name="connsiteX141" fmla="*/ 121763 h 600884"/>
              <a:gd name="connsiteY141" fmla="*/ 121763 h 600884"/>
              <a:gd name="connsiteX142" fmla="*/ 121763 h 600884"/>
              <a:gd name="connsiteY142" fmla="*/ 121763 h 600884"/>
              <a:gd name="connsiteX143" fmla="*/ 121763 h 600884"/>
              <a:gd name="connsiteY143" fmla="*/ 121763 h 600884"/>
              <a:gd name="connsiteX144" fmla="*/ 121763 h 600884"/>
              <a:gd name="connsiteY144" fmla="*/ 121763 h 600884"/>
              <a:gd name="connsiteX145" fmla="*/ 121763 h 600884"/>
              <a:gd name="connsiteY145" fmla="*/ 121763 h 600884"/>
              <a:gd name="connsiteX146" fmla="*/ 121763 h 600884"/>
              <a:gd name="connsiteY146" fmla="*/ 121763 h 600884"/>
              <a:gd name="connsiteX147" fmla="*/ 121763 h 600884"/>
              <a:gd name="connsiteY147" fmla="*/ 121763 h 600884"/>
              <a:gd name="connsiteX148" fmla="*/ 121763 h 600884"/>
              <a:gd name="connsiteY148" fmla="*/ 121763 h 600884"/>
              <a:gd name="connsiteX149" fmla="*/ 121763 h 600884"/>
              <a:gd name="connsiteY149" fmla="*/ 121763 h 600884"/>
              <a:gd name="connsiteX150" fmla="*/ 121763 h 600884"/>
              <a:gd name="connsiteY150" fmla="*/ 121763 h 600884"/>
              <a:gd name="connsiteX151" fmla="*/ 121763 h 600884"/>
              <a:gd name="connsiteY151" fmla="*/ 121763 h 600884"/>
              <a:gd name="connsiteX152" fmla="*/ 121763 h 600884"/>
              <a:gd name="connsiteY152" fmla="*/ 121763 h 600884"/>
              <a:gd name="connsiteX153" fmla="*/ 121763 h 600884"/>
              <a:gd name="connsiteY153" fmla="*/ 121763 h 600884"/>
              <a:gd name="connsiteX154" fmla="*/ 121763 h 600884"/>
              <a:gd name="connsiteY154" fmla="*/ 121763 h 600884"/>
              <a:gd name="connsiteX155" fmla="*/ 121763 h 600884"/>
              <a:gd name="connsiteY155" fmla="*/ 121763 h 600884"/>
              <a:gd name="connsiteX156" fmla="*/ 121763 h 600884"/>
              <a:gd name="connsiteY156" fmla="*/ 121763 h 600884"/>
              <a:gd name="connsiteX157" fmla="*/ 121763 h 600884"/>
              <a:gd name="connsiteY157" fmla="*/ 121763 h 600884"/>
              <a:gd name="connsiteX158" fmla="*/ 121763 h 600884"/>
              <a:gd name="connsiteY158" fmla="*/ 121763 h 600884"/>
              <a:gd name="connsiteX159" fmla="*/ 121763 h 600884"/>
              <a:gd name="connsiteY159" fmla="*/ 121763 h 600884"/>
              <a:gd name="connsiteX160" fmla="*/ 121763 h 600884"/>
              <a:gd name="connsiteY160" fmla="*/ 121763 h 600884"/>
              <a:gd name="connsiteX161" fmla="*/ 121763 h 600884"/>
              <a:gd name="connsiteY161" fmla="*/ 121763 h 600884"/>
              <a:gd name="connsiteX162" fmla="*/ 121763 h 600884"/>
              <a:gd name="connsiteY162" fmla="*/ 121763 h 600884"/>
              <a:gd name="connsiteX163" fmla="*/ 121763 h 600884"/>
              <a:gd name="connsiteY163" fmla="*/ 121763 h 600884"/>
              <a:gd name="connsiteX164" fmla="*/ 121763 h 600884"/>
              <a:gd name="connsiteY164" fmla="*/ 121763 h 600884"/>
              <a:gd name="connsiteX165" fmla="*/ 121763 h 600884"/>
              <a:gd name="connsiteY165" fmla="*/ 121763 h 600884"/>
              <a:gd name="connsiteX166" fmla="*/ 121763 h 600884"/>
              <a:gd name="connsiteY166" fmla="*/ 121763 h 600884"/>
              <a:gd name="connsiteX167" fmla="*/ 121763 h 600884"/>
              <a:gd name="connsiteY167" fmla="*/ 121763 h 600884"/>
              <a:gd name="connsiteX168" fmla="*/ 121763 h 600884"/>
              <a:gd name="connsiteY168" fmla="*/ 121763 h 600884"/>
              <a:gd name="connsiteX169" fmla="*/ 121763 h 600884"/>
              <a:gd name="connsiteY169" fmla="*/ 121763 h 600884"/>
              <a:gd name="connsiteX170" fmla="*/ 121763 h 600884"/>
              <a:gd name="connsiteY170" fmla="*/ 121763 h 600884"/>
              <a:gd name="connsiteX171" fmla="*/ 121763 h 600884"/>
              <a:gd name="connsiteY171" fmla="*/ 121763 h 600884"/>
              <a:gd name="connsiteX172" fmla="*/ 121763 h 600884"/>
              <a:gd name="connsiteY172" fmla="*/ 121763 h 600884"/>
              <a:gd name="connsiteX173" fmla="*/ 121763 h 600884"/>
              <a:gd name="connsiteY173" fmla="*/ 121763 h 600884"/>
              <a:gd name="connsiteX174" fmla="*/ 121763 h 600884"/>
              <a:gd name="connsiteY174" fmla="*/ 121763 h 600884"/>
              <a:gd name="connsiteX175" fmla="*/ 121763 h 600884"/>
              <a:gd name="connsiteY175" fmla="*/ 121763 h 600884"/>
              <a:gd name="connsiteX176" fmla="*/ 121763 h 600884"/>
              <a:gd name="connsiteY176" fmla="*/ 121763 h 600884"/>
              <a:gd name="connsiteX177" fmla="*/ 121763 h 600884"/>
              <a:gd name="connsiteY177" fmla="*/ 121763 h 600884"/>
              <a:gd name="connsiteX178" fmla="*/ 121763 h 600884"/>
              <a:gd name="connsiteY178" fmla="*/ 121763 h 600884"/>
              <a:gd name="connsiteX179" fmla="*/ 121763 h 600884"/>
              <a:gd name="connsiteY179" fmla="*/ 121763 h 600884"/>
              <a:gd name="connsiteX180" fmla="*/ 121763 h 600884"/>
              <a:gd name="connsiteY180" fmla="*/ 121763 h 600884"/>
              <a:gd name="connsiteX181" fmla="*/ 121763 h 600884"/>
              <a:gd name="connsiteY181" fmla="*/ 121763 h 600884"/>
              <a:gd name="connsiteX182" fmla="*/ 121763 h 600884"/>
              <a:gd name="connsiteY182" fmla="*/ 121763 h 600884"/>
              <a:gd name="connsiteX183" fmla="*/ 121763 h 600884"/>
              <a:gd name="connsiteY183" fmla="*/ 121763 h 600884"/>
              <a:gd name="connsiteX184" fmla="*/ 121763 h 600884"/>
              <a:gd name="connsiteY184" fmla="*/ 121763 h 600884"/>
              <a:gd name="connsiteX185" fmla="*/ 121763 h 600884"/>
              <a:gd name="connsiteY185" fmla="*/ 121763 h 600884"/>
              <a:gd name="connsiteX186" fmla="*/ 121763 h 600884"/>
              <a:gd name="connsiteY186" fmla="*/ 121763 h 600884"/>
              <a:gd name="connsiteX187" fmla="*/ 121763 h 600884"/>
              <a:gd name="connsiteY187" fmla="*/ 121763 h 600884"/>
              <a:gd name="connsiteX188" fmla="*/ 121763 h 600884"/>
              <a:gd name="connsiteY188" fmla="*/ 121763 h 600884"/>
              <a:gd name="connsiteX189" fmla="*/ 121763 h 600884"/>
              <a:gd name="connsiteY189" fmla="*/ 121763 h 600884"/>
              <a:gd name="connsiteX190" fmla="*/ 121763 h 600884"/>
              <a:gd name="connsiteY190" fmla="*/ 121763 h 600884"/>
              <a:gd name="connsiteX191" fmla="*/ 121763 h 600884"/>
              <a:gd name="connsiteY191" fmla="*/ 121763 h 600884"/>
              <a:gd name="connsiteX192" fmla="*/ 121763 h 600884"/>
              <a:gd name="connsiteY192" fmla="*/ 121763 h 600884"/>
              <a:gd name="connsiteX193" fmla="*/ 121763 h 600884"/>
              <a:gd name="connsiteY193" fmla="*/ 121763 h 600884"/>
              <a:gd name="connsiteX194" fmla="*/ 121763 h 600884"/>
              <a:gd name="connsiteY194" fmla="*/ 121763 h 600884"/>
              <a:gd name="connsiteX195" fmla="*/ 121763 h 600884"/>
              <a:gd name="connsiteY195" fmla="*/ 121763 h 600884"/>
              <a:gd name="connsiteX196" fmla="*/ 121763 h 600884"/>
              <a:gd name="connsiteY196" fmla="*/ 121763 h 600884"/>
              <a:gd name="connsiteX197" fmla="*/ 121763 h 600884"/>
              <a:gd name="connsiteY197" fmla="*/ 121763 h 600884"/>
              <a:gd name="connsiteX198" fmla="*/ 121763 h 600884"/>
              <a:gd name="connsiteY198" fmla="*/ 121763 h 600884"/>
              <a:gd name="connsiteX199" fmla="*/ 121763 h 600884"/>
              <a:gd name="connsiteY199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602819" h="602041">
                <a:moveTo>
                  <a:pt x="451913" y="300539"/>
                </a:moveTo>
                <a:lnTo>
                  <a:pt x="451913" y="332785"/>
                </a:lnTo>
                <a:lnTo>
                  <a:pt x="451913" y="344072"/>
                </a:lnTo>
                <a:lnTo>
                  <a:pt x="451913" y="365032"/>
                </a:lnTo>
                <a:cubicBezTo>
                  <a:pt x="451913" y="371481"/>
                  <a:pt x="447071" y="376318"/>
                  <a:pt x="441422" y="376318"/>
                </a:cubicBezTo>
                <a:lnTo>
                  <a:pt x="355074" y="376318"/>
                </a:lnTo>
                <a:lnTo>
                  <a:pt x="355074" y="397278"/>
                </a:lnTo>
                <a:lnTo>
                  <a:pt x="387354" y="397278"/>
                </a:lnTo>
                <a:lnTo>
                  <a:pt x="409142" y="397278"/>
                </a:lnTo>
                <a:lnTo>
                  <a:pt x="473701" y="397278"/>
                </a:lnTo>
                <a:lnTo>
                  <a:pt x="473701" y="332785"/>
                </a:lnTo>
                <a:lnTo>
                  <a:pt x="494683" y="332785"/>
                </a:lnTo>
                <a:lnTo>
                  <a:pt x="494683" y="408564"/>
                </a:lnTo>
                <a:cubicBezTo>
                  <a:pt x="494683" y="414207"/>
                  <a:pt x="489841" y="419044"/>
                  <a:pt x="484192" y="419044"/>
                </a:cubicBezTo>
                <a:lnTo>
                  <a:pt x="409142" y="419044"/>
                </a:lnTo>
                <a:cubicBezTo>
                  <a:pt x="402686" y="419044"/>
                  <a:pt x="397844" y="423881"/>
                  <a:pt x="397844" y="429524"/>
                </a:cubicBezTo>
                <a:lnTo>
                  <a:pt x="397844" y="580275"/>
                </a:lnTo>
                <a:lnTo>
                  <a:pt x="419633" y="580275"/>
                </a:lnTo>
                <a:lnTo>
                  <a:pt x="419633" y="461770"/>
                </a:lnTo>
                <a:cubicBezTo>
                  <a:pt x="419633" y="456127"/>
                  <a:pt x="424475" y="451290"/>
                  <a:pt x="430124" y="451290"/>
                </a:cubicBezTo>
                <a:lnTo>
                  <a:pt x="526962" y="451290"/>
                </a:lnTo>
                <a:lnTo>
                  <a:pt x="526962" y="332785"/>
                </a:lnTo>
                <a:cubicBezTo>
                  <a:pt x="526962" y="315050"/>
                  <a:pt x="512437" y="300539"/>
                  <a:pt x="494683" y="300539"/>
                </a:cubicBezTo>
                <a:close/>
                <a:moveTo>
                  <a:pt x="107329" y="300539"/>
                </a:moveTo>
                <a:cubicBezTo>
                  <a:pt x="89576" y="300539"/>
                  <a:pt x="75050" y="315050"/>
                  <a:pt x="75050" y="332785"/>
                </a:cubicBezTo>
                <a:lnTo>
                  <a:pt x="75050" y="451290"/>
                </a:lnTo>
                <a:lnTo>
                  <a:pt x="171888" y="451290"/>
                </a:lnTo>
                <a:cubicBezTo>
                  <a:pt x="178344" y="451290"/>
                  <a:pt x="183186" y="456127"/>
                  <a:pt x="183186" y="461770"/>
                </a:cubicBezTo>
                <a:lnTo>
                  <a:pt x="183186" y="580275"/>
                </a:lnTo>
                <a:lnTo>
                  <a:pt x="204168" y="580275"/>
                </a:lnTo>
                <a:lnTo>
                  <a:pt x="204168" y="429524"/>
                </a:lnTo>
                <a:cubicBezTo>
                  <a:pt x="204168" y="423881"/>
                  <a:pt x="199326" y="419044"/>
                  <a:pt x="193677" y="419044"/>
                </a:cubicBezTo>
                <a:lnTo>
                  <a:pt x="118627" y="419044"/>
                </a:lnTo>
                <a:cubicBezTo>
                  <a:pt x="112171" y="419044"/>
                  <a:pt x="107329" y="414207"/>
                  <a:pt x="107329" y="408564"/>
                </a:cubicBezTo>
                <a:lnTo>
                  <a:pt x="107329" y="332785"/>
                </a:lnTo>
                <a:lnTo>
                  <a:pt x="129118" y="332785"/>
                </a:lnTo>
                <a:lnTo>
                  <a:pt x="129118" y="397278"/>
                </a:lnTo>
                <a:lnTo>
                  <a:pt x="193677" y="397278"/>
                </a:lnTo>
                <a:lnTo>
                  <a:pt x="215465" y="397278"/>
                </a:lnTo>
                <a:lnTo>
                  <a:pt x="247745" y="397278"/>
                </a:lnTo>
                <a:lnTo>
                  <a:pt x="247745" y="376318"/>
                </a:lnTo>
                <a:lnTo>
                  <a:pt x="161397" y="376318"/>
                </a:lnTo>
                <a:cubicBezTo>
                  <a:pt x="155748" y="376318"/>
                  <a:pt x="150907" y="371481"/>
                  <a:pt x="150907" y="365032"/>
                </a:cubicBezTo>
                <a:lnTo>
                  <a:pt x="150907" y="344072"/>
                </a:lnTo>
                <a:lnTo>
                  <a:pt x="150907" y="332785"/>
                </a:lnTo>
                <a:lnTo>
                  <a:pt x="150907" y="300539"/>
                </a:lnTo>
                <a:close/>
                <a:moveTo>
                  <a:pt x="0" y="279579"/>
                </a:moveTo>
                <a:lnTo>
                  <a:pt x="21789" y="279579"/>
                </a:lnTo>
                <a:lnTo>
                  <a:pt x="21789" y="419044"/>
                </a:lnTo>
                <a:cubicBezTo>
                  <a:pt x="21789" y="436779"/>
                  <a:pt x="36314" y="451290"/>
                  <a:pt x="54068" y="451290"/>
                </a:cubicBezTo>
                <a:lnTo>
                  <a:pt x="54068" y="332785"/>
                </a:lnTo>
                <a:cubicBezTo>
                  <a:pt x="54068" y="303764"/>
                  <a:pt x="78278" y="279579"/>
                  <a:pt x="107329" y="279579"/>
                </a:cubicBezTo>
                <a:lnTo>
                  <a:pt x="161397" y="279579"/>
                </a:lnTo>
                <a:cubicBezTo>
                  <a:pt x="167046" y="279579"/>
                  <a:pt x="171888" y="284416"/>
                  <a:pt x="171888" y="290059"/>
                </a:cubicBezTo>
                <a:lnTo>
                  <a:pt x="171888" y="332785"/>
                </a:lnTo>
                <a:lnTo>
                  <a:pt x="171888" y="344072"/>
                </a:lnTo>
                <a:lnTo>
                  <a:pt x="171888" y="354552"/>
                </a:lnTo>
                <a:lnTo>
                  <a:pt x="258236" y="354552"/>
                </a:lnTo>
                <a:cubicBezTo>
                  <a:pt x="263885" y="354552"/>
                  <a:pt x="268727" y="359389"/>
                  <a:pt x="268727" y="365032"/>
                </a:cubicBezTo>
                <a:lnTo>
                  <a:pt x="268727" y="397278"/>
                </a:lnTo>
                <a:lnTo>
                  <a:pt x="333285" y="397278"/>
                </a:lnTo>
                <a:lnTo>
                  <a:pt x="333285" y="365032"/>
                </a:lnTo>
                <a:cubicBezTo>
                  <a:pt x="333285" y="359389"/>
                  <a:pt x="338127" y="354552"/>
                  <a:pt x="344583" y="354552"/>
                </a:cubicBezTo>
                <a:lnTo>
                  <a:pt x="430124" y="354552"/>
                </a:lnTo>
                <a:lnTo>
                  <a:pt x="430124" y="344072"/>
                </a:lnTo>
                <a:lnTo>
                  <a:pt x="430124" y="332785"/>
                </a:lnTo>
                <a:lnTo>
                  <a:pt x="430124" y="290059"/>
                </a:lnTo>
                <a:cubicBezTo>
                  <a:pt x="430124" y="284416"/>
                  <a:pt x="434966" y="279579"/>
                  <a:pt x="441422" y="279579"/>
                </a:cubicBezTo>
                <a:lnTo>
                  <a:pt x="494683" y="279579"/>
                </a:lnTo>
                <a:cubicBezTo>
                  <a:pt x="524541" y="279579"/>
                  <a:pt x="548751" y="303764"/>
                  <a:pt x="548751" y="332785"/>
                </a:cubicBezTo>
                <a:lnTo>
                  <a:pt x="548751" y="451290"/>
                </a:lnTo>
                <a:cubicBezTo>
                  <a:pt x="566505" y="451290"/>
                  <a:pt x="581030" y="436779"/>
                  <a:pt x="581030" y="419044"/>
                </a:cubicBezTo>
                <a:lnTo>
                  <a:pt x="581030" y="279579"/>
                </a:lnTo>
                <a:lnTo>
                  <a:pt x="602819" y="279579"/>
                </a:lnTo>
                <a:lnTo>
                  <a:pt x="602819" y="419044"/>
                </a:lnTo>
                <a:cubicBezTo>
                  <a:pt x="602819" y="440810"/>
                  <a:pt x="589100" y="460158"/>
                  <a:pt x="570540" y="468220"/>
                </a:cubicBezTo>
                <a:lnTo>
                  <a:pt x="570540" y="602041"/>
                </a:lnTo>
                <a:lnTo>
                  <a:pt x="548751" y="602041"/>
                </a:lnTo>
                <a:lnTo>
                  <a:pt x="548751" y="473056"/>
                </a:lnTo>
                <a:lnTo>
                  <a:pt x="538260" y="473056"/>
                </a:lnTo>
                <a:lnTo>
                  <a:pt x="526962" y="473056"/>
                </a:lnTo>
                <a:lnTo>
                  <a:pt x="441422" y="473056"/>
                </a:lnTo>
                <a:lnTo>
                  <a:pt x="441422" y="590755"/>
                </a:lnTo>
                <a:cubicBezTo>
                  <a:pt x="441422" y="597204"/>
                  <a:pt x="436580" y="602041"/>
                  <a:pt x="430124" y="602041"/>
                </a:cubicBezTo>
                <a:lnTo>
                  <a:pt x="397844" y="602041"/>
                </a:lnTo>
                <a:lnTo>
                  <a:pt x="387354" y="602041"/>
                </a:lnTo>
                <a:lnTo>
                  <a:pt x="376863" y="602041"/>
                </a:lnTo>
                <a:lnTo>
                  <a:pt x="376863" y="590755"/>
                </a:lnTo>
                <a:lnTo>
                  <a:pt x="376863" y="429524"/>
                </a:lnTo>
                <a:lnTo>
                  <a:pt x="376863" y="419044"/>
                </a:lnTo>
                <a:lnTo>
                  <a:pt x="344583" y="419044"/>
                </a:lnTo>
                <a:lnTo>
                  <a:pt x="258236" y="419044"/>
                </a:lnTo>
                <a:lnTo>
                  <a:pt x="225956" y="419044"/>
                </a:lnTo>
                <a:lnTo>
                  <a:pt x="225956" y="429524"/>
                </a:lnTo>
                <a:lnTo>
                  <a:pt x="225956" y="590755"/>
                </a:lnTo>
                <a:lnTo>
                  <a:pt x="225956" y="602041"/>
                </a:lnTo>
                <a:lnTo>
                  <a:pt x="215465" y="602041"/>
                </a:lnTo>
                <a:lnTo>
                  <a:pt x="204168" y="602041"/>
                </a:lnTo>
                <a:lnTo>
                  <a:pt x="171888" y="602041"/>
                </a:lnTo>
                <a:cubicBezTo>
                  <a:pt x="166239" y="602041"/>
                  <a:pt x="161397" y="597204"/>
                  <a:pt x="161397" y="590755"/>
                </a:cubicBezTo>
                <a:lnTo>
                  <a:pt x="161397" y="473056"/>
                </a:lnTo>
                <a:lnTo>
                  <a:pt x="75050" y="473056"/>
                </a:lnTo>
                <a:lnTo>
                  <a:pt x="64559" y="473056"/>
                </a:lnTo>
                <a:lnTo>
                  <a:pt x="54068" y="473056"/>
                </a:lnTo>
                <a:lnTo>
                  <a:pt x="54068" y="602041"/>
                </a:lnTo>
                <a:lnTo>
                  <a:pt x="32279" y="602041"/>
                </a:lnTo>
                <a:lnTo>
                  <a:pt x="32279" y="468220"/>
                </a:lnTo>
                <a:cubicBezTo>
                  <a:pt x="12912" y="460158"/>
                  <a:pt x="0" y="440810"/>
                  <a:pt x="0" y="419044"/>
                </a:cubicBezTo>
                <a:close/>
                <a:moveTo>
                  <a:pt x="290592" y="268308"/>
                </a:moveTo>
                <a:lnTo>
                  <a:pt x="355110" y="268308"/>
                </a:lnTo>
                <a:lnTo>
                  <a:pt x="355110" y="290073"/>
                </a:lnTo>
                <a:lnTo>
                  <a:pt x="290592" y="290073"/>
                </a:lnTo>
                <a:close/>
                <a:moveTo>
                  <a:pt x="280013" y="247435"/>
                </a:moveTo>
                <a:cubicBezTo>
                  <a:pt x="273552" y="247435"/>
                  <a:pt x="268707" y="252268"/>
                  <a:pt x="268707" y="257907"/>
                </a:cubicBezTo>
                <a:lnTo>
                  <a:pt x="268707" y="300603"/>
                </a:lnTo>
                <a:cubicBezTo>
                  <a:pt x="268707" y="307048"/>
                  <a:pt x="273552" y="311881"/>
                  <a:pt x="280013" y="311881"/>
                </a:cubicBezTo>
                <a:lnTo>
                  <a:pt x="365618" y="311881"/>
                </a:lnTo>
                <a:cubicBezTo>
                  <a:pt x="372079" y="311881"/>
                  <a:pt x="376925" y="307048"/>
                  <a:pt x="376925" y="300603"/>
                </a:cubicBezTo>
                <a:lnTo>
                  <a:pt x="376925" y="290131"/>
                </a:lnTo>
                <a:cubicBezTo>
                  <a:pt x="376925" y="287714"/>
                  <a:pt x="376925" y="286103"/>
                  <a:pt x="378540" y="284492"/>
                </a:cubicBezTo>
                <a:lnTo>
                  <a:pt x="389039" y="268380"/>
                </a:lnTo>
                <a:lnTo>
                  <a:pt x="387423" y="268380"/>
                </a:lnTo>
                <a:cubicBezTo>
                  <a:pt x="381770" y="268380"/>
                  <a:pt x="376925" y="263546"/>
                  <a:pt x="376925" y="257907"/>
                </a:cubicBezTo>
                <a:cubicBezTo>
                  <a:pt x="376925" y="252268"/>
                  <a:pt x="372079" y="247435"/>
                  <a:pt x="365618" y="247435"/>
                </a:cubicBezTo>
                <a:close/>
                <a:moveTo>
                  <a:pt x="280013" y="225684"/>
                </a:moveTo>
                <a:lnTo>
                  <a:pt x="365618" y="225684"/>
                </a:lnTo>
                <a:cubicBezTo>
                  <a:pt x="380155" y="225684"/>
                  <a:pt x="392269" y="234546"/>
                  <a:pt x="396307" y="247435"/>
                </a:cubicBezTo>
                <a:lnTo>
                  <a:pt x="409229" y="247435"/>
                </a:lnTo>
                <a:cubicBezTo>
                  <a:pt x="413267" y="247435"/>
                  <a:pt x="416497" y="249046"/>
                  <a:pt x="418112" y="253074"/>
                </a:cubicBezTo>
                <a:cubicBezTo>
                  <a:pt x="420535" y="256296"/>
                  <a:pt x="419727" y="260324"/>
                  <a:pt x="418112" y="263546"/>
                </a:cubicBezTo>
                <a:lnTo>
                  <a:pt x="397922" y="293353"/>
                </a:lnTo>
                <a:lnTo>
                  <a:pt x="397922" y="300603"/>
                </a:lnTo>
                <a:cubicBezTo>
                  <a:pt x="397922" y="318326"/>
                  <a:pt x="383385" y="332826"/>
                  <a:pt x="365618" y="332826"/>
                </a:cubicBezTo>
                <a:lnTo>
                  <a:pt x="280013" y="332826"/>
                </a:lnTo>
                <a:cubicBezTo>
                  <a:pt x="262246" y="332826"/>
                  <a:pt x="247709" y="318326"/>
                  <a:pt x="247709" y="300603"/>
                </a:cubicBezTo>
                <a:lnTo>
                  <a:pt x="247709" y="257907"/>
                </a:lnTo>
                <a:cubicBezTo>
                  <a:pt x="247709" y="240185"/>
                  <a:pt x="262246" y="225684"/>
                  <a:pt x="280013" y="225684"/>
                </a:cubicBezTo>
                <a:close/>
                <a:moveTo>
                  <a:pt x="333345" y="171660"/>
                </a:moveTo>
                <a:lnTo>
                  <a:pt x="355110" y="171660"/>
                </a:lnTo>
                <a:lnTo>
                  <a:pt x="355110" y="193425"/>
                </a:lnTo>
                <a:lnTo>
                  <a:pt x="333345" y="193425"/>
                </a:lnTo>
                <a:close/>
                <a:moveTo>
                  <a:pt x="290592" y="171660"/>
                </a:moveTo>
                <a:lnTo>
                  <a:pt x="312357" y="171660"/>
                </a:lnTo>
                <a:lnTo>
                  <a:pt x="312357" y="193425"/>
                </a:lnTo>
                <a:lnTo>
                  <a:pt x="290592" y="193425"/>
                </a:lnTo>
                <a:close/>
                <a:moveTo>
                  <a:pt x="247709" y="171660"/>
                </a:moveTo>
                <a:lnTo>
                  <a:pt x="268697" y="171660"/>
                </a:lnTo>
                <a:lnTo>
                  <a:pt x="268697" y="193425"/>
                </a:lnTo>
                <a:lnTo>
                  <a:pt x="247709" y="193425"/>
                </a:lnTo>
                <a:close/>
                <a:moveTo>
                  <a:pt x="473717" y="150682"/>
                </a:moveTo>
                <a:cubicBezTo>
                  <a:pt x="449498" y="150682"/>
                  <a:pt x="430123" y="170037"/>
                  <a:pt x="430123" y="193426"/>
                </a:cubicBezTo>
                <a:cubicBezTo>
                  <a:pt x="430123" y="216814"/>
                  <a:pt x="449498" y="236169"/>
                  <a:pt x="473717" y="236169"/>
                </a:cubicBezTo>
                <a:cubicBezTo>
                  <a:pt x="497128" y="236169"/>
                  <a:pt x="516503" y="216814"/>
                  <a:pt x="516503" y="193426"/>
                </a:cubicBezTo>
                <a:cubicBezTo>
                  <a:pt x="516503" y="170037"/>
                  <a:pt x="497128" y="150682"/>
                  <a:pt x="473717" y="150682"/>
                </a:cubicBezTo>
                <a:close/>
                <a:moveTo>
                  <a:pt x="129101" y="150682"/>
                </a:moveTo>
                <a:cubicBezTo>
                  <a:pt x="105690" y="150682"/>
                  <a:pt x="86315" y="170037"/>
                  <a:pt x="86315" y="193426"/>
                </a:cubicBezTo>
                <a:cubicBezTo>
                  <a:pt x="86315" y="216814"/>
                  <a:pt x="105690" y="236169"/>
                  <a:pt x="129101" y="236169"/>
                </a:cubicBezTo>
                <a:cubicBezTo>
                  <a:pt x="152512" y="236169"/>
                  <a:pt x="171887" y="216814"/>
                  <a:pt x="171887" y="193426"/>
                </a:cubicBezTo>
                <a:cubicBezTo>
                  <a:pt x="171887" y="170037"/>
                  <a:pt x="152512" y="150682"/>
                  <a:pt x="129101" y="150682"/>
                </a:cubicBezTo>
                <a:close/>
                <a:moveTo>
                  <a:pt x="473717" y="128907"/>
                </a:moveTo>
                <a:cubicBezTo>
                  <a:pt x="509238" y="128907"/>
                  <a:pt x="538300" y="157940"/>
                  <a:pt x="538300" y="193426"/>
                </a:cubicBezTo>
                <a:cubicBezTo>
                  <a:pt x="538300" y="228911"/>
                  <a:pt x="509238" y="257944"/>
                  <a:pt x="473717" y="257944"/>
                </a:cubicBezTo>
                <a:cubicBezTo>
                  <a:pt x="438196" y="257944"/>
                  <a:pt x="409134" y="228911"/>
                  <a:pt x="409134" y="193426"/>
                </a:cubicBezTo>
                <a:cubicBezTo>
                  <a:pt x="409134" y="157940"/>
                  <a:pt x="438196" y="128907"/>
                  <a:pt x="473717" y="128907"/>
                </a:cubicBezTo>
                <a:close/>
                <a:moveTo>
                  <a:pt x="129101" y="128907"/>
                </a:moveTo>
                <a:cubicBezTo>
                  <a:pt x="164622" y="128907"/>
                  <a:pt x="193684" y="157940"/>
                  <a:pt x="193684" y="193426"/>
                </a:cubicBezTo>
                <a:cubicBezTo>
                  <a:pt x="193684" y="228911"/>
                  <a:pt x="164622" y="257944"/>
                  <a:pt x="129101" y="257944"/>
                </a:cubicBezTo>
                <a:cubicBezTo>
                  <a:pt x="93580" y="257944"/>
                  <a:pt x="64518" y="228911"/>
                  <a:pt x="64518" y="193426"/>
                </a:cubicBezTo>
                <a:cubicBezTo>
                  <a:pt x="64518" y="157940"/>
                  <a:pt x="93580" y="128907"/>
                  <a:pt x="129101" y="128907"/>
                </a:cubicBezTo>
                <a:close/>
                <a:moveTo>
                  <a:pt x="215450" y="42753"/>
                </a:moveTo>
                <a:lnTo>
                  <a:pt x="322851" y="42753"/>
                </a:lnTo>
                <a:lnTo>
                  <a:pt x="322851" y="64518"/>
                </a:lnTo>
                <a:lnTo>
                  <a:pt x="215450" y="64518"/>
                </a:lnTo>
                <a:close/>
                <a:moveTo>
                  <a:pt x="204200" y="21755"/>
                </a:moveTo>
                <a:cubicBezTo>
                  <a:pt x="198551" y="21755"/>
                  <a:pt x="193709" y="26589"/>
                  <a:pt x="193709" y="32229"/>
                </a:cubicBezTo>
                <a:lnTo>
                  <a:pt x="193709" y="74933"/>
                </a:lnTo>
                <a:cubicBezTo>
                  <a:pt x="193709" y="81379"/>
                  <a:pt x="198551" y="86213"/>
                  <a:pt x="204200" y="86213"/>
                </a:cubicBezTo>
                <a:lnTo>
                  <a:pt x="215498" y="86213"/>
                </a:lnTo>
                <a:cubicBezTo>
                  <a:pt x="221147" y="86213"/>
                  <a:pt x="225989" y="91048"/>
                  <a:pt x="225989" y="96688"/>
                </a:cubicBezTo>
                <a:lnTo>
                  <a:pt x="225989" y="107162"/>
                </a:lnTo>
                <a:lnTo>
                  <a:pt x="238902" y="90242"/>
                </a:lnTo>
                <a:cubicBezTo>
                  <a:pt x="241323" y="87825"/>
                  <a:pt x="243744" y="86213"/>
                  <a:pt x="247779" y="86213"/>
                </a:cubicBezTo>
                <a:lnTo>
                  <a:pt x="333323" y="86213"/>
                </a:lnTo>
                <a:cubicBezTo>
                  <a:pt x="339779" y="86213"/>
                  <a:pt x="344621" y="81379"/>
                  <a:pt x="344621" y="74933"/>
                </a:cubicBezTo>
                <a:lnTo>
                  <a:pt x="344621" y="32229"/>
                </a:lnTo>
                <a:cubicBezTo>
                  <a:pt x="344621" y="26589"/>
                  <a:pt x="339779" y="21755"/>
                  <a:pt x="333323" y="21755"/>
                </a:cubicBezTo>
                <a:close/>
                <a:moveTo>
                  <a:pt x="204200" y="0"/>
                </a:moveTo>
                <a:lnTo>
                  <a:pt x="333323" y="0"/>
                </a:lnTo>
                <a:cubicBezTo>
                  <a:pt x="351078" y="0"/>
                  <a:pt x="365604" y="14503"/>
                  <a:pt x="365604" y="32229"/>
                </a:cubicBezTo>
                <a:lnTo>
                  <a:pt x="365604" y="74933"/>
                </a:lnTo>
                <a:cubicBezTo>
                  <a:pt x="365604" y="92659"/>
                  <a:pt x="351078" y="107162"/>
                  <a:pt x="333323" y="107162"/>
                </a:cubicBezTo>
                <a:lnTo>
                  <a:pt x="252621" y="107162"/>
                </a:lnTo>
                <a:lnTo>
                  <a:pt x="223568" y="145837"/>
                </a:lnTo>
                <a:cubicBezTo>
                  <a:pt x="221954" y="149060"/>
                  <a:pt x="218726" y="150672"/>
                  <a:pt x="215498" y="150672"/>
                </a:cubicBezTo>
                <a:cubicBezTo>
                  <a:pt x="213884" y="150672"/>
                  <a:pt x="213077" y="149866"/>
                  <a:pt x="211463" y="149866"/>
                </a:cubicBezTo>
                <a:cubicBezTo>
                  <a:pt x="207428" y="148255"/>
                  <a:pt x="204200" y="144226"/>
                  <a:pt x="204200" y="139392"/>
                </a:cubicBezTo>
                <a:lnTo>
                  <a:pt x="204200" y="107162"/>
                </a:lnTo>
                <a:cubicBezTo>
                  <a:pt x="186445" y="107162"/>
                  <a:pt x="171919" y="92659"/>
                  <a:pt x="171919" y="74933"/>
                </a:cubicBezTo>
                <a:lnTo>
                  <a:pt x="171919" y="32229"/>
                </a:lnTo>
                <a:cubicBezTo>
                  <a:pt x="171919" y="14503"/>
                  <a:pt x="186445" y="0"/>
                  <a:pt x="204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87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5" grpId="0" animBg="1"/>
      <p:bldP spid="16" grpId="0" animBg="1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734" y="2771303"/>
            <a:ext cx="516791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配置文件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5">
            <a:extLst>
              <a:ext uri="{FF2B5EF4-FFF2-40B4-BE49-F238E27FC236}">
                <a16:creationId xmlns:a16="http://schemas.microsoft.com/office/drawing/2014/main" id="{C3EA7869-32FA-CE2E-2EC7-F0E9FA596C1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45048" y="3319625"/>
            <a:ext cx="5466080" cy="2494949"/>
          </a:xfrm>
        </p:spPr>
        <p:txBody>
          <a:bodyPr/>
          <a:lstStyle/>
          <a:p>
            <a:r>
              <a:rPr lang="en-US" altLang="zh-CN"/>
              <a:t>properties</a:t>
            </a:r>
            <a:r>
              <a:rPr lang="zh-CN" altLang="en-US"/>
              <a:t>配置文件</a:t>
            </a:r>
            <a:endParaRPr lang="en-US" altLang="zh-CN"/>
          </a:p>
          <a:p>
            <a:r>
              <a:rPr lang="en-US" altLang="zh-CN"/>
              <a:t>yaml</a:t>
            </a:r>
            <a:r>
              <a:rPr lang="zh-CN" altLang="en-US"/>
              <a:t>配置文件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05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application.properties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ED723EA-9A6F-27D3-B091-AC841D9E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3" y="2180214"/>
            <a:ext cx="3714750" cy="3562350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DAD8DA3-40A6-A495-A7C9-B33314D7049E}"/>
              </a:ext>
            </a:extLst>
          </p:cNvPr>
          <p:cNvSpPr/>
          <p:nvPr/>
        </p:nvSpPr>
        <p:spPr>
          <a:xfrm>
            <a:off x="1885950" y="4064576"/>
            <a:ext cx="1943100" cy="2571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6FAFFCBE-5963-43D1-3A13-DCFD99F672DD}"/>
              </a:ext>
            </a:extLst>
          </p:cNvPr>
          <p:cNvSpPr txBox="1">
            <a:spLocks/>
          </p:cNvSpPr>
          <p:nvPr/>
        </p:nvSpPr>
        <p:spPr>
          <a:xfrm>
            <a:off x="794048" y="1604332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docs.spring.io/spring-boot/docs/current/reference/html/application-properties.html#appendix.application-properties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60961F25-094C-8327-2C65-9F745A419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3" y="2133986"/>
            <a:ext cx="10059176" cy="4334746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26A090BA-7534-F0BC-76D6-5055270714B5}"/>
              </a:ext>
            </a:extLst>
          </p:cNvPr>
          <p:cNvGrpSpPr/>
          <p:nvPr/>
        </p:nvGrpSpPr>
        <p:grpSpPr>
          <a:xfrm>
            <a:off x="1274324" y="2494722"/>
            <a:ext cx="2447543" cy="3687743"/>
            <a:chOff x="1274324" y="2494722"/>
            <a:chExt cx="2447543" cy="3687743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D0A61D5C-7F00-F408-3CC5-E590CFF253D0}"/>
                </a:ext>
              </a:extLst>
            </p:cNvPr>
            <p:cNvSpPr/>
            <p:nvPr/>
          </p:nvSpPr>
          <p:spPr>
            <a:xfrm>
              <a:off x="1274324" y="2494722"/>
              <a:ext cx="2413094" cy="3647661"/>
            </a:xfrm>
            <a:prstGeom prst="roundRect">
              <a:avLst>
                <a:gd name="adj" fmla="val 3467"/>
              </a:avLst>
            </a:prstGeom>
            <a:noFill/>
            <a:ln w="22225">
              <a:solidFill>
                <a:srgbClr val="C000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D6F013B-225C-1CEB-7391-B722B7C5767C}"/>
                </a:ext>
              </a:extLst>
            </p:cNvPr>
            <p:cNvSpPr txBox="1"/>
            <p:nvPr/>
          </p:nvSpPr>
          <p:spPr>
            <a:xfrm>
              <a:off x="2998592" y="5928549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C00000"/>
                  </a:solidFill>
                  <a:latin typeface="字魂白鸽天行体" panose="00000500000000000000" pitchFamily="2" charset="-122"/>
                  <a:ea typeface="字魂白鸽天行体" panose="00000500000000000000" pitchFamily="2" charset="-122"/>
                </a:rPr>
                <a:t>配置类别</a:t>
              </a:r>
              <a:endParaRPr lang="zh-CN" altLang="en-US" sz="1050" dirty="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D51BF51-9064-E7EB-7B5F-8558A4F3B311}"/>
              </a:ext>
            </a:extLst>
          </p:cNvPr>
          <p:cNvGrpSpPr/>
          <p:nvPr/>
        </p:nvGrpSpPr>
        <p:grpSpPr>
          <a:xfrm>
            <a:off x="3974795" y="3073843"/>
            <a:ext cx="3714393" cy="276987"/>
            <a:chOff x="3974795" y="3073843"/>
            <a:chExt cx="3714393" cy="276987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36B795ED-BCF1-E05F-62EC-7BA885764C7B}"/>
                </a:ext>
              </a:extLst>
            </p:cNvPr>
            <p:cNvSpPr/>
            <p:nvPr/>
          </p:nvSpPr>
          <p:spPr>
            <a:xfrm>
              <a:off x="3974795" y="3073843"/>
              <a:ext cx="3641522" cy="230589"/>
            </a:xfrm>
            <a:prstGeom prst="roundRect">
              <a:avLst>
                <a:gd name="adj" fmla="val 19016"/>
              </a:avLst>
            </a:prstGeom>
            <a:noFill/>
            <a:ln w="22225">
              <a:solidFill>
                <a:srgbClr val="C000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4978813-E8AD-552E-D4DF-FCE11739B734}"/>
                </a:ext>
              </a:extLst>
            </p:cNvPr>
            <p:cNvSpPr txBox="1"/>
            <p:nvPr/>
          </p:nvSpPr>
          <p:spPr>
            <a:xfrm>
              <a:off x="7235218" y="3096914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C00000"/>
                  </a:solidFill>
                  <a:latin typeface="字魂白鸽天行体" panose="00000500000000000000" pitchFamily="2" charset="-122"/>
                  <a:ea typeface="字魂白鸽天行体" panose="00000500000000000000" pitchFamily="2" charset="-122"/>
                </a:rPr>
                <a:t>键名</a:t>
              </a:r>
              <a:endParaRPr lang="zh-CN" altLang="en-US" sz="1050" dirty="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BB9E4013-D6E4-FDA4-A66B-B7B62FD1CA38}"/>
              </a:ext>
            </a:extLst>
          </p:cNvPr>
          <p:cNvGrpSpPr/>
          <p:nvPr/>
        </p:nvGrpSpPr>
        <p:grpSpPr>
          <a:xfrm>
            <a:off x="7803591" y="3073843"/>
            <a:ext cx="1171703" cy="274585"/>
            <a:chOff x="7803591" y="3073843"/>
            <a:chExt cx="1171703" cy="274585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695188E6-126A-5C0D-DE5A-6EB8127B7018}"/>
                </a:ext>
              </a:extLst>
            </p:cNvPr>
            <p:cNvSpPr/>
            <p:nvPr/>
          </p:nvSpPr>
          <p:spPr>
            <a:xfrm>
              <a:off x="7803591" y="3073843"/>
              <a:ext cx="1096569" cy="230589"/>
            </a:xfrm>
            <a:prstGeom prst="roundRect">
              <a:avLst>
                <a:gd name="adj" fmla="val 19016"/>
              </a:avLst>
            </a:prstGeom>
            <a:noFill/>
            <a:ln w="22225">
              <a:solidFill>
                <a:srgbClr val="C000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CDDA6F7-A585-B86F-A53E-05D628A6C50F}"/>
                </a:ext>
              </a:extLst>
            </p:cNvPr>
            <p:cNvSpPr txBox="1"/>
            <p:nvPr/>
          </p:nvSpPr>
          <p:spPr>
            <a:xfrm>
              <a:off x="8521324" y="3094512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C00000"/>
                  </a:solidFill>
                  <a:latin typeface="字魂白鸽天行体" panose="00000500000000000000" pitchFamily="2" charset="-122"/>
                  <a:ea typeface="字魂白鸽天行体" panose="00000500000000000000" pitchFamily="2" charset="-122"/>
                </a:rPr>
                <a:t>描述</a:t>
              </a:r>
              <a:endParaRPr lang="zh-CN" altLang="en-US" sz="1050" dirty="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DE5C56F-EE88-5850-722E-07FCAB80C305}"/>
              </a:ext>
            </a:extLst>
          </p:cNvPr>
          <p:cNvGrpSpPr/>
          <p:nvPr/>
        </p:nvGrpSpPr>
        <p:grpSpPr>
          <a:xfrm>
            <a:off x="9012238" y="3069206"/>
            <a:ext cx="1245885" cy="269986"/>
            <a:chOff x="9012238" y="3069206"/>
            <a:chExt cx="1245885" cy="269986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670F48A5-3C4A-A060-2E47-440C6DB882A1}"/>
                </a:ext>
              </a:extLst>
            </p:cNvPr>
            <p:cNvSpPr/>
            <p:nvPr/>
          </p:nvSpPr>
          <p:spPr>
            <a:xfrm>
              <a:off x="9012238" y="3069206"/>
              <a:ext cx="1175471" cy="230589"/>
            </a:xfrm>
            <a:prstGeom prst="roundRect">
              <a:avLst>
                <a:gd name="adj" fmla="val 19016"/>
              </a:avLst>
            </a:prstGeom>
            <a:noFill/>
            <a:ln w="22225">
              <a:solidFill>
                <a:srgbClr val="C0000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210A9BE-C9C3-DC58-FBA7-9D3929C4DA42}"/>
                </a:ext>
              </a:extLst>
            </p:cNvPr>
            <p:cNvSpPr txBox="1"/>
            <p:nvPr/>
          </p:nvSpPr>
          <p:spPr>
            <a:xfrm>
              <a:off x="9804153" y="3085276"/>
              <a:ext cx="4539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rgbClr val="C00000"/>
                  </a:solidFill>
                  <a:latin typeface="字魂白鸽天行体" panose="00000500000000000000" pitchFamily="2" charset="-122"/>
                  <a:ea typeface="字魂白鸽天行体" panose="00000500000000000000" pitchFamily="2" charset="-122"/>
                </a:rPr>
                <a:t>默认</a:t>
              </a:r>
              <a:endParaRPr lang="zh-CN" altLang="en-US" sz="1050" dirty="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27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application.properties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ED723EA-9A6F-27D3-B091-AC841D9E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3" y="2180214"/>
            <a:ext cx="3714750" cy="3562350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DAD8DA3-40A6-A495-A7C9-B33314D7049E}"/>
              </a:ext>
            </a:extLst>
          </p:cNvPr>
          <p:cNvSpPr/>
          <p:nvPr/>
        </p:nvSpPr>
        <p:spPr>
          <a:xfrm>
            <a:off x="1885950" y="4064576"/>
            <a:ext cx="1943100" cy="2571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6FAFFCBE-5963-43D1-3A13-DCFD99F672DD}"/>
              </a:ext>
            </a:extLst>
          </p:cNvPr>
          <p:cNvSpPr txBox="1">
            <a:spLocks/>
          </p:cNvSpPr>
          <p:nvPr/>
        </p:nvSpPr>
        <p:spPr>
          <a:xfrm>
            <a:off x="794048" y="1604332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docs.spring.io/spring-boot/docs/current/reference/html/application-properties.html#appendix.application-properties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组合 1" hidden="1">
            <a:extLst>
              <a:ext uri="{FF2B5EF4-FFF2-40B4-BE49-F238E27FC236}">
                <a16:creationId xmlns:a16="http://schemas.microsoft.com/office/drawing/2014/main" id="{270C9E9F-BBE5-512D-65D5-A76B4A835FC2}"/>
              </a:ext>
            </a:extLst>
          </p:cNvPr>
          <p:cNvGrpSpPr/>
          <p:nvPr/>
        </p:nvGrpSpPr>
        <p:grpSpPr>
          <a:xfrm>
            <a:off x="874713" y="2133986"/>
            <a:ext cx="10059176" cy="4334746"/>
            <a:chOff x="874713" y="2133986"/>
            <a:chExt cx="10059176" cy="4334746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60961F25-094C-8327-2C65-9F745A41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713" y="2133986"/>
              <a:ext cx="10059176" cy="4334746"/>
            </a:xfrm>
            <a:prstGeom prst="roundRect">
              <a:avLst>
                <a:gd name="adj" fmla="val 2344"/>
              </a:avLst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26A090BA-7534-F0BC-76D6-5055270714B5}"/>
                </a:ext>
              </a:extLst>
            </p:cNvPr>
            <p:cNvGrpSpPr/>
            <p:nvPr/>
          </p:nvGrpSpPr>
          <p:grpSpPr>
            <a:xfrm>
              <a:off x="1274324" y="2494722"/>
              <a:ext cx="2447543" cy="3687743"/>
              <a:chOff x="1274324" y="2494722"/>
              <a:chExt cx="2447543" cy="3687743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D0A61D5C-7F00-F408-3CC5-E590CFF253D0}"/>
                  </a:ext>
                </a:extLst>
              </p:cNvPr>
              <p:cNvSpPr/>
              <p:nvPr/>
            </p:nvSpPr>
            <p:spPr>
              <a:xfrm>
                <a:off x="1274324" y="2494722"/>
                <a:ext cx="2413094" cy="3647661"/>
              </a:xfrm>
              <a:prstGeom prst="roundRect">
                <a:avLst>
                  <a:gd name="adj" fmla="val 3467"/>
                </a:avLst>
              </a:prstGeom>
              <a:noFill/>
              <a:ln w="22225">
                <a:solidFill>
                  <a:srgbClr val="C0000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D6F013B-225C-1CEB-7391-B722B7C5767C}"/>
                  </a:ext>
                </a:extLst>
              </p:cNvPr>
              <p:cNvSpPr txBox="1"/>
              <p:nvPr/>
            </p:nvSpPr>
            <p:spPr>
              <a:xfrm>
                <a:off x="2998592" y="5928549"/>
                <a:ext cx="7232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rgbClr val="C00000"/>
                    </a:solidFill>
                    <a:latin typeface="字魂白鸽天行体" panose="00000500000000000000" pitchFamily="2" charset="-122"/>
                    <a:ea typeface="字魂白鸽天行体" panose="00000500000000000000" pitchFamily="2" charset="-122"/>
                  </a:rPr>
                  <a:t>配置类别</a:t>
                </a:r>
                <a:endParaRPr lang="zh-CN" altLang="en-US" sz="1050" dirty="0">
                  <a:solidFill>
                    <a:srgbClr val="C00000"/>
                  </a:solidFill>
                  <a:latin typeface="字魂白鸽天行体" panose="00000500000000000000" pitchFamily="2" charset="-122"/>
                  <a:ea typeface="字魂白鸽天行体" panose="00000500000000000000" pitchFamily="2" charset="-122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1D51BF51-9064-E7EB-7B5F-8558A4F3B311}"/>
                </a:ext>
              </a:extLst>
            </p:cNvPr>
            <p:cNvGrpSpPr/>
            <p:nvPr/>
          </p:nvGrpSpPr>
          <p:grpSpPr>
            <a:xfrm>
              <a:off x="3974795" y="3073843"/>
              <a:ext cx="3714393" cy="276987"/>
              <a:chOff x="3974795" y="3073843"/>
              <a:chExt cx="3714393" cy="276987"/>
            </a:xfrm>
          </p:grpSpPr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36B795ED-BCF1-E05F-62EC-7BA885764C7B}"/>
                  </a:ext>
                </a:extLst>
              </p:cNvPr>
              <p:cNvSpPr/>
              <p:nvPr/>
            </p:nvSpPr>
            <p:spPr>
              <a:xfrm>
                <a:off x="3974795" y="3073843"/>
                <a:ext cx="3641522" cy="230589"/>
              </a:xfrm>
              <a:prstGeom prst="roundRect">
                <a:avLst>
                  <a:gd name="adj" fmla="val 19016"/>
                </a:avLst>
              </a:prstGeom>
              <a:noFill/>
              <a:ln w="22225">
                <a:solidFill>
                  <a:srgbClr val="C0000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4978813-E8AD-552E-D4DF-FCE11739B734}"/>
                  </a:ext>
                </a:extLst>
              </p:cNvPr>
              <p:cNvSpPr txBox="1"/>
              <p:nvPr/>
            </p:nvSpPr>
            <p:spPr>
              <a:xfrm>
                <a:off x="7235218" y="3096914"/>
                <a:ext cx="4539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rgbClr val="C00000"/>
                    </a:solidFill>
                    <a:latin typeface="字魂白鸽天行体" panose="00000500000000000000" pitchFamily="2" charset="-122"/>
                    <a:ea typeface="字魂白鸽天行体" panose="00000500000000000000" pitchFamily="2" charset="-122"/>
                  </a:rPr>
                  <a:t>键名</a:t>
                </a:r>
                <a:endParaRPr lang="zh-CN" altLang="en-US" sz="1050" dirty="0">
                  <a:solidFill>
                    <a:srgbClr val="C00000"/>
                  </a:solidFill>
                  <a:latin typeface="字魂白鸽天行体" panose="00000500000000000000" pitchFamily="2" charset="-122"/>
                  <a:ea typeface="字魂白鸽天行体" panose="00000500000000000000" pitchFamily="2" charset="-122"/>
                </a:endParaRP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BB9E4013-D6E4-FDA4-A66B-B7B62FD1CA38}"/>
                </a:ext>
              </a:extLst>
            </p:cNvPr>
            <p:cNvGrpSpPr/>
            <p:nvPr/>
          </p:nvGrpSpPr>
          <p:grpSpPr>
            <a:xfrm>
              <a:off x="7803591" y="3073843"/>
              <a:ext cx="1171703" cy="274585"/>
              <a:chOff x="7803591" y="3073843"/>
              <a:chExt cx="1171703" cy="274585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695188E6-126A-5C0D-DE5A-6EB8127B7018}"/>
                  </a:ext>
                </a:extLst>
              </p:cNvPr>
              <p:cNvSpPr/>
              <p:nvPr/>
            </p:nvSpPr>
            <p:spPr>
              <a:xfrm>
                <a:off x="7803591" y="3073843"/>
                <a:ext cx="1096569" cy="230589"/>
              </a:xfrm>
              <a:prstGeom prst="roundRect">
                <a:avLst>
                  <a:gd name="adj" fmla="val 19016"/>
                </a:avLst>
              </a:prstGeom>
              <a:noFill/>
              <a:ln w="22225">
                <a:solidFill>
                  <a:srgbClr val="C0000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CDDA6F7-A585-B86F-A53E-05D628A6C50F}"/>
                  </a:ext>
                </a:extLst>
              </p:cNvPr>
              <p:cNvSpPr txBox="1"/>
              <p:nvPr/>
            </p:nvSpPr>
            <p:spPr>
              <a:xfrm>
                <a:off x="8521324" y="3094512"/>
                <a:ext cx="4539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rgbClr val="C00000"/>
                    </a:solidFill>
                    <a:latin typeface="字魂白鸽天行体" panose="00000500000000000000" pitchFamily="2" charset="-122"/>
                    <a:ea typeface="字魂白鸽天行体" panose="00000500000000000000" pitchFamily="2" charset="-122"/>
                  </a:rPr>
                  <a:t>描述</a:t>
                </a:r>
                <a:endParaRPr lang="zh-CN" altLang="en-US" sz="1050" dirty="0">
                  <a:solidFill>
                    <a:srgbClr val="C00000"/>
                  </a:solidFill>
                  <a:latin typeface="字魂白鸽天行体" panose="00000500000000000000" pitchFamily="2" charset="-122"/>
                  <a:ea typeface="字魂白鸽天行体" panose="00000500000000000000" pitchFamily="2" charset="-122"/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ADE5C56F-EE88-5850-722E-07FCAB80C305}"/>
                </a:ext>
              </a:extLst>
            </p:cNvPr>
            <p:cNvGrpSpPr/>
            <p:nvPr/>
          </p:nvGrpSpPr>
          <p:grpSpPr>
            <a:xfrm>
              <a:off x="9012238" y="3069206"/>
              <a:ext cx="1245885" cy="269986"/>
              <a:chOff x="9012238" y="3069206"/>
              <a:chExt cx="1245885" cy="269986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670F48A5-3C4A-A060-2E47-440C6DB882A1}"/>
                  </a:ext>
                </a:extLst>
              </p:cNvPr>
              <p:cNvSpPr/>
              <p:nvPr/>
            </p:nvSpPr>
            <p:spPr>
              <a:xfrm>
                <a:off x="9012238" y="3069206"/>
                <a:ext cx="1175471" cy="230589"/>
              </a:xfrm>
              <a:prstGeom prst="roundRect">
                <a:avLst>
                  <a:gd name="adj" fmla="val 19016"/>
                </a:avLst>
              </a:prstGeom>
              <a:noFill/>
              <a:ln w="22225">
                <a:solidFill>
                  <a:srgbClr val="C0000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210A9BE-C9C3-DC58-FBA7-9D3929C4DA42}"/>
                  </a:ext>
                </a:extLst>
              </p:cNvPr>
              <p:cNvSpPr txBox="1"/>
              <p:nvPr/>
            </p:nvSpPr>
            <p:spPr>
              <a:xfrm>
                <a:off x="9804153" y="3085276"/>
                <a:ext cx="45397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rgbClr val="C00000"/>
                    </a:solidFill>
                    <a:latin typeface="字魂白鸽天行体" panose="00000500000000000000" pitchFamily="2" charset="-122"/>
                    <a:ea typeface="字魂白鸽天行体" panose="00000500000000000000" pitchFamily="2" charset="-122"/>
                  </a:rPr>
                  <a:t>默认</a:t>
                </a:r>
                <a:endParaRPr lang="zh-CN" altLang="en-US" sz="1050" dirty="0">
                  <a:solidFill>
                    <a:srgbClr val="C00000"/>
                  </a:solidFill>
                  <a:latin typeface="字魂白鸽天行体" panose="00000500000000000000" pitchFamily="2" charset="-122"/>
                  <a:ea typeface="字魂白鸽天行体" panose="00000500000000000000" pitchFamily="2" charset="-122"/>
                </a:endParaRPr>
              </a:p>
            </p:txBody>
          </p: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40C8165-75FE-4BFD-3450-3A939D2BC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123" y="2162854"/>
            <a:ext cx="6144553" cy="2158897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D248F4-A025-F12E-3986-799A9261DD9D}"/>
              </a:ext>
            </a:extLst>
          </p:cNvPr>
          <p:cNvSpPr txBox="1"/>
          <p:nvPr/>
        </p:nvSpPr>
        <p:spPr>
          <a:xfrm>
            <a:off x="7237540" y="4323899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+mn-ea"/>
              </a:rPr>
              <a:t>9090</a:t>
            </a:r>
            <a:endParaRPr lang="zh-CN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22EB86-F408-0B37-FCF6-612F58EC811C}"/>
              </a:ext>
            </a:extLst>
          </p:cNvPr>
          <p:cNvSpPr txBox="1"/>
          <p:nvPr/>
        </p:nvSpPr>
        <p:spPr>
          <a:xfrm>
            <a:off x="9804153" y="4311862"/>
            <a:ext cx="653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C00000"/>
                </a:solidFill>
                <a:latin typeface="+mn-ea"/>
              </a:rPr>
              <a:t>/start</a:t>
            </a:r>
            <a:endParaRPr lang="zh-CN" altLang="en-US" sz="14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434FC84-EE44-1818-011E-560CC994C2F8}"/>
              </a:ext>
            </a:extLst>
          </p:cNvPr>
          <p:cNvGrpSpPr/>
          <p:nvPr/>
        </p:nvGrpSpPr>
        <p:grpSpPr>
          <a:xfrm>
            <a:off x="4773123" y="4711151"/>
            <a:ext cx="6160766" cy="991564"/>
            <a:chOff x="4773123" y="4711151"/>
            <a:chExt cx="6160766" cy="991564"/>
          </a:xfrm>
        </p:grpSpPr>
        <p:sp>
          <p:nvSpPr>
            <p:cNvPr id="10" name="!!矩形: 圆角 8">
              <a:extLst>
                <a:ext uri="{FF2B5EF4-FFF2-40B4-BE49-F238E27FC236}">
                  <a16:creationId xmlns:a16="http://schemas.microsoft.com/office/drawing/2014/main" id="{C416FAFE-8B2A-2F14-5178-B9DE1D9B240B}"/>
                </a:ext>
              </a:extLst>
            </p:cNvPr>
            <p:cNvSpPr/>
            <p:nvPr/>
          </p:nvSpPr>
          <p:spPr>
            <a:xfrm>
              <a:off x="4773125" y="4789348"/>
              <a:ext cx="6160764" cy="913367"/>
            </a:xfrm>
            <a:prstGeom prst="roundRect">
              <a:avLst>
                <a:gd name="adj" fmla="val 5962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b="1">
                  <a:solidFill>
                    <a:srgbClr val="000080"/>
                  </a:solidFill>
                  <a:latin typeface="JetBrains Mono"/>
                </a:rPr>
                <a:t>server.port</a:t>
              </a:r>
              <a:r>
                <a:rPr lang="en-US" altLang="zh-CN" sz="1400">
                  <a:solidFill>
                    <a:srgbClr val="000000"/>
                  </a:solidFill>
                  <a:latin typeface="JetBrains Mono"/>
                </a:rPr>
                <a:t>=</a:t>
              </a:r>
              <a:r>
                <a:rPr lang="en-US" altLang="zh-CN" sz="1400" b="1">
                  <a:solidFill>
                    <a:srgbClr val="0000FF"/>
                  </a:solidFill>
                  <a:latin typeface="JetBrains Mono"/>
                </a:rPr>
                <a:t>9090</a:t>
              </a:r>
              <a:br>
                <a:rPr lang="en-US" altLang="zh-CN" sz="1400" b="1">
                  <a:solidFill>
                    <a:srgbClr val="0000FF"/>
                  </a:solidFill>
                  <a:latin typeface="JetBrains Mono"/>
                </a:rPr>
              </a:br>
              <a:r>
                <a:rPr lang="en-US" altLang="zh-CN" sz="1400" b="1">
                  <a:solidFill>
                    <a:srgbClr val="000080"/>
                  </a:solidFill>
                  <a:latin typeface="JetBrains Mono"/>
                </a:rPr>
                <a:t>server.servlet.context-path</a:t>
              </a:r>
              <a:r>
                <a:rPr lang="en-US" altLang="zh-CN" sz="1400">
                  <a:solidFill>
                    <a:srgbClr val="000000"/>
                  </a:solidFill>
                  <a:latin typeface="JetBrains Mono"/>
                </a:rPr>
                <a:t>=</a:t>
              </a:r>
              <a:r>
                <a:rPr lang="en-US" altLang="zh-CN" sz="1400" b="1">
                  <a:solidFill>
                    <a:srgbClr val="008000"/>
                  </a:solidFill>
                  <a:latin typeface="JetBrains Mono"/>
                </a:rPr>
                <a:t>/start</a:t>
              </a:r>
              <a:endParaRPr lang="en-US" altLang="zh-CN" sz="1400">
                <a:solidFill>
                  <a:srgbClr val="000000"/>
                </a:solidFill>
                <a:latin typeface="JetBrains Mono"/>
              </a:endParaRPr>
            </a:p>
          </p:txBody>
        </p:sp>
        <p:sp>
          <p:nvSpPr>
            <p:cNvPr id="11" name="矩形: 对角圆角 10">
              <a:extLst>
                <a:ext uri="{FF2B5EF4-FFF2-40B4-BE49-F238E27FC236}">
                  <a16:creationId xmlns:a16="http://schemas.microsoft.com/office/drawing/2014/main" id="{E4281E8D-01B6-B2D3-D96C-629C144C3D21}"/>
                </a:ext>
              </a:extLst>
            </p:cNvPr>
            <p:cNvSpPr/>
            <p:nvPr/>
          </p:nvSpPr>
          <p:spPr>
            <a:xfrm>
              <a:off x="4773123" y="4711151"/>
              <a:ext cx="1676986" cy="218341"/>
            </a:xfrm>
            <a:prstGeom prst="round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application.properties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6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zh-CN" altLang="en-US" dirty="0"/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CF8BD065-A9F1-2FA1-6440-2F42696E6DCF}"/>
              </a:ext>
            </a:extLst>
          </p:cNvPr>
          <p:cNvSpPr txBox="1">
            <a:spLocks/>
          </p:cNvSpPr>
          <p:nvPr/>
        </p:nvSpPr>
        <p:spPr>
          <a:xfrm>
            <a:off x="978768" y="1502732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Spring Boot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是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Spring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提供的一个子项目，用于快速构建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Spring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应用程序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1480D3B-D0E4-5D89-A84B-5C2933AFF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327" y="-1279328"/>
            <a:ext cx="3252455" cy="1196705"/>
          </a:xfrm>
          <a:prstGeom prst="roundRect">
            <a:avLst>
              <a:gd name="adj" fmla="val 224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AA9083A-06FD-0517-FECA-D85FE593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62753" y="-1196705"/>
            <a:ext cx="3452217" cy="1196705"/>
          </a:xfrm>
          <a:prstGeom prst="roundRect">
            <a:avLst>
              <a:gd name="adj" fmla="val 224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C27D468-C5DA-6A3A-E212-42ADA0B10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107" y="6931416"/>
            <a:ext cx="3633540" cy="1179078"/>
          </a:xfrm>
          <a:prstGeom prst="roundRect">
            <a:avLst>
              <a:gd name="adj" fmla="val 224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48EAEC4-267E-6F3F-C8B4-953378288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0" y="-1289744"/>
            <a:ext cx="3633540" cy="1196705"/>
          </a:xfrm>
          <a:prstGeom prst="roundRect">
            <a:avLst>
              <a:gd name="adj" fmla="val 224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73E2C91-676C-AE40-8A3B-C3529C530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452217" y="6931416"/>
            <a:ext cx="3452217" cy="1179078"/>
          </a:xfrm>
          <a:prstGeom prst="roundRect">
            <a:avLst>
              <a:gd name="adj" fmla="val 224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E563A6A9-262C-6A34-EA3D-DDC2163DA29E}"/>
              </a:ext>
            </a:extLst>
          </p:cNvPr>
          <p:cNvSpPr txBox="1"/>
          <p:nvPr/>
        </p:nvSpPr>
        <p:spPr>
          <a:xfrm>
            <a:off x="3449320" y="31140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rPr>
              <a:t>数据获取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魂白鸽天行体" panose="00000500000000000000" pitchFamily="2" charset="-122"/>
              <a:ea typeface="字魂白鸽天行体" panose="00000500000000000000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F29CC4C-6A43-0934-FB46-A149DAA1B9F8}"/>
              </a:ext>
            </a:extLst>
          </p:cNvPr>
          <p:cNvSpPr txBox="1"/>
          <p:nvPr/>
        </p:nvSpPr>
        <p:spPr>
          <a:xfrm>
            <a:off x="7046971" y="41886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rPr>
              <a:t>核心功能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魂白鸽天行体" panose="00000500000000000000" pitchFamily="2" charset="-122"/>
              <a:ea typeface="字魂白鸽天行体" panose="00000500000000000000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7ADED21-28DC-6F93-4355-AB3C1A7DB3E3}"/>
              </a:ext>
            </a:extLst>
          </p:cNvPr>
          <p:cNvSpPr txBox="1"/>
          <p:nvPr/>
        </p:nvSpPr>
        <p:spPr>
          <a:xfrm>
            <a:off x="10745211" y="30850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rPr>
              <a:t>认证授权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魂白鸽天行体" panose="00000500000000000000" pitchFamily="2" charset="-122"/>
              <a:ea typeface="字魂白鸽天行体" panose="00000500000000000000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F6E0831-1667-0BB3-D527-FDE0AABBBEDF}"/>
              </a:ext>
            </a:extLst>
          </p:cNvPr>
          <p:cNvSpPr txBox="1"/>
          <p:nvPr/>
        </p:nvSpPr>
        <p:spPr>
          <a:xfrm>
            <a:off x="3449320" y="51607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rPr>
              <a:t>消息传递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魂白鸽天行体" panose="00000500000000000000" pitchFamily="2" charset="-122"/>
              <a:ea typeface="字魂白鸽天行体" panose="00000500000000000000" pitchFamily="2" charset="-122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3F7B4D9-D7E4-DB17-3982-48544DC13AD2}"/>
              </a:ext>
            </a:extLst>
          </p:cNvPr>
          <p:cNvSpPr txBox="1"/>
          <p:nvPr/>
        </p:nvSpPr>
        <p:spPr>
          <a:xfrm>
            <a:off x="10644622" y="51607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rPr>
              <a:t>服务治理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魂白鸽天行体" panose="00000500000000000000" pitchFamily="2" charset="-122"/>
              <a:ea typeface="字魂白鸽天行体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258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1 0.02315 L -0.00326 0.66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37187 0.5027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2513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521 0.00463 L -0.33646 0.5120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83" y="2537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54167E-6 2.22222E-6 L 0.36407 -0.3805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03" y="-190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2.22222E-6 L -0.37253 -0.3805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33" y="-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配置文件格式</a:t>
            </a:r>
            <a:endParaRPr lang="zh-CN" altLang="en-US" dirty="0"/>
          </a:p>
        </p:txBody>
      </p:sp>
      <p:grpSp>
        <p:nvGrpSpPr>
          <p:cNvPr id="2" name="组合 1" hidden="1">
            <a:extLst>
              <a:ext uri="{FF2B5EF4-FFF2-40B4-BE49-F238E27FC236}">
                <a16:creationId xmlns:a16="http://schemas.microsoft.com/office/drawing/2014/main" id="{270C9E9F-BBE5-512D-65D5-A76B4A835FC2}"/>
              </a:ext>
            </a:extLst>
          </p:cNvPr>
          <p:cNvGrpSpPr/>
          <p:nvPr/>
        </p:nvGrpSpPr>
        <p:grpSpPr>
          <a:xfrm>
            <a:off x="874713" y="2133986"/>
            <a:ext cx="10059176" cy="4334746"/>
            <a:chOff x="874713" y="2133986"/>
            <a:chExt cx="10059176" cy="4334746"/>
          </a:xfrm>
        </p:grpSpPr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60961F25-094C-8327-2C65-9F745A41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4713" y="2133986"/>
              <a:ext cx="10059176" cy="4334746"/>
            </a:xfrm>
            <a:prstGeom prst="roundRect">
              <a:avLst>
                <a:gd name="adj" fmla="val 2344"/>
              </a:avLst>
            </a:prstGeom>
            <a:ln w="635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26A090BA-7534-F0BC-76D6-5055270714B5}"/>
                </a:ext>
              </a:extLst>
            </p:cNvPr>
            <p:cNvGrpSpPr/>
            <p:nvPr/>
          </p:nvGrpSpPr>
          <p:grpSpPr>
            <a:xfrm>
              <a:off x="1274324" y="2494722"/>
              <a:ext cx="2447543" cy="3687743"/>
              <a:chOff x="1274324" y="2494722"/>
              <a:chExt cx="2447543" cy="3687743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D0A61D5C-7F00-F408-3CC5-E590CFF253D0}"/>
                  </a:ext>
                </a:extLst>
              </p:cNvPr>
              <p:cNvSpPr/>
              <p:nvPr/>
            </p:nvSpPr>
            <p:spPr>
              <a:xfrm>
                <a:off x="1274324" y="2494722"/>
                <a:ext cx="2413094" cy="3647661"/>
              </a:xfrm>
              <a:prstGeom prst="roundRect">
                <a:avLst>
                  <a:gd name="adj" fmla="val 3467"/>
                </a:avLst>
              </a:prstGeom>
              <a:noFill/>
              <a:ln w="22225">
                <a:solidFill>
                  <a:srgbClr val="C0000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D6F013B-225C-1CEB-7391-B722B7C5767C}"/>
                  </a:ext>
                </a:extLst>
              </p:cNvPr>
              <p:cNvSpPr txBox="1"/>
              <p:nvPr/>
            </p:nvSpPr>
            <p:spPr>
              <a:xfrm>
                <a:off x="2998592" y="5928549"/>
                <a:ext cx="72327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rgbClr val="C00000"/>
                    </a:solidFill>
                    <a:latin typeface="字魂白鸽天行体" panose="00000500000000000000" pitchFamily="2" charset="-122"/>
                    <a:ea typeface="字魂白鸽天行体" panose="00000500000000000000" pitchFamily="2" charset="-122"/>
                  </a:rPr>
                  <a:t>配置类别</a:t>
                </a:r>
                <a:endParaRPr lang="zh-CN" altLang="en-US" sz="1050" dirty="0">
                  <a:solidFill>
                    <a:srgbClr val="C00000"/>
                  </a:solidFill>
                  <a:latin typeface="字魂白鸽天行体" panose="00000500000000000000" pitchFamily="2" charset="-122"/>
                  <a:ea typeface="字魂白鸽天行体" panose="00000500000000000000" pitchFamily="2" charset="-122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1D51BF51-9064-E7EB-7B5F-8558A4F3B311}"/>
                </a:ext>
              </a:extLst>
            </p:cNvPr>
            <p:cNvGrpSpPr/>
            <p:nvPr/>
          </p:nvGrpSpPr>
          <p:grpSpPr>
            <a:xfrm>
              <a:off x="3974795" y="3073843"/>
              <a:ext cx="3714393" cy="276987"/>
              <a:chOff x="3974795" y="3073843"/>
              <a:chExt cx="3714393" cy="276987"/>
            </a:xfrm>
          </p:grpSpPr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36B795ED-BCF1-E05F-62EC-7BA885764C7B}"/>
                  </a:ext>
                </a:extLst>
              </p:cNvPr>
              <p:cNvSpPr/>
              <p:nvPr/>
            </p:nvSpPr>
            <p:spPr>
              <a:xfrm>
                <a:off x="3974795" y="3073843"/>
                <a:ext cx="3641522" cy="230589"/>
              </a:xfrm>
              <a:prstGeom prst="roundRect">
                <a:avLst>
                  <a:gd name="adj" fmla="val 19016"/>
                </a:avLst>
              </a:prstGeom>
              <a:noFill/>
              <a:ln w="22225">
                <a:solidFill>
                  <a:srgbClr val="C0000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4978813-E8AD-552E-D4DF-FCE11739B734}"/>
                  </a:ext>
                </a:extLst>
              </p:cNvPr>
              <p:cNvSpPr txBox="1"/>
              <p:nvPr/>
            </p:nvSpPr>
            <p:spPr>
              <a:xfrm>
                <a:off x="7235218" y="3096914"/>
                <a:ext cx="4539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rgbClr val="C00000"/>
                    </a:solidFill>
                    <a:latin typeface="字魂白鸽天行体" panose="00000500000000000000" pitchFamily="2" charset="-122"/>
                    <a:ea typeface="字魂白鸽天行体" panose="00000500000000000000" pitchFamily="2" charset="-122"/>
                  </a:rPr>
                  <a:t>键名</a:t>
                </a:r>
                <a:endParaRPr lang="zh-CN" altLang="en-US" sz="1050" dirty="0">
                  <a:solidFill>
                    <a:srgbClr val="C00000"/>
                  </a:solidFill>
                  <a:latin typeface="字魂白鸽天行体" panose="00000500000000000000" pitchFamily="2" charset="-122"/>
                  <a:ea typeface="字魂白鸽天行体" panose="00000500000000000000" pitchFamily="2" charset="-122"/>
                </a:endParaRP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BB9E4013-D6E4-FDA4-A66B-B7B62FD1CA38}"/>
                </a:ext>
              </a:extLst>
            </p:cNvPr>
            <p:cNvGrpSpPr/>
            <p:nvPr/>
          </p:nvGrpSpPr>
          <p:grpSpPr>
            <a:xfrm>
              <a:off x="7803591" y="3073843"/>
              <a:ext cx="1171703" cy="274585"/>
              <a:chOff x="7803591" y="3073843"/>
              <a:chExt cx="1171703" cy="274585"/>
            </a:xfrm>
          </p:grpSpPr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695188E6-126A-5C0D-DE5A-6EB8127B7018}"/>
                  </a:ext>
                </a:extLst>
              </p:cNvPr>
              <p:cNvSpPr/>
              <p:nvPr/>
            </p:nvSpPr>
            <p:spPr>
              <a:xfrm>
                <a:off x="7803591" y="3073843"/>
                <a:ext cx="1096569" cy="230589"/>
              </a:xfrm>
              <a:prstGeom prst="roundRect">
                <a:avLst>
                  <a:gd name="adj" fmla="val 19016"/>
                </a:avLst>
              </a:prstGeom>
              <a:noFill/>
              <a:ln w="22225">
                <a:solidFill>
                  <a:srgbClr val="C0000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CDDA6F7-A585-B86F-A53E-05D628A6C50F}"/>
                  </a:ext>
                </a:extLst>
              </p:cNvPr>
              <p:cNvSpPr txBox="1"/>
              <p:nvPr/>
            </p:nvSpPr>
            <p:spPr>
              <a:xfrm>
                <a:off x="8521324" y="3094512"/>
                <a:ext cx="4539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rgbClr val="C00000"/>
                    </a:solidFill>
                    <a:latin typeface="字魂白鸽天行体" panose="00000500000000000000" pitchFamily="2" charset="-122"/>
                    <a:ea typeface="字魂白鸽天行体" panose="00000500000000000000" pitchFamily="2" charset="-122"/>
                  </a:rPr>
                  <a:t>描述</a:t>
                </a:r>
                <a:endParaRPr lang="zh-CN" altLang="en-US" sz="1050" dirty="0">
                  <a:solidFill>
                    <a:srgbClr val="C00000"/>
                  </a:solidFill>
                  <a:latin typeface="字魂白鸽天行体" panose="00000500000000000000" pitchFamily="2" charset="-122"/>
                  <a:ea typeface="字魂白鸽天行体" panose="00000500000000000000" pitchFamily="2" charset="-122"/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ADE5C56F-EE88-5850-722E-07FCAB80C305}"/>
                </a:ext>
              </a:extLst>
            </p:cNvPr>
            <p:cNvGrpSpPr/>
            <p:nvPr/>
          </p:nvGrpSpPr>
          <p:grpSpPr>
            <a:xfrm>
              <a:off x="9012238" y="3069206"/>
              <a:ext cx="1245885" cy="269986"/>
              <a:chOff x="9012238" y="3069206"/>
              <a:chExt cx="1245885" cy="269986"/>
            </a:xfrm>
          </p:grpSpPr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670F48A5-3C4A-A060-2E47-440C6DB882A1}"/>
                  </a:ext>
                </a:extLst>
              </p:cNvPr>
              <p:cNvSpPr/>
              <p:nvPr/>
            </p:nvSpPr>
            <p:spPr>
              <a:xfrm>
                <a:off x="9012238" y="3069206"/>
                <a:ext cx="1175471" cy="230589"/>
              </a:xfrm>
              <a:prstGeom prst="roundRect">
                <a:avLst>
                  <a:gd name="adj" fmla="val 19016"/>
                </a:avLst>
              </a:prstGeom>
              <a:noFill/>
              <a:ln w="22225">
                <a:solidFill>
                  <a:srgbClr val="C0000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210A9BE-C9C3-DC58-FBA7-9D3929C4DA42}"/>
                  </a:ext>
                </a:extLst>
              </p:cNvPr>
              <p:cNvSpPr txBox="1"/>
              <p:nvPr/>
            </p:nvSpPr>
            <p:spPr>
              <a:xfrm>
                <a:off x="9804153" y="3085276"/>
                <a:ext cx="45397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50">
                    <a:solidFill>
                      <a:srgbClr val="C00000"/>
                    </a:solidFill>
                    <a:latin typeface="字魂白鸽天行体" panose="00000500000000000000" pitchFamily="2" charset="-122"/>
                    <a:ea typeface="字魂白鸽天行体" panose="00000500000000000000" pitchFamily="2" charset="-122"/>
                  </a:rPr>
                  <a:t>默认</a:t>
                </a:r>
                <a:endParaRPr lang="zh-CN" altLang="en-US" sz="1050" dirty="0">
                  <a:solidFill>
                    <a:srgbClr val="C00000"/>
                  </a:solidFill>
                  <a:latin typeface="字魂白鸽天行体" panose="00000500000000000000" pitchFamily="2" charset="-122"/>
                  <a:ea typeface="字魂白鸽天行体" panose="00000500000000000000" pitchFamily="2" charset="-122"/>
                </a:endParaRPr>
              </a:p>
            </p:txBody>
          </p:sp>
        </p:grpSp>
      </p:grp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35C4E5D5-87D2-4FAD-829C-E4045FBA2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11984"/>
            <a:ext cx="5783225" cy="5056671"/>
          </a:xfrm>
        </p:spPr>
        <p:txBody>
          <a:bodyPr anchor="t" anchorCtr="0"/>
          <a:lstStyle/>
          <a:p>
            <a:pPr marL="144000" indent="-285750" defTabSz="324000">
              <a:buFont typeface="Wingdings" panose="05000000000000000000" pitchFamily="2" charset="2"/>
              <a:buChar char="l"/>
            </a:pP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sym typeface="Consolas" panose="020B0609020204030204" pitchFamily="49" charset="0"/>
              </a:rPr>
              <a:t>SpringBoot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onsolas" panose="020B0609020204030204" pitchFamily="49" charset="0"/>
              </a:rPr>
              <a:t>提供了多种属性配置方式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Consolas" panose="020B0609020204030204" pitchFamily="49" charset="0"/>
            </a:endParaRP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67" b="0" dirty="0" err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</a:t>
            </a:r>
            <a:r>
              <a:rPr kumimoji="1" lang="en-US" altLang="zh-CN" sz="1667" b="0" err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1" lang="en-US" altLang="zh-CN" sz="1667" b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properties</a:t>
            </a: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en-US" altLang="zh-CN" sz="1667" b="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72595" lvl="2" indent="0" defTabSz="324000">
              <a:lnSpc>
                <a:spcPct val="150000"/>
              </a:lnSpc>
              <a:buNone/>
            </a:pPr>
            <a:endParaRPr kumimoji="1" lang="en-US" altLang="zh-CN" sz="1600" b="0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372595" lvl="2" indent="0" defTabSz="324000">
              <a:lnSpc>
                <a:spcPct val="150000"/>
              </a:lnSpc>
              <a:buNone/>
            </a:pPr>
            <a:endParaRPr kumimoji="1" lang="en-US" altLang="zh-CN" sz="1667" b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677387" lvl="2" defTabSz="3240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667" b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</a:t>
            </a:r>
            <a:r>
              <a:rPr kumimoji="1" lang="en-US" altLang="zh-CN" sz="1667" b="0" err="1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.</a:t>
            </a:r>
            <a:r>
              <a:rPr kumimoji="1" lang="en-US" altLang="zh-CN" sz="1667" b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yml / </a:t>
            </a:r>
            <a:r>
              <a:rPr kumimoji="1" lang="en-US" altLang="zh-CN" sz="1667" b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application.</a:t>
            </a:r>
            <a:r>
              <a:rPr kumimoji="1" lang="en-US" altLang="zh-CN" sz="1667" b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yaml</a:t>
            </a:r>
          </a:p>
          <a:p>
            <a:pPr marL="372595" lvl="2" indent="0" defTabSz="324000">
              <a:lnSpc>
                <a:spcPct val="150000"/>
              </a:lnSpc>
              <a:buNone/>
            </a:pPr>
            <a:endParaRPr kumimoji="1" lang="en-US" altLang="zh-CN" sz="1667" b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lvl="1" indent="0" defTabSz="324000">
              <a:lnSpc>
                <a:spcPct val="150000"/>
              </a:lnSpc>
              <a:buNone/>
            </a:pPr>
            <a:endParaRPr kumimoji="1" lang="en-US" altLang="zh-CN" sz="1667" b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lvl="1" indent="0" defTabSz="324000">
              <a:lnSpc>
                <a:spcPct val="150000"/>
              </a:lnSpc>
              <a:buNone/>
            </a:pPr>
            <a:endParaRPr kumimoji="1" lang="en-US" altLang="zh-CN" sz="1600" b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lvl="1" indent="0" defTabSz="324000">
              <a:lnSpc>
                <a:spcPct val="150000"/>
              </a:lnSpc>
              <a:buNone/>
            </a:pPr>
            <a:endParaRPr kumimoji="1" lang="en-US" altLang="zh-CN" sz="1600" b="0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0B2C93D-B8A8-5B5F-8499-3763BA329F4E}"/>
              </a:ext>
            </a:extLst>
          </p:cNvPr>
          <p:cNvSpPr/>
          <p:nvPr/>
        </p:nvSpPr>
        <p:spPr>
          <a:xfrm>
            <a:off x="1456554" y="2518427"/>
            <a:ext cx="4474702" cy="732044"/>
          </a:xfrm>
          <a:prstGeom prst="roundRect">
            <a:avLst>
              <a:gd name="adj" fmla="val 11088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server.port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=</a:t>
            </a:r>
            <a:r>
              <a:rPr lang="en-US" altLang="zh-CN" sz="1400" b="1">
                <a:solidFill>
                  <a:srgbClr val="0000FF"/>
                </a:solidFill>
                <a:latin typeface="JetBrains Mono"/>
              </a:rPr>
              <a:t>9090</a:t>
            </a:r>
            <a:br>
              <a:rPr lang="en-US" altLang="zh-CN" sz="1400" b="1">
                <a:solidFill>
                  <a:srgbClr val="0000FF"/>
                </a:solidFill>
                <a:latin typeface="JetBrains Mono"/>
              </a:rPr>
            </a:b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server.servlet.context-path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=</a:t>
            </a:r>
            <a:r>
              <a:rPr lang="en-US" altLang="zh-CN" sz="1400" b="1">
                <a:solidFill>
                  <a:srgbClr val="008000"/>
                </a:solidFill>
                <a:latin typeface="JetBrains Mono"/>
              </a:rPr>
              <a:t>/start</a:t>
            </a:r>
            <a:endParaRPr lang="en-US" altLang="zh-CN" sz="1400">
              <a:solidFill>
                <a:srgbClr val="000000"/>
              </a:solidFill>
              <a:latin typeface="JetBrains Mono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D509083-DDB7-D679-EE81-B4D665A8F253}"/>
              </a:ext>
            </a:extLst>
          </p:cNvPr>
          <p:cNvSpPr/>
          <p:nvPr/>
        </p:nvSpPr>
        <p:spPr>
          <a:xfrm>
            <a:off x="1456553" y="4318551"/>
            <a:ext cx="4474702" cy="1131735"/>
          </a:xfrm>
          <a:prstGeom prst="roundRect">
            <a:avLst>
              <a:gd name="adj" fmla="val 7444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server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: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  </a:t>
            </a: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port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: </a:t>
            </a:r>
            <a:r>
              <a:rPr lang="en-US" altLang="zh-CN" sz="1400">
                <a:solidFill>
                  <a:srgbClr val="0000FF"/>
                </a:solidFill>
                <a:latin typeface="JetBrains Mono"/>
              </a:rPr>
              <a:t>9191</a:t>
            </a:r>
            <a:br>
              <a:rPr lang="en-US" altLang="zh-CN" sz="1400">
                <a:solidFill>
                  <a:srgbClr val="0000FF"/>
                </a:solidFill>
                <a:latin typeface="JetBrains Mono"/>
              </a:rPr>
            </a:br>
            <a:r>
              <a:rPr lang="en-US" altLang="zh-CN" sz="1400">
                <a:solidFill>
                  <a:srgbClr val="0000FF"/>
                </a:solidFill>
                <a:latin typeface="JetBrains Mono"/>
              </a:rPr>
              <a:t>  </a:t>
            </a: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servlet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:</a:t>
            </a:r>
            <a:br>
              <a:rPr lang="en-US" altLang="zh-CN" sz="1400">
                <a:solidFill>
                  <a:srgbClr val="000000"/>
                </a:solidFill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zh-CN" sz="1400" b="1">
                <a:solidFill>
                  <a:srgbClr val="000080"/>
                </a:solidFill>
                <a:latin typeface="JetBrains Mono"/>
              </a:rPr>
              <a:t>context-path</a:t>
            </a:r>
            <a:r>
              <a:rPr lang="en-US" altLang="zh-CN" sz="1400">
                <a:solidFill>
                  <a:srgbClr val="000000"/>
                </a:solidFill>
                <a:latin typeface="JetBrains Mono"/>
              </a:rPr>
              <a:t>: /start2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81CEF3-1FA2-C58F-E1F2-6E17AC32E496}"/>
              </a:ext>
            </a:extLst>
          </p:cNvPr>
          <p:cNvSpPr txBox="1"/>
          <p:nvPr/>
        </p:nvSpPr>
        <p:spPr>
          <a:xfrm>
            <a:off x="4442259" y="4523387"/>
            <a:ext cx="902811" cy="3077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层次清晰</a:t>
            </a:r>
            <a:endParaRPr lang="zh-CN" altLang="en-US" sz="14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sp>
        <p:nvSpPr>
          <p:cNvPr id="22" name="verification-sign_57061">
            <a:extLst>
              <a:ext uri="{FF2B5EF4-FFF2-40B4-BE49-F238E27FC236}">
                <a16:creationId xmlns:a16="http://schemas.microsoft.com/office/drawing/2014/main" id="{475F0B7D-1A15-E53E-0DC6-5646F6B0DBD6}"/>
              </a:ext>
            </a:extLst>
          </p:cNvPr>
          <p:cNvSpPr/>
          <p:nvPr/>
        </p:nvSpPr>
        <p:spPr>
          <a:xfrm>
            <a:off x="5521617" y="4148007"/>
            <a:ext cx="609685" cy="482510"/>
          </a:xfrm>
          <a:custGeom>
            <a:avLst/>
            <a:gdLst>
              <a:gd name="T0" fmla="*/ 420 w 1697"/>
              <a:gd name="T1" fmla="*/ 1279 h 1345"/>
              <a:gd name="T2" fmla="*/ 580 w 1697"/>
              <a:gd name="T3" fmla="*/ 1345 h 1345"/>
              <a:gd name="T4" fmla="*/ 740 w 1697"/>
              <a:gd name="T5" fmla="*/ 1279 h 1345"/>
              <a:gd name="T6" fmla="*/ 1604 w 1697"/>
              <a:gd name="T7" fmla="*/ 415 h 1345"/>
              <a:gd name="T8" fmla="*/ 1613 w 1697"/>
              <a:gd name="T9" fmla="*/ 96 h 1345"/>
              <a:gd name="T10" fmla="*/ 1288 w 1697"/>
              <a:gd name="T11" fmla="*/ 91 h 1345"/>
              <a:gd name="T12" fmla="*/ 675 w 1697"/>
              <a:gd name="T13" fmla="*/ 704 h 1345"/>
              <a:gd name="T14" fmla="*/ 487 w 1697"/>
              <a:gd name="T15" fmla="*/ 704 h 1345"/>
              <a:gd name="T16" fmla="*/ 408 w 1697"/>
              <a:gd name="T17" fmla="*/ 624 h 1345"/>
              <a:gd name="T18" fmla="*/ 88 w 1697"/>
              <a:gd name="T19" fmla="*/ 624 h 1345"/>
              <a:gd name="T20" fmla="*/ 88 w 1697"/>
              <a:gd name="T21" fmla="*/ 944 h 1345"/>
              <a:gd name="T22" fmla="*/ 420 w 1697"/>
              <a:gd name="T23" fmla="*/ 1279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7" h="1345">
                <a:moveTo>
                  <a:pt x="420" y="1279"/>
                </a:moveTo>
                <a:cubicBezTo>
                  <a:pt x="463" y="1321"/>
                  <a:pt x="520" y="1345"/>
                  <a:pt x="580" y="1345"/>
                </a:cubicBezTo>
                <a:cubicBezTo>
                  <a:pt x="640" y="1345"/>
                  <a:pt x="697" y="1321"/>
                  <a:pt x="740" y="1279"/>
                </a:cubicBezTo>
                <a:lnTo>
                  <a:pt x="1604" y="415"/>
                </a:lnTo>
                <a:cubicBezTo>
                  <a:pt x="1691" y="328"/>
                  <a:pt x="1697" y="185"/>
                  <a:pt x="1613" y="96"/>
                </a:cubicBezTo>
                <a:cubicBezTo>
                  <a:pt x="1525" y="1"/>
                  <a:pt x="1377" y="0"/>
                  <a:pt x="1288" y="91"/>
                </a:cubicBezTo>
                <a:lnTo>
                  <a:pt x="675" y="704"/>
                </a:lnTo>
                <a:cubicBezTo>
                  <a:pt x="623" y="756"/>
                  <a:pt x="539" y="756"/>
                  <a:pt x="487" y="704"/>
                </a:cubicBezTo>
                <a:lnTo>
                  <a:pt x="408" y="624"/>
                </a:lnTo>
                <a:cubicBezTo>
                  <a:pt x="320" y="536"/>
                  <a:pt x="176" y="536"/>
                  <a:pt x="88" y="624"/>
                </a:cubicBezTo>
                <a:cubicBezTo>
                  <a:pt x="0" y="712"/>
                  <a:pt x="0" y="856"/>
                  <a:pt x="88" y="944"/>
                </a:cubicBezTo>
                <a:lnTo>
                  <a:pt x="420" y="127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F52AFC-840A-1D2C-55E7-6CC41C25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39" y="2518427"/>
            <a:ext cx="5431842" cy="1107033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439EBC-9D03-A3FE-2ED0-9068A0A82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753" y="3894977"/>
            <a:ext cx="5399327" cy="1928332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1434EF8-9140-7518-80DF-FD9A3D9DCCB0}"/>
              </a:ext>
            </a:extLst>
          </p:cNvPr>
          <p:cNvSpPr txBox="1"/>
          <p:nvPr/>
        </p:nvSpPr>
        <p:spPr>
          <a:xfrm>
            <a:off x="4442258" y="4916407"/>
            <a:ext cx="902811" cy="30777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关注数据</a:t>
            </a:r>
            <a:endParaRPr lang="zh-CN" altLang="en-US" sz="14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0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B7B86EC7-EB4E-5B15-7CB5-778F6EC1E1D6}"/>
              </a:ext>
            </a:extLst>
          </p:cNvPr>
          <p:cNvSpPr/>
          <p:nvPr/>
        </p:nvSpPr>
        <p:spPr>
          <a:xfrm>
            <a:off x="7634793" y="1889346"/>
            <a:ext cx="3774888" cy="1091823"/>
          </a:xfrm>
          <a:prstGeom prst="roundRect">
            <a:avLst>
              <a:gd name="adj" fmla="val 6884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&gt;org.springframework.boot&lt;/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&lt;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&gt;spring-boot-starter-data-redis&lt;/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4" name="!!文本框 18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yml</a:t>
            </a:r>
            <a:r>
              <a:rPr lang="zh-CN" altLang="en-US"/>
              <a:t>配置信息书写与获取</a:t>
            </a:r>
          </a:p>
        </p:txBody>
      </p:sp>
      <p:grpSp>
        <p:nvGrpSpPr>
          <p:cNvPr id="61" name="îṡľíḋe">
            <a:extLst>
              <a:ext uri="{FF2B5EF4-FFF2-40B4-BE49-F238E27FC236}">
                <a16:creationId xmlns:a16="http://schemas.microsoft.com/office/drawing/2014/main" id="{A2DDA55B-9D4D-84F7-CE0C-C3A808ECF565}"/>
              </a:ext>
            </a:extLst>
          </p:cNvPr>
          <p:cNvGrpSpPr/>
          <p:nvPr/>
        </p:nvGrpSpPr>
        <p:grpSpPr>
          <a:xfrm>
            <a:off x="902776" y="2513904"/>
            <a:ext cx="2164637" cy="467265"/>
            <a:chOff x="1375980" y="4475735"/>
            <a:chExt cx="2176845" cy="469900"/>
          </a:xfrm>
        </p:grpSpPr>
        <p:sp>
          <p:nvSpPr>
            <p:cNvPr id="62" name="iSļiďe">
              <a:extLst>
                <a:ext uri="{FF2B5EF4-FFF2-40B4-BE49-F238E27FC236}">
                  <a16:creationId xmlns:a16="http://schemas.microsoft.com/office/drawing/2014/main" id="{04D31E83-4D21-D542-9169-68300B995668}"/>
                </a:ext>
              </a:extLst>
            </p:cNvPr>
            <p:cNvSpPr/>
            <p:nvPr/>
          </p:nvSpPr>
          <p:spPr>
            <a:xfrm>
              <a:off x="1375980" y="4475735"/>
              <a:ext cx="2176845" cy="469900"/>
            </a:xfrm>
            <a:custGeom>
              <a:avLst/>
              <a:gdLst>
                <a:gd name="connsiteX0" fmla="*/ 242380 w 2176845"/>
                <a:gd name="connsiteY0" fmla="*/ 67911 h 469900"/>
                <a:gd name="connsiteX1" fmla="*/ 75341 w 2176845"/>
                <a:gd name="connsiteY1" fmla="*/ 234950 h 469900"/>
                <a:gd name="connsiteX2" fmla="*/ 242380 w 2176845"/>
                <a:gd name="connsiteY2" fmla="*/ 401989 h 469900"/>
                <a:gd name="connsiteX3" fmla="*/ 409419 w 2176845"/>
                <a:gd name="connsiteY3" fmla="*/ 234950 h 469900"/>
                <a:gd name="connsiteX4" fmla="*/ 242380 w 2176845"/>
                <a:gd name="connsiteY4" fmla="*/ 67911 h 469900"/>
                <a:gd name="connsiteX5" fmla="*/ 234950 w 2176845"/>
                <a:gd name="connsiteY5" fmla="*/ 0 h 469900"/>
                <a:gd name="connsiteX6" fmla="*/ 1941895 w 2176845"/>
                <a:gd name="connsiteY6" fmla="*/ 0 h 469900"/>
                <a:gd name="connsiteX7" fmla="*/ 2176845 w 2176845"/>
                <a:gd name="connsiteY7" fmla="*/ 234950 h 469900"/>
                <a:gd name="connsiteX8" fmla="*/ 1941895 w 2176845"/>
                <a:gd name="connsiteY8" fmla="*/ 469900 h 469900"/>
                <a:gd name="connsiteX9" fmla="*/ 234950 w 2176845"/>
                <a:gd name="connsiteY9" fmla="*/ 469900 h 469900"/>
                <a:gd name="connsiteX10" fmla="*/ 0 w 2176845"/>
                <a:gd name="connsiteY10" fmla="*/ 234950 h 469900"/>
                <a:gd name="connsiteX11" fmla="*/ 234950 w 2176845"/>
                <a:gd name="connsiteY11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6845" h="469900">
                  <a:moveTo>
                    <a:pt x="242380" y="67911"/>
                  </a:moveTo>
                  <a:cubicBezTo>
                    <a:pt x="150127" y="67911"/>
                    <a:pt x="75341" y="142697"/>
                    <a:pt x="75341" y="234950"/>
                  </a:cubicBezTo>
                  <a:cubicBezTo>
                    <a:pt x="75341" y="327203"/>
                    <a:pt x="150127" y="401989"/>
                    <a:pt x="242380" y="401989"/>
                  </a:cubicBezTo>
                  <a:cubicBezTo>
                    <a:pt x="334633" y="401989"/>
                    <a:pt x="409419" y="327203"/>
                    <a:pt x="409419" y="234950"/>
                  </a:cubicBezTo>
                  <a:cubicBezTo>
                    <a:pt x="409419" y="142697"/>
                    <a:pt x="334633" y="67911"/>
                    <a:pt x="242380" y="67911"/>
                  </a:cubicBezTo>
                  <a:close/>
                  <a:moveTo>
                    <a:pt x="234950" y="0"/>
                  </a:moveTo>
                  <a:lnTo>
                    <a:pt x="1941895" y="0"/>
                  </a:lnTo>
                  <a:cubicBezTo>
                    <a:pt x="2071654" y="0"/>
                    <a:pt x="2176845" y="105191"/>
                    <a:pt x="2176845" y="234950"/>
                  </a:cubicBezTo>
                  <a:cubicBezTo>
                    <a:pt x="2176845" y="364709"/>
                    <a:pt x="2071654" y="469900"/>
                    <a:pt x="1941895" y="469900"/>
                  </a:cubicBezTo>
                  <a:lnTo>
                    <a:pt x="234950" y="469900"/>
                  </a:lnTo>
                  <a:cubicBezTo>
                    <a:pt x="105191" y="469900"/>
                    <a:pt x="0" y="364709"/>
                    <a:pt x="0" y="234950"/>
                  </a:cubicBezTo>
                  <a:cubicBezTo>
                    <a:pt x="0" y="105191"/>
                    <a:pt x="105191" y="0"/>
                    <a:pt x="234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chemeClr val="bg1"/>
                  </a:solidFill>
                </a:rPr>
                <a:t>     自定义配置信息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îṣḻiḑé">
              <a:extLst>
                <a:ext uri="{FF2B5EF4-FFF2-40B4-BE49-F238E27FC236}">
                  <a16:creationId xmlns:a16="http://schemas.microsoft.com/office/drawing/2014/main" id="{6E764D4D-0E24-38E6-1078-BD6D1034861C}"/>
                </a:ext>
              </a:extLst>
            </p:cNvPr>
            <p:cNvSpPr txBox="1"/>
            <p:nvPr/>
          </p:nvSpPr>
          <p:spPr>
            <a:xfrm>
              <a:off x="1433620" y="4556797"/>
              <a:ext cx="369480" cy="309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accent3"/>
                  </a:solidFill>
                </a:rPr>
                <a:t>02</a:t>
              </a:r>
              <a:endParaRPr lang="zh-CN" altLang="en-US" sz="1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53" name="îSľïḍê">
            <a:extLst>
              <a:ext uri="{FF2B5EF4-FFF2-40B4-BE49-F238E27FC236}">
                <a16:creationId xmlns:a16="http://schemas.microsoft.com/office/drawing/2014/main" id="{3FFF6A24-2F5E-7F9E-3B45-886F5A178129}"/>
              </a:ext>
            </a:extLst>
          </p:cNvPr>
          <p:cNvGrpSpPr/>
          <p:nvPr/>
        </p:nvGrpSpPr>
        <p:grpSpPr>
          <a:xfrm>
            <a:off x="902777" y="1783030"/>
            <a:ext cx="2164637" cy="467266"/>
            <a:chOff x="1375980" y="4475735"/>
            <a:chExt cx="2176845" cy="469900"/>
          </a:xfrm>
        </p:grpSpPr>
        <p:sp>
          <p:nvSpPr>
            <p:cNvPr id="54" name="iśľîḑe">
              <a:extLst>
                <a:ext uri="{FF2B5EF4-FFF2-40B4-BE49-F238E27FC236}">
                  <a16:creationId xmlns:a16="http://schemas.microsoft.com/office/drawing/2014/main" id="{0AFF7554-4149-C6BE-1CC9-FA5A6689E113}"/>
                </a:ext>
              </a:extLst>
            </p:cNvPr>
            <p:cNvSpPr/>
            <p:nvPr/>
          </p:nvSpPr>
          <p:spPr>
            <a:xfrm>
              <a:off x="1375980" y="4475735"/>
              <a:ext cx="2176845" cy="469900"/>
            </a:xfrm>
            <a:custGeom>
              <a:avLst/>
              <a:gdLst>
                <a:gd name="connsiteX0" fmla="*/ 242380 w 2176845"/>
                <a:gd name="connsiteY0" fmla="*/ 67911 h 469900"/>
                <a:gd name="connsiteX1" fmla="*/ 75341 w 2176845"/>
                <a:gd name="connsiteY1" fmla="*/ 234950 h 469900"/>
                <a:gd name="connsiteX2" fmla="*/ 242380 w 2176845"/>
                <a:gd name="connsiteY2" fmla="*/ 401989 h 469900"/>
                <a:gd name="connsiteX3" fmla="*/ 409419 w 2176845"/>
                <a:gd name="connsiteY3" fmla="*/ 234950 h 469900"/>
                <a:gd name="connsiteX4" fmla="*/ 242380 w 2176845"/>
                <a:gd name="connsiteY4" fmla="*/ 67911 h 469900"/>
                <a:gd name="connsiteX5" fmla="*/ 234950 w 2176845"/>
                <a:gd name="connsiteY5" fmla="*/ 0 h 469900"/>
                <a:gd name="connsiteX6" fmla="*/ 1941895 w 2176845"/>
                <a:gd name="connsiteY6" fmla="*/ 0 h 469900"/>
                <a:gd name="connsiteX7" fmla="*/ 2176845 w 2176845"/>
                <a:gd name="connsiteY7" fmla="*/ 234950 h 469900"/>
                <a:gd name="connsiteX8" fmla="*/ 1941895 w 2176845"/>
                <a:gd name="connsiteY8" fmla="*/ 469900 h 469900"/>
                <a:gd name="connsiteX9" fmla="*/ 234950 w 2176845"/>
                <a:gd name="connsiteY9" fmla="*/ 469900 h 469900"/>
                <a:gd name="connsiteX10" fmla="*/ 0 w 2176845"/>
                <a:gd name="connsiteY10" fmla="*/ 234950 h 469900"/>
                <a:gd name="connsiteX11" fmla="*/ 234950 w 2176845"/>
                <a:gd name="connsiteY11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6845" h="469900">
                  <a:moveTo>
                    <a:pt x="242380" y="67911"/>
                  </a:moveTo>
                  <a:cubicBezTo>
                    <a:pt x="150127" y="67911"/>
                    <a:pt x="75341" y="142697"/>
                    <a:pt x="75341" y="234950"/>
                  </a:cubicBezTo>
                  <a:cubicBezTo>
                    <a:pt x="75341" y="327203"/>
                    <a:pt x="150127" y="401989"/>
                    <a:pt x="242380" y="401989"/>
                  </a:cubicBezTo>
                  <a:cubicBezTo>
                    <a:pt x="334633" y="401989"/>
                    <a:pt x="409419" y="327203"/>
                    <a:pt x="409419" y="234950"/>
                  </a:cubicBezTo>
                  <a:cubicBezTo>
                    <a:pt x="409419" y="142697"/>
                    <a:pt x="334633" y="67911"/>
                    <a:pt x="242380" y="67911"/>
                  </a:cubicBezTo>
                  <a:close/>
                  <a:moveTo>
                    <a:pt x="234950" y="0"/>
                  </a:moveTo>
                  <a:lnTo>
                    <a:pt x="1941895" y="0"/>
                  </a:lnTo>
                  <a:cubicBezTo>
                    <a:pt x="2071654" y="0"/>
                    <a:pt x="2176845" y="105191"/>
                    <a:pt x="2176845" y="234950"/>
                  </a:cubicBezTo>
                  <a:cubicBezTo>
                    <a:pt x="2176845" y="364709"/>
                    <a:pt x="2071654" y="469900"/>
                    <a:pt x="1941895" y="469900"/>
                  </a:cubicBezTo>
                  <a:lnTo>
                    <a:pt x="234950" y="469900"/>
                  </a:lnTo>
                  <a:cubicBezTo>
                    <a:pt x="105191" y="469900"/>
                    <a:pt x="0" y="364709"/>
                    <a:pt x="0" y="234950"/>
                  </a:cubicBezTo>
                  <a:cubicBezTo>
                    <a:pt x="0" y="105191"/>
                    <a:pt x="105191" y="0"/>
                    <a:pt x="234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chemeClr val="bg1"/>
                  </a:solidFill>
                </a:rPr>
                <a:t>       三方技术配置信息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iSḻîdè">
              <a:extLst>
                <a:ext uri="{FF2B5EF4-FFF2-40B4-BE49-F238E27FC236}">
                  <a16:creationId xmlns:a16="http://schemas.microsoft.com/office/drawing/2014/main" id="{A4E0951F-3694-9292-4A72-9BFCCCDC7B7F}"/>
                </a:ext>
              </a:extLst>
            </p:cNvPr>
            <p:cNvSpPr txBox="1"/>
            <p:nvPr/>
          </p:nvSpPr>
          <p:spPr>
            <a:xfrm>
              <a:off x="1426641" y="455679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chemeClr val="accent1"/>
                  </a:solidFill>
                </a:rPr>
                <a:t>01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51E3B7-9CB3-E4F1-D75C-76A8695F5D9B}"/>
              </a:ext>
            </a:extLst>
          </p:cNvPr>
          <p:cNvGrpSpPr/>
          <p:nvPr/>
        </p:nvGrpSpPr>
        <p:grpSpPr>
          <a:xfrm>
            <a:off x="3599440" y="1783030"/>
            <a:ext cx="3503324" cy="2345625"/>
            <a:chOff x="3599440" y="1783030"/>
            <a:chExt cx="4421588" cy="2345625"/>
          </a:xfrm>
        </p:grpSpPr>
        <p:sp>
          <p:nvSpPr>
            <p:cNvPr id="3" name="!!矩形: 圆角 8">
              <a:extLst>
                <a:ext uri="{FF2B5EF4-FFF2-40B4-BE49-F238E27FC236}">
                  <a16:creationId xmlns:a16="http://schemas.microsoft.com/office/drawing/2014/main" id="{3299F56D-8E56-4389-59A4-DFE6C88EB2BD}"/>
                </a:ext>
              </a:extLst>
            </p:cNvPr>
            <p:cNvSpPr/>
            <p:nvPr/>
          </p:nvSpPr>
          <p:spPr>
            <a:xfrm>
              <a:off x="3599442" y="1886782"/>
              <a:ext cx="4421586" cy="2241873"/>
            </a:xfrm>
            <a:prstGeom prst="roundRect">
              <a:avLst>
                <a:gd name="adj" fmla="val 5962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spring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data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redis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host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localhost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port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</a:t>
              </a:r>
              <a:r>
                <a:rPr lang="en-US" altLang="zh-CN" sz="1400">
                  <a:solidFill>
                    <a:srgbClr val="0000FF"/>
                  </a:solidFill>
                  <a:effectLst/>
                  <a:latin typeface="JetBrains Mono"/>
                </a:rPr>
                <a:t>6379</a:t>
              </a:r>
              <a:br>
                <a:rPr lang="en-US" altLang="zh-CN" sz="1400">
                  <a:solidFill>
                    <a:srgbClr val="0000FF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FF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password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123456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connect-timeout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3000</a:t>
              </a:r>
            </a:p>
          </p:txBody>
        </p:sp>
        <p:sp>
          <p:nvSpPr>
            <p:cNvPr id="5" name="矩形: 对角圆角 4">
              <a:extLst>
                <a:ext uri="{FF2B5EF4-FFF2-40B4-BE49-F238E27FC236}">
                  <a16:creationId xmlns:a16="http://schemas.microsoft.com/office/drawing/2014/main" id="{90CAFC2B-6F6D-6ADE-E2FA-F3E8EA76B327}"/>
                </a:ext>
              </a:extLst>
            </p:cNvPr>
            <p:cNvSpPr/>
            <p:nvPr/>
          </p:nvSpPr>
          <p:spPr>
            <a:xfrm>
              <a:off x="3599440" y="1783030"/>
              <a:ext cx="1676986" cy="289699"/>
            </a:xfrm>
            <a:prstGeom prst="round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application.yml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432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0.34232 -0.0643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-321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18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yml</a:t>
            </a:r>
            <a:r>
              <a:rPr lang="zh-CN" altLang="en-US"/>
              <a:t>配置信息书写与获取</a:t>
            </a:r>
          </a:p>
        </p:txBody>
      </p:sp>
      <p:grpSp>
        <p:nvGrpSpPr>
          <p:cNvPr id="61" name="îṡľíḋe">
            <a:extLst>
              <a:ext uri="{FF2B5EF4-FFF2-40B4-BE49-F238E27FC236}">
                <a16:creationId xmlns:a16="http://schemas.microsoft.com/office/drawing/2014/main" id="{A2DDA55B-9D4D-84F7-CE0C-C3A808ECF565}"/>
              </a:ext>
            </a:extLst>
          </p:cNvPr>
          <p:cNvGrpSpPr/>
          <p:nvPr/>
        </p:nvGrpSpPr>
        <p:grpSpPr>
          <a:xfrm>
            <a:off x="902776" y="2513904"/>
            <a:ext cx="2164637" cy="467265"/>
            <a:chOff x="1375980" y="4475735"/>
            <a:chExt cx="2176845" cy="469900"/>
          </a:xfrm>
        </p:grpSpPr>
        <p:sp>
          <p:nvSpPr>
            <p:cNvPr id="62" name="iSļiďe">
              <a:extLst>
                <a:ext uri="{FF2B5EF4-FFF2-40B4-BE49-F238E27FC236}">
                  <a16:creationId xmlns:a16="http://schemas.microsoft.com/office/drawing/2014/main" id="{04D31E83-4D21-D542-9169-68300B995668}"/>
                </a:ext>
              </a:extLst>
            </p:cNvPr>
            <p:cNvSpPr/>
            <p:nvPr/>
          </p:nvSpPr>
          <p:spPr>
            <a:xfrm>
              <a:off x="1375980" y="4475735"/>
              <a:ext cx="2176845" cy="469900"/>
            </a:xfrm>
            <a:custGeom>
              <a:avLst/>
              <a:gdLst>
                <a:gd name="connsiteX0" fmla="*/ 242380 w 2176845"/>
                <a:gd name="connsiteY0" fmla="*/ 67911 h 469900"/>
                <a:gd name="connsiteX1" fmla="*/ 75341 w 2176845"/>
                <a:gd name="connsiteY1" fmla="*/ 234950 h 469900"/>
                <a:gd name="connsiteX2" fmla="*/ 242380 w 2176845"/>
                <a:gd name="connsiteY2" fmla="*/ 401989 h 469900"/>
                <a:gd name="connsiteX3" fmla="*/ 409419 w 2176845"/>
                <a:gd name="connsiteY3" fmla="*/ 234950 h 469900"/>
                <a:gd name="connsiteX4" fmla="*/ 242380 w 2176845"/>
                <a:gd name="connsiteY4" fmla="*/ 67911 h 469900"/>
                <a:gd name="connsiteX5" fmla="*/ 234950 w 2176845"/>
                <a:gd name="connsiteY5" fmla="*/ 0 h 469900"/>
                <a:gd name="connsiteX6" fmla="*/ 1941895 w 2176845"/>
                <a:gd name="connsiteY6" fmla="*/ 0 h 469900"/>
                <a:gd name="connsiteX7" fmla="*/ 2176845 w 2176845"/>
                <a:gd name="connsiteY7" fmla="*/ 234950 h 469900"/>
                <a:gd name="connsiteX8" fmla="*/ 1941895 w 2176845"/>
                <a:gd name="connsiteY8" fmla="*/ 469900 h 469900"/>
                <a:gd name="connsiteX9" fmla="*/ 234950 w 2176845"/>
                <a:gd name="connsiteY9" fmla="*/ 469900 h 469900"/>
                <a:gd name="connsiteX10" fmla="*/ 0 w 2176845"/>
                <a:gd name="connsiteY10" fmla="*/ 234950 h 469900"/>
                <a:gd name="connsiteX11" fmla="*/ 234950 w 2176845"/>
                <a:gd name="connsiteY11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6845" h="469900">
                  <a:moveTo>
                    <a:pt x="242380" y="67911"/>
                  </a:moveTo>
                  <a:cubicBezTo>
                    <a:pt x="150127" y="67911"/>
                    <a:pt x="75341" y="142697"/>
                    <a:pt x="75341" y="234950"/>
                  </a:cubicBezTo>
                  <a:cubicBezTo>
                    <a:pt x="75341" y="327203"/>
                    <a:pt x="150127" y="401989"/>
                    <a:pt x="242380" y="401989"/>
                  </a:cubicBezTo>
                  <a:cubicBezTo>
                    <a:pt x="334633" y="401989"/>
                    <a:pt x="409419" y="327203"/>
                    <a:pt x="409419" y="234950"/>
                  </a:cubicBezTo>
                  <a:cubicBezTo>
                    <a:pt x="409419" y="142697"/>
                    <a:pt x="334633" y="67911"/>
                    <a:pt x="242380" y="67911"/>
                  </a:cubicBezTo>
                  <a:close/>
                  <a:moveTo>
                    <a:pt x="234950" y="0"/>
                  </a:moveTo>
                  <a:lnTo>
                    <a:pt x="1941895" y="0"/>
                  </a:lnTo>
                  <a:cubicBezTo>
                    <a:pt x="2071654" y="0"/>
                    <a:pt x="2176845" y="105191"/>
                    <a:pt x="2176845" y="234950"/>
                  </a:cubicBezTo>
                  <a:cubicBezTo>
                    <a:pt x="2176845" y="364709"/>
                    <a:pt x="2071654" y="469900"/>
                    <a:pt x="1941895" y="469900"/>
                  </a:cubicBezTo>
                  <a:lnTo>
                    <a:pt x="234950" y="469900"/>
                  </a:lnTo>
                  <a:cubicBezTo>
                    <a:pt x="105191" y="469900"/>
                    <a:pt x="0" y="364709"/>
                    <a:pt x="0" y="234950"/>
                  </a:cubicBezTo>
                  <a:cubicBezTo>
                    <a:pt x="0" y="105191"/>
                    <a:pt x="105191" y="0"/>
                    <a:pt x="234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chemeClr val="bg1"/>
                  </a:solidFill>
                </a:rPr>
                <a:t>     自定义配置信息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îṣḻiḑé">
              <a:extLst>
                <a:ext uri="{FF2B5EF4-FFF2-40B4-BE49-F238E27FC236}">
                  <a16:creationId xmlns:a16="http://schemas.microsoft.com/office/drawing/2014/main" id="{6E764D4D-0E24-38E6-1078-BD6D1034861C}"/>
                </a:ext>
              </a:extLst>
            </p:cNvPr>
            <p:cNvSpPr txBox="1"/>
            <p:nvPr/>
          </p:nvSpPr>
          <p:spPr>
            <a:xfrm>
              <a:off x="1433620" y="4556797"/>
              <a:ext cx="369480" cy="309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accent3"/>
                  </a:solidFill>
                </a:rPr>
                <a:t>02</a:t>
              </a:r>
              <a:endParaRPr lang="zh-CN" altLang="en-US" sz="1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53" name="îSľïḍê">
            <a:extLst>
              <a:ext uri="{FF2B5EF4-FFF2-40B4-BE49-F238E27FC236}">
                <a16:creationId xmlns:a16="http://schemas.microsoft.com/office/drawing/2014/main" id="{3FFF6A24-2F5E-7F9E-3B45-886F5A178129}"/>
              </a:ext>
            </a:extLst>
          </p:cNvPr>
          <p:cNvGrpSpPr/>
          <p:nvPr/>
        </p:nvGrpSpPr>
        <p:grpSpPr>
          <a:xfrm>
            <a:off x="902777" y="1783030"/>
            <a:ext cx="2164637" cy="467266"/>
            <a:chOff x="1375980" y="4475735"/>
            <a:chExt cx="2176845" cy="469900"/>
          </a:xfrm>
        </p:grpSpPr>
        <p:sp>
          <p:nvSpPr>
            <p:cNvPr id="54" name="iśľîḑe">
              <a:extLst>
                <a:ext uri="{FF2B5EF4-FFF2-40B4-BE49-F238E27FC236}">
                  <a16:creationId xmlns:a16="http://schemas.microsoft.com/office/drawing/2014/main" id="{0AFF7554-4149-C6BE-1CC9-FA5A6689E113}"/>
                </a:ext>
              </a:extLst>
            </p:cNvPr>
            <p:cNvSpPr/>
            <p:nvPr/>
          </p:nvSpPr>
          <p:spPr>
            <a:xfrm>
              <a:off x="1375980" y="4475735"/>
              <a:ext cx="2176845" cy="469900"/>
            </a:xfrm>
            <a:custGeom>
              <a:avLst/>
              <a:gdLst>
                <a:gd name="connsiteX0" fmla="*/ 242380 w 2176845"/>
                <a:gd name="connsiteY0" fmla="*/ 67911 h 469900"/>
                <a:gd name="connsiteX1" fmla="*/ 75341 w 2176845"/>
                <a:gd name="connsiteY1" fmla="*/ 234950 h 469900"/>
                <a:gd name="connsiteX2" fmla="*/ 242380 w 2176845"/>
                <a:gd name="connsiteY2" fmla="*/ 401989 h 469900"/>
                <a:gd name="connsiteX3" fmla="*/ 409419 w 2176845"/>
                <a:gd name="connsiteY3" fmla="*/ 234950 h 469900"/>
                <a:gd name="connsiteX4" fmla="*/ 242380 w 2176845"/>
                <a:gd name="connsiteY4" fmla="*/ 67911 h 469900"/>
                <a:gd name="connsiteX5" fmla="*/ 234950 w 2176845"/>
                <a:gd name="connsiteY5" fmla="*/ 0 h 469900"/>
                <a:gd name="connsiteX6" fmla="*/ 1941895 w 2176845"/>
                <a:gd name="connsiteY6" fmla="*/ 0 h 469900"/>
                <a:gd name="connsiteX7" fmla="*/ 2176845 w 2176845"/>
                <a:gd name="connsiteY7" fmla="*/ 234950 h 469900"/>
                <a:gd name="connsiteX8" fmla="*/ 1941895 w 2176845"/>
                <a:gd name="connsiteY8" fmla="*/ 469900 h 469900"/>
                <a:gd name="connsiteX9" fmla="*/ 234950 w 2176845"/>
                <a:gd name="connsiteY9" fmla="*/ 469900 h 469900"/>
                <a:gd name="connsiteX10" fmla="*/ 0 w 2176845"/>
                <a:gd name="connsiteY10" fmla="*/ 234950 h 469900"/>
                <a:gd name="connsiteX11" fmla="*/ 234950 w 2176845"/>
                <a:gd name="connsiteY11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6845" h="469900">
                  <a:moveTo>
                    <a:pt x="242380" y="67911"/>
                  </a:moveTo>
                  <a:cubicBezTo>
                    <a:pt x="150127" y="67911"/>
                    <a:pt x="75341" y="142697"/>
                    <a:pt x="75341" y="234950"/>
                  </a:cubicBezTo>
                  <a:cubicBezTo>
                    <a:pt x="75341" y="327203"/>
                    <a:pt x="150127" y="401989"/>
                    <a:pt x="242380" y="401989"/>
                  </a:cubicBezTo>
                  <a:cubicBezTo>
                    <a:pt x="334633" y="401989"/>
                    <a:pt x="409419" y="327203"/>
                    <a:pt x="409419" y="234950"/>
                  </a:cubicBezTo>
                  <a:cubicBezTo>
                    <a:pt x="409419" y="142697"/>
                    <a:pt x="334633" y="67911"/>
                    <a:pt x="242380" y="67911"/>
                  </a:cubicBezTo>
                  <a:close/>
                  <a:moveTo>
                    <a:pt x="234950" y="0"/>
                  </a:moveTo>
                  <a:lnTo>
                    <a:pt x="1941895" y="0"/>
                  </a:lnTo>
                  <a:cubicBezTo>
                    <a:pt x="2071654" y="0"/>
                    <a:pt x="2176845" y="105191"/>
                    <a:pt x="2176845" y="234950"/>
                  </a:cubicBezTo>
                  <a:cubicBezTo>
                    <a:pt x="2176845" y="364709"/>
                    <a:pt x="2071654" y="469900"/>
                    <a:pt x="1941895" y="469900"/>
                  </a:cubicBezTo>
                  <a:lnTo>
                    <a:pt x="234950" y="469900"/>
                  </a:lnTo>
                  <a:cubicBezTo>
                    <a:pt x="105191" y="469900"/>
                    <a:pt x="0" y="364709"/>
                    <a:pt x="0" y="234950"/>
                  </a:cubicBezTo>
                  <a:cubicBezTo>
                    <a:pt x="0" y="105191"/>
                    <a:pt x="105191" y="0"/>
                    <a:pt x="234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chemeClr val="bg1"/>
                  </a:solidFill>
                </a:rPr>
                <a:t>       三方技术配置信息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iSḻîdè">
              <a:extLst>
                <a:ext uri="{FF2B5EF4-FFF2-40B4-BE49-F238E27FC236}">
                  <a16:creationId xmlns:a16="http://schemas.microsoft.com/office/drawing/2014/main" id="{A4E0951F-3694-9292-4A72-9BFCCCDC7B7F}"/>
                </a:ext>
              </a:extLst>
            </p:cNvPr>
            <p:cNvSpPr txBox="1"/>
            <p:nvPr/>
          </p:nvSpPr>
          <p:spPr>
            <a:xfrm>
              <a:off x="1426641" y="455679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chemeClr val="accent1"/>
                  </a:solidFill>
                </a:rPr>
                <a:t>01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!!矩形: 圆角 7">
            <a:extLst>
              <a:ext uri="{FF2B5EF4-FFF2-40B4-BE49-F238E27FC236}">
                <a16:creationId xmlns:a16="http://schemas.microsoft.com/office/drawing/2014/main" id="{525EF944-81A4-B1A3-6F25-999F5B434230}"/>
              </a:ext>
            </a:extLst>
          </p:cNvPr>
          <p:cNvSpPr/>
          <p:nvPr/>
        </p:nvSpPr>
        <p:spPr>
          <a:xfrm>
            <a:off x="6862618" y="814143"/>
            <a:ext cx="4814917" cy="5518640"/>
          </a:xfrm>
          <a:prstGeom prst="roundRect">
            <a:avLst>
              <a:gd name="adj" fmla="val 323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10000"/>
              </a:lnSpc>
            </a:pP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class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AliYunUploadUtil 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public static void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upload(String objectName,String content){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String endpoint        = </a:t>
            </a:r>
            <a:r>
              <a:rPr lang="en-US" altLang="zh-CN" sz="1200" b="1">
                <a:solidFill>
                  <a:srgbClr val="008000"/>
                </a:solidFill>
                <a:latin typeface="JetBrains Mono"/>
              </a:rPr>
              <a:t>"https://oss-cn-hangzhou.aliyuncs.com"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String accessKeyId     = </a:t>
            </a:r>
            <a:r>
              <a:rPr lang="en-US" altLang="zh-CN" sz="1200" b="1">
                <a:solidFill>
                  <a:srgbClr val="008000"/>
                </a:solidFill>
                <a:latin typeface="JetBrains Mono"/>
              </a:rPr>
              <a:t>"LTAI5tQ8e13SYZUMTjMEEQV"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String accessKeySecret = </a:t>
            </a:r>
            <a:r>
              <a:rPr lang="en-US" altLang="zh-CN" sz="1200" b="1">
                <a:solidFill>
                  <a:srgbClr val="008000"/>
                </a:solidFill>
                <a:latin typeface="JetBrains Mono"/>
              </a:rPr>
              <a:t>"MffMJoM24sc59SDEEJQDb0cfBVOAC9"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String bucketName      = </a:t>
            </a:r>
            <a:r>
              <a:rPr lang="en-US" altLang="zh-CN" sz="1200" b="1">
                <a:solidFill>
                  <a:srgbClr val="008000"/>
                </a:solidFill>
                <a:latin typeface="JetBrains Mono"/>
              </a:rPr>
              <a:t>"gsw"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OSS ossClient =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new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OSSClientBuilder().build(endpoint,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accessKeyId,accessKeySecret);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try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PutObjectRequest putObjectRequest =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new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PutObjectRequest(bucketName,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                         objectName,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                     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new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ByteArrayInputStream(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                                 content.getBytes())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    );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PutObjectResult result = ossClient.putObject(putObjectRequest);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System.</a:t>
            </a:r>
            <a:r>
              <a:rPr lang="en-US" altLang="zh-CN" sz="1200" b="1" i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.println(result);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}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catch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(ClientException ce) 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System.</a:t>
            </a:r>
            <a:r>
              <a:rPr lang="en-US" altLang="zh-CN" sz="1200" b="1" i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.println(ce.getMessage());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}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finally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if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(ossClient !=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null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) 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ossClient.shutdown();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}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}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}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13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18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yml</a:t>
            </a:r>
            <a:r>
              <a:rPr lang="zh-CN" altLang="en-US"/>
              <a:t>配置信息书写与获取</a:t>
            </a:r>
          </a:p>
        </p:txBody>
      </p:sp>
      <p:grpSp>
        <p:nvGrpSpPr>
          <p:cNvPr id="61" name="îṡľíḋe">
            <a:extLst>
              <a:ext uri="{FF2B5EF4-FFF2-40B4-BE49-F238E27FC236}">
                <a16:creationId xmlns:a16="http://schemas.microsoft.com/office/drawing/2014/main" id="{A2DDA55B-9D4D-84F7-CE0C-C3A808ECF565}"/>
              </a:ext>
            </a:extLst>
          </p:cNvPr>
          <p:cNvGrpSpPr/>
          <p:nvPr/>
        </p:nvGrpSpPr>
        <p:grpSpPr>
          <a:xfrm>
            <a:off x="902776" y="2513904"/>
            <a:ext cx="2164637" cy="467265"/>
            <a:chOff x="1375980" y="4475735"/>
            <a:chExt cx="2176845" cy="469900"/>
          </a:xfrm>
        </p:grpSpPr>
        <p:sp>
          <p:nvSpPr>
            <p:cNvPr id="62" name="iSļiďe">
              <a:extLst>
                <a:ext uri="{FF2B5EF4-FFF2-40B4-BE49-F238E27FC236}">
                  <a16:creationId xmlns:a16="http://schemas.microsoft.com/office/drawing/2014/main" id="{04D31E83-4D21-D542-9169-68300B995668}"/>
                </a:ext>
              </a:extLst>
            </p:cNvPr>
            <p:cNvSpPr/>
            <p:nvPr/>
          </p:nvSpPr>
          <p:spPr>
            <a:xfrm>
              <a:off x="1375980" y="4475735"/>
              <a:ext cx="2176845" cy="469900"/>
            </a:xfrm>
            <a:custGeom>
              <a:avLst/>
              <a:gdLst>
                <a:gd name="connsiteX0" fmla="*/ 242380 w 2176845"/>
                <a:gd name="connsiteY0" fmla="*/ 67911 h 469900"/>
                <a:gd name="connsiteX1" fmla="*/ 75341 w 2176845"/>
                <a:gd name="connsiteY1" fmla="*/ 234950 h 469900"/>
                <a:gd name="connsiteX2" fmla="*/ 242380 w 2176845"/>
                <a:gd name="connsiteY2" fmla="*/ 401989 h 469900"/>
                <a:gd name="connsiteX3" fmla="*/ 409419 w 2176845"/>
                <a:gd name="connsiteY3" fmla="*/ 234950 h 469900"/>
                <a:gd name="connsiteX4" fmla="*/ 242380 w 2176845"/>
                <a:gd name="connsiteY4" fmla="*/ 67911 h 469900"/>
                <a:gd name="connsiteX5" fmla="*/ 234950 w 2176845"/>
                <a:gd name="connsiteY5" fmla="*/ 0 h 469900"/>
                <a:gd name="connsiteX6" fmla="*/ 1941895 w 2176845"/>
                <a:gd name="connsiteY6" fmla="*/ 0 h 469900"/>
                <a:gd name="connsiteX7" fmla="*/ 2176845 w 2176845"/>
                <a:gd name="connsiteY7" fmla="*/ 234950 h 469900"/>
                <a:gd name="connsiteX8" fmla="*/ 1941895 w 2176845"/>
                <a:gd name="connsiteY8" fmla="*/ 469900 h 469900"/>
                <a:gd name="connsiteX9" fmla="*/ 234950 w 2176845"/>
                <a:gd name="connsiteY9" fmla="*/ 469900 h 469900"/>
                <a:gd name="connsiteX10" fmla="*/ 0 w 2176845"/>
                <a:gd name="connsiteY10" fmla="*/ 234950 h 469900"/>
                <a:gd name="connsiteX11" fmla="*/ 234950 w 2176845"/>
                <a:gd name="connsiteY11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6845" h="469900">
                  <a:moveTo>
                    <a:pt x="242380" y="67911"/>
                  </a:moveTo>
                  <a:cubicBezTo>
                    <a:pt x="150127" y="67911"/>
                    <a:pt x="75341" y="142697"/>
                    <a:pt x="75341" y="234950"/>
                  </a:cubicBezTo>
                  <a:cubicBezTo>
                    <a:pt x="75341" y="327203"/>
                    <a:pt x="150127" y="401989"/>
                    <a:pt x="242380" y="401989"/>
                  </a:cubicBezTo>
                  <a:cubicBezTo>
                    <a:pt x="334633" y="401989"/>
                    <a:pt x="409419" y="327203"/>
                    <a:pt x="409419" y="234950"/>
                  </a:cubicBezTo>
                  <a:cubicBezTo>
                    <a:pt x="409419" y="142697"/>
                    <a:pt x="334633" y="67911"/>
                    <a:pt x="242380" y="67911"/>
                  </a:cubicBezTo>
                  <a:close/>
                  <a:moveTo>
                    <a:pt x="234950" y="0"/>
                  </a:moveTo>
                  <a:lnTo>
                    <a:pt x="1941895" y="0"/>
                  </a:lnTo>
                  <a:cubicBezTo>
                    <a:pt x="2071654" y="0"/>
                    <a:pt x="2176845" y="105191"/>
                    <a:pt x="2176845" y="234950"/>
                  </a:cubicBezTo>
                  <a:cubicBezTo>
                    <a:pt x="2176845" y="364709"/>
                    <a:pt x="2071654" y="469900"/>
                    <a:pt x="1941895" y="469900"/>
                  </a:cubicBezTo>
                  <a:lnTo>
                    <a:pt x="234950" y="469900"/>
                  </a:lnTo>
                  <a:cubicBezTo>
                    <a:pt x="105191" y="469900"/>
                    <a:pt x="0" y="364709"/>
                    <a:pt x="0" y="234950"/>
                  </a:cubicBezTo>
                  <a:cubicBezTo>
                    <a:pt x="0" y="105191"/>
                    <a:pt x="105191" y="0"/>
                    <a:pt x="2349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chemeClr val="bg1"/>
                  </a:solidFill>
                </a:rPr>
                <a:t>     自定义配置信息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îṣḻiḑé">
              <a:extLst>
                <a:ext uri="{FF2B5EF4-FFF2-40B4-BE49-F238E27FC236}">
                  <a16:creationId xmlns:a16="http://schemas.microsoft.com/office/drawing/2014/main" id="{6E764D4D-0E24-38E6-1078-BD6D1034861C}"/>
                </a:ext>
              </a:extLst>
            </p:cNvPr>
            <p:cNvSpPr txBox="1"/>
            <p:nvPr/>
          </p:nvSpPr>
          <p:spPr>
            <a:xfrm>
              <a:off x="1433620" y="4556797"/>
              <a:ext cx="369480" cy="309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accent3"/>
                  </a:solidFill>
                </a:rPr>
                <a:t>02</a:t>
              </a:r>
              <a:endParaRPr lang="zh-CN" altLang="en-US" sz="1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53" name="îSľïḍê">
            <a:extLst>
              <a:ext uri="{FF2B5EF4-FFF2-40B4-BE49-F238E27FC236}">
                <a16:creationId xmlns:a16="http://schemas.microsoft.com/office/drawing/2014/main" id="{3FFF6A24-2F5E-7F9E-3B45-886F5A178129}"/>
              </a:ext>
            </a:extLst>
          </p:cNvPr>
          <p:cNvGrpSpPr/>
          <p:nvPr/>
        </p:nvGrpSpPr>
        <p:grpSpPr>
          <a:xfrm>
            <a:off x="902777" y="1783030"/>
            <a:ext cx="2164637" cy="467266"/>
            <a:chOff x="1375980" y="4475735"/>
            <a:chExt cx="2176845" cy="469900"/>
          </a:xfrm>
        </p:grpSpPr>
        <p:sp>
          <p:nvSpPr>
            <p:cNvPr id="54" name="iśľîḑe">
              <a:extLst>
                <a:ext uri="{FF2B5EF4-FFF2-40B4-BE49-F238E27FC236}">
                  <a16:creationId xmlns:a16="http://schemas.microsoft.com/office/drawing/2014/main" id="{0AFF7554-4149-C6BE-1CC9-FA5A6689E113}"/>
                </a:ext>
              </a:extLst>
            </p:cNvPr>
            <p:cNvSpPr/>
            <p:nvPr/>
          </p:nvSpPr>
          <p:spPr>
            <a:xfrm>
              <a:off x="1375980" y="4475735"/>
              <a:ext cx="2176845" cy="469900"/>
            </a:xfrm>
            <a:custGeom>
              <a:avLst/>
              <a:gdLst>
                <a:gd name="connsiteX0" fmla="*/ 242380 w 2176845"/>
                <a:gd name="connsiteY0" fmla="*/ 67911 h 469900"/>
                <a:gd name="connsiteX1" fmla="*/ 75341 w 2176845"/>
                <a:gd name="connsiteY1" fmla="*/ 234950 h 469900"/>
                <a:gd name="connsiteX2" fmla="*/ 242380 w 2176845"/>
                <a:gd name="connsiteY2" fmla="*/ 401989 h 469900"/>
                <a:gd name="connsiteX3" fmla="*/ 409419 w 2176845"/>
                <a:gd name="connsiteY3" fmla="*/ 234950 h 469900"/>
                <a:gd name="connsiteX4" fmla="*/ 242380 w 2176845"/>
                <a:gd name="connsiteY4" fmla="*/ 67911 h 469900"/>
                <a:gd name="connsiteX5" fmla="*/ 234950 w 2176845"/>
                <a:gd name="connsiteY5" fmla="*/ 0 h 469900"/>
                <a:gd name="connsiteX6" fmla="*/ 1941895 w 2176845"/>
                <a:gd name="connsiteY6" fmla="*/ 0 h 469900"/>
                <a:gd name="connsiteX7" fmla="*/ 2176845 w 2176845"/>
                <a:gd name="connsiteY7" fmla="*/ 234950 h 469900"/>
                <a:gd name="connsiteX8" fmla="*/ 1941895 w 2176845"/>
                <a:gd name="connsiteY8" fmla="*/ 469900 h 469900"/>
                <a:gd name="connsiteX9" fmla="*/ 234950 w 2176845"/>
                <a:gd name="connsiteY9" fmla="*/ 469900 h 469900"/>
                <a:gd name="connsiteX10" fmla="*/ 0 w 2176845"/>
                <a:gd name="connsiteY10" fmla="*/ 234950 h 469900"/>
                <a:gd name="connsiteX11" fmla="*/ 234950 w 2176845"/>
                <a:gd name="connsiteY11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6845" h="469900">
                  <a:moveTo>
                    <a:pt x="242380" y="67911"/>
                  </a:moveTo>
                  <a:cubicBezTo>
                    <a:pt x="150127" y="67911"/>
                    <a:pt x="75341" y="142697"/>
                    <a:pt x="75341" y="234950"/>
                  </a:cubicBezTo>
                  <a:cubicBezTo>
                    <a:pt x="75341" y="327203"/>
                    <a:pt x="150127" y="401989"/>
                    <a:pt x="242380" y="401989"/>
                  </a:cubicBezTo>
                  <a:cubicBezTo>
                    <a:pt x="334633" y="401989"/>
                    <a:pt x="409419" y="327203"/>
                    <a:pt x="409419" y="234950"/>
                  </a:cubicBezTo>
                  <a:cubicBezTo>
                    <a:pt x="409419" y="142697"/>
                    <a:pt x="334633" y="67911"/>
                    <a:pt x="242380" y="67911"/>
                  </a:cubicBezTo>
                  <a:close/>
                  <a:moveTo>
                    <a:pt x="234950" y="0"/>
                  </a:moveTo>
                  <a:lnTo>
                    <a:pt x="1941895" y="0"/>
                  </a:lnTo>
                  <a:cubicBezTo>
                    <a:pt x="2071654" y="0"/>
                    <a:pt x="2176845" y="105191"/>
                    <a:pt x="2176845" y="234950"/>
                  </a:cubicBezTo>
                  <a:cubicBezTo>
                    <a:pt x="2176845" y="364709"/>
                    <a:pt x="2071654" y="469900"/>
                    <a:pt x="1941895" y="469900"/>
                  </a:cubicBezTo>
                  <a:lnTo>
                    <a:pt x="234950" y="469900"/>
                  </a:lnTo>
                  <a:cubicBezTo>
                    <a:pt x="105191" y="469900"/>
                    <a:pt x="0" y="364709"/>
                    <a:pt x="0" y="234950"/>
                  </a:cubicBezTo>
                  <a:cubicBezTo>
                    <a:pt x="0" y="105191"/>
                    <a:pt x="105191" y="0"/>
                    <a:pt x="234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chemeClr val="bg1"/>
                  </a:solidFill>
                </a:rPr>
                <a:t>       三方技术配置信息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iSḻîdè">
              <a:extLst>
                <a:ext uri="{FF2B5EF4-FFF2-40B4-BE49-F238E27FC236}">
                  <a16:creationId xmlns:a16="http://schemas.microsoft.com/office/drawing/2014/main" id="{A4E0951F-3694-9292-4A72-9BFCCCDC7B7F}"/>
                </a:ext>
              </a:extLst>
            </p:cNvPr>
            <p:cNvSpPr txBox="1"/>
            <p:nvPr/>
          </p:nvSpPr>
          <p:spPr>
            <a:xfrm>
              <a:off x="1426641" y="455679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chemeClr val="accent1"/>
                  </a:solidFill>
                </a:rPr>
                <a:t>01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!!矩形: 圆角 7">
            <a:extLst>
              <a:ext uri="{FF2B5EF4-FFF2-40B4-BE49-F238E27FC236}">
                <a16:creationId xmlns:a16="http://schemas.microsoft.com/office/drawing/2014/main" id="{525EF944-81A4-B1A3-6F25-999F5B434230}"/>
              </a:ext>
            </a:extLst>
          </p:cNvPr>
          <p:cNvSpPr/>
          <p:nvPr/>
        </p:nvSpPr>
        <p:spPr>
          <a:xfrm>
            <a:off x="6862618" y="814143"/>
            <a:ext cx="4814917" cy="5518640"/>
          </a:xfrm>
          <a:prstGeom prst="roundRect">
            <a:avLst>
              <a:gd name="adj" fmla="val 323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10000"/>
              </a:lnSpc>
            </a:pP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class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AliYunUploadUtil 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public static void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upload(String objectName,String content){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String endpoint;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String accessKeyId;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String accessKeySecret;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String bucketName;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OSS ossClient =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new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OSSClientBuilder().build(endpoint,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accessKeyId,accessKeySecret);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try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PutObjectRequest putObjectRequest =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new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PutObjectRequest(bucketName,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                         objectName,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                     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new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ByteArrayInputStream(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                                 content.getBytes())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    );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PutObjectResult result = ossClient.putObject(putObjectRequest);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System.</a:t>
            </a:r>
            <a:r>
              <a:rPr lang="en-US" altLang="zh-CN" sz="1200" b="1" i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.println(result);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}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catch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(ClientException ce) 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System.</a:t>
            </a:r>
            <a:r>
              <a:rPr lang="en-US" altLang="zh-CN" sz="1200" b="1" i="1">
                <a:solidFill>
                  <a:srgbClr val="660E7A"/>
                </a:solidFill>
                <a:latin typeface="JetBrains Mono"/>
              </a:rPr>
              <a:t>out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.println(ce.getMessage());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}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finally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if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(ossClient !=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null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) 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    ossClient.shutdown();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    }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}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}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7" name="information-button_3765">
            <a:extLst>
              <a:ext uri="{FF2B5EF4-FFF2-40B4-BE49-F238E27FC236}">
                <a16:creationId xmlns:a16="http://schemas.microsoft.com/office/drawing/2014/main" id="{B109E5B4-C048-7477-AC42-15597C44928F}"/>
              </a:ext>
            </a:extLst>
          </p:cNvPr>
          <p:cNvSpPr/>
          <p:nvPr/>
        </p:nvSpPr>
        <p:spPr>
          <a:xfrm>
            <a:off x="9090948" y="1348440"/>
            <a:ext cx="609685" cy="605572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9" h="189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9"/>
                  <a:pt x="94" y="189"/>
                </a:cubicBezTo>
                <a:cubicBezTo>
                  <a:pt x="146" y="189"/>
                  <a:pt x="189" y="146"/>
                  <a:pt x="189" y="94"/>
                </a:cubicBezTo>
                <a:cubicBezTo>
                  <a:pt x="189" y="42"/>
                  <a:pt x="146" y="0"/>
                  <a:pt x="94" y="0"/>
                </a:cubicBezTo>
                <a:close/>
                <a:moveTo>
                  <a:pt x="93" y="153"/>
                </a:moveTo>
                <a:cubicBezTo>
                  <a:pt x="84" y="153"/>
                  <a:pt x="78" y="147"/>
                  <a:pt x="78" y="138"/>
                </a:cubicBezTo>
                <a:cubicBezTo>
                  <a:pt x="78" y="129"/>
                  <a:pt x="84" y="123"/>
                  <a:pt x="93" y="123"/>
                </a:cubicBezTo>
                <a:cubicBezTo>
                  <a:pt x="102" y="123"/>
                  <a:pt x="108" y="129"/>
                  <a:pt x="108" y="138"/>
                </a:cubicBezTo>
                <a:cubicBezTo>
                  <a:pt x="108" y="147"/>
                  <a:pt x="102" y="153"/>
                  <a:pt x="93" y="153"/>
                </a:cubicBezTo>
                <a:close/>
                <a:moveTo>
                  <a:pt x="113" y="90"/>
                </a:moveTo>
                <a:cubicBezTo>
                  <a:pt x="107" y="97"/>
                  <a:pt x="105" y="104"/>
                  <a:pt x="105" y="111"/>
                </a:cubicBezTo>
                <a:lnTo>
                  <a:pt x="105" y="115"/>
                </a:lnTo>
                <a:lnTo>
                  <a:pt x="82" y="115"/>
                </a:lnTo>
                <a:lnTo>
                  <a:pt x="82" y="110"/>
                </a:lnTo>
                <a:cubicBezTo>
                  <a:pt x="81" y="101"/>
                  <a:pt x="84" y="93"/>
                  <a:pt x="92" y="83"/>
                </a:cubicBezTo>
                <a:cubicBezTo>
                  <a:pt x="97" y="77"/>
                  <a:pt x="102" y="71"/>
                  <a:pt x="102" y="66"/>
                </a:cubicBezTo>
                <a:cubicBezTo>
                  <a:pt x="102" y="60"/>
                  <a:pt x="98" y="56"/>
                  <a:pt x="89" y="55"/>
                </a:cubicBezTo>
                <a:cubicBezTo>
                  <a:pt x="84" y="55"/>
                  <a:pt x="77" y="58"/>
                  <a:pt x="73" y="61"/>
                </a:cubicBezTo>
                <a:lnTo>
                  <a:pt x="67" y="42"/>
                </a:lnTo>
                <a:cubicBezTo>
                  <a:pt x="73" y="38"/>
                  <a:pt x="83" y="35"/>
                  <a:pt x="95" y="35"/>
                </a:cubicBezTo>
                <a:cubicBezTo>
                  <a:pt x="118" y="35"/>
                  <a:pt x="128" y="47"/>
                  <a:pt x="128" y="62"/>
                </a:cubicBezTo>
                <a:cubicBezTo>
                  <a:pt x="128" y="75"/>
                  <a:pt x="120" y="83"/>
                  <a:pt x="113" y="9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矩形: 圆角 8">
            <a:extLst>
              <a:ext uri="{FF2B5EF4-FFF2-40B4-BE49-F238E27FC236}">
                <a16:creationId xmlns:a16="http://schemas.microsoft.com/office/drawing/2014/main" id="{3299F56D-8E56-4389-59A4-DFE6C88EB2BD}"/>
              </a:ext>
            </a:extLst>
          </p:cNvPr>
          <p:cNvSpPr/>
          <p:nvPr/>
        </p:nvSpPr>
        <p:spPr>
          <a:xfrm>
            <a:off x="1327502" y="3984051"/>
            <a:ext cx="4676133" cy="2092471"/>
          </a:xfrm>
          <a:prstGeom prst="roundRect">
            <a:avLst>
              <a:gd name="adj" fmla="val 5962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sz="1400" b="1">
                <a:solidFill>
                  <a:srgbClr val="000080"/>
                </a:solidFill>
                <a:effectLst/>
                <a:latin typeface="JetBrains Mono"/>
              </a:rPr>
              <a:t>ali-yun</a:t>
            </a:r>
            <a: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lang="en-US" altLang="zh-CN" sz="1400" b="1">
                <a:solidFill>
                  <a:srgbClr val="000080"/>
                </a:solidFill>
                <a:effectLst/>
                <a:latin typeface="JetBrains Mono"/>
              </a:rPr>
              <a:t>oss</a:t>
            </a:r>
            <a: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altLang="zh-CN" sz="1400" b="1">
                <a:solidFill>
                  <a:srgbClr val="000080"/>
                </a:solidFill>
                <a:effectLst/>
                <a:latin typeface="JetBrains Mono"/>
              </a:rPr>
              <a:t>endpoint</a:t>
            </a:r>
            <a: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lang="en-US" altLang="zh-CN" sz="1400" b="1">
                <a:solidFill>
                  <a:srgbClr val="008000"/>
                </a:solidFill>
                <a:latin typeface="JetBrains Mono"/>
              </a:rPr>
              <a:t>https://oss-cn-hangzhou.aliyuncs.com</a:t>
            </a:r>
            <a:b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altLang="zh-CN" sz="1400" b="1">
                <a:solidFill>
                  <a:srgbClr val="000080"/>
                </a:solidFill>
                <a:effectLst/>
                <a:latin typeface="JetBrains Mono"/>
              </a:rPr>
              <a:t>access-key-id</a:t>
            </a:r>
            <a: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lang="en-US" altLang="zh-CN" sz="1400" b="1">
                <a:solidFill>
                  <a:srgbClr val="008000"/>
                </a:solidFill>
                <a:latin typeface="JetBrains Mono"/>
              </a:rPr>
              <a:t>LTAI5tQ8e13SYZUMTjMEEQV</a:t>
            </a:r>
            <a:b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altLang="zh-CN" sz="1400" b="1">
                <a:solidFill>
                  <a:srgbClr val="000080"/>
                </a:solidFill>
                <a:effectLst/>
                <a:latin typeface="JetBrains Mono"/>
              </a:rPr>
              <a:t>access-key-secret</a:t>
            </a:r>
            <a: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lang="en-US" altLang="zh-CN" sz="1400" b="1">
                <a:solidFill>
                  <a:srgbClr val="008000"/>
                </a:solidFill>
                <a:latin typeface="JetBrains Mono"/>
              </a:rPr>
              <a:t>MffMJoM24sc59SDEEJQDb0cfBVOAC9</a:t>
            </a:r>
            <a:b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altLang="zh-CN" sz="1400" b="1">
                <a:solidFill>
                  <a:srgbClr val="000080"/>
                </a:solidFill>
                <a:effectLst/>
                <a:latin typeface="JetBrains Mono"/>
              </a:rPr>
              <a:t>bucket-name</a:t>
            </a:r>
            <a:r>
              <a:rPr lang="en-US" altLang="zh-CN" sz="1400"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lang="en-US" altLang="zh-CN" sz="1400" b="1">
                <a:solidFill>
                  <a:srgbClr val="008000"/>
                </a:solidFill>
                <a:latin typeface="JetBrains Mono"/>
              </a:rPr>
              <a:t>gsw</a:t>
            </a:r>
            <a:endParaRPr lang="en-US" altLang="zh-CN" sz="1400">
              <a:solidFill>
                <a:srgbClr val="000000"/>
              </a:solidFill>
              <a:effectLst/>
              <a:latin typeface="JetBrains Mono"/>
            </a:endParaRPr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90CAFC2B-6F6D-6ADE-E2FA-F3E8EA76B327}"/>
              </a:ext>
            </a:extLst>
          </p:cNvPr>
          <p:cNvSpPr/>
          <p:nvPr/>
        </p:nvSpPr>
        <p:spPr>
          <a:xfrm>
            <a:off x="1327501" y="3876832"/>
            <a:ext cx="1328714" cy="299379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application.yml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564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0125 L 0.4306 -0.44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83" y="-21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4638 -0.398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-1990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3" grpId="1" animBg="1"/>
      <p:bldP spid="5" grpId="0" animBg="1"/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18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yml</a:t>
            </a:r>
            <a:r>
              <a:rPr lang="zh-CN" altLang="en-US"/>
              <a:t>配置信息书写与获取</a:t>
            </a:r>
          </a:p>
        </p:txBody>
      </p:sp>
      <p:sp>
        <p:nvSpPr>
          <p:cNvPr id="508" name="iṡḻide">
            <a:extLst>
              <a:ext uri="{FF2B5EF4-FFF2-40B4-BE49-F238E27FC236}">
                <a16:creationId xmlns:a16="http://schemas.microsoft.com/office/drawing/2014/main" id="{DC2D97A9-C82D-D76D-882B-E4F67797D641}"/>
              </a:ext>
            </a:extLst>
          </p:cNvPr>
          <p:cNvSpPr/>
          <p:nvPr/>
        </p:nvSpPr>
        <p:spPr bwMode="auto">
          <a:xfrm>
            <a:off x="2839074" y="4245674"/>
            <a:ext cx="408926" cy="125316"/>
          </a:xfrm>
          <a:prstGeom prst="rect">
            <a:avLst/>
          </a:prstGeom>
          <a:solidFill>
            <a:srgbClr val="363F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9" name="îṣļídè">
            <a:extLst>
              <a:ext uri="{FF2B5EF4-FFF2-40B4-BE49-F238E27FC236}">
                <a16:creationId xmlns:a16="http://schemas.microsoft.com/office/drawing/2014/main" id="{9A44DF94-75C9-6723-EAD8-733055CB5D36}"/>
              </a:ext>
            </a:extLst>
          </p:cNvPr>
          <p:cNvSpPr/>
          <p:nvPr/>
        </p:nvSpPr>
        <p:spPr bwMode="auto">
          <a:xfrm>
            <a:off x="2218265" y="3026315"/>
            <a:ext cx="1651370" cy="1245742"/>
          </a:xfrm>
          <a:custGeom>
            <a:avLst/>
            <a:gdLst>
              <a:gd name="T0" fmla="*/ 34 w 1998"/>
              <a:gd name="T1" fmla="*/ 0 h 1508"/>
              <a:gd name="T2" fmla="*/ 1964 w 1998"/>
              <a:gd name="T3" fmla="*/ 0 h 1508"/>
              <a:gd name="T4" fmla="*/ 1998 w 1998"/>
              <a:gd name="T5" fmla="*/ 34 h 1508"/>
              <a:gd name="T6" fmla="*/ 1998 w 1998"/>
              <a:gd name="T7" fmla="*/ 1474 h 1508"/>
              <a:gd name="T8" fmla="*/ 1964 w 1998"/>
              <a:gd name="T9" fmla="*/ 1508 h 1508"/>
              <a:gd name="T10" fmla="*/ 34 w 1998"/>
              <a:gd name="T11" fmla="*/ 1508 h 1508"/>
              <a:gd name="T12" fmla="*/ 0 w 1998"/>
              <a:gd name="T13" fmla="*/ 1474 h 1508"/>
              <a:gd name="T14" fmla="*/ 0 w 1998"/>
              <a:gd name="T15" fmla="*/ 34 h 1508"/>
              <a:gd name="T16" fmla="*/ 34 w 1998"/>
              <a:gd name="T17" fmla="*/ 0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8" h="1508">
                <a:moveTo>
                  <a:pt x="34" y="0"/>
                </a:moveTo>
                <a:cubicBezTo>
                  <a:pt x="1964" y="0"/>
                  <a:pt x="1964" y="0"/>
                  <a:pt x="1964" y="0"/>
                </a:cubicBezTo>
                <a:cubicBezTo>
                  <a:pt x="1982" y="0"/>
                  <a:pt x="1998" y="15"/>
                  <a:pt x="1998" y="34"/>
                </a:cubicBezTo>
                <a:cubicBezTo>
                  <a:pt x="1998" y="1474"/>
                  <a:pt x="1998" y="1474"/>
                  <a:pt x="1998" y="1474"/>
                </a:cubicBezTo>
                <a:cubicBezTo>
                  <a:pt x="1998" y="1493"/>
                  <a:pt x="1982" y="1508"/>
                  <a:pt x="1964" y="1508"/>
                </a:cubicBezTo>
                <a:cubicBezTo>
                  <a:pt x="34" y="1508"/>
                  <a:pt x="34" y="1508"/>
                  <a:pt x="34" y="1508"/>
                </a:cubicBezTo>
                <a:cubicBezTo>
                  <a:pt x="15" y="1508"/>
                  <a:pt x="0" y="1493"/>
                  <a:pt x="0" y="147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5"/>
                  <a:pt x="15" y="0"/>
                  <a:pt x="34" y="0"/>
                </a:cubicBezTo>
                <a:close/>
              </a:path>
            </a:pathLst>
          </a:cu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0" name="íSľiḓè">
            <a:extLst>
              <a:ext uri="{FF2B5EF4-FFF2-40B4-BE49-F238E27FC236}">
                <a16:creationId xmlns:a16="http://schemas.microsoft.com/office/drawing/2014/main" id="{6F3FD395-9965-F104-9352-42A3554F552D}"/>
              </a:ext>
            </a:extLst>
          </p:cNvPr>
          <p:cNvSpPr/>
          <p:nvPr/>
        </p:nvSpPr>
        <p:spPr bwMode="auto">
          <a:xfrm>
            <a:off x="2271854" y="3097218"/>
            <a:ext cx="1544192" cy="981918"/>
          </a:xfrm>
          <a:custGeom>
            <a:avLst/>
            <a:gdLst>
              <a:gd name="T0" fmla="*/ 21 w 1869"/>
              <a:gd name="T1" fmla="*/ 0 h 1188"/>
              <a:gd name="T2" fmla="*/ 1848 w 1869"/>
              <a:gd name="T3" fmla="*/ 0 h 1188"/>
              <a:gd name="T4" fmla="*/ 1869 w 1869"/>
              <a:gd name="T5" fmla="*/ 21 h 1188"/>
              <a:gd name="T6" fmla="*/ 1869 w 1869"/>
              <a:gd name="T7" fmla="*/ 1167 h 1188"/>
              <a:gd name="T8" fmla="*/ 1848 w 1869"/>
              <a:gd name="T9" fmla="*/ 1188 h 1188"/>
              <a:gd name="T10" fmla="*/ 21 w 1869"/>
              <a:gd name="T11" fmla="*/ 1188 h 1188"/>
              <a:gd name="T12" fmla="*/ 0 w 1869"/>
              <a:gd name="T13" fmla="*/ 1167 h 1188"/>
              <a:gd name="T14" fmla="*/ 0 w 1869"/>
              <a:gd name="T15" fmla="*/ 21 h 1188"/>
              <a:gd name="T16" fmla="*/ 21 w 1869"/>
              <a:gd name="T17" fmla="*/ 0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9" h="1188">
                <a:moveTo>
                  <a:pt x="21" y="0"/>
                </a:moveTo>
                <a:cubicBezTo>
                  <a:pt x="1848" y="0"/>
                  <a:pt x="1848" y="0"/>
                  <a:pt x="1848" y="0"/>
                </a:cubicBezTo>
                <a:cubicBezTo>
                  <a:pt x="1860" y="0"/>
                  <a:pt x="1869" y="9"/>
                  <a:pt x="1869" y="21"/>
                </a:cubicBezTo>
                <a:cubicBezTo>
                  <a:pt x="1869" y="1167"/>
                  <a:pt x="1869" y="1167"/>
                  <a:pt x="1869" y="1167"/>
                </a:cubicBezTo>
                <a:cubicBezTo>
                  <a:pt x="1869" y="1179"/>
                  <a:pt x="1860" y="1188"/>
                  <a:pt x="1848" y="1188"/>
                </a:cubicBezTo>
                <a:cubicBezTo>
                  <a:pt x="21" y="1188"/>
                  <a:pt x="21" y="1188"/>
                  <a:pt x="21" y="1188"/>
                </a:cubicBezTo>
                <a:cubicBezTo>
                  <a:pt x="10" y="1188"/>
                  <a:pt x="0" y="1179"/>
                  <a:pt x="0" y="116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10" y="0"/>
                  <a:pt x="21" y="0"/>
                </a:cubicBezTo>
                <a:close/>
              </a:path>
            </a:pathLst>
          </a:custGeom>
          <a:solidFill>
            <a:srgbClr val="FFE8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1" name="ïṩľíďè">
            <a:extLst>
              <a:ext uri="{FF2B5EF4-FFF2-40B4-BE49-F238E27FC236}">
                <a16:creationId xmlns:a16="http://schemas.microsoft.com/office/drawing/2014/main" id="{B9624791-8617-9F80-C6B3-BEAF43084E52}"/>
              </a:ext>
            </a:extLst>
          </p:cNvPr>
          <p:cNvSpPr/>
          <p:nvPr/>
        </p:nvSpPr>
        <p:spPr bwMode="auto">
          <a:xfrm>
            <a:off x="2722827" y="4344608"/>
            <a:ext cx="641421" cy="66781"/>
          </a:xfrm>
          <a:custGeom>
            <a:avLst/>
            <a:gdLst>
              <a:gd name="T0" fmla="*/ 34 w 777"/>
              <a:gd name="T1" fmla="*/ 0 h 81"/>
              <a:gd name="T2" fmla="*/ 743 w 777"/>
              <a:gd name="T3" fmla="*/ 0 h 81"/>
              <a:gd name="T4" fmla="*/ 777 w 777"/>
              <a:gd name="T5" fmla="*/ 34 h 81"/>
              <a:gd name="T6" fmla="*/ 777 w 777"/>
              <a:gd name="T7" fmla="*/ 47 h 81"/>
              <a:gd name="T8" fmla="*/ 743 w 777"/>
              <a:gd name="T9" fmla="*/ 81 h 81"/>
              <a:gd name="T10" fmla="*/ 34 w 777"/>
              <a:gd name="T11" fmla="*/ 81 h 81"/>
              <a:gd name="T12" fmla="*/ 0 w 777"/>
              <a:gd name="T13" fmla="*/ 47 h 81"/>
              <a:gd name="T14" fmla="*/ 0 w 777"/>
              <a:gd name="T15" fmla="*/ 34 h 81"/>
              <a:gd name="T16" fmla="*/ 34 w 777"/>
              <a:gd name="T1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81">
                <a:moveTo>
                  <a:pt x="34" y="0"/>
                </a:moveTo>
                <a:cubicBezTo>
                  <a:pt x="743" y="0"/>
                  <a:pt x="743" y="0"/>
                  <a:pt x="743" y="0"/>
                </a:cubicBezTo>
                <a:cubicBezTo>
                  <a:pt x="762" y="0"/>
                  <a:pt x="777" y="16"/>
                  <a:pt x="777" y="34"/>
                </a:cubicBezTo>
                <a:cubicBezTo>
                  <a:pt x="777" y="47"/>
                  <a:pt x="777" y="47"/>
                  <a:pt x="777" y="47"/>
                </a:cubicBezTo>
                <a:cubicBezTo>
                  <a:pt x="777" y="66"/>
                  <a:pt x="762" y="81"/>
                  <a:pt x="743" y="81"/>
                </a:cubicBezTo>
                <a:cubicBezTo>
                  <a:pt x="34" y="81"/>
                  <a:pt x="34" y="81"/>
                  <a:pt x="34" y="81"/>
                </a:cubicBezTo>
                <a:cubicBezTo>
                  <a:pt x="16" y="81"/>
                  <a:pt x="0" y="66"/>
                  <a:pt x="0" y="47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6"/>
                  <a:pt x="16" y="0"/>
                  <a:pt x="34" y="0"/>
                </a:cubicBezTo>
                <a:close/>
              </a:path>
            </a:pathLst>
          </a:custGeom>
          <a:solidFill>
            <a:srgbClr val="474F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2" name="iSliďè">
            <a:extLst>
              <a:ext uri="{FF2B5EF4-FFF2-40B4-BE49-F238E27FC236}">
                <a16:creationId xmlns:a16="http://schemas.microsoft.com/office/drawing/2014/main" id="{B91FADDE-C7BB-0245-0DDF-C0CF39679D66}"/>
              </a:ext>
            </a:extLst>
          </p:cNvPr>
          <p:cNvSpPr/>
          <p:nvPr/>
        </p:nvSpPr>
        <p:spPr bwMode="auto">
          <a:xfrm>
            <a:off x="3017980" y="4140145"/>
            <a:ext cx="51940" cy="5194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3" name="îṩļíḓè">
            <a:extLst>
              <a:ext uri="{FF2B5EF4-FFF2-40B4-BE49-F238E27FC236}">
                <a16:creationId xmlns:a16="http://schemas.microsoft.com/office/drawing/2014/main" id="{5146DE59-B234-8C80-1D7A-89B074DD242A}"/>
              </a:ext>
            </a:extLst>
          </p:cNvPr>
          <p:cNvSpPr/>
          <p:nvPr/>
        </p:nvSpPr>
        <p:spPr bwMode="auto">
          <a:xfrm>
            <a:off x="1408657" y="4411388"/>
            <a:ext cx="2472520" cy="79972"/>
          </a:xfrm>
          <a:custGeom>
            <a:avLst/>
            <a:gdLst>
              <a:gd name="T0" fmla="*/ 40 w 2992"/>
              <a:gd name="T1" fmla="*/ 0 h 96"/>
              <a:gd name="T2" fmla="*/ 2952 w 2992"/>
              <a:gd name="T3" fmla="*/ 0 h 96"/>
              <a:gd name="T4" fmla="*/ 2992 w 2992"/>
              <a:gd name="T5" fmla="*/ 40 h 96"/>
              <a:gd name="T6" fmla="*/ 2992 w 2992"/>
              <a:gd name="T7" fmla="*/ 56 h 96"/>
              <a:gd name="T8" fmla="*/ 2952 w 2992"/>
              <a:gd name="T9" fmla="*/ 96 h 96"/>
              <a:gd name="T10" fmla="*/ 40 w 2992"/>
              <a:gd name="T11" fmla="*/ 96 h 96"/>
              <a:gd name="T12" fmla="*/ 0 w 2992"/>
              <a:gd name="T13" fmla="*/ 56 h 96"/>
              <a:gd name="T14" fmla="*/ 0 w 2992"/>
              <a:gd name="T15" fmla="*/ 40 h 96"/>
              <a:gd name="T16" fmla="*/ 40 w 2992"/>
              <a:gd name="T1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92" h="96">
                <a:moveTo>
                  <a:pt x="40" y="0"/>
                </a:moveTo>
                <a:cubicBezTo>
                  <a:pt x="2952" y="0"/>
                  <a:pt x="2952" y="0"/>
                  <a:pt x="2952" y="0"/>
                </a:cubicBezTo>
                <a:cubicBezTo>
                  <a:pt x="2974" y="0"/>
                  <a:pt x="2992" y="18"/>
                  <a:pt x="2992" y="40"/>
                </a:cubicBezTo>
                <a:cubicBezTo>
                  <a:pt x="2992" y="56"/>
                  <a:pt x="2992" y="56"/>
                  <a:pt x="2992" y="56"/>
                </a:cubicBezTo>
                <a:cubicBezTo>
                  <a:pt x="2992" y="78"/>
                  <a:pt x="2974" y="96"/>
                  <a:pt x="2952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18" y="96"/>
                  <a:pt x="0" y="78"/>
                  <a:pt x="0" y="5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18" y="0"/>
                  <a:pt x="40" y="0"/>
                </a:cubicBezTo>
                <a:close/>
              </a:path>
            </a:pathLst>
          </a:custGeom>
          <a:solidFill>
            <a:srgbClr val="4A61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578" name="组合 577">
            <a:extLst>
              <a:ext uri="{FF2B5EF4-FFF2-40B4-BE49-F238E27FC236}">
                <a16:creationId xmlns:a16="http://schemas.microsoft.com/office/drawing/2014/main" id="{278188C2-C7A1-802F-A2B3-2BEA5EC9CDD3}"/>
              </a:ext>
            </a:extLst>
          </p:cNvPr>
          <p:cNvGrpSpPr/>
          <p:nvPr/>
        </p:nvGrpSpPr>
        <p:grpSpPr>
          <a:xfrm>
            <a:off x="1500170" y="3818947"/>
            <a:ext cx="673574" cy="594914"/>
            <a:chOff x="1500170" y="3818947"/>
            <a:chExt cx="673574" cy="594914"/>
          </a:xfrm>
        </p:grpSpPr>
        <p:sp>
          <p:nvSpPr>
            <p:cNvPr id="516" name="îṡľîďé">
              <a:extLst>
                <a:ext uri="{FF2B5EF4-FFF2-40B4-BE49-F238E27FC236}">
                  <a16:creationId xmlns:a16="http://schemas.microsoft.com/office/drawing/2014/main" id="{B47F60AA-B4C9-FBFA-8C69-07F329E65B16}"/>
                </a:ext>
              </a:extLst>
            </p:cNvPr>
            <p:cNvSpPr/>
            <p:nvPr/>
          </p:nvSpPr>
          <p:spPr bwMode="auto">
            <a:xfrm>
              <a:off x="1529851" y="4384181"/>
              <a:ext cx="465813" cy="29680"/>
            </a:xfrm>
            <a:custGeom>
              <a:avLst/>
              <a:gdLst>
                <a:gd name="T0" fmla="*/ 18 w 564"/>
                <a:gd name="T1" fmla="*/ 0 h 36"/>
                <a:gd name="T2" fmla="*/ 546 w 564"/>
                <a:gd name="T3" fmla="*/ 0 h 36"/>
                <a:gd name="T4" fmla="*/ 564 w 564"/>
                <a:gd name="T5" fmla="*/ 18 h 36"/>
                <a:gd name="T6" fmla="*/ 564 w 564"/>
                <a:gd name="T7" fmla="*/ 36 h 36"/>
                <a:gd name="T8" fmla="*/ 0 w 564"/>
                <a:gd name="T9" fmla="*/ 36 h 36"/>
                <a:gd name="T10" fmla="*/ 0 w 564"/>
                <a:gd name="T11" fmla="*/ 18 h 36"/>
                <a:gd name="T12" fmla="*/ 18 w 564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6">
                  <a:moveTo>
                    <a:pt x="18" y="0"/>
                  </a:moveTo>
                  <a:cubicBezTo>
                    <a:pt x="546" y="0"/>
                    <a:pt x="546" y="0"/>
                    <a:pt x="546" y="0"/>
                  </a:cubicBezTo>
                  <a:cubicBezTo>
                    <a:pt x="556" y="0"/>
                    <a:pt x="564" y="9"/>
                    <a:pt x="564" y="18"/>
                  </a:cubicBezTo>
                  <a:cubicBezTo>
                    <a:pt x="564" y="36"/>
                    <a:pt x="564" y="36"/>
                    <a:pt x="564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CC4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76" name="组合 575">
              <a:extLst>
                <a:ext uri="{FF2B5EF4-FFF2-40B4-BE49-F238E27FC236}">
                  <a16:creationId xmlns:a16="http://schemas.microsoft.com/office/drawing/2014/main" id="{5B975808-EAE6-357B-70F8-AF29B416D8A7}"/>
                </a:ext>
              </a:extLst>
            </p:cNvPr>
            <p:cNvGrpSpPr/>
            <p:nvPr/>
          </p:nvGrpSpPr>
          <p:grpSpPr>
            <a:xfrm>
              <a:off x="1500170" y="3818947"/>
              <a:ext cx="673574" cy="583373"/>
              <a:chOff x="1500170" y="3818947"/>
              <a:chExt cx="673574" cy="583373"/>
            </a:xfrm>
          </p:grpSpPr>
          <p:sp>
            <p:nvSpPr>
              <p:cNvPr id="515" name="işḷîḑè">
                <a:extLst>
                  <a:ext uri="{FF2B5EF4-FFF2-40B4-BE49-F238E27FC236}">
                    <a16:creationId xmlns:a16="http://schemas.microsoft.com/office/drawing/2014/main" id="{321C7087-5515-D525-4AA1-CC66273CBB9A}"/>
                  </a:ext>
                </a:extLst>
              </p:cNvPr>
              <p:cNvSpPr/>
              <p:nvPr/>
            </p:nvSpPr>
            <p:spPr bwMode="auto">
              <a:xfrm>
                <a:off x="1500170" y="4131076"/>
                <a:ext cx="673574" cy="271244"/>
              </a:xfrm>
              <a:custGeom>
                <a:avLst/>
                <a:gdLst>
                  <a:gd name="T0" fmla="*/ 658 w 816"/>
                  <a:gd name="T1" fmla="*/ 0 h 329"/>
                  <a:gd name="T2" fmla="*/ 653 w 816"/>
                  <a:gd name="T3" fmla="*/ 54 h 329"/>
                  <a:gd name="T4" fmla="*/ 704 w 816"/>
                  <a:gd name="T5" fmla="*/ 41 h 329"/>
                  <a:gd name="T6" fmla="*/ 816 w 816"/>
                  <a:gd name="T7" fmla="*/ 154 h 329"/>
                  <a:gd name="T8" fmla="*/ 704 w 816"/>
                  <a:gd name="T9" fmla="*/ 266 h 329"/>
                  <a:gd name="T10" fmla="*/ 597 w 816"/>
                  <a:gd name="T11" fmla="*/ 190 h 329"/>
                  <a:gd name="T12" fmla="*/ 329 w 816"/>
                  <a:gd name="T13" fmla="*/ 329 h 329"/>
                  <a:gd name="T14" fmla="*/ 0 w 816"/>
                  <a:gd name="T15" fmla="*/ 0 h 329"/>
                  <a:gd name="T16" fmla="*/ 658 w 816"/>
                  <a:gd name="T17" fmla="*/ 0 h 329"/>
                  <a:gd name="T18" fmla="*/ 704 w 816"/>
                  <a:gd name="T19" fmla="*/ 79 h 329"/>
                  <a:gd name="T20" fmla="*/ 629 w 816"/>
                  <a:gd name="T21" fmla="*/ 154 h 329"/>
                  <a:gd name="T22" fmla="*/ 704 w 816"/>
                  <a:gd name="T23" fmla="*/ 228 h 329"/>
                  <a:gd name="T24" fmla="*/ 778 w 816"/>
                  <a:gd name="T25" fmla="*/ 154 h 329"/>
                  <a:gd name="T26" fmla="*/ 704 w 816"/>
                  <a:gd name="T27" fmla="*/ 7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6" h="329">
                    <a:moveTo>
                      <a:pt x="658" y="0"/>
                    </a:moveTo>
                    <a:cubicBezTo>
                      <a:pt x="658" y="18"/>
                      <a:pt x="656" y="36"/>
                      <a:pt x="653" y="54"/>
                    </a:cubicBezTo>
                    <a:cubicBezTo>
                      <a:pt x="668" y="46"/>
                      <a:pt x="686" y="41"/>
                      <a:pt x="704" y="41"/>
                    </a:cubicBezTo>
                    <a:cubicBezTo>
                      <a:pt x="766" y="41"/>
                      <a:pt x="816" y="92"/>
                      <a:pt x="816" y="154"/>
                    </a:cubicBezTo>
                    <a:cubicBezTo>
                      <a:pt x="816" y="216"/>
                      <a:pt x="766" y="266"/>
                      <a:pt x="704" y="266"/>
                    </a:cubicBezTo>
                    <a:cubicBezTo>
                      <a:pt x="654" y="266"/>
                      <a:pt x="612" y="234"/>
                      <a:pt x="597" y="190"/>
                    </a:cubicBezTo>
                    <a:cubicBezTo>
                      <a:pt x="538" y="274"/>
                      <a:pt x="440" y="329"/>
                      <a:pt x="329" y="329"/>
                    </a:cubicBezTo>
                    <a:cubicBezTo>
                      <a:pt x="147" y="329"/>
                      <a:pt x="0" y="182"/>
                      <a:pt x="0" y="0"/>
                    </a:cubicBezTo>
                    <a:lnTo>
                      <a:pt x="658" y="0"/>
                    </a:lnTo>
                    <a:close/>
                    <a:moveTo>
                      <a:pt x="704" y="79"/>
                    </a:moveTo>
                    <a:cubicBezTo>
                      <a:pt x="663" y="79"/>
                      <a:pt x="629" y="113"/>
                      <a:pt x="629" y="154"/>
                    </a:cubicBezTo>
                    <a:cubicBezTo>
                      <a:pt x="629" y="195"/>
                      <a:pt x="663" y="228"/>
                      <a:pt x="704" y="228"/>
                    </a:cubicBezTo>
                    <a:cubicBezTo>
                      <a:pt x="745" y="228"/>
                      <a:pt x="778" y="195"/>
                      <a:pt x="778" y="154"/>
                    </a:cubicBezTo>
                    <a:cubicBezTo>
                      <a:pt x="778" y="113"/>
                      <a:pt x="745" y="79"/>
                      <a:pt x="704" y="79"/>
                    </a:cubicBezTo>
                    <a:close/>
                  </a:path>
                </a:pathLst>
              </a:custGeom>
              <a:solidFill>
                <a:srgbClr val="EF51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1" name="íṥľïḓé">
                <a:extLst>
                  <a:ext uri="{FF2B5EF4-FFF2-40B4-BE49-F238E27FC236}">
                    <a16:creationId xmlns:a16="http://schemas.microsoft.com/office/drawing/2014/main" id="{6A285C4F-CE13-8D72-E9BC-854DB766CFA8}"/>
                  </a:ext>
                </a:extLst>
              </p:cNvPr>
              <p:cNvSpPr/>
              <p:nvPr/>
            </p:nvSpPr>
            <p:spPr bwMode="auto">
              <a:xfrm>
                <a:off x="1524000" y="3818947"/>
                <a:ext cx="483206" cy="293501"/>
              </a:xfrm>
              <a:custGeom>
                <a:avLst/>
                <a:gdLst>
                  <a:gd name="T0" fmla="*/ 226 w 513"/>
                  <a:gd name="T1" fmla="*/ 0 h 306"/>
                  <a:gd name="T2" fmla="*/ 103 w 513"/>
                  <a:gd name="T3" fmla="*/ 90 h 306"/>
                  <a:gd name="T4" fmla="*/ 0 w 513"/>
                  <a:gd name="T5" fmla="*/ 198 h 306"/>
                  <a:gd name="T6" fmla="*/ 116 w 513"/>
                  <a:gd name="T7" fmla="*/ 306 h 306"/>
                  <a:gd name="T8" fmla="*/ 116 w 513"/>
                  <a:gd name="T9" fmla="*/ 306 h 306"/>
                  <a:gd name="T10" fmla="*/ 413 w 513"/>
                  <a:gd name="T11" fmla="*/ 306 h 306"/>
                  <a:gd name="T12" fmla="*/ 413 w 513"/>
                  <a:gd name="T13" fmla="*/ 306 h 306"/>
                  <a:gd name="T14" fmla="*/ 413 w 513"/>
                  <a:gd name="T15" fmla="*/ 306 h 306"/>
                  <a:gd name="T16" fmla="*/ 513 w 513"/>
                  <a:gd name="T17" fmla="*/ 213 h 306"/>
                  <a:gd name="T18" fmla="*/ 453 w 513"/>
                  <a:gd name="T19" fmla="*/ 127 h 306"/>
                  <a:gd name="T20" fmla="*/ 453 w 513"/>
                  <a:gd name="T21" fmla="*/ 125 h 306"/>
                  <a:gd name="T22" fmla="*/ 382 w 513"/>
                  <a:gd name="T23" fmla="*/ 58 h 306"/>
                  <a:gd name="T24" fmla="*/ 341 w 513"/>
                  <a:gd name="T25" fmla="*/ 70 h 306"/>
                  <a:gd name="T26" fmla="*/ 226 w 513"/>
                  <a:gd name="T27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3" h="306">
                    <a:moveTo>
                      <a:pt x="226" y="0"/>
                    </a:moveTo>
                    <a:cubicBezTo>
                      <a:pt x="166" y="0"/>
                      <a:pt x="117" y="38"/>
                      <a:pt x="103" y="90"/>
                    </a:cubicBezTo>
                    <a:cubicBezTo>
                      <a:pt x="45" y="96"/>
                      <a:pt x="0" y="142"/>
                      <a:pt x="0" y="198"/>
                    </a:cubicBezTo>
                    <a:cubicBezTo>
                      <a:pt x="0" y="258"/>
                      <a:pt x="52" y="306"/>
                      <a:pt x="116" y="306"/>
                    </a:cubicBezTo>
                    <a:cubicBezTo>
                      <a:pt x="116" y="306"/>
                      <a:pt x="116" y="306"/>
                      <a:pt x="116" y="306"/>
                    </a:cubicBezTo>
                    <a:cubicBezTo>
                      <a:pt x="413" y="306"/>
                      <a:pt x="413" y="306"/>
                      <a:pt x="413" y="306"/>
                    </a:cubicBezTo>
                    <a:cubicBezTo>
                      <a:pt x="413" y="306"/>
                      <a:pt x="413" y="306"/>
                      <a:pt x="413" y="306"/>
                    </a:cubicBezTo>
                    <a:cubicBezTo>
                      <a:pt x="413" y="306"/>
                      <a:pt x="413" y="306"/>
                      <a:pt x="413" y="306"/>
                    </a:cubicBezTo>
                    <a:cubicBezTo>
                      <a:pt x="469" y="306"/>
                      <a:pt x="513" y="264"/>
                      <a:pt x="513" y="213"/>
                    </a:cubicBezTo>
                    <a:cubicBezTo>
                      <a:pt x="513" y="174"/>
                      <a:pt x="488" y="141"/>
                      <a:pt x="453" y="127"/>
                    </a:cubicBezTo>
                    <a:cubicBezTo>
                      <a:pt x="453" y="126"/>
                      <a:pt x="453" y="125"/>
                      <a:pt x="453" y="125"/>
                    </a:cubicBezTo>
                    <a:cubicBezTo>
                      <a:pt x="453" y="88"/>
                      <a:pt x="421" y="58"/>
                      <a:pt x="382" y="58"/>
                    </a:cubicBezTo>
                    <a:cubicBezTo>
                      <a:pt x="367" y="58"/>
                      <a:pt x="353" y="63"/>
                      <a:pt x="341" y="70"/>
                    </a:cubicBezTo>
                    <a:cubicBezTo>
                      <a:pt x="322" y="29"/>
                      <a:pt x="277" y="0"/>
                      <a:pt x="226" y="0"/>
                    </a:cubicBezTo>
                    <a:close/>
                  </a:path>
                </a:pathLst>
              </a:custGeom>
              <a:solidFill>
                <a:srgbClr val="1B8A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22" name="ïsļïḍe">
              <a:extLst>
                <a:ext uri="{FF2B5EF4-FFF2-40B4-BE49-F238E27FC236}">
                  <a16:creationId xmlns:a16="http://schemas.microsoft.com/office/drawing/2014/main" id="{BC4B544E-0AA1-C3FD-94B4-6F661A5E98AC}"/>
                </a:ext>
              </a:extLst>
            </p:cNvPr>
            <p:cNvSpPr/>
            <p:nvPr/>
          </p:nvSpPr>
          <p:spPr bwMode="auto">
            <a:xfrm>
              <a:off x="1674953" y="3950522"/>
              <a:ext cx="238266" cy="84094"/>
            </a:xfrm>
            <a:custGeom>
              <a:avLst/>
              <a:gdLst>
                <a:gd name="T0" fmla="*/ 12 w 288"/>
                <a:gd name="T1" fmla="*/ 70 h 102"/>
                <a:gd name="T2" fmla="*/ 27 w 288"/>
                <a:gd name="T3" fmla="*/ 91 h 102"/>
                <a:gd name="T4" fmla="*/ 41 w 288"/>
                <a:gd name="T5" fmla="*/ 82 h 102"/>
                <a:gd name="T6" fmla="*/ 42 w 288"/>
                <a:gd name="T7" fmla="*/ 0 h 102"/>
                <a:gd name="T8" fmla="*/ 55 w 288"/>
                <a:gd name="T9" fmla="*/ 69 h 102"/>
                <a:gd name="T10" fmla="*/ 43 w 288"/>
                <a:gd name="T11" fmla="*/ 99 h 102"/>
                <a:gd name="T12" fmla="*/ 7 w 288"/>
                <a:gd name="T13" fmla="*/ 95 h 102"/>
                <a:gd name="T14" fmla="*/ 123 w 288"/>
                <a:gd name="T15" fmla="*/ 92 h 102"/>
                <a:gd name="T16" fmla="*/ 96 w 288"/>
                <a:gd name="T17" fmla="*/ 102 h 102"/>
                <a:gd name="T18" fmla="*/ 71 w 288"/>
                <a:gd name="T19" fmla="*/ 81 h 102"/>
                <a:gd name="T20" fmla="*/ 80 w 288"/>
                <a:gd name="T21" fmla="*/ 65 h 102"/>
                <a:gd name="T22" fmla="*/ 100 w 288"/>
                <a:gd name="T23" fmla="*/ 59 h 102"/>
                <a:gd name="T24" fmla="*/ 122 w 288"/>
                <a:gd name="T25" fmla="*/ 51 h 102"/>
                <a:gd name="T26" fmla="*/ 105 w 288"/>
                <a:gd name="T27" fmla="*/ 36 h 102"/>
                <a:gd name="T28" fmla="*/ 86 w 288"/>
                <a:gd name="T29" fmla="*/ 50 h 102"/>
                <a:gd name="T30" fmla="*/ 79 w 288"/>
                <a:gd name="T31" fmla="*/ 36 h 102"/>
                <a:gd name="T32" fmla="*/ 107 w 288"/>
                <a:gd name="T33" fmla="*/ 26 h 102"/>
                <a:gd name="T34" fmla="*/ 130 w 288"/>
                <a:gd name="T35" fmla="*/ 34 h 102"/>
                <a:gd name="T36" fmla="*/ 135 w 288"/>
                <a:gd name="T37" fmla="*/ 54 h 102"/>
                <a:gd name="T38" fmla="*/ 136 w 288"/>
                <a:gd name="T39" fmla="*/ 92 h 102"/>
                <a:gd name="T40" fmla="*/ 126 w 288"/>
                <a:gd name="T41" fmla="*/ 101 h 102"/>
                <a:gd name="T42" fmla="*/ 122 w 288"/>
                <a:gd name="T43" fmla="*/ 64 h 102"/>
                <a:gd name="T44" fmla="*/ 91 w 288"/>
                <a:gd name="T45" fmla="*/ 71 h 102"/>
                <a:gd name="T46" fmla="*/ 85 w 288"/>
                <a:gd name="T47" fmla="*/ 81 h 102"/>
                <a:gd name="T48" fmla="*/ 99 w 288"/>
                <a:gd name="T49" fmla="*/ 93 h 102"/>
                <a:gd name="T50" fmla="*/ 120 w 288"/>
                <a:gd name="T51" fmla="*/ 81 h 102"/>
                <a:gd name="T52" fmla="*/ 122 w 288"/>
                <a:gd name="T53" fmla="*/ 64 h 102"/>
                <a:gd name="T54" fmla="*/ 147 w 288"/>
                <a:gd name="T55" fmla="*/ 28 h 102"/>
                <a:gd name="T56" fmla="*/ 175 w 288"/>
                <a:gd name="T57" fmla="*/ 72 h 102"/>
                <a:gd name="T58" fmla="*/ 185 w 288"/>
                <a:gd name="T59" fmla="*/ 72 h 102"/>
                <a:gd name="T60" fmla="*/ 214 w 288"/>
                <a:gd name="T61" fmla="*/ 28 h 102"/>
                <a:gd name="T62" fmla="*/ 174 w 288"/>
                <a:gd name="T63" fmla="*/ 101 h 102"/>
                <a:gd name="T64" fmla="*/ 259 w 288"/>
                <a:gd name="T65" fmla="*/ 100 h 102"/>
                <a:gd name="T66" fmla="*/ 227 w 288"/>
                <a:gd name="T67" fmla="*/ 96 h 102"/>
                <a:gd name="T68" fmla="*/ 223 w 288"/>
                <a:gd name="T69" fmla="*/ 72 h 102"/>
                <a:gd name="T70" fmla="*/ 238 w 288"/>
                <a:gd name="T71" fmla="*/ 61 h 102"/>
                <a:gd name="T72" fmla="*/ 271 w 288"/>
                <a:gd name="T73" fmla="*/ 54 h 102"/>
                <a:gd name="T74" fmla="*/ 268 w 288"/>
                <a:gd name="T75" fmla="*/ 41 h 102"/>
                <a:gd name="T76" fmla="*/ 241 w 288"/>
                <a:gd name="T77" fmla="*/ 39 h 102"/>
                <a:gd name="T78" fmla="*/ 222 w 288"/>
                <a:gd name="T79" fmla="*/ 49 h 102"/>
                <a:gd name="T80" fmla="*/ 239 w 288"/>
                <a:gd name="T81" fmla="*/ 29 h 102"/>
                <a:gd name="T82" fmla="*/ 271 w 288"/>
                <a:gd name="T83" fmla="*/ 28 h 102"/>
                <a:gd name="T84" fmla="*/ 283 w 288"/>
                <a:gd name="T85" fmla="*/ 42 h 102"/>
                <a:gd name="T86" fmla="*/ 284 w 288"/>
                <a:gd name="T87" fmla="*/ 70 h 102"/>
                <a:gd name="T88" fmla="*/ 288 w 288"/>
                <a:gd name="T89" fmla="*/ 101 h 102"/>
                <a:gd name="T90" fmla="*/ 272 w 288"/>
                <a:gd name="T91" fmla="*/ 92 h 102"/>
                <a:gd name="T92" fmla="*/ 251 w 288"/>
                <a:gd name="T93" fmla="*/ 69 h 102"/>
                <a:gd name="T94" fmla="*/ 235 w 288"/>
                <a:gd name="T95" fmla="*/ 75 h 102"/>
                <a:gd name="T96" fmla="*/ 237 w 288"/>
                <a:gd name="T97" fmla="*/ 89 h 102"/>
                <a:gd name="T98" fmla="*/ 261 w 288"/>
                <a:gd name="T99" fmla="*/ 89 h 102"/>
                <a:gd name="T100" fmla="*/ 271 w 288"/>
                <a:gd name="T101" fmla="*/ 6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" h="102">
                  <a:moveTo>
                    <a:pt x="0" y="72"/>
                  </a:moveTo>
                  <a:cubicBezTo>
                    <a:pt x="12" y="70"/>
                    <a:pt x="12" y="70"/>
                    <a:pt x="12" y="70"/>
                  </a:cubicBezTo>
                  <a:cubicBezTo>
                    <a:pt x="12" y="78"/>
                    <a:pt x="14" y="84"/>
                    <a:pt x="16" y="86"/>
                  </a:cubicBezTo>
                  <a:cubicBezTo>
                    <a:pt x="19" y="89"/>
                    <a:pt x="22" y="91"/>
                    <a:pt x="27" y="91"/>
                  </a:cubicBezTo>
                  <a:cubicBezTo>
                    <a:pt x="30" y="91"/>
                    <a:pt x="33" y="90"/>
                    <a:pt x="36" y="88"/>
                  </a:cubicBezTo>
                  <a:cubicBezTo>
                    <a:pt x="38" y="87"/>
                    <a:pt x="40" y="85"/>
                    <a:pt x="41" y="82"/>
                  </a:cubicBezTo>
                  <a:cubicBezTo>
                    <a:pt x="42" y="79"/>
                    <a:pt x="42" y="75"/>
                    <a:pt x="42" y="6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7"/>
                    <a:pt x="54" y="84"/>
                    <a:pt x="52" y="88"/>
                  </a:cubicBezTo>
                  <a:cubicBezTo>
                    <a:pt x="50" y="93"/>
                    <a:pt x="47" y="96"/>
                    <a:pt x="43" y="99"/>
                  </a:cubicBezTo>
                  <a:cubicBezTo>
                    <a:pt x="38" y="101"/>
                    <a:pt x="33" y="102"/>
                    <a:pt x="27" y="102"/>
                  </a:cubicBezTo>
                  <a:cubicBezTo>
                    <a:pt x="18" y="102"/>
                    <a:pt x="11" y="100"/>
                    <a:pt x="7" y="95"/>
                  </a:cubicBezTo>
                  <a:cubicBezTo>
                    <a:pt x="2" y="90"/>
                    <a:pt x="0" y="82"/>
                    <a:pt x="0" y="72"/>
                  </a:cubicBezTo>
                  <a:close/>
                  <a:moveTo>
                    <a:pt x="123" y="92"/>
                  </a:moveTo>
                  <a:cubicBezTo>
                    <a:pt x="119" y="96"/>
                    <a:pt x="114" y="98"/>
                    <a:pt x="110" y="100"/>
                  </a:cubicBezTo>
                  <a:cubicBezTo>
                    <a:pt x="106" y="102"/>
                    <a:pt x="101" y="102"/>
                    <a:pt x="96" y="102"/>
                  </a:cubicBezTo>
                  <a:cubicBezTo>
                    <a:pt x="88" y="102"/>
                    <a:pt x="82" y="100"/>
                    <a:pt x="78" y="96"/>
                  </a:cubicBezTo>
                  <a:cubicBezTo>
                    <a:pt x="74" y="92"/>
                    <a:pt x="71" y="88"/>
                    <a:pt x="71" y="81"/>
                  </a:cubicBezTo>
                  <a:cubicBezTo>
                    <a:pt x="71" y="78"/>
                    <a:pt x="72" y="75"/>
                    <a:pt x="74" y="72"/>
                  </a:cubicBezTo>
                  <a:cubicBezTo>
                    <a:pt x="75" y="69"/>
                    <a:pt x="78" y="66"/>
                    <a:pt x="80" y="65"/>
                  </a:cubicBezTo>
                  <a:cubicBezTo>
                    <a:pt x="83" y="63"/>
                    <a:pt x="86" y="61"/>
                    <a:pt x="89" y="61"/>
                  </a:cubicBezTo>
                  <a:cubicBezTo>
                    <a:pt x="92" y="60"/>
                    <a:pt x="95" y="59"/>
                    <a:pt x="100" y="59"/>
                  </a:cubicBezTo>
                  <a:cubicBezTo>
                    <a:pt x="110" y="58"/>
                    <a:pt x="118" y="56"/>
                    <a:pt x="122" y="54"/>
                  </a:cubicBezTo>
                  <a:cubicBezTo>
                    <a:pt x="122" y="53"/>
                    <a:pt x="122" y="52"/>
                    <a:pt x="122" y="51"/>
                  </a:cubicBezTo>
                  <a:cubicBezTo>
                    <a:pt x="122" y="46"/>
                    <a:pt x="121" y="43"/>
                    <a:pt x="119" y="41"/>
                  </a:cubicBezTo>
                  <a:cubicBezTo>
                    <a:pt x="116" y="38"/>
                    <a:pt x="111" y="36"/>
                    <a:pt x="105" y="36"/>
                  </a:cubicBezTo>
                  <a:cubicBezTo>
                    <a:pt x="99" y="36"/>
                    <a:pt x="95" y="37"/>
                    <a:pt x="92" y="39"/>
                  </a:cubicBezTo>
                  <a:cubicBezTo>
                    <a:pt x="89" y="42"/>
                    <a:pt x="87" y="45"/>
                    <a:pt x="86" y="50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3"/>
                    <a:pt x="77" y="39"/>
                    <a:pt x="79" y="36"/>
                  </a:cubicBezTo>
                  <a:cubicBezTo>
                    <a:pt x="82" y="33"/>
                    <a:pt x="85" y="31"/>
                    <a:pt x="90" y="29"/>
                  </a:cubicBezTo>
                  <a:cubicBezTo>
                    <a:pt x="95" y="27"/>
                    <a:pt x="100" y="26"/>
                    <a:pt x="107" y="26"/>
                  </a:cubicBezTo>
                  <a:cubicBezTo>
                    <a:pt x="113" y="26"/>
                    <a:pt x="118" y="27"/>
                    <a:pt x="122" y="28"/>
                  </a:cubicBezTo>
                  <a:cubicBezTo>
                    <a:pt x="126" y="30"/>
                    <a:pt x="129" y="32"/>
                    <a:pt x="130" y="34"/>
                  </a:cubicBezTo>
                  <a:cubicBezTo>
                    <a:pt x="132" y="36"/>
                    <a:pt x="134" y="39"/>
                    <a:pt x="134" y="42"/>
                  </a:cubicBezTo>
                  <a:cubicBezTo>
                    <a:pt x="135" y="44"/>
                    <a:pt x="135" y="48"/>
                    <a:pt x="135" y="54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82"/>
                    <a:pt x="135" y="89"/>
                    <a:pt x="136" y="92"/>
                  </a:cubicBezTo>
                  <a:cubicBezTo>
                    <a:pt x="136" y="95"/>
                    <a:pt x="137" y="98"/>
                    <a:pt x="139" y="101"/>
                  </a:cubicBezTo>
                  <a:cubicBezTo>
                    <a:pt x="126" y="101"/>
                    <a:pt x="126" y="101"/>
                    <a:pt x="126" y="101"/>
                  </a:cubicBezTo>
                  <a:cubicBezTo>
                    <a:pt x="125" y="98"/>
                    <a:pt x="124" y="95"/>
                    <a:pt x="123" y="92"/>
                  </a:cubicBezTo>
                  <a:close/>
                  <a:moveTo>
                    <a:pt x="122" y="64"/>
                  </a:moveTo>
                  <a:cubicBezTo>
                    <a:pt x="118" y="66"/>
                    <a:pt x="111" y="68"/>
                    <a:pt x="102" y="69"/>
                  </a:cubicBezTo>
                  <a:cubicBezTo>
                    <a:pt x="97" y="70"/>
                    <a:pt x="93" y="70"/>
                    <a:pt x="91" y="71"/>
                  </a:cubicBezTo>
                  <a:cubicBezTo>
                    <a:pt x="89" y="72"/>
                    <a:pt x="88" y="73"/>
                    <a:pt x="86" y="75"/>
                  </a:cubicBezTo>
                  <a:cubicBezTo>
                    <a:pt x="85" y="77"/>
                    <a:pt x="85" y="79"/>
                    <a:pt x="85" y="81"/>
                  </a:cubicBezTo>
                  <a:cubicBezTo>
                    <a:pt x="85" y="84"/>
                    <a:pt x="86" y="87"/>
                    <a:pt x="88" y="89"/>
                  </a:cubicBezTo>
                  <a:cubicBezTo>
                    <a:pt x="91" y="91"/>
                    <a:pt x="95" y="93"/>
                    <a:pt x="99" y="93"/>
                  </a:cubicBezTo>
                  <a:cubicBezTo>
                    <a:pt x="104" y="93"/>
                    <a:pt x="108" y="92"/>
                    <a:pt x="112" y="89"/>
                  </a:cubicBezTo>
                  <a:cubicBezTo>
                    <a:pt x="116" y="87"/>
                    <a:pt x="119" y="85"/>
                    <a:pt x="120" y="81"/>
                  </a:cubicBezTo>
                  <a:cubicBezTo>
                    <a:pt x="122" y="78"/>
                    <a:pt x="122" y="74"/>
                    <a:pt x="122" y="69"/>
                  </a:cubicBezTo>
                  <a:lnTo>
                    <a:pt x="122" y="64"/>
                  </a:lnTo>
                  <a:close/>
                  <a:moveTo>
                    <a:pt x="174" y="101"/>
                  </a:moveTo>
                  <a:cubicBezTo>
                    <a:pt x="147" y="28"/>
                    <a:pt x="147" y="28"/>
                    <a:pt x="147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77" y="76"/>
                    <a:pt x="179" y="81"/>
                    <a:pt x="180" y="86"/>
                  </a:cubicBezTo>
                  <a:cubicBezTo>
                    <a:pt x="181" y="82"/>
                    <a:pt x="183" y="78"/>
                    <a:pt x="185" y="72"/>
                  </a:cubicBezTo>
                  <a:cubicBezTo>
                    <a:pt x="201" y="28"/>
                    <a:pt x="201" y="28"/>
                    <a:pt x="201" y="28"/>
                  </a:cubicBezTo>
                  <a:cubicBezTo>
                    <a:pt x="214" y="28"/>
                    <a:pt x="214" y="28"/>
                    <a:pt x="214" y="28"/>
                  </a:cubicBezTo>
                  <a:cubicBezTo>
                    <a:pt x="186" y="101"/>
                    <a:pt x="186" y="101"/>
                    <a:pt x="186" y="101"/>
                  </a:cubicBezTo>
                  <a:lnTo>
                    <a:pt x="174" y="101"/>
                  </a:lnTo>
                  <a:close/>
                  <a:moveTo>
                    <a:pt x="272" y="92"/>
                  </a:moveTo>
                  <a:cubicBezTo>
                    <a:pt x="268" y="96"/>
                    <a:pt x="263" y="98"/>
                    <a:pt x="259" y="100"/>
                  </a:cubicBezTo>
                  <a:cubicBezTo>
                    <a:pt x="255" y="102"/>
                    <a:pt x="250" y="102"/>
                    <a:pt x="245" y="102"/>
                  </a:cubicBezTo>
                  <a:cubicBezTo>
                    <a:pt x="237" y="102"/>
                    <a:pt x="231" y="100"/>
                    <a:pt x="227" y="96"/>
                  </a:cubicBezTo>
                  <a:cubicBezTo>
                    <a:pt x="222" y="92"/>
                    <a:pt x="220" y="88"/>
                    <a:pt x="220" y="81"/>
                  </a:cubicBezTo>
                  <a:cubicBezTo>
                    <a:pt x="220" y="78"/>
                    <a:pt x="221" y="75"/>
                    <a:pt x="223" y="72"/>
                  </a:cubicBezTo>
                  <a:cubicBezTo>
                    <a:pt x="224" y="69"/>
                    <a:pt x="226" y="66"/>
                    <a:pt x="229" y="65"/>
                  </a:cubicBezTo>
                  <a:cubicBezTo>
                    <a:pt x="232" y="63"/>
                    <a:pt x="235" y="61"/>
                    <a:pt x="238" y="61"/>
                  </a:cubicBezTo>
                  <a:cubicBezTo>
                    <a:pt x="240" y="60"/>
                    <a:pt x="244" y="59"/>
                    <a:pt x="249" y="59"/>
                  </a:cubicBezTo>
                  <a:cubicBezTo>
                    <a:pt x="259" y="58"/>
                    <a:pt x="266" y="56"/>
                    <a:pt x="271" y="54"/>
                  </a:cubicBezTo>
                  <a:cubicBezTo>
                    <a:pt x="271" y="53"/>
                    <a:pt x="271" y="52"/>
                    <a:pt x="271" y="51"/>
                  </a:cubicBezTo>
                  <a:cubicBezTo>
                    <a:pt x="271" y="46"/>
                    <a:pt x="270" y="43"/>
                    <a:pt x="268" y="41"/>
                  </a:cubicBezTo>
                  <a:cubicBezTo>
                    <a:pt x="265" y="38"/>
                    <a:pt x="260" y="36"/>
                    <a:pt x="254" y="36"/>
                  </a:cubicBezTo>
                  <a:cubicBezTo>
                    <a:pt x="248" y="36"/>
                    <a:pt x="243" y="37"/>
                    <a:pt x="241" y="39"/>
                  </a:cubicBezTo>
                  <a:cubicBezTo>
                    <a:pt x="238" y="42"/>
                    <a:pt x="236" y="45"/>
                    <a:pt x="234" y="50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3" y="43"/>
                    <a:pt x="225" y="39"/>
                    <a:pt x="228" y="36"/>
                  </a:cubicBezTo>
                  <a:cubicBezTo>
                    <a:pt x="230" y="33"/>
                    <a:pt x="234" y="31"/>
                    <a:pt x="239" y="29"/>
                  </a:cubicBezTo>
                  <a:cubicBezTo>
                    <a:pt x="244" y="27"/>
                    <a:pt x="249" y="26"/>
                    <a:pt x="255" y="26"/>
                  </a:cubicBezTo>
                  <a:cubicBezTo>
                    <a:pt x="262" y="26"/>
                    <a:pt x="267" y="27"/>
                    <a:pt x="271" y="28"/>
                  </a:cubicBezTo>
                  <a:cubicBezTo>
                    <a:pt x="274" y="30"/>
                    <a:pt x="277" y="32"/>
                    <a:pt x="279" y="34"/>
                  </a:cubicBezTo>
                  <a:cubicBezTo>
                    <a:pt x="281" y="36"/>
                    <a:pt x="282" y="39"/>
                    <a:pt x="283" y="42"/>
                  </a:cubicBezTo>
                  <a:cubicBezTo>
                    <a:pt x="284" y="44"/>
                    <a:pt x="284" y="48"/>
                    <a:pt x="284" y="54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4" y="82"/>
                    <a:pt x="284" y="89"/>
                    <a:pt x="285" y="92"/>
                  </a:cubicBezTo>
                  <a:cubicBezTo>
                    <a:pt x="285" y="95"/>
                    <a:pt x="286" y="98"/>
                    <a:pt x="288" y="101"/>
                  </a:cubicBezTo>
                  <a:cubicBezTo>
                    <a:pt x="275" y="101"/>
                    <a:pt x="275" y="101"/>
                    <a:pt x="275" y="101"/>
                  </a:cubicBezTo>
                  <a:cubicBezTo>
                    <a:pt x="273" y="98"/>
                    <a:pt x="273" y="95"/>
                    <a:pt x="272" y="92"/>
                  </a:cubicBezTo>
                  <a:close/>
                  <a:moveTo>
                    <a:pt x="271" y="64"/>
                  </a:moveTo>
                  <a:cubicBezTo>
                    <a:pt x="267" y="66"/>
                    <a:pt x="260" y="68"/>
                    <a:pt x="251" y="69"/>
                  </a:cubicBezTo>
                  <a:cubicBezTo>
                    <a:pt x="246" y="70"/>
                    <a:pt x="242" y="70"/>
                    <a:pt x="240" y="71"/>
                  </a:cubicBezTo>
                  <a:cubicBezTo>
                    <a:pt x="238" y="72"/>
                    <a:pt x="236" y="73"/>
                    <a:pt x="235" y="75"/>
                  </a:cubicBezTo>
                  <a:cubicBezTo>
                    <a:pt x="234" y="77"/>
                    <a:pt x="233" y="79"/>
                    <a:pt x="233" y="81"/>
                  </a:cubicBezTo>
                  <a:cubicBezTo>
                    <a:pt x="233" y="84"/>
                    <a:pt x="235" y="87"/>
                    <a:pt x="237" y="89"/>
                  </a:cubicBezTo>
                  <a:cubicBezTo>
                    <a:pt x="240" y="91"/>
                    <a:pt x="243" y="93"/>
                    <a:pt x="248" y="93"/>
                  </a:cubicBezTo>
                  <a:cubicBezTo>
                    <a:pt x="253" y="93"/>
                    <a:pt x="257" y="92"/>
                    <a:pt x="261" y="89"/>
                  </a:cubicBezTo>
                  <a:cubicBezTo>
                    <a:pt x="265" y="87"/>
                    <a:pt x="267" y="85"/>
                    <a:pt x="269" y="81"/>
                  </a:cubicBezTo>
                  <a:cubicBezTo>
                    <a:pt x="270" y="78"/>
                    <a:pt x="271" y="74"/>
                    <a:pt x="271" y="69"/>
                  </a:cubicBezTo>
                  <a:lnTo>
                    <a:pt x="271" y="6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24" name="组合 723">
            <a:extLst>
              <a:ext uri="{FF2B5EF4-FFF2-40B4-BE49-F238E27FC236}">
                <a16:creationId xmlns:a16="http://schemas.microsoft.com/office/drawing/2014/main" id="{462BD554-4400-1BE8-C413-64BB18BDD756}"/>
              </a:ext>
            </a:extLst>
          </p:cNvPr>
          <p:cNvGrpSpPr/>
          <p:nvPr/>
        </p:nvGrpSpPr>
        <p:grpSpPr>
          <a:xfrm>
            <a:off x="7643965" y="2998572"/>
            <a:ext cx="1831934" cy="1269139"/>
            <a:chOff x="7643965" y="2896976"/>
            <a:chExt cx="1831934" cy="1269139"/>
          </a:xfrm>
        </p:grpSpPr>
        <p:sp>
          <p:nvSpPr>
            <p:cNvPr id="580" name="iṥ1iḍê">
              <a:extLst>
                <a:ext uri="{FF2B5EF4-FFF2-40B4-BE49-F238E27FC236}">
                  <a16:creationId xmlns:a16="http://schemas.microsoft.com/office/drawing/2014/main" id="{9CCCA457-68EC-F2CA-BECD-B2211C8050DB}"/>
                </a:ext>
              </a:extLst>
            </p:cNvPr>
            <p:cNvSpPr/>
            <p:nvPr/>
          </p:nvSpPr>
          <p:spPr bwMode="auto">
            <a:xfrm>
              <a:off x="8042137" y="3446101"/>
              <a:ext cx="405008" cy="113357"/>
            </a:xfrm>
            <a:custGeom>
              <a:avLst/>
              <a:gdLst>
                <a:gd name="T0" fmla="*/ 3566 w 3566"/>
                <a:gd name="T1" fmla="*/ 789 h 1004"/>
                <a:gd name="T2" fmla="*/ 2812 w 3566"/>
                <a:gd name="T3" fmla="*/ 511 h 1004"/>
                <a:gd name="T4" fmla="*/ 2368 w 3566"/>
                <a:gd name="T5" fmla="*/ 0 h 1004"/>
                <a:gd name="T6" fmla="*/ 1788 w 3566"/>
                <a:gd name="T7" fmla="*/ 0 h 1004"/>
                <a:gd name="T8" fmla="*/ 1779 w 3566"/>
                <a:gd name="T9" fmla="*/ 0 h 1004"/>
                <a:gd name="T10" fmla="*/ 1198 w 3566"/>
                <a:gd name="T11" fmla="*/ 0 h 1004"/>
                <a:gd name="T12" fmla="*/ 755 w 3566"/>
                <a:gd name="T13" fmla="*/ 511 h 1004"/>
                <a:gd name="T14" fmla="*/ 0 w 3566"/>
                <a:gd name="T15" fmla="*/ 789 h 1004"/>
                <a:gd name="T16" fmla="*/ 1783 w 3566"/>
                <a:gd name="T17" fmla="*/ 1004 h 1004"/>
                <a:gd name="T18" fmla="*/ 3566 w 3566"/>
                <a:gd name="T19" fmla="*/ 789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66" h="1004">
                  <a:moveTo>
                    <a:pt x="3566" y="789"/>
                  </a:moveTo>
                  <a:cubicBezTo>
                    <a:pt x="2812" y="511"/>
                    <a:pt x="2812" y="511"/>
                    <a:pt x="2812" y="511"/>
                  </a:cubicBezTo>
                  <a:cubicBezTo>
                    <a:pt x="2247" y="325"/>
                    <a:pt x="2368" y="0"/>
                    <a:pt x="2368" y="0"/>
                  </a:cubicBezTo>
                  <a:cubicBezTo>
                    <a:pt x="1788" y="0"/>
                    <a:pt x="1788" y="0"/>
                    <a:pt x="1788" y="0"/>
                  </a:cubicBezTo>
                  <a:cubicBezTo>
                    <a:pt x="1779" y="0"/>
                    <a:pt x="1779" y="0"/>
                    <a:pt x="1779" y="0"/>
                  </a:cubicBezTo>
                  <a:cubicBezTo>
                    <a:pt x="1198" y="0"/>
                    <a:pt x="1198" y="0"/>
                    <a:pt x="1198" y="0"/>
                  </a:cubicBezTo>
                  <a:cubicBezTo>
                    <a:pt x="1198" y="0"/>
                    <a:pt x="1319" y="325"/>
                    <a:pt x="755" y="511"/>
                  </a:cubicBezTo>
                  <a:cubicBezTo>
                    <a:pt x="0" y="789"/>
                    <a:pt x="0" y="789"/>
                    <a:pt x="0" y="789"/>
                  </a:cubicBezTo>
                  <a:cubicBezTo>
                    <a:pt x="1783" y="1004"/>
                    <a:pt x="1783" y="1004"/>
                    <a:pt x="1783" y="1004"/>
                  </a:cubicBezTo>
                  <a:lnTo>
                    <a:pt x="3566" y="789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iśḻiḓé">
              <a:extLst>
                <a:ext uri="{FF2B5EF4-FFF2-40B4-BE49-F238E27FC236}">
                  <a16:creationId xmlns:a16="http://schemas.microsoft.com/office/drawing/2014/main" id="{CAD937A1-A1DC-C54E-EB70-07D980F34B11}"/>
                </a:ext>
              </a:extLst>
            </p:cNvPr>
            <p:cNvSpPr/>
            <p:nvPr/>
          </p:nvSpPr>
          <p:spPr bwMode="auto">
            <a:xfrm>
              <a:off x="8039289" y="3148183"/>
              <a:ext cx="42153" cy="91711"/>
            </a:xfrm>
            <a:custGeom>
              <a:avLst/>
              <a:gdLst>
                <a:gd name="T0" fmla="*/ 365 w 372"/>
                <a:gd name="T1" fmla="*/ 388 h 810"/>
                <a:gd name="T2" fmla="*/ 213 w 372"/>
                <a:gd name="T3" fmla="*/ 806 h 810"/>
                <a:gd name="T4" fmla="*/ 8 w 372"/>
                <a:gd name="T5" fmla="*/ 412 h 810"/>
                <a:gd name="T6" fmla="*/ 202 w 372"/>
                <a:gd name="T7" fmla="*/ 4 h 810"/>
                <a:gd name="T8" fmla="*/ 365 w 372"/>
                <a:gd name="T9" fmla="*/ 38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810">
                  <a:moveTo>
                    <a:pt x="365" y="388"/>
                  </a:moveTo>
                  <a:cubicBezTo>
                    <a:pt x="372" y="609"/>
                    <a:pt x="327" y="802"/>
                    <a:pt x="213" y="806"/>
                  </a:cubicBezTo>
                  <a:cubicBezTo>
                    <a:pt x="98" y="810"/>
                    <a:pt x="16" y="633"/>
                    <a:pt x="8" y="412"/>
                  </a:cubicBezTo>
                  <a:cubicBezTo>
                    <a:pt x="0" y="190"/>
                    <a:pt x="88" y="7"/>
                    <a:pt x="202" y="4"/>
                  </a:cubicBezTo>
                  <a:cubicBezTo>
                    <a:pt x="317" y="0"/>
                    <a:pt x="357" y="166"/>
                    <a:pt x="365" y="388"/>
                  </a:cubicBezTo>
                  <a:close/>
                </a:path>
              </a:pathLst>
            </a:cu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îśḷïďè">
              <a:extLst>
                <a:ext uri="{FF2B5EF4-FFF2-40B4-BE49-F238E27FC236}">
                  <a16:creationId xmlns:a16="http://schemas.microsoft.com/office/drawing/2014/main" id="{99CA775B-E7CA-7D4A-612A-9517A68010B4}"/>
                </a:ext>
              </a:extLst>
            </p:cNvPr>
            <p:cNvSpPr/>
            <p:nvPr/>
          </p:nvSpPr>
          <p:spPr bwMode="auto">
            <a:xfrm>
              <a:off x="8410119" y="3143057"/>
              <a:ext cx="42153" cy="91711"/>
            </a:xfrm>
            <a:custGeom>
              <a:avLst/>
              <a:gdLst>
                <a:gd name="T0" fmla="*/ 7 w 372"/>
                <a:gd name="T1" fmla="*/ 388 h 810"/>
                <a:gd name="T2" fmla="*/ 159 w 372"/>
                <a:gd name="T3" fmla="*/ 807 h 810"/>
                <a:gd name="T4" fmla="*/ 364 w 372"/>
                <a:gd name="T5" fmla="*/ 412 h 810"/>
                <a:gd name="T6" fmla="*/ 170 w 372"/>
                <a:gd name="T7" fmla="*/ 4 h 810"/>
                <a:gd name="T8" fmla="*/ 7 w 372"/>
                <a:gd name="T9" fmla="*/ 388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810">
                  <a:moveTo>
                    <a:pt x="7" y="388"/>
                  </a:moveTo>
                  <a:cubicBezTo>
                    <a:pt x="0" y="610"/>
                    <a:pt x="45" y="803"/>
                    <a:pt x="159" y="807"/>
                  </a:cubicBezTo>
                  <a:cubicBezTo>
                    <a:pt x="274" y="810"/>
                    <a:pt x="357" y="634"/>
                    <a:pt x="364" y="412"/>
                  </a:cubicBezTo>
                  <a:cubicBezTo>
                    <a:pt x="372" y="191"/>
                    <a:pt x="284" y="8"/>
                    <a:pt x="170" y="4"/>
                  </a:cubicBezTo>
                  <a:cubicBezTo>
                    <a:pt x="55" y="0"/>
                    <a:pt x="15" y="167"/>
                    <a:pt x="7" y="388"/>
                  </a:cubicBezTo>
                  <a:close/>
                </a:path>
              </a:pathLst>
            </a:cu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íš1îḍé">
              <a:extLst>
                <a:ext uri="{FF2B5EF4-FFF2-40B4-BE49-F238E27FC236}">
                  <a16:creationId xmlns:a16="http://schemas.microsoft.com/office/drawing/2014/main" id="{B5202110-B105-35BE-D664-5CA99CE1F07F}"/>
                </a:ext>
              </a:extLst>
            </p:cNvPr>
            <p:cNvSpPr/>
            <p:nvPr/>
          </p:nvSpPr>
          <p:spPr bwMode="auto">
            <a:xfrm>
              <a:off x="8067770" y="2960205"/>
              <a:ext cx="353171" cy="503554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íṡḷídê">
              <a:extLst>
                <a:ext uri="{FF2B5EF4-FFF2-40B4-BE49-F238E27FC236}">
                  <a16:creationId xmlns:a16="http://schemas.microsoft.com/office/drawing/2014/main" id="{662CA367-2104-706F-4B97-DF53FE236824}"/>
                </a:ext>
              </a:extLst>
            </p:cNvPr>
            <p:cNvSpPr/>
            <p:nvPr/>
          </p:nvSpPr>
          <p:spPr bwMode="auto">
            <a:xfrm>
              <a:off x="8066061" y="2960775"/>
              <a:ext cx="176586" cy="503554"/>
            </a:xfrm>
            <a:custGeom>
              <a:avLst/>
              <a:gdLst>
                <a:gd name="T0" fmla="*/ 1555 w 1555"/>
                <a:gd name="T1" fmla="*/ 0 h 4439"/>
                <a:gd name="T2" fmla="*/ 1555 w 1555"/>
                <a:gd name="T3" fmla="*/ 4439 h 4439"/>
                <a:gd name="T4" fmla="*/ 0 w 1555"/>
                <a:gd name="T5" fmla="*/ 2219 h 4439"/>
                <a:gd name="T6" fmla="*/ 1555 w 1555"/>
                <a:gd name="T7" fmla="*/ 0 h 4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5" h="4439">
                  <a:moveTo>
                    <a:pt x="1555" y="0"/>
                  </a:moveTo>
                  <a:cubicBezTo>
                    <a:pt x="1555" y="4439"/>
                    <a:pt x="1555" y="4439"/>
                    <a:pt x="1555" y="4439"/>
                  </a:cubicBezTo>
                  <a:cubicBezTo>
                    <a:pt x="683" y="4439"/>
                    <a:pt x="0" y="3445"/>
                    <a:pt x="0" y="2219"/>
                  </a:cubicBezTo>
                  <a:cubicBezTo>
                    <a:pt x="0" y="994"/>
                    <a:pt x="683" y="0"/>
                    <a:pt x="1555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ïśḷîďe">
              <a:extLst>
                <a:ext uri="{FF2B5EF4-FFF2-40B4-BE49-F238E27FC236}">
                  <a16:creationId xmlns:a16="http://schemas.microsoft.com/office/drawing/2014/main" id="{EFFD5A9C-7415-AD9A-B36F-648CEE0B672E}"/>
                </a:ext>
              </a:extLst>
            </p:cNvPr>
            <p:cNvSpPr/>
            <p:nvPr/>
          </p:nvSpPr>
          <p:spPr bwMode="auto">
            <a:xfrm>
              <a:off x="8097961" y="3105461"/>
              <a:ext cx="117344" cy="23924"/>
            </a:xfrm>
            <a:custGeom>
              <a:avLst/>
              <a:gdLst>
                <a:gd name="T0" fmla="*/ 954 w 1037"/>
                <a:gd name="T1" fmla="*/ 206 h 210"/>
                <a:gd name="T2" fmla="*/ 606 w 1037"/>
                <a:gd name="T3" fmla="*/ 133 h 210"/>
                <a:gd name="T4" fmla="*/ 418 w 1037"/>
                <a:gd name="T5" fmla="*/ 133 h 210"/>
                <a:gd name="T6" fmla="*/ 70 w 1037"/>
                <a:gd name="T7" fmla="*/ 206 h 210"/>
                <a:gd name="T8" fmla="*/ 20 w 1037"/>
                <a:gd name="T9" fmla="*/ 187 h 210"/>
                <a:gd name="T10" fmla="*/ 7 w 1037"/>
                <a:gd name="T11" fmla="*/ 147 h 210"/>
                <a:gd name="T12" fmla="*/ 7 w 1037"/>
                <a:gd name="T13" fmla="*/ 147 h 210"/>
                <a:gd name="T14" fmla="*/ 270 w 1037"/>
                <a:gd name="T15" fmla="*/ 38 h 210"/>
                <a:gd name="T16" fmla="*/ 676 w 1037"/>
                <a:gd name="T17" fmla="*/ 27 h 210"/>
                <a:gd name="T18" fmla="*/ 1018 w 1037"/>
                <a:gd name="T19" fmla="*/ 147 h 210"/>
                <a:gd name="T20" fmla="*/ 1018 w 1037"/>
                <a:gd name="T21" fmla="*/ 147 h 210"/>
                <a:gd name="T22" fmla="*/ 1005 w 1037"/>
                <a:gd name="T23" fmla="*/ 187 h 210"/>
                <a:gd name="T24" fmla="*/ 954 w 1037"/>
                <a:gd name="T25" fmla="*/ 20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7" h="210">
                  <a:moveTo>
                    <a:pt x="954" y="206"/>
                  </a:moveTo>
                  <a:cubicBezTo>
                    <a:pt x="606" y="133"/>
                    <a:pt x="606" y="133"/>
                    <a:pt x="606" y="133"/>
                  </a:cubicBezTo>
                  <a:cubicBezTo>
                    <a:pt x="544" y="120"/>
                    <a:pt x="481" y="120"/>
                    <a:pt x="418" y="133"/>
                  </a:cubicBezTo>
                  <a:cubicBezTo>
                    <a:pt x="70" y="206"/>
                    <a:pt x="70" y="206"/>
                    <a:pt x="70" y="206"/>
                  </a:cubicBezTo>
                  <a:cubicBezTo>
                    <a:pt x="52" y="210"/>
                    <a:pt x="32" y="203"/>
                    <a:pt x="20" y="187"/>
                  </a:cubicBezTo>
                  <a:cubicBezTo>
                    <a:pt x="12" y="176"/>
                    <a:pt x="7" y="162"/>
                    <a:pt x="7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86"/>
                    <a:pt x="270" y="38"/>
                    <a:pt x="270" y="38"/>
                  </a:cubicBezTo>
                  <a:cubicBezTo>
                    <a:pt x="317" y="29"/>
                    <a:pt x="448" y="0"/>
                    <a:pt x="676" y="27"/>
                  </a:cubicBezTo>
                  <a:cubicBezTo>
                    <a:pt x="676" y="27"/>
                    <a:pt x="1037" y="71"/>
                    <a:pt x="1018" y="147"/>
                  </a:cubicBezTo>
                  <a:cubicBezTo>
                    <a:pt x="1018" y="147"/>
                    <a:pt x="1018" y="147"/>
                    <a:pt x="1018" y="147"/>
                  </a:cubicBezTo>
                  <a:cubicBezTo>
                    <a:pt x="1018" y="162"/>
                    <a:pt x="1013" y="176"/>
                    <a:pt x="1005" y="187"/>
                  </a:cubicBezTo>
                  <a:cubicBezTo>
                    <a:pt x="992" y="203"/>
                    <a:pt x="973" y="210"/>
                    <a:pt x="954" y="206"/>
                  </a:cubicBezTo>
                  <a:close/>
                </a:path>
              </a:pathLst>
            </a:custGeom>
            <a:solidFill>
              <a:srgbClr val="311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íŝľîḓe">
              <a:extLst>
                <a:ext uri="{FF2B5EF4-FFF2-40B4-BE49-F238E27FC236}">
                  <a16:creationId xmlns:a16="http://schemas.microsoft.com/office/drawing/2014/main" id="{06DB967F-518A-813A-E1D7-FB4AC268A3CF}"/>
                </a:ext>
              </a:extLst>
            </p:cNvPr>
            <p:cNvSpPr/>
            <p:nvPr/>
          </p:nvSpPr>
          <p:spPr bwMode="auto">
            <a:xfrm>
              <a:off x="8272268" y="3103752"/>
              <a:ext cx="117914" cy="23924"/>
            </a:xfrm>
            <a:custGeom>
              <a:avLst/>
              <a:gdLst>
                <a:gd name="T0" fmla="*/ 955 w 1037"/>
                <a:gd name="T1" fmla="*/ 206 h 210"/>
                <a:gd name="T2" fmla="*/ 607 w 1037"/>
                <a:gd name="T3" fmla="*/ 133 h 210"/>
                <a:gd name="T4" fmla="*/ 419 w 1037"/>
                <a:gd name="T5" fmla="*/ 133 h 210"/>
                <a:gd name="T6" fmla="*/ 71 w 1037"/>
                <a:gd name="T7" fmla="*/ 206 h 210"/>
                <a:gd name="T8" fmla="*/ 20 w 1037"/>
                <a:gd name="T9" fmla="*/ 187 h 210"/>
                <a:gd name="T10" fmla="*/ 7 w 1037"/>
                <a:gd name="T11" fmla="*/ 147 h 210"/>
                <a:gd name="T12" fmla="*/ 7 w 1037"/>
                <a:gd name="T13" fmla="*/ 147 h 210"/>
                <a:gd name="T14" fmla="*/ 270 w 1037"/>
                <a:gd name="T15" fmla="*/ 38 h 210"/>
                <a:gd name="T16" fmla="*/ 676 w 1037"/>
                <a:gd name="T17" fmla="*/ 27 h 210"/>
                <a:gd name="T18" fmla="*/ 1018 w 1037"/>
                <a:gd name="T19" fmla="*/ 147 h 210"/>
                <a:gd name="T20" fmla="*/ 1018 w 1037"/>
                <a:gd name="T21" fmla="*/ 147 h 210"/>
                <a:gd name="T22" fmla="*/ 1005 w 1037"/>
                <a:gd name="T23" fmla="*/ 187 h 210"/>
                <a:gd name="T24" fmla="*/ 955 w 1037"/>
                <a:gd name="T25" fmla="*/ 20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7" h="210">
                  <a:moveTo>
                    <a:pt x="955" y="206"/>
                  </a:moveTo>
                  <a:cubicBezTo>
                    <a:pt x="607" y="133"/>
                    <a:pt x="607" y="133"/>
                    <a:pt x="607" y="133"/>
                  </a:cubicBezTo>
                  <a:cubicBezTo>
                    <a:pt x="544" y="120"/>
                    <a:pt x="481" y="120"/>
                    <a:pt x="419" y="133"/>
                  </a:cubicBezTo>
                  <a:cubicBezTo>
                    <a:pt x="71" y="206"/>
                    <a:pt x="71" y="206"/>
                    <a:pt x="71" y="206"/>
                  </a:cubicBezTo>
                  <a:cubicBezTo>
                    <a:pt x="52" y="210"/>
                    <a:pt x="32" y="204"/>
                    <a:pt x="20" y="187"/>
                  </a:cubicBezTo>
                  <a:cubicBezTo>
                    <a:pt x="12" y="176"/>
                    <a:pt x="7" y="162"/>
                    <a:pt x="7" y="147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86"/>
                    <a:pt x="270" y="38"/>
                    <a:pt x="270" y="38"/>
                  </a:cubicBezTo>
                  <a:cubicBezTo>
                    <a:pt x="317" y="29"/>
                    <a:pt x="448" y="0"/>
                    <a:pt x="676" y="27"/>
                  </a:cubicBezTo>
                  <a:cubicBezTo>
                    <a:pt x="676" y="27"/>
                    <a:pt x="1037" y="71"/>
                    <a:pt x="1018" y="147"/>
                  </a:cubicBezTo>
                  <a:cubicBezTo>
                    <a:pt x="1018" y="147"/>
                    <a:pt x="1018" y="147"/>
                    <a:pt x="1018" y="147"/>
                  </a:cubicBezTo>
                  <a:cubicBezTo>
                    <a:pt x="1018" y="162"/>
                    <a:pt x="1013" y="176"/>
                    <a:pt x="1005" y="187"/>
                  </a:cubicBezTo>
                  <a:cubicBezTo>
                    <a:pt x="993" y="204"/>
                    <a:pt x="973" y="210"/>
                    <a:pt x="955" y="206"/>
                  </a:cubicBezTo>
                  <a:close/>
                </a:path>
              </a:pathLst>
            </a:custGeom>
            <a:solidFill>
              <a:srgbClr val="311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ïś1iḓé">
              <a:extLst>
                <a:ext uri="{FF2B5EF4-FFF2-40B4-BE49-F238E27FC236}">
                  <a16:creationId xmlns:a16="http://schemas.microsoft.com/office/drawing/2014/main" id="{BAEFE82E-68C8-21DF-4520-5525B6495D0A}"/>
                </a:ext>
              </a:extLst>
            </p:cNvPr>
            <p:cNvSpPr/>
            <p:nvPr/>
          </p:nvSpPr>
          <p:spPr bwMode="auto">
            <a:xfrm>
              <a:off x="8111632" y="3159576"/>
              <a:ext cx="80318" cy="45001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śļíḋè">
              <a:extLst>
                <a:ext uri="{FF2B5EF4-FFF2-40B4-BE49-F238E27FC236}">
                  <a16:creationId xmlns:a16="http://schemas.microsoft.com/office/drawing/2014/main" id="{EDDCC6A8-59F9-204B-73F4-CDF6ACBC998E}"/>
                </a:ext>
              </a:extLst>
            </p:cNvPr>
            <p:cNvSpPr/>
            <p:nvPr/>
          </p:nvSpPr>
          <p:spPr bwMode="auto">
            <a:xfrm>
              <a:off x="8136696" y="3166981"/>
              <a:ext cx="30191" cy="30191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iṥ1íďê">
              <a:extLst>
                <a:ext uri="{FF2B5EF4-FFF2-40B4-BE49-F238E27FC236}">
                  <a16:creationId xmlns:a16="http://schemas.microsoft.com/office/drawing/2014/main" id="{B580B0C1-9E1F-8F27-2195-0763893730AE}"/>
                </a:ext>
              </a:extLst>
            </p:cNvPr>
            <p:cNvSpPr/>
            <p:nvPr/>
          </p:nvSpPr>
          <p:spPr bwMode="auto">
            <a:xfrm>
              <a:off x="8150936" y="3172108"/>
              <a:ext cx="10823" cy="108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iş1ïdè">
              <a:extLst>
                <a:ext uri="{FF2B5EF4-FFF2-40B4-BE49-F238E27FC236}">
                  <a16:creationId xmlns:a16="http://schemas.microsoft.com/office/drawing/2014/main" id="{DD1B429D-2DF1-E6D1-4FC4-C9EC46019CEE}"/>
                </a:ext>
              </a:extLst>
            </p:cNvPr>
            <p:cNvSpPr/>
            <p:nvPr/>
          </p:nvSpPr>
          <p:spPr bwMode="auto">
            <a:xfrm>
              <a:off x="8294484" y="3158437"/>
              <a:ext cx="80318" cy="44431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ïSľîḑe">
              <a:extLst>
                <a:ext uri="{FF2B5EF4-FFF2-40B4-BE49-F238E27FC236}">
                  <a16:creationId xmlns:a16="http://schemas.microsoft.com/office/drawing/2014/main" id="{D861BE6D-AE45-3CE6-E3F5-A019C66F3430}"/>
                </a:ext>
              </a:extLst>
            </p:cNvPr>
            <p:cNvSpPr/>
            <p:nvPr/>
          </p:nvSpPr>
          <p:spPr bwMode="auto">
            <a:xfrm>
              <a:off x="8044415" y="2896976"/>
              <a:ext cx="397603" cy="326969"/>
            </a:xfrm>
            <a:custGeom>
              <a:avLst/>
              <a:gdLst>
                <a:gd name="T0" fmla="*/ 52 w 3501"/>
                <a:gd name="T1" fmla="*/ 2348 h 2883"/>
                <a:gd name="T2" fmla="*/ 167 w 3501"/>
                <a:gd name="T3" fmla="*/ 1077 h 2883"/>
                <a:gd name="T4" fmla="*/ 714 w 3501"/>
                <a:gd name="T5" fmla="*/ 284 h 2883"/>
                <a:gd name="T6" fmla="*/ 1593 w 3501"/>
                <a:gd name="T7" fmla="*/ 229 h 2883"/>
                <a:gd name="T8" fmla="*/ 2755 w 3501"/>
                <a:gd name="T9" fmla="*/ 151 h 2883"/>
                <a:gd name="T10" fmla="*/ 3431 w 3501"/>
                <a:gd name="T11" fmla="*/ 1494 h 2883"/>
                <a:gd name="T12" fmla="*/ 3432 w 3501"/>
                <a:gd name="T13" fmla="*/ 1499 h 2883"/>
                <a:gd name="T14" fmla="*/ 3476 w 3501"/>
                <a:gd name="T15" fmla="*/ 2322 h 2883"/>
                <a:gd name="T16" fmla="*/ 3336 w 3501"/>
                <a:gd name="T17" fmla="*/ 2812 h 2883"/>
                <a:gd name="T18" fmla="*/ 3231 w 3501"/>
                <a:gd name="T19" fmla="*/ 2795 h 2883"/>
                <a:gd name="T20" fmla="*/ 3267 w 3501"/>
                <a:gd name="T21" fmla="*/ 2312 h 2883"/>
                <a:gd name="T22" fmla="*/ 2776 w 3501"/>
                <a:gd name="T23" fmla="*/ 1330 h 2883"/>
                <a:gd name="T24" fmla="*/ 2239 w 3501"/>
                <a:gd name="T25" fmla="*/ 1423 h 2883"/>
                <a:gd name="T26" fmla="*/ 1211 w 3501"/>
                <a:gd name="T27" fmla="*/ 1438 h 2883"/>
                <a:gd name="T28" fmla="*/ 1102 w 3501"/>
                <a:gd name="T29" fmla="*/ 1376 h 2883"/>
                <a:gd name="T30" fmla="*/ 486 w 3501"/>
                <a:gd name="T31" fmla="*/ 1534 h 2883"/>
                <a:gd name="T32" fmla="*/ 480 w 3501"/>
                <a:gd name="T33" fmla="*/ 1544 h 2883"/>
                <a:gd name="T34" fmla="*/ 232 w 3501"/>
                <a:gd name="T35" fmla="*/ 2351 h 2883"/>
                <a:gd name="T36" fmla="*/ 294 w 3501"/>
                <a:gd name="T37" fmla="*/ 2808 h 2883"/>
                <a:gd name="T38" fmla="*/ 185 w 3501"/>
                <a:gd name="T39" fmla="*/ 2794 h 2883"/>
                <a:gd name="T40" fmla="*/ 52 w 3501"/>
                <a:gd name="T41" fmla="*/ 2348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01" h="2883">
                  <a:moveTo>
                    <a:pt x="52" y="2348"/>
                  </a:moveTo>
                  <a:cubicBezTo>
                    <a:pt x="26" y="2034"/>
                    <a:pt x="0" y="1555"/>
                    <a:pt x="167" y="1077"/>
                  </a:cubicBezTo>
                  <a:cubicBezTo>
                    <a:pt x="274" y="773"/>
                    <a:pt x="417" y="408"/>
                    <a:pt x="714" y="284"/>
                  </a:cubicBezTo>
                  <a:cubicBezTo>
                    <a:pt x="1082" y="130"/>
                    <a:pt x="826" y="380"/>
                    <a:pt x="1593" y="229"/>
                  </a:cubicBezTo>
                  <a:cubicBezTo>
                    <a:pt x="1920" y="164"/>
                    <a:pt x="2225" y="0"/>
                    <a:pt x="2755" y="151"/>
                  </a:cubicBezTo>
                  <a:cubicBezTo>
                    <a:pt x="2755" y="151"/>
                    <a:pt x="3277" y="310"/>
                    <a:pt x="3431" y="1494"/>
                  </a:cubicBezTo>
                  <a:cubicBezTo>
                    <a:pt x="3431" y="1496"/>
                    <a:pt x="3432" y="1497"/>
                    <a:pt x="3432" y="1499"/>
                  </a:cubicBezTo>
                  <a:cubicBezTo>
                    <a:pt x="3438" y="1532"/>
                    <a:pt x="3501" y="1884"/>
                    <a:pt x="3476" y="2322"/>
                  </a:cubicBezTo>
                  <a:cubicBezTo>
                    <a:pt x="3472" y="2398"/>
                    <a:pt x="3398" y="2767"/>
                    <a:pt x="3336" y="2812"/>
                  </a:cubicBezTo>
                  <a:cubicBezTo>
                    <a:pt x="3241" y="2883"/>
                    <a:pt x="3239" y="2799"/>
                    <a:pt x="3231" y="2795"/>
                  </a:cubicBezTo>
                  <a:cubicBezTo>
                    <a:pt x="3199" y="2780"/>
                    <a:pt x="3272" y="2346"/>
                    <a:pt x="3267" y="2312"/>
                  </a:cubicBezTo>
                  <a:cubicBezTo>
                    <a:pt x="3240" y="2113"/>
                    <a:pt x="3099" y="1486"/>
                    <a:pt x="2776" y="1330"/>
                  </a:cubicBezTo>
                  <a:cubicBezTo>
                    <a:pt x="2774" y="1329"/>
                    <a:pt x="2573" y="1261"/>
                    <a:pt x="2239" y="1423"/>
                  </a:cubicBezTo>
                  <a:cubicBezTo>
                    <a:pt x="1596" y="1736"/>
                    <a:pt x="1294" y="1462"/>
                    <a:pt x="1211" y="1438"/>
                  </a:cubicBezTo>
                  <a:cubicBezTo>
                    <a:pt x="1205" y="1436"/>
                    <a:pt x="1108" y="1379"/>
                    <a:pt x="1102" y="1376"/>
                  </a:cubicBezTo>
                  <a:cubicBezTo>
                    <a:pt x="1039" y="1346"/>
                    <a:pt x="670" y="1194"/>
                    <a:pt x="486" y="1534"/>
                  </a:cubicBezTo>
                  <a:cubicBezTo>
                    <a:pt x="484" y="1537"/>
                    <a:pt x="482" y="1541"/>
                    <a:pt x="480" y="1544"/>
                  </a:cubicBezTo>
                  <a:cubicBezTo>
                    <a:pt x="455" y="1579"/>
                    <a:pt x="291" y="1814"/>
                    <a:pt x="232" y="2351"/>
                  </a:cubicBezTo>
                  <a:cubicBezTo>
                    <a:pt x="228" y="2383"/>
                    <a:pt x="303" y="2769"/>
                    <a:pt x="294" y="2808"/>
                  </a:cubicBezTo>
                  <a:cubicBezTo>
                    <a:pt x="294" y="2808"/>
                    <a:pt x="199" y="2855"/>
                    <a:pt x="185" y="2794"/>
                  </a:cubicBezTo>
                  <a:cubicBezTo>
                    <a:pt x="181" y="2778"/>
                    <a:pt x="67" y="2515"/>
                    <a:pt x="52" y="2348"/>
                  </a:cubicBezTo>
                  <a:close/>
                </a:path>
              </a:pathLst>
            </a:custGeom>
            <a:solidFill>
              <a:srgbClr val="392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ïşliḑe">
              <a:extLst>
                <a:ext uri="{FF2B5EF4-FFF2-40B4-BE49-F238E27FC236}">
                  <a16:creationId xmlns:a16="http://schemas.microsoft.com/office/drawing/2014/main" id="{20639440-88BB-2C07-A74E-E64EFD41700D}"/>
                </a:ext>
              </a:extLst>
            </p:cNvPr>
            <p:cNvSpPr/>
            <p:nvPr/>
          </p:nvSpPr>
          <p:spPr bwMode="auto">
            <a:xfrm>
              <a:off x="8059796" y="3137930"/>
              <a:ext cx="369691" cy="105382"/>
            </a:xfrm>
            <a:custGeom>
              <a:avLst/>
              <a:gdLst>
                <a:gd name="T0" fmla="*/ 3217 w 3257"/>
                <a:gd name="T1" fmla="*/ 164 h 929"/>
                <a:gd name="T2" fmla="*/ 3192 w 3257"/>
                <a:gd name="T3" fmla="*/ 114 h 929"/>
                <a:gd name="T4" fmla="*/ 2943 w 3257"/>
                <a:gd name="T5" fmla="*/ 4 h 929"/>
                <a:gd name="T6" fmla="*/ 2610 w 3257"/>
                <a:gd name="T7" fmla="*/ 4 h 929"/>
                <a:gd name="T8" fmla="*/ 1791 w 3257"/>
                <a:gd name="T9" fmla="*/ 33 h 929"/>
                <a:gd name="T10" fmla="*/ 1627 w 3257"/>
                <a:gd name="T11" fmla="*/ 38 h 929"/>
                <a:gd name="T12" fmla="*/ 1466 w 3257"/>
                <a:gd name="T13" fmla="*/ 33 h 929"/>
                <a:gd name="T14" fmla="*/ 647 w 3257"/>
                <a:gd name="T15" fmla="*/ 4 h 929"/>
                <a:gd name="T16" fmla="*/ 314 w 3257"/>
                <a:gd name="T17" fmla="*/ 4 h 929"/>
                <a:gd name="T18" fmla="*/ 66 w 3257"/>
                <a:gd name="T19" fmla="*/ 114 h 929"/>
                <a:gd name="T20" fmla="*/ 40 w 3257"/>
                <a:gd name="T21" fmla="*/ 164 h 929"/>
                <a:gd name="T22" fmla="*/ 110 w 3257"/>
                <a:gd name="T23" fmla="*/ 430 h 929"/>
                <a:gd name="T24" fmla="*/ 153 w 3257"/>
                <a:gd name="T25" fmla="*/ 595 h 929"/>
                <a:gd name="T26" fmla="*/ 501 w 3257"/>
                <a:gd name="T27" fmla="*/ 886 h 929"/>
                <a:gd name="T28" fmla="*/ 1114 w 3257"/>
                <a:gd name="T29" fmla="*/ 902 h 929"/>
                <a:gd name="T30" fmla="*/ 1313 w 3257"/>
                <a:gd name="T31" fmla="*/ 785 h 929"/>
                <a:gd name="T32" fmla="*/ 1469 w 3257"/>
                <a:gd name="T33" fmla="*/ 541 h 929"/>
                <a:gd name="T34" fmla="*/ 1538 w 3257"/>
                <a:gd name="T35" fmla="*/ 395 h 929"/>
                <a:gd name="T36" fmla="*/ 1627 w 3257"/>
                <a:gd name="T37" fmla="*/ 343 h 929"/>
                <a:gd name="T38" fmla="*/ 1719 w 3257"/>
                <a:gd name="T39" fmla="*/ 395 h 929"/>
                <a:gd name="T40" fmla="*/ 1789 w 3257"/>
                <a:gd name="T41" fmla="*/ 541 h 929"/>
                <a:gd name="T42" fmla="*/ 1945 w 3257"/>
                <a:gd name="T43" fmla="*/ 785 h 929"/>
                <a:gd name="T44" fmla="*/ 2143 w 3257"/>
                <a:gd name="T45" fmla="*/ 902 h 929"/>
                <a:gd name="T46" fmla="*/ 2757 w 3257"/>
                <a:gd name="T47" fmla="*/ 886 h 929"/>
                <a:gd name="T48" fmla="*/ 3105 w 3257"/>
                <a:gd name="T49" fmla="*/ 595 h 929"/>
                <a:gd name="T50" fmla="*/ 3148 w 3257"/>
                <a:gd name="T51" fmla="*/ 430 h 929"/>
                <a:gd name="T52" fmla="*/ 3217 w 3257"/>
                <a:gd name="T53" fmla="*/ 164 h 929"/>
                <a:gd name="T54" fmla="*/ 1434 w 3257"/>
                <a:gd name="T55" fmla="*/ 372 h 929"/>
                <a:gd name="T56" fmla="*/ 1277 w 3257"/>
                <a:gd name="T57" fmla="*/ 704 h 929"/>
                <a:gd name="T58" fmla="*/ 1046 w 3257"/>
                <a:gd name="T59" fmla="*/ 830 h 929"/>
                <a:gd name="T60" fmla="*/ 510 w 3257"/>
                <a:gd name="T61" fmla="*/ 823 h 929"/>
                <a:gd name="T62" fmla="*/ 283 w 3257"/>
                <a:gd name="T63" fmla="*/ 647 h 929"/>
                <a:gd name="T64" fmla="*/ 252 w 3257"/>
                <a:gd name="T65" fmla="*/ 201 h 929"/>
                <a:gd name="T66" fmla="*/ 365 w 3257"/>
                <a:gd name="T67" fmla="*/ 93 h 929"/>
                <a:gd name="T68" fmla="*/ 740 w 3257"/>
                <a:gd name="T69" fmla="*/ 74 h 929"/>
                <a:gd name="T70" fmla="*/ 957 w 3257"/>
                <a:gd name="T71" fmla="*/ 80 h 929"/>
                <a:gd name="T72" fmla="*/ 1277 w 3257"/>
                <a:gd name="T73" fmla="*/ 130 h 929"/>
                <a:gd name="T74" fmla="*/ 1434 w 3257"/>
                <a:gd name="T75" fmla="*/ 372 h 929"/>
                <a:gd name="T76" fmla="*/ 2974 w 3257"/>
                <a:gd name="T77" fmla="*/ 647 h 929"/>
                <a:gd name="T78" fmla="*/ 2748 w 3257"/>
                <a:gd name="T79" fmla="*/ 823 h 929"/>
                <a:gd name="T80" fmla="*/ 2212 w 3257"/>
                <a:gd name="T81" fmla="*/ 830 h 929"/>
                <a:gd name="T82" fmla="*/ 1981 w 3257"/>
                <a:gd name="T83" fmla="*/ 704 h 929"/>
                <a:gd name="T84" fmla="*/ 1824 w 3257"/>
                <a:gd name="T85" fmla="*/ 372 h 929"/>
                <a:gd name="T86" fmla="*/ 1981 w 3257"/>
                <a:gd name="T87" fmla="*/ 130 h 929"/>
                <a:gd name="T88" fmla="*/ 2300 w 3257"/>
                <a:gd name="T89" fmla="*/ 80 h 929"/>
                <a:gd name="T90" fmla="*/ 2518 w 3257"/>
                <a:gd name="T91" fmla="*/ 74 h 929"/>
                <a:gd name="T92" fmla="*/ 2893 w 3257"/>
                <a:gd name="T93" fmla="*/ 93 h 929"/>
                <a:gd name="T94" fmla="*/ 3006 w 3257"/>
                <a:gd name="T95" fmla="*/ 201 h 929"/>
                <a:gd name="T96" fmla="*/ 2974 w 3257"/>
                <a:gd name="T97" fmla="*/ 647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57" h="929">
                  <a:moveTo>
                    <a:pt x="3217" y="164"/>
                  </a:moveTo>
                  <a:cubicBezTo>
                    <a:pt x="3218" y="155"/>
                    <a:pt x="3198" y="119"/>
                    <a:pt x="3192" y="114"/>
                  </a:cubicBezTo>
                  <a:cubicBezTo>
                    <a:pt x="3109" y="61"/>
                    <a:pt x="3060" y="5"/>
                    <a:pt x="2943" y="4"/>
                  </a:cubicBezTo>
                  <a:cubicBezTo>
                    <a:pt x="2832" y="4"/>
                    <a:pt x="2721" y="0"/>
                    <a:pt x="2610" y="4"/>
                  </a:cubicBezTo>
                  <a:cubicBezTo>
                    <a:pt x="2337" y="12"/>
                    <a:pt x="2064" y="24"/>
                    <a:pt x="1791" y="33"/>
                  </a:cubicBezTo>
                  <a:cubicBezTo>
                    <a:pt x="1736" y="35"/>
                    <a:pt x="1680" y="37"/>
                    <a:pt x="1627" y="38"/>
                  </a:cubicBezTo>
                  <a:cubicBezTo>
                    <a:pt x="1574" y="37"/>
                    <a:pt x="1520" y="35"/>
                    <a:pt x="1466" y="33"/>
                  </a:cubicBezTo>
                  <a:cubicBezTo>
                    <a:pt x="1193" y="24"/>
                    <a:pt x="920" y="12"/>
                    <a:pt x="647" y="4"/>
                  </a:cubicBezTo>
                  <a:cubicBezTo>
                    <a:pt x="536" y="0"/>
                    <a:pt x="425" y="4"/>
                    <a:pt x="314" y="4"/>
                  </a:cubicBezTo>
                  <a:cubicBezTo>
                    <a:pt x="197" y="5"/>
                    <a:pt x="148" y="61"/>
                    <a:pt x="66" y="114"/>
                  </a:cubicBezTo>
                  <a:cubicBezTo>
                    <a:pt x="59" y="119"/>
                    <a:pt x="40" y="155"/>
                    <a:pt x="40" y="164"/>
                  </a:cubicBezTo>
                  <a:cubicBezTo>
                    <a:pt x="47" y="261"/>
                    <a:pt x="0" y="357"/>
                    <a:pt x="110" y="430"/>
                  </a:cubicBezTo>
                  <a:cubicBezTo>
                    <a:pt x="142" y="468"/>
                    <a:pt x="142" y="545"/>
                    <a:pt x="153" y="595"/>
                  </a:cubicBezTo>
                  <a:cubicBezTo>
                    <a:pt x="190" y="767"/>
                    <a:pt x="318" y="860"/>
                    <a:pt x="501" y="886"/>
                  </a:cubicBezTo>
                  <a:cubicBezTo>
                    <a:pt x="719" y="929"/>
                    <a:pt x="1047" y="915"/>
                    <a:pt x="1114" y="902"/>
                  </a:cubicBezTo>
                  <a:cubicBezTo>
                    <a:pt x="1198" y="893"/>
                    <a:pt x="1271" y="842"/>
                    <a:pt x="1313" y="785"/>
                  </a:cubicBezTo>
                  <a:cubicBezTo>
                    <a:pt x="1370" y="706"/>
                    <a:pt x="1420" y="623"/>
                    <a:pt x="1469" y="541"/>
                  </a:cubicBezTo>
                  <a:cubicBezTo>
                    <a:pt x="1496" y="494"/>
                    <a:pt x="1515" y="444"/>
                    <a:pt x="1538" y="395"/>
                  </a:cubicBezTo>
                  <a:cubicBezTo>
                    <a:pt x="1555" y="359"/>
                    <a:pt x="1581" y="343"/>
                    <a:pt x="1627" y="343"/>
                  </a:cubicBezTo>
                  <a:cubicBezTo>
                    <a:pt x="1674" y="343"/>
                    <a:pt x="1702" y="359"/>
                    <a:pt x="1719" y="395"/>
                  </a:cubicBezTo>
                  <a:cubicBezTo>
                    <a:pt x="1741" y="444"/>
                    <a:pt x="1762" y="494"/>
                    <a:pt x="1789" y="541"/>
                  </a:cubicBezTo>
                  <a:cubicBezTo>
                    <a:pt x="1838" y="623"/>
                    <a:pt x="1888" y="706"/>
                    <a:pt x="1945" y="785"/>
                  </a:cubicBezTo>
                  <a:cubicBezTo>
                    <a:pt x="1986" y="842"/>
                    <a:pt x="2060" y="893"/>
                    <a:pt x="2143" y="902"/>
                  </a:cubicBezTo>
                  <a:cubicBezTo>
                    <a:pt x="2210" y="915"/>
                    <a:pt x="2539" y="929"/>
                    <a:pt x="2757" y="886"/>
                  </a:cubicBezTo>
                  <a:cubicBezTo>
                    <a:pt x="2940" y="860"/>
                    <a:pt x="3068" y="767"/>
                    <a:pt x="3105" y="595"/>
                  </a:cubicBezTo>
                  <a:cubicBezTo>
                    <a:pt x="3116" y="545"/>
                    <a:pt x="3116" y="468"/>
                    <a:pt x="3148" y="430"/>
                  </a:cubicBezTo>
                  <a:cubicBezTo>
                    <a:pt x="3257" y="357"/>
                    <a:pt x="3210" y="261"/>
                    <a:pt x="3217" y="164"/>
                  </a:cubicBezTo>
                  <a:close/>
                  <a:moveTo>
                    <a:pt x="1434" y="372"/>
                  </a:moveTo>
                  <a:cubicBezTo>
                    <a:pt x="1414" y="494"/>
                    <a:pt x="1357" y="604"/>
                    <a:pt x="1277" y="704"/>
                  </a:cubicBezTo>
                  <a:cubicBezTo>
                    <a:pt x="1222" y="774"/>
                    <a:pt x="1143" y="813"/>
                    <a:pt x="1046" y="830"/>
                  </a:cubicBezTo>
                  <a:cubicBezTo>
                    <a:pt x="866" y="860"/>
                    <a:pt x="688" y="845"/>
                    <a:pt x="510" y="823"/>
                  </a:cubicBezTo>
                  <a:cubicBezTo>
                    <a:pt x="394" y="808"/>
                    <a:pt x="316" y="746"/>
                    <a:pt x="283" y="647"/>
                  </a:cubicBezTo>
                  <a:cubicBezTo>
                    <a:pt x="235" y="501"/>
                    <a:pt x="225" y="352"/>
                    <a:pt x="252" y="201"/>
                  </a:cubicBezTo>
                  <a:cubicBezTo>
                    <a:pt x="262" y="141"/>
                    <a:pt x="296" y="99"/>
                    <a:pt x="365" y="93"/>
                  </a:cubicBezTo>
                  <a:cubicBezTo>
                    <a:pt x="490" y="81"/>
                    <a:pt x="664" y="76"/>
                    <a:pt x="740" y="74"/>
                  </a:cubicBezTo>
                  <a:cubicBezTo>
                    <a:pt x="811" y="74"/>
                    <a:pt x="887" y="73"/>
                    <a:pt x="957" y="80"/>
                  </a:cubicBezTo>
                  <a:cubicBezTo>
                    <a:pt x="1065" y="91"/>
                    <a:pt x="1174" y="102"/>
                    <a:pt x="1277" y="130"/>
                  </a:cubicBezTo>
                  <a:cubicBezTo>
                    <a:pt x="1401" y="165"/>
                    <a:pt x="1453" y="258"/>
                    <a:pt x="1434" y="372"/>
                  </a:cubicBezTo>
                  <a:close/>
                  <a:moveTo>
                    <a:pt x="2974" y="647"/>
                  </a:moveTo>
                  <a:cubicBezTo>
                    <a:pt x="2941" y="746"/>
                    <a:pt x="2864" y="808"/>
                    <a:pt x="2748" y="823"/>
                  </a:cubicBezTo>
                  <a:cubicBezTo>
                    <a:pt x="2570" y="845"/>
                    <a:pt x="2392" y="860"/>
                    <a:pt x="2212" y="830"/>
                  </a:cubicBezTo>
                  <a:cubicBezTo>
                    <a:pt x="2114" y="813"/>
                    <a:pt x="2036" y="774"/>
                    <a:pt x="1981" y="704"/>
                  </a:cubicBezTo>
                  <a:cubicBezTo>
                    <a:pt x="1901" y="604"/>
                    <a:pt x="1844" y="494"/>
                    <a:pt x="1824" y="372"/>
                  </a:cubicBezTo>
                  <a:cubicBezTo>
                    <a:pt x="1805" y="258"/>
                    <a:pt x="1857" y="165"/>
                    <a:pt x="1981" y="130"/>
                  </a:cubicBezTo>
                  <a:cubicBezTo>
                    <a:pt x="2083" y="102"/>
                    <a:pt x="2193" y="91"/>
                    <a:pt x="2300" y="80"/>
                  </a:cubicBezTo>
                  <a:cubicBezTo>
                    <a:pt x="2371" y="73"/>
                    <a:pt x="2447" y="74"/>
                    <a:pt x="2518" y="74"/>
                  </a:cubicBezTo>
                  <a:cubicBezTo>
                    <a:pt x="2594" y="76"/>
                    <a:pt x="2768" y="81"/>
                    <a:pt x="2893" y="93"/>
                  </a:cubicBezTo>
                  <a:cubicBezTo>
                    <a:pt x="2962" y="99"/>
                    <a:pt x="2995" y="141"/>
                    <a:pt x="3006" y="201"/>
                  </a:cubicBezTo>
                  <a:cubicBezTo>
                    <a:pt x="3033" y="352"/>
                    <a:pt x="3023" y="501"/>
                    <a:pt x="2974" y="647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3" name="îśḷïďê">
              <a:extLst>
                <a:ext uri="{FF2B5EF4-FFF2-40B4-BE49-F238E27FC236}">
                  <a16:creationId xmlns:a16="http://schemas.microsoft.com/office/drawing/2014/main" id="{7EAA6EE2-28EC-8AF6-787B-0DA5B0A41841}"/>
                </a:ext>
              </a:extLst>
            </p:cNvPr>
            <p:cNvSpPr/>
            <p:nvPr/>
          </p:nvSpPr>
          <p:spPr bwMode="auto">
            <a:xfrm>
              <a:off x="8065492" y="3211982"/>
              <a:ext cx="358298" cy="252347"/>
            </a:xfrm>
            <a:custGeom>
              <a:avLst/>
              <a:gdLst>
                <a:gd name="T0" fmla="*/ 3045 w 3157"/>
                <a:gd name="T1" fmla="*/ 0 h 2221"/>
                <a:gd name="T2" fmla="*/ 2899 w 3157"/>
                <a:gd name="T3" fmla="*/ 558 h 2221"/>
                <a:gd name="T4" fmla="*/ 2844 w 3157"/>
                <a:gd name="T5" fmla="*/ 681 h 2221"/>
                <a:gd name="T6" fmla="*/ 2218 w 3157"/>
                <a:gd name="T7" fmla="*/ 941 h 2221"/>
                <a:gd name="T8" fmla="*/ 1732 w 3157"/>
                <a:gd name="T9" fmla="*/ 768 h 2221"/>
                <a:gd name="T10" fmla="*/ 1579 w 3157"/>
                <a:gd name="T11" fmla="*/ 770 h 2221"/>
                <a:gd name="T12" fmla="*/ 1425 w 3157"/>
                <a:gd name="T13" fmla="*/ 768 h 2221"/>
                <a:gd name="T14" fmla="*/ 939 w 3157"/>
                <a:gd name="T15" fmla="*/ 941 h 2221"/>
                <a:gd name="T16" fmla="*/ 313 w 3157"/>
                <a:gd name="T17" fmla="*/ 681 h 2221"/>
                <a:gd name="T18" fmla="*/ 258 w 3157"/>
                <a:gd name="T19" fmla="*/ 558 h 2221"/>
                <a:gd name="T20" fmla="*/ 112 w 3157"/>
                <a:gd name="T21" fmla="*/ 0 h 2221"/>
                <a:gd name="T22" fmla="*/ 0 w 3157"/>
                <a:gd name="T23" fmla="*/ 0 h 2221"/>
                <a:gd name="T24" fmla="*/ 83 w 3157"/>
                <a:gd name="T25" fmla="*/ 605 h 2221"/>
                <a:gd name="T26" fmla="*/ 1516 w 3157"/>
                <a:gd name="T27" fmla="*/ 2218 h 2221"/>
                <a:gd name="T28" fmla="*/ 1576 w 3157"/>
                <a:gd name="T29" fmla="*/ 2221 h 2221"/>
                <a:gd name="T30" fmla="*/ 1576 w 3157"/>
                <a:gd name="T31" fmla="*/ 2221 h 2221"/>
                <a:gd name="T32" fmla="*/ 1576 w 3157"/>
                <a:gd name="T33" fmla="*/ 2221 h 2221"/>
                <a:gd name="T34" fmla="*/ 1576 w 3157"/>
                <a:gd name="T35" fmla="*/ 2221 h 2221"/>
                <a:gd name="T36" fmla="*/ 1578 w 3157"/>
                <a:gd name="T37" fmla="*/ 2221 h 2221"/>
                <a:gd name="T38" fmla="*/ 1580 w 3157"/>
                <a:gd name="T39" fmla="*/ 2221 h 2221"/>
                <a:gd name="T40" fmla="*/ 1580 w 3157"/>
                <a:gd name="T41" fmla="*/ 2221 h 2221"/>
                <a:gd name="T42" fmla="*/ 1584 w 3157"/>
                <a:gd name="T43" fmla="*/ 2221 h 2221"/>
                <a:gd name="T44" fmla="*/ 1584 w 3157"/>
                <a:gd name="T45" fmla="*/ 2221 h 2221"/>
                <a:gd name="T46" fmla="*/ 1642 w 3157"/>
                <a:gd name="T47" fmla="*/ 2218 h 2221"/>
                <a:gd name="T48" fmla="*/ 3075 w 3157"/>
                <a:gd name="T49" fmla="*/ 605 h 2221"/>
                <a:gd name="T50" fmla="*/ 3157 w 3157"/>
                <a:gd name="T51" fmla="*/ 0 h 2221"/>
                <a:gd name="T52" fmla="*/ 3045 w 3157"/>
                <a:gd name="T53" fmla="*/ 0 h 2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57" h="2221">
                  <a:moveTo>
                    <a:pt x="3045" y="0"/>
                  </a:moveTo>
                  <a:cubicBezTo>
                    <a:pt x="3050" y="60"/>
                    <a:pt x="2978" y="380"/>
                    <a:pt x="2899" y="558"/>
                  </a:cubicBezTo>
                  <a:cubicBezTo>
                    <a:pt x="2879" y="602"/>
                    <a:pt x="2861" y="643"/>
                    <a:pt x="2844" y="681"/>
                  </a:cubicBezTo>
                  <a:cubicBezTo>
                    <a:pt x="2736" y="919"/>
                    <a:pt x="2447" y="1067"/>
                    <a:pt x="2218" y="941"/>
                  </a:cubicBezTo>
                  <a:cubicBezTo>
                    <a:pt x="2104" y="879"/>
                    <a:pt x="2037" y="808"/>
                    <a:pt x="1732" y="768"/>
                  </a:cubicBezTo>
                  <a:cubicBezTo>
                    <a:pt x="1579" y="770"/>
                    <a:pt x="1579" y="770"/>
                    <a:pt x="1579" y="770"/>
                  </a:cubicBezTo>
                  <a:cubicBezTo>
                    <a:pt x="1425" y="768"/>
                    <a:pt x="1425" y="768"/>
                    <a:pt x="1425" y="768"/>
                  </a:cubicBezTo>
                  <a:cubicBezTo>
                    <a:pt x="1120" y="808"/>
                    <a:pt x="1053" y="879"/>
                    <a:pt x="939" y="941"/>
                  </a:cubicBezTo>
                  <a:cubicBezTo>
                    <a:pt x="710" y="1067"/>
                    <a:pt x="421" y="919"/>
                    <a:pt x="313" y="681"/>
                  </a:cubicBezTo>
                  <a:cubicBezTo>
                    <a:pt x="296" y="643"/>
                    <a:pt x="278" y="602"/>
                    <a:pt x="258" y="558"/>
                  </a:cubicBezTo>
                  <a:cubicBezTo>
                    <a:pt x="179" y="380"/>
                    <a:pt x="107" y="6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208"/>
                    <a:pt x="39" y="417"/>
                    <a:pt x="83" y="605"/>
                  </a:cubicBezTo>
                  <a:cubicBezTo>
                    <a:pt x="83" y="605"/>
                    <a:pt x="303" y="2136"/>
                    <a:pt x="1516" y="2218"/>
                  </a:cubicBezTo>
                  <a:cubicBezTo>
                    <a:pt x="1516" y="2218"/>
                    <a:pt x="1536" y="2220"/>
                    <a:pt x="1576" y="2221"/>
                  </a:cubicBezTo>
                  <a:cubicBezTo>
                    <a:pt x="1576" y="2221"/>
                    <a:pt x="1576" y="2221"/>
                    <a:pt x="1576" y="2221"/>
                  </a:cubicBezTo>
                  <a:cubicBezTo>
                    <a:pt x="1576" y="2221"/>
                    <a:pt x="1576" y="2221"/>
                    <a:pt x="1576" y="2221"/>
                  </a:cubicBezTo>
                  <a:cubicBezTo>
                    <a:pt x="1576" y="2221"/>
                    <a:pt x="1576" y="2221"/>
                    <a:pt x="1576" y="2221"/>
                  </a:cubicBezTo>
                  <a:cubicBezTo>
                    <a:pt x="1576" y="2221"/>
                    <a:pt x="1578" y="2221"/>
                    <a:pt x="1578" y="2221"/>
                  </a:cubicBezTo>
                  <a:cubicBezTo>
                    <a:pt x="1578" y="2221"/>
                    <a:pt x="1580" y="2221"/>
                    <a:pt x="1580" y="2221"/>
                  </a:cubicBezTo>
                  <a:cubicBezTo>
                    <a:pt x="1580" y="2221"/>
                    <a:pt x="1580" y="2221"/>
                    <a:pt x="1580" y="2221"/>
                  </a:cubicBezTo>
                  <a:cubicBezTo>
                    <a:pt x="1580" y="2221"/>
                    <a:pt x="1580" y="2221"/>
                    <a:pt x="1584" y="2221"/>
                  </a:cubicBezTo>
                  <a:cubicBezTo>
                    <a:pt x="1584" y="2221"/>
                    <a:pt x="1584" y="2221"/>
                    <a:pt x="1584" y="2221"/>
                  </a:cubicBezTo>
                  <a:cubicBezTo>
                    <a:pt x="1620" y="2220"/>
                    <a:pt x="1642" y="2218"/>
                    <a:pt x="1642" y="2218"/>
                  </a:cubicBezTo>
                  <a:cubicBezTo>
                    <a:pt x="2856" y="2136"/>
                    <a:pt x="3075" y="605"/>
                    <a:pt x="3075" y="605"/>
                  </a:cubicBezTo>
                  <a:cubicBezTo>
                    <a:pt x="3118" y="417"/>
                    <a:pt x="3143" y="208"/>
                    <a:pt x="3157" y="0"/>
                  </a:cubicBezTo>
                  <a:lnTo>
                    <a:pt x="3045" y="0"/>
                  </a:lnTo>
                  <a:close/>
                </a:path>
              </a:pathLst>
            </a:custGeom>
            <a:solidFill>
              <a:srgbClr val="392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4" name="íŝ1íḑè">
              <a:extLst>
                <a:ext uri="{FF2B5EF4-FFF2-40B4-BE49-F238E27FC236}">
                  <a16:creationId xmlns:a16="http://schemas.microsoft.com/office/drawing/2014/main" id="{9ECA4DA9-E38F-47C5-CAF4-F74A27DD62BF}"/>
                </a:ext>
              </a:extLst>
            </p:cNvPr>
            <p:cNvSpPr/>
            <p:nvPr/>
          </p:nvSpPr>
          <p:spPr bwMode="auto">
            <a:xfrm>
              <a:off x="8195937" y="3352112"/>
              <a:ext cx="94559" cy="42153"/>
            </a:xfrm>
            <a:custGeom>
              <a:avLst/>
              <a:gdLst>
                <a:gd name="T0" fmla="*/ 415 w 834"/>
                <a:gd name="T1" fmla="*/ 374 h 374"/>
                <a:gd name="T2" fmla="*/ 834 w 834"/>
                <a:gd name="T3" fmla="*/ 0 h 374"/>
                <a:gd name="T4" fmla="*/ 0 w 834"/>
                <a:gd name="T5" fmla="*/ 0 h 374"/>
                <a:gd name="T6" fmla="*/ 415 w 834"/>
                <a:gd name="T7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4" h="374">
                  <a:moveTo>
                    <a:pt x="415" y="374"/>
                  </a:moveTo>
                  <a:cubicBezTo>
                    <a:pt x="571" y="372"/>
                    <a:pt x="763" y="260"/>
                    <a:pt x="8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" y="260"/>
                    <a:pt x="265" y="372"/>
                    <a:pt x="415" y="3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5" name="išḷíḍé">
              <a:extLst>
                <a:ext uri="{FF2B5EF4-FFF2-40B4-BE49-F238E27FC236}">
                  <a16:creationId xmlns:a16="http://schemas.microsoft.com/office/drawing/2014/main" id="{E0549597-7EB4-E948-7A48-0E9144A0C59A}"/>
                </a:ext>
              </a:extLst>
            </p:cNvPr>
            <p:cNvSpPr/>
            <p:nvPr/>
          </p:nvSpPr>
          <p:spPr bwMode="auto">
            <a:xfrm>
              <a:off x="8191950" y="3349833"/>
              <a:ext cx="102534" cy="49558"/>
            </a:xfrm>
            <a:custGeom>
              <a:avLst/>
              <a:gdLst>
                <a:gd name="T0" fmla="*/ 903 w 907"/>
                <a:gd name="T1" fmla="*/ 6 h 435"/>
                <a:gd name="T2" fmla="*/ 891 w 907"/>
                <a:gd name="T3" fmla="*/ 0 h 435"/>
                <a:gd name="T4" fmla="*/ 16 w 907"/>
                <a:gd name="T5" fmla="*/ 0 h 435"/>
                <a:gd name="T6" fmla="*/ 4 w 907"/>
                <a:gd name="T7" fmla="*/ 6 h 435"/>
                <a:gd name="T8" fmla="*/ 2 w 907"/>
                <a:gd name="T9" fmla="*/ 19 h 435"/>
                <a:gd name="T10" fmla="*/ 452 w 907"/>
                <a:gd name="T11" fmla="*/ 435 h 435"/>
                <a:gd name="T12" fmla="*/ 905 w 907"/>
                <a:gd name="T13" fmla="*/ 19 h 435"/>
                <a:gd name="T14" fmla="*/ 903 w 907"/>
                <a:gd name="T15" fmla="*/ 6 h 435"/>
                <a:gd name="T16" fmla="*/ 452 w 907"/>
                <a:gd name="T17" fmla="*/ 404 h 435"/>
                <a:gd name="T18" fmla="*/ 37 w 907"/>
                <a:gd name="T19" fmla="*/ 31 h 435"/>
                <a:gd name="T20" fmla="*/ 871 w 907"/>
                <a:gd name="T21" fmla="*/ 31 h 435"/>
                <a:gd name="T22" fmla="*/ 452 w 907"/>
                <a:gd name="T23" fmla="*/ 40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7" h="435">
                  <a:moveTo>
                    <a:pt x="903" y="6"/>
                  </a:moveTo>
                  <a:cubicBezTo>
                    <a:pt x="900" y="2"/>
                    <a:pt x="895" y="0"/>
                    <a:pt x="89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7" y="2"/>
                    <a:pt x="4" y="6"/>
                  </a:cubicBezTo>
                  <a:cubicBezTo>
                    <a:pt x="1" y="10"/>
                    <a:pt x="0" y="15"/>
                    <a:pt x="2" y="19"/>
                  </a:cubicBezTo>
                  <a:cubicBezTo>
                    <a:pt x="73" y="287"/>
                    <a:pt x="287" y="433"/>
                    <a:pt x="452" y="435"/>
                  </a:cubicBezTo>
                  <a:cubicBezTo>
                    <a:pt x="624" y="433"/>
                    <a:pt x="836" y="290"/>
                    <a:pt x="905" y="19"/>
                  </a:cubicBezTo>
                  <a:cubicBezTo>
                    <a:pt x="907" y="15"/>
                    <a:pt x="906" y="10"/>
                    <a:pt x="903" y="6"/>
                  </a:cubicBezTo>
                  <a:close/>
                  <a:moveTo>
                    <a:pt x="452" y="404"/>
                  </a:moveTo>
                  <a:cubicBezTo>
                    <a:pt x="302" y="403"/>
                    <a:pt x="109" y="271"/>
                    <a:pt x="37" y="31"/>
                  </a:cubicBezTo>
                  <a:cubicBezTo>
                    <a:pt x="871" y="31"/>
                    <a:pt x="871" y="31"/>
                    <a:pt x="871" y="31"/>
                  </a:cubicBezTo>
                  <a:cubicBezTo>
                    <a:pt x="800" y="274"/>
                    <a:pt x="608" y="403"/>
                    <a:pt x="452" y="404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6" name="ïSlîḋé">
              <a:extLst>
                <a:ext uri="{FF2B5EF4-FFF2-40B4-BE49-F238E27FC236}">
                  <a16:creationId xmlns:a16="http://schemas.microsoft.com/office/drawing/2014/main" id="{1E2B36EE-46CF-58B0-ECB3-2FE726FB40AF}"/>
                </a:ext>
              </a:extLst>
            </p:cNvPr>
            <p:cNvSpPr/>
            <p:nvPr/>
          </p:nvSpPr>
          <p:spPr bwMode="auto">
            <a:xfrm>
              <a:off x="8199355" y="3362365"/>
              <a:ext cx="87723" cy="24494"/>
            </a:xfrm>
            <a:custGeom>
              <a:avLst/>
              <a:gdLst>
                <a:gd name="T0" fmla="*/ 773 w 773"/>
                <a:gd name="T1" fmla="*/ 0 h 216"/>
                <a:gd name="T2" fmla="*/ 0 w 773"/>
                <a:gd name="T3" fmla="*/ 0 h 216"/>
                <a:gd name="T4" fmla="*/ 173 w 773"/>
                <a:gd name="T5" fmla="*/ 216 h 216"/>
                <a:gd name="T6" fmla="*/ 600 w 773"/>
                <a:gd name="T7" fmla="*/ 216 h 216"/>
                <a:gd name="T8" fmla="*/ 773 w 773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3" h="216">
                  <a:moveTo>
                    <a:pt x="7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96"/>
                    <a:pt x="116" y="172"/>
                    <a:pt x="173" y="216"/>
                  </a:cubicBezTo>
                  <a:cubicBezTo>
                    <a:pt x="600" y="216"/>
                    <a:pt x="600" y="216"/>
                    <a:pt x="600" y="216"/>
                  </a:cubicBezTo>
                  <a:cubicBezTo>
                    <a:pt x="669" y="172"/>
                    <a:pt x="734" y="92"/>
                    <a:pt x="773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7" name="íšļíḍè">
              <a:extLst>
                <a:ext uri="{FF2B5EF4-FFF2-40B4-BE49-F238E27FC236}">
                  <a16:creationId xmlns:a16="http://schemas.microsoft.com/office/drawing/2014/main" id="{48983CE9-1FA8-D5CD-B793-9D532BB5D902}"/>
                </a:ext>
              </a:extLst>
            </p:cNvPr>
            <p:cNvSpPr/>
            <p:nvPr/>
          </p:nvSpPr>
          <p:spPr bwMode="auto">
            <a:xfrm>
              <a:off x="8224988" y="3273502"/>
              <a:ext cx="36456" cy="13671"/>
            </a:xfrm>
            <a:custGeom>
              <a:avLst/>
              <a:gdLst>
                <a:gd name="T0" fmla="*/ 224 w 323"/>
                <a:gd name="T1" fmla="*/ 53 h 120"/>
                <a:gd name="T2" fmla="*/ 162 w 323"/>
                <a:gd name="T3" fmla="*/ 82 h 120"/>
                <a:gd name="T4" fmla="*/ 100 w 323"/>
                <a:gd name="T5" fmla="*/ 53 h 120"/>
                <a:gd name="T6" fmla="*/ 0 w 323"/>
                <a:gd name="T7" fmla="*/ 70 h 120"/>
                <a:gd name="T8" fmla="*/ 102 w 323"/>
                <a:gd name="T9" fmla="*/ 95 h 120"/>
                <a:gd name="T10" fmla="*/ 162 w 323"/>
                <a:gd name="T11" fmla="*/ 119 h 120"/>
                <a:gd name="T12" fmla="*/ 222 w 323"/>
                <a:gd name="T13" fmla="*/ 95 h 120"/>
                <a:gd name="T14" fmla="*/ 323 w 323"/>
                <a:gd name="T15" fmla="*/ 70 h 120"/>
                <a:gd name="T16" fmla="*/ 224 w 323"/>
                <a:gd name="T17" fmla="*/ 5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120">
                  <a:moveTo>
                    <a:pt x="224" y="53"/>
                  </a:moveTo>
                  <a:cubicBezTo>
                    <a:pt x="224" y="53"/>
                    <a:pt x="199" y="82"/>
                    <a:pt x="162" y="82"/>
                  </a:cubicBezTo>
                  <a:cubicBezTo>
                    <a:pt x="125" y="82"/>
                    <a:pt x="100" y="53"/>
                    <a:pt x="100" y="53"/>
                  </a:cubicBezTo>
                  <a:cubicBezTo>
                    <a:pt x="13" y="0"/>
                    <a:pt x="0" y="70"/>
                    <a:pt x="0" y="70"/>
                  </a:cubicBezTo>
                  <a:cubicBezTo>
                    <a:pt x="5" y="112"/>
                    <a:pt x="102" y="95"/>
                    <a:pt x="102" y="95"/>
                  </a:cubicBezTo>
                  <a:cubicBezTo>
                    <a:pt x="122" y="115"/>
                    <a:pt x="143" y="120"/>
                    <a:pt x="162" y="119"/>
                  </a:cubicBezTo>
                  <a:cubicBezTo>
                    <a:pt x="180" y="120"/>
                    <a:pt x="201" y="115"/>
                    <a:pt x="222" y="95"/>
                  </a:cubicBezTo>
                  <a:cubicBezTo>
                    <a:pt x="222" y="95"/>
                    <a:pt x="319" y="112"/>
                    <a:pt x="323" y="70"/>
                  </a:cubicBezTo>
                  <a:cubicBezTo>
                    <a:pt x="323" y="70"/>
                    <a:pt x="310" y="0"/>
                    <a:pt x="224" y="53"/>
                  </a:cubicBezTo>
                  <a:close/>
                </a:path>
              </a:pathLst>
            </a:custGeom>
            <a:solidFill>
              <a:srgbClr val="BA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8" name="iSḻïḓé">
              <a:extLst>
                <a:ext uri="{FF2B5EF4-FFF2-40B4-BE49-F238E27FC236}">
                  <a16:creationId xmlns:a16="http://schemas.microsoft.com/office/drawing/2014/main" id="{9BBD4FC3-6ABA-2650-A870-D66B9FDF84DD}"/>
                </a:ext>
              </a:extLst>
            </p:cNvPr>
            <p:cNvSpPr/>
            <p:nvPr/>
          </p:nvSpPr>
          <p:spPr bwMode="auto">
            <a:xfrm>
              <a:off x="8128721" y="3489393"/>
              <a:ext cx="229562" cy="428363"/>
            </a:xfrm>
            <a:custGeom>
              <a:avLst/>
              <a:gdLst>
                <a:gd name="T0" fmla="*/ 4 w 2025"/>
                <a:gd name="T1" fmla="*/ 58 h 3776"/>
                <a:gd name="T2" fmla="*/ 8 w 2025"/>
                <a:gd name="T3" fmla="*/ 57 h 3776"/>
                <a:gd name="T4" fmla="*/ 338 w 2025"/>
                <a:gd name="T5" fmla="*/ 1761 h 3776"/>
                <a:gd name="T6" fmla="*/ 340 w 2025"/>
                <a:gd name="T7" fmla="*/ 1772 h 3776"/>
                <a:gd name="T8" fmla="*/ 607 w 2025"/>
                <a:gd name="T9" fmla="*/ 3149 h 3776"/>
                <a:gd name="T10" fmla="*/ 728 w 2025"/>
                <a:gd name="T11" fmla="*/ 3776 h 3776"/>
                <a:gd name="T12" fmla="*/ 1308 w 2025"/>
                <a:gd name="T13" fmla="*/ 3776 h 3776"/>
                <a:gd name="T14" fmla="*/ 1413 w 2025"/>
                <a:gd name="T15" fmla="*/ 3232 h 3776"/>
                <a:gd name="T16" fmla="*/ 1695 w 2025"/>
                <a:gd name="T17" fmla="*/ 1777 h 3776"/>
                <a:gd name="T18" fmla="*/ 2025 w 2025"/>
                <a:gd name="T19" fmla="*/ 72 h 3776"/>
                <a:gd name="T20" fmla="*/ 1767 w 2025"/>
                <a:gd name="T21" fmla="*/ 0 h 3776"/>
                <a:gd name="T22" fmla="*/ 1111 w 2025"/>
                <a:gd name="T23" fmla="*/ 461 h 3776"/>
                <a:gd name="T24" fmla="*/ 289 w 2025"/>
                <a:gd name="T25" fmla="*/ 0 h 3776"/>
                <a:gd name="T26" fmla="*/ 0 w 2025"/>
                <a:gd name="T27" fmla="*/ 58 h 3776"/>
                <a:gd name="T28" fmla="*/ 4 w 2025"/>
                <a:gd name="T29" fmla="*/ 57 h 3776"/>
                <a:gd name="T30" fmla="*/ 4 w 2025"/>
                <a:gd name="T31" fmla="*/ 58 h 3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25" h="3776">
                  <a:moveTo>
                    <a:pt x="4" y="58"/>
                  </a:moveTo>
                  <a:cubicBezTo>
                    <a:pt x="5" y="58"/>
                    <a:pt x="6" y="58"/>
                    <a:pt x="8" y="57"/>
                  </a:cubicBezTo>
                  <a:cubicBezTo>
                    <a:pt x="338" y="1761"/>
                    <a:pt x="338" y="1761"/>
                    <a:pt x="338" y="1761"/>
                  </a:cubicBezTo>
                  <a:cubicBezTo>
                    <a:pt x="340" y="1772"/>
                    <a:pt x="340" y="1772"/>
                    <a:pt x="340" y="1772"/>
                  </a:cubicBezTo>
                  <a:cubicBezTo>
                    <a:pt x="607" y="3149"/>
                    <a:pt x="607" y="3149"/>
                    <a:pt x="607" y="3149"/>
                  </a:cubicBezTo>
                  <a:cubicBezTo>
                    <a:pt x="728" y="3776"/>
                    <a:pt x="728" y="3776"/>
                    <a:pt x="728" y="3776"/>
                  </a:cubicBezTo>
                  <a:cubicBezTo>
                    <a:pt x="1308" y="3776"/>
                    <a:pt x="1308" y="3776"/>
                    <a:pt x="1308" y="3776"/>
                  </a:cubicBezTo>
                  <a:cubicBezTo>
                    <a:pt x="1413" y="3232"/>
                    <a:pt x="1413" y="3232"/>
                    <a:pt x="1413" y="3232"/>
                  </a:cubicBezTo>
                  <a:cubicBezTo>
                    <a:pt x="1695" y="1777"/>
                    <a:pt x="1695" y="1777"/>
                    <a:pt x="1695" y="1777"/>
                  </a:cubicBezTo>
                  <a:cubicBezTo>
                    <a:pt x="2025" y="72"/>
                    <a:pt x="2025" y="72"/>
                    <a:pt x="2025" y="72"/>
                  </a:cubicBezTo>
                  <a:cubicBezTo>
                    <a:pt x="1942" y="39"/>
                    <a:pt x="1856" y="14"/>
                    <a:pt x="1767" y="0"/>
                  </a:cubicBezTo>
                  <a:cubicBezTo>
                    <a:pt x="1767" y="0"/>
                    <a:pt x="1835" y="443"/>
                    <a:pt x="1111" y="461"/>
                  </a:cubicBezTo>
                  <a:cubicBezTo>
                    <a:pt x="299" y="482"/>
                    <a:pt x="289" y="0"/>
                    <a:pt x="289" y="0"/>
                  </a:cubicBezTo>
                  <a:cubicBezTo>
                    <a:pt x="189" y="10"/>
                    <a:pt x="93" y="31"/>
                    <a:pt x="0" y="58"/>
                  </a:cubicBezTo>
                  <a:cubicBezTo>
                    <a:pt x="1" y="58"/>
                    <a:pt x="3" y="58"/>
                    <a:pt x="4" y="57"/>
                  </a:cubicBezTo>
                  <a:lnTo>
                    <a:pt x="4" y="58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9" name="í$1íḑè">
              <a:extLst>
                <a:ext uri="{FF2B5EF4-FFF2-40B4-BE49-F238E27FC236}">
                  <a16:creationId xmlns:a16="http://schemas.microsoft.com/office/drawing/2014/main" id="{D2580048-A8A1-59A2-9808-35FF0FFC4941}"/>
                </a:ext>
              </a:extLst>
            </p:cNvPr>
            <p:cNvSpPr/>
            <p:nvPr/>
          </p:nvSpPr>
          <p:spPr bwMode="auto">
            <a:xfrm>
              <a:off x="7841627" y="3495659"/>
              <a:ext cx="369691" cy="422097"/>
            </a:xfrm>
            <a:custGeom>
              <a:avLst/>
              <a:gdLst>
                <a:gd name="T0" fmla="*/ 3132 w 3253"/>
                <a:gd name="T1" fmla="*/ 3092 h 3720"/>
                <a:gd name="T2" fmla="*/ 2863 w 3253"/>
                <a:gd name="T3" fmla="*/ 1703 h 3720"/>
                <a:gd name="T4" fmla="*/ 2529 w 3253"/>
                <a:gd name="T5" fmla="*/ 0 h 3720"/>
                <a:gd name="T6" fmla="*/ 2524 w 3253"/>
                <a:gd name="T7" fmla="*/ 0 h 3720"/>
                <a:gd name="T8" fmla="*/ 2503 w 3253"/>
                <a:gd name="T9" fmla="*/ 1 h 3720"/>
                <a:gd name="T10" fmla="*/ 569 w 3253"/>
                <a:gd name="T11" fmla="*/ 719 h 3720"/>
                <a:gd name="T12" fmla="*/ 578 w 3253"/>
                <a:gd name="T13" fmla="*/ 763 h 3720"/>
                <a:gd name="T14" fmla="*/ 0 w 3253"/>
                <a:gd name="T15" fmla="*/ 3720 h 3720"/>
                <a:gd name="T16" fmla="*/ 1916 w 3253"/>
                <a:gd name="T17" fmla="*/ 3720 h 3720"/>
                <a:gd name="T18" fmla="*/ 2849 w 3253"/>
                <a:gd name="T19" fmla="*/ 3720 h 3720"/>
                <a:gd name="T20" fmla="*/ 3090 w 3253"/>
                <a:gd name="T21" fmla="*/ 3720 h 3720"/>
                <a:gd name="T22" fmla="*/ 3253 w 3253"/>
                <a:gd name="T23" fmla="*/ 3720 h 3720"/>
                <a:gd name="T24" fmla="*/ 3132 w 3253"/>
                <a:gd name="T25" fmla="*/ 3092 h 3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53" h="3720">
                  <a:moveTo>
                    <a:pt x="3132" y="3092"/>
                  </a:moveTo>
                  <a:cubicBezTo>
                    <a:pt x="2863" y="1703"/>
                    <a:pt x="2863" y="1703"/>
                    <a:pt x="2863" y="1703"/>
                  </a:cubicBezTo>
                  <a:cubicBezTo>
                    <a:pt x="2529" y="0"/>
                    <a:pt x="2529" y="0"/>
                    <a:pt x="2529" y="0"/>
                  </a:cubicBezTo>
                  <a:cubicBezTo>
                    <a:pt x="2527" y="0"/>
                    <a:pt x="2526" y="0"/>
                    <a:pt x="2524" y="0"/>
                  </a:cubicBezTo>
                  <a:cubicBezTo>
                    <a:pt x="2517" y="0"/>
                    <a:pt x="2510" y="1"/>
                    <a:pt x="2503" y="1"/>
                  </a:cubicBezTo>
                  <a:cubicBezTo>
                    <a:pt x="1828" y="44"/>
                    <a:pt x="689" y="585"/>
                    <a:pt x="569" y="719"/>
                  </a:cubicBezTo>
                  <a:cubicBezTo>
                    <a:pt x="572" y="734"/>
                    <a:pt x="575" y="748"/>
                    <a:pt x="578" y="763"/>
                  </a:cubicBezTo>
                  <a:cubicBezTo>
                    <a:pt x="0" y="3720"/>
                    <a:pt x="0" y="3720"/>
                    <a:pt x="0" y="3720"/>
                  </a:cubicBezTo>
                  <a:cubicBezTo>
                    <a:pt x="1916" y="3720"/>
                    <a:pt x="1916" y="3720"/>
                    <a:pt x="1916" y="3720"/>
                  </a:cubicBezTo>
                  <a:cubicBezTo>
                    <a:pt x="2849" y="3720"/>
                    <a:pt x="2849" y="3720"/>
                    <a:pt x="2849" y="3720"/>
                  </a:cubicBezTo>
                  <a:cubicBezTo>
                    <a:pt x="3090" y="3720"/>
                    <a:pt x="3090" y="3720"/>
                    <a:pt x="3090" y="3720"/>
                  </a:cubicBezTo>
                  <a:cubicBezTo>
                    <a:pt x="3253" y="3720"/>
                    <a:pt x="3253" y="3720"/>
                    <a:pt x="3253" y="3720"/>
                  </a:cubicBezTo>
                  <a:lnTo>
                    <a:pt x="3132" y="3092"/>
                  </a:lnTo>
                  <a:close/>
                </a:path>
              </a:pathLst>
            </a:custGeom>
            <a:solidFill>
              <a:srgbClr val="17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0" name="íṩľïḍê">
              <a:extLst>
                <a:ext uri="{FF2B5EF4-FFF2-40B4-BE49-F238E27FC236}">
                  <a16:creationId xmlns:a16="http://schemas.microsoft.com/office/drawing/2014/main" id="{026EDF36-9101-AF72-3F16-6466C355C59E}"/>
                </a:ext>
              </a:extLst>
            </p:cNvPr>
            <p:cNvSpPr/>
            <p:nvPr/>
          </p:nvSpPr>
          <p:spPr bwMode="auto">
            <a:xfrm>
              <a:off x="8358282" y="3497368"/>
              <a:ext cx="0" cy="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1 h 2"/>
                <a:gd name="T6" fmla="*/ 0 w 1"/>
                <a:gd name="T7" fmla="*/ 2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C3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1" name="íṩļídé">
              <a:extLst>
                <a:ext uri="{FF2B5EF4-FFF2-40B4-BE49-F238E27FC236}">
                  <a16:creationId xmlns:a16="http://schemas.microsoft.com/office/drawing/2014/main" id="{BCDF4176-71FB-D134-E721-34A5C83F0659}"/>
                </a:ext>
              </a:extLst>
            </p:cNvPr>
            <p:cNvSpPr/>
            <p:nvPr/>
          </p:nvSpPr>
          <p:spPr bwMode="auto">
            <a:xfrm>
              <a:off x="8276825" y="3497368"/>
              <a:ext cx="370260" cy="420388"/>
            </a:xfrm>
            <a:custGeom>
              <a:avLst/>
              <a:gdLst>
                <a:gd name="T0" fmla="*/ 2686 w 3261"/>
                <a:gd name="T1" fmla="*/ 761 h 3705"/>
                <a:gd name="T2" fmla="*/ 2679 w 3261"/>
                <a:gd name="T3" fmla="*/ 730 h 3705"/>
                <a:gd name="T4" fmla="*/ 2682 w 3261"/>
                <a:gd name="T5" fmla="*/ 719 h 3705"/>
                <a:gd name="T6" fmla="*/ 718 w 3261"/>
                <a:gd name="T7" fmla="*/ 0 h 3705"/>
                <a:gd name="T8" fmla="*/ 718 w 3261"/>
                <a:gd name="T9" fmla="*/ 0 h 3705"/>
                <a:gd name="T10" fmla="*/ 718 w 3261"/>
                <a:gd name="T11" fmla="*/ 2 h 3705"/>
                <a:gd name="T12" fmla="*/ 107 w 3261"/>
                <a:gd name="T13" fmla="*/ 3162 h 3705"/>
                <a:gd name="T14" fmla="*/ 107 w 3261"/>
                <a:gd name="T15" fmla="*/ 3162 h 3705"/>
                <a:gd name="T16" fmla="*/ 0 w 3261"/>
                <a:gd name="T17" fmla="*/ 3705 h 3705"/>
                <a:gd name="T18" fmla="*/ 142 w 3261"/>
                <a:gd name="T19" fmla="*/ 3705 h 3705"/>
                <a:gd name="T20" fmla="*/ 505 w 3261"/>
                <a:gd name="T21" fmla="*/ 3705 h 3705"/>
                <a:gd name="T22" fmla="*/ 1872 w 3261"/>
                <a:gd name="T23" fmla="*/ 3705 h 3705"/>
                <a:gd name="T24" fmla="*/ 3261 w 3261"/>
                <a:gd name="T25" fmla="*/ 3705 h 3705"/>
                <a:gd name="T26" fmla="*/ 2686 w 3261"/>
                <a:gd name="T27" fmla="*/ 761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61" h="3705">
                  <a:moveTo>
                    <a:pt x="2686" y="761"/>
                  </a:moveTo>
                  <a:cubicBezTo>
                    <a:pt x="2679" y="730"/>
                    <a:pt x="2679" y="730"/>
                    <a:pt x="2679" y="730"/>
                  </a:cubicBezTo>
                  <a:cubicBezTo>
                    <a:pt x="2680" y="726"/>
                    <a:pt x="2681" y="723"/>
                    <a:pt x="2682" y="719"/>
                  </a:cubicBezTo>
                  <a:cubicBezTo>
                    <a:pt x="2560" y="583"/>
                    <a:pt x="1389" y="29"/>
                    <a:pt x="718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18" y="2"/>
                    <a:pt x="718" y="2"/>
                    <a:pt x="718" y="2"/>
                  </a:cubicBezTo>
                  <a:cubicBezTo>
                    <a:pt x="107" y="3162"/>
                    <a:pt x="107" y="3162"/>
                    <a:pt x="107" y="3162"/>
                  </a:cubicBezTo>
                  <a:cubicBezTo>
                    <a:pt x="107" y="3162"/>
                    <a:pt x="107" y="3162"/>
                    <a:pt x="107" y="3162"/>
                  </a:cubicBezTo>
                  <a:cubicBezTo>
                    <a:pt x="0" y="3705"/>
                    <a:pt x="0" y="3705"/>
                    <a:pt x="0" y="3705"/>
                  </a:cubicBezTo>
                  <a:cubicBezTo>
                    <a:pt x="142" y="3705"/>
                    <a:pt x="142" y="3705"/>
                    <a:pt x="142" y="3705"/>
                  </a:cubicBezTo>
                  <a:cubicBezTo>
                    <a:pt x="505" y="3705"/>
                    <a:pt x="505" y="3705"/>
                    <a:pt x="505" y="3705"/>
                  </a:cubicBezTo>
                  <a:cubicBezTo>
                    <a:pt x="1872" y="3705"/>
                    <a:pt x="1872" y="3705"/>
                    <a:pt x="1872" y="3705"/>
                  </a:cubicBezTo>
                  <a:cubicBezTo>
                    <a:pt x="3261" y="3705"/>
                    <a:pt x="3261" y="3705"/>
                    <a:pt x="3261" y="3705"/>
                  </a:cubicBezTo>
                  <a:lnTo>
                    <a:pt x="2686" y="761"/>
                  </a:lnTo>
                  <a:close/>
                </a:path>
              </a:pathLst>
            </a:custGeom>
            <a:solidFill>
              <a:srgbClr val="171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2" name="ïS1ïḑê">
              <a:extLst>
                <a:ext uri="{FF2B5EF4-FFF2-40B4-BE49-F238E27FC236}">
                  <a16:creationId xmlns:a16="http://schemas.microsoft.com/office/drawing/2014/main" id="{2177BBD7-CCD1-9A6D-31B8-AB7F7344F67D}"/>
                </a:ext>
              </a:extLst>
            </p:cNvPr>
            <p:cNvSpPr/>
            <p:nvPr/>
          </p:nvSpPr>
          <p:spPr bwMode="auto">
            <a:xfrm>
              <a:off x="8319547" y="3166981"/>
              <a:ext cx="30760" cy="30191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3" name="išlîḋé">
              <a:extLst>
                <a:ext uri="{FF2B5EF4-FFF2-40B4-BE49-F238E27FC236}">
                  <a16:creationId xmlns:a16="http://schemas.microsoft.com/office/drawing/2014/main" id="{89AFD5C7-289B-84AD-F96D-15DB14124D0A}"/>
                </a:ext>
              </a:extLst>
            </p:cNvPr>
            <p:cNvSpPr/>
            <p:nvPr/>
          </p:nvSpPr>
          <p:spPr bwMode="auto">
            <a:xfrm>
              <a:off x="8333788" y="3172108"/>
              <a:ext cx="10823" cy="108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4" name="ísliḋe">
              <a:extLst>
                <a:ext uri="{FF2B5EF4-FFF2-40B4-BE49-F238E27FC236}">
                  <a16:creationId xmlns:a16="http://schemas.microsoft.com/office/drawing/2014/main" id="{0D23D656-302C-287D-B80E-AF53BE28A5B4}"/>
                </a:ext>
              </a:extLst>
            </p:cNvPr>
            <p:cNvSpPr/>
            <p:nvPr/>
          </p:nvSpPr>
          <p:spPr bwMode="auto">
            <a:xfrm>
              <a:off x="8668162" y="3442683"/>
              <a:ext cx="451718" cy="99685"/>
            </a:xfrm>
            <a:custGeom>
              <a:avLst/>
              <a:gdLst>
                <a:gd name="T0" fmla="*/ 3977 w 3977"/>
                <a:gd name="T1" fmla="*/ 880 h 880"/>
                <a:gd name="T2" fmla="*/ 3136 w 3977"/>
                <a:gd name="T3" fmla="*/ 569 h 880"/>
                <a:gd name="T4" fmla="*/ 2641 w 3977"/>
                <a:gd name="T5" fmla="*/ 0 h 880"/>
                <a:gd name="T6" fmla="*/ 1994 w 3977"/>
                <a:gd name="T7" fmla="*/ 0 h 880"/>
                <a:gd name="T8" fmla="*/ 1983 w 3977"/>
                <a:gd name="T9" fmla="*/ 0 h 880"/>
                <a:gd name="T10" fmla="*/ 1336 w 3977"/>
                <a:gd name="T11" fmla="*/ 0 h 880"/>
                <a:gd name="T12" fmla="*/ 841 w 3977"/>
                <a:gd name="T13" fmla="*/ 569 h 880"/>
                <a:gd name="T14" fmla="*/ 0 w 3977"/>
                <a:gd name="T15" fmla="*/ 880 h 880"/>
                <a:gd name="T16" fmla="*/ 1988 w 3977"/>
                <a:gd name="T17" fmla="*/ 859 h 880"/>
                <a:gd name="T18" fmla="*/ 3977 w 3977"/>
                <a:gd name="T19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7" h="880">
                  <a:moveTo>
                    <a:pt x="3977" y="880"/>
                  </a:moveTo>
                  <a:cubicBezTo>
                    <a:pt x="3136" y="569"/>
                    <a:pt x="3136" y="569"/>
                    <a:pt x="3136" y="569"/>
                  </a:cubicBezTo>
                  <a:cubicBezTo>
                    <a:pt x="2506" y="362"/>
                    <a:pt x="2641" y="0"/>
                    <a:pt x="2641" y="0"/>
                  </a:cubicBezTo>
                  <a:cubicBezTo>
                    <a:pt x="1994" y="0"/>
                    <a:pt x="1994" y="0"/>
                    <a:pt x="1994" y="0"/>
                  </a:cubicBezTo>
                  <a:cubicBezTo>
                    <a:pt x="1983" y="0"/>
                    <a:pt x="1983" y="0"/>
                    <a:pt x="1983" y="0"/>
                  </a:cubicBezTo>
                  <a:cubicBezTo>
                    <a:pt x="1336" y="0"/>
                    <a:pt x="1336" y="0"/>
                    <a:pt x="1336" y="0"/>
                  </a:cubicBezTo>
                  <a:cubicBezTo>
                    <a:pt x="1336" y="0"/>
                    <a:pt x="1471" y="362"/>
                    <a:pt x="841" y="569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1988" y="859"/>
                    <a:pt x="1988" y="859"/>
                    <a:pt x="1988" y="859"/>
                  </a:cubicBezTo>
                  <a:lnTo>
                    <a:pt x="3977" y="880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5" name="îṥľïḋé">
              <a:extLst>
                <a:ext uri="{FF2B5EF4-FFF2-40B4-BE49-F238E27FC236}">
                  <a16:creationId xmlns:a16="http://schemas.microsoft.com/office/drawing/2014/main" id="{291D8D13-0774-87FD-6BE6-8E9292601AA1}"/>
                </a:ext>
              </a:extLst>
            </p:cNvPr>
            <p:cNvSpPr/>
            <p:nvPr/>
          </p:nvSpPr>
          <p:spPr bwMode="auto">
            <a:xfrm>
              <a:off x="8668162" y="3542369"/>
              <a:ext cx="471655" cy="359438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6" name="iṩľïdê">
              <a:extLst>
                <a:ext uri="{FF2B5EF4-FFF2-40B4-BE49-F238E27FC236}">
                  <a16:creationId xmlns:a16="http://schemas.microsoft.com/office/drawing/2014/main" id="{854D1EF3-ABF6-7F1F-B260-B08742A77FCA}"/>
                </a:ext>
              </a:extLst>
            </p:cNvPr>
            <p:cNvSpPr/>
            <p:nvPr/>
          </p:nvSpPr>
          <p:spPr bwMode="auto">
            <a:xfrm>
              <a:off x="8837342" y="3530406"/>
              <a:ext cx="109369" cy="59242"/>
            </a:xfrm>
            <a:custGeom>
              <a:avLst/>
              <a:gdLst>
                <a:gd name="T0" fmla="*/ 745 w 962"/>
                <a:gd name="T1" fmla="*/ 485 h 523"/>
                <a:gd name="T2" fmla="*/ 639 w 962"/>
                <a:gd name="T3" fmla="*/ 523 h 523"/>
                <a:gd name="T4" fmla="*/ 322 w 962"/>
                <a:gd name="T5" fmla="*/ 523 h 523"/>
                <a:gd name="T6" fmla="*/ 217 w 962"/>
                <a:gd name="T7" fmla="*/ 485 h 523"/>
                <a:gd name="T8" fmla="*/ 35 w 962"/>
                <a:gd name="T9" fmla="*/ 132 h 523"/>
                <a:gd name="T10" fmla="*/ 148 w 962"/>
                <a:gd name="T11" fmla="*/ 0 h 523"/>
                <a:gd name="T12" fmla="*/ 813 w 962"/>
                <a:gd name="T13" fmla="*/ 0 h 523"/>
                <a:gd name="T14" fmla="*/ 926 w 962"/>
                <a:gd name="T15" fmla="*/ 132 h 523"/>
                <a:gd name="T16" fmla="*/ 745 w 962"/>
                <a:gd name="T17" fmla="*/ 485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2" h="523">
                  <a:moveTo>
                    <a:pt x="745" y="485"/>
                  </a:moveTo>
                  <a:cubicBezTo>
                    <a:pt x="734" y="506"/>
                    <a:pt x="687" y="523"/>
                    <a:pt x="639" y="523"/>
                  </a:cubicBezTo>
                  <a:cubicBezTo>
                    <a:pt x="322" y="523"/>
                    <a:pt x="322" y="523"/>
                    <a:pt x="322" y="523"/>
                  </a:cubicBezTo>
                  <a:cubicBezTo>
                    <a:pt x="275" y="523"/>
                    <a:pt x="228" y="506"/>
                    <a:pt x="217" y="485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0" y="64"/>
                    <a:pt x="48" y="0"/>
                    <a:pt x="148" y="0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913" y="0"/>
                    <a:pt x="962" y="64"/>
                    <a:pt x="926" y="132"/>
                  </a:cubicBezTo>
                  <a:lnTo>
                    <a:pt x="745" y="485"/>
                  </a:lnTo>
                  <a:close/>
                </a:path>
              </a:pathLst>
            </a:custGeom>
            <a:solidFill>
              <a:srgbClr val="D653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7" name="îŝḻídé">
              <a:extLst>
                <a:ext uri="{FF2B5EF4-FFF2-40B4-BE49-F238E27FC236}">
                  <a16:creationId xmlns:a16="http://schemas.microsoft.com/office/drawing/2014/main" id="{93255A3A-FE6D-7DFF-0216-DDFFDA59BC92}"/>
                </a:ext>
              </a:extLst>
            </p:cNvPr>
            <p:cNvSpPr/>
            <p:nvPr/>
          </p:nvSpPr>
          <p:spPr bwMode="auto">
            <a:xfrm>
              <a:off x="8685821" y="3444962"/>
              <a:ext cx="207346" cy="108230"/>
            </a:xfrm>
            <a:custGeom>
              <a:avLst/>
              <a:gdLst>
                <a:gd name="T0" fmla="*/ 1829 w 1829"/>
                <a:gd name="T1" fmla="*/ 160 h 955"/>
                <a:gd name="T2" fmla="*/ 867 w 1829"/>
                <a:gd name="T3" fmla="*/ 955 h 955"/>
                <a:gd name="T4" fmla="*/ 0 w 1829"/>
                <a:gd name="T5" fmla="*/ 625 h 955"/>
                <a:gd name="T6" fmla="*/ 1238 w 1829"/>
                <a:gd name="T7" fmla="*/ 391 h 955"/>
                <a:gd name="T8" fmla="*/ 1143 w 1829"/>
                <a:gd name="T9" fmla="*/ 194 h 955"/>
                <a:gd name="T10" fmla="*/ 1187 w 1829"/>
                <a:gd name="T11" fmla="*/ 0 h 955"/>
                <a:gd name="T12" fmla="*/ 1829 w 1829"/>
                <a:gd name="T13" fmla="*/ 16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9" h="955">
                  <a:moveTo>
                    <a:pt x="1829" y="160"/>
                  </a:moveTo>
                  <a:cubicBezTo>
                    <a:pt x="867" y="955"/>
                    <a:pt x="867" y="955"/>
                    <a:pt x="867" y="955"/>
                  </a:cubicBezTo>
                  <a:cubicBezTo>
                    <a:pt x="0" y="625"/>
                    <a:pt x="0" y="625"/>
                    <a:pt x="0" y="625"/>
                  </a:cubicBezTo>
                  <a:cubicBezTo>
                    <a:pt x="1238" y="391"/>
                    <a:pt x="1238" y="391"/>
                    <a:pt x="1238" y="391"/>
                  </a:cubicBezTo>
                  <a:cubicBezTo>
                    <a:pt x="1143" y="194"/>
                    <a:pt x="1143" y="194"/>
                    <a:pt x="1143" y="194"/>
                  </a:cubicBezTo>
                  <a:cubicBezTo>
                    <a:pt x="1143" y="194"/>
                    <a:pt x="1217" y="144"/>
                    <a:pt x="1187" y="0"/>
                  </a:cubicBezTo>
                  <a:cubicBezTo>
                    <a:pt x="1187" y="0"/>
                    <a:pt x="1479" y="161"/>
                    <a:pt x="1829" y="160"/>
                  </a:cubicBezTo>
                  <a:close/>
                </a:path>
              </a:pathLst>
            </a:custGeom>
            <a:solidFill>
              <a:srgbClr val="D2AF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8" name="îśļidé">
              <a:extLst>
                <a:ext uri="{FF2B5EF4-FFF2-40B4-BE49-F238E27FC236}">
                  <a16:creationId xmlns:a16="http://schemas.microsoft.com/office/drawing/2014/main" id="{83200A61-E250-5E56-72B7-28273CD0CEA1}"/>
                </a:ext>
              </a:extLst>
            </p:cNvPr>
            <p:cNvSpPr/>
            <p:nvPr/>
          </p:nvSpPr>
          <p:spPr bwMode="auto">
            <a:xfrm>
              <a:off x="8759303" y="3457493"/>
              <a:ext cx="134433" cy="135572"/>
            </a:xfrm>
            <a:custGeom>
              <a:avLst/>
              <a:gdLst>
                <a:gd name="T0" fmla="*/ 543 w 1184"/>
                <a:gd name="T1" fmla="*/ 0 h 1195"/>
                <a:gd name="T2" fmla="*/ 1184 w 1184"/>
                <a:gd name="T3" fmla="*/ 642 h 1195"/>
                <a:gd name="T4" fmla="*/ 221 w 1184"/>
                <a:gd name="T5" fmla="*/ 1195 h 1195"/>
                <a:gd name="T6" fmla="*/ 0 w 1184"/>
                <a:gd name="T7" fmla="*/ 378 h 1195"/>
                <a:gd name="T8" fmla="*/ 543 w 1184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4" h="1195">
                  <a:moveTo>
                    <a:pt x="543" y="0"/>
                  </a:moveTo>
                  <a:cubicBezTo>
                    <a:pt x="550" y="1"/>
                    <a:pt x="1184" y="642"/>
                    <a:pt x="1184" y="642"/>
                  </a:cubicBezTo>
                  <a:cubicBezTo>
                    <a:pt x="221" y="1195"/>
                    <a:pt x="221" y="1195"/>
                    <a:pt x="221" y="1195"/>
                  </a:cubicBezTo>
                  <a:cubicBezTo>
                    <a:pt x="0" y="378"/>
                    <a:pt x="0" y="378"/>
                    <a:pt x="0" y="378"/>
                  </a:cubicBezTo>
                  <a:lnTo>
                    <a:pt x="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9" name="iŝ1ïḑè">
              <a:extLst>
                <a:ext uri="{FF2B5EF4-FFF2-40B4-BE49-F238E27FC236}">
                  <a16:creationId xmlns:a16="http://schemas.microsoft.com/office/drawing/2014/main" id="{6E257A7E-ED46-A1BD-778A-C904C09F0047}"/>
                </a:ext>
              </a:extLst>
            </p:cNvPr>
            <p:cNvSpPr/>
            <p:nvPr/>
          </p:nvSpPr>
          <p:spPr bwMode="auto">
            <a:xfrm>
              <a:off x="8893166" y="3457493"/>
              <a:ext cx="133294" cy="135572"/>
            </a:xfrm>
            <a:custGeom>
              <a:avLst/>
              <a:gdLst>
                <a:gd name="T0" fmla="*/ 651 w 1174"/>
                <a:gd name="T1" fmla="*/ 0 h 1195"/>
                <a:gd name="T2" fmla="*/ 0 w 1174"/>
                <a:gd name="T3" fmla="*/ 642 h 1195"/>
                <a:gd name="T4" fmla="*/ 973 w 1174"/>
                <a:gd name="T5" fmla="*/ 1195 h 1195"/>
                <a:gd name="T6" fmla="*/ 1174 w 1174"/>
                <a:gd name="T7" fmla="*/ 377 h 1195"/>
                <a:gd name="T8" fmla="*/ 651 w 1174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4" h="1195">
                  <a:moveTo>
                    <a:pt x="651" y="0"/>
                  </a:moveTo>
                  <a:cubicBezTo>
                    <a:pt x="644" y="1"/>
                    <a:pt x="0" y="642"/>
                    <a:pt x="0" y="642"/>
                  </a:cubicBezTo>
                  <a:cubicBezTo>
                    <a:pt x="973" y="1195"/>
                    <a:pt x="973" y="1195"/>
                    <a:pt x="973" y="1195"/>
                  </a:cubicBezTo>
                  <a:cubicBezTo>
                    <a:pt x="1174" y="377"/>
                    <a:pt x="1174" y="377"/>
                    <a:pt x="1174" y="377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0" name="îślíḓé">
              <a:extLst>
                <a:ext uri="{FF2B5EF4-FFF2-40B4-BE49-F238E27FC236}">
                  <a16:creationId xmlns:a16="http://schemas.microsoft.com/office/drawing/2014/main" id="{59D0FA80-60A7-7E7C-1F84-CE84D71FC8F8}"/>
                </a:ext>
              </a:extLst>
            </p:cNvPr>
            <p:cNvSpPr/>
            <p:nvPr/>
          </p:nvSpPr>
          <p:spPr bwMode="auto">
            <a:xfrm>
              <a:off x="8682972" y="3157867"/>
              <a:ext cx="34748" cy="75761"/>
            </a:xfrm>
            <a:custGeom>
              <a:avLst/>
              <a:gdLst>
                <a:gd name="T0" fmla="*/ 299 w 305"/>
                <a:gd name="T1" fmla="*/ 319 h 665"/>
                <a:gd name="T2" fmla="*/ 174 w 305"/>
                <a:gd name="T3" fmla="*/ 662 h 665"/>
                <a:gd name="T4" fmla="*/ 6 w 305"/>
                <a:gd name="T5" fmla="*/ 338 h 665"/>
                <a:gd name="T6" fmla="*/ 165 w 305"/>
                <a:gd name="T7" fmla="*/ 4 h 665"/>
                <a:gd name="T8" fmla="*/ 299 w 305"/>
                <a:gd name="T9" fmla="*/ 31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665">
                  <a:moveTo>
                    <a:pt x="299" y="319"/>
                  </a:moveTo>
                  <a:cubicBezTo>
                    <a:pt x="305" y="500"/>
                    <a:pt x="268" y="658"/>
                    <a:pt x="174" y="662"/>
                  </a:cubicBezTo>
                  <a:cubicBezTo>
                    <a:pt x="80" y="665"/>
                    <a:pt x="12" y="520"/>
                    <a:pt x="6" y="338"/>
                  </a:cubicBezTo>
                  <a:cubicBezTo>
                    <a:pt x="0" y="157"/>
                    <a:pt x="72" y="7"/>
                    <a:pt x="165" y="4"/>
                  </a:cubicBezTo>
                  <a:cubicBezTo>
                    <a:pt x="259" y="0"/>
                    <a:pt x="292" y="137"/>
                    <a:pt x="299" y="319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1" name="išḷíḓe">
              <a:extLst>
                <a:ext uri="{FF2B5EF4-FFF2-40B4-BE49-F238E27FC236}">
                  <a16:creationId xmlns:a16="http://schemas.microsoft.com/office/drawing/2014/main" id="{5E68D3F9-A19D-2192-0F15-549C6BE50051}"/>
                </a:ext>
              </a:extLst>
            </p:cNvPr>
            <p:cNvSpPr/>
            <p:nvPr/>
          </p:nvSpPr>
          <p:spPr bwMode="auto">
            <a:xfrm>
              <a:off x="9070891" y="3157867"/>
              <a:ext cx="34748" cy="75761"/>
            </a:xfrm>
            <a:custGeom>
              <a:avLst/>
              <a:gdLst>
                <a:gd name="T0" fmla="*/ 7 w 306"/>
                <a:gd name="T1" fmla="*/ 319 h 665"/>
                <a:gd name="T2" fmla="*/ 131 w 306"/>
                <a:gd name="T3" fmla="*/ 662 h 665"/>
                <a:gd name="T4" fmla="*/ 299 w 306"/>
                <a:gd name="T5" fmla="*/ 338 h 665"/>
                <a:gd name="T6" fmla="*/ 140 w 306"/>
                <a:gd name="T7" fmla="*/ 4 h 665"/>
                <a:gd name="T8" fmla="*/ 7 w 306"/>
                <a:gd name="T9" fmla="*/ 31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665">
                  <a:moveTo>
                    <a:pt x="7" y="319"/>
                  </a:moveTo>
                  <a:cubicBezTo>
                    <a:pt x="0" y="500"/>
                    <a:pt x="38" y="658"/>
                    <a:pt x="131" y="662"/>
                  </a:cubicBezTo>
                  <a:cubicBezTo>
                    <a:pt x="225" y="665"/>
                    <a:pt x="293" y="520"/>
                    <a:pt x="299" y="338"/>
                  </a:cubicBezTo>
                  <a:cubicBezTo>
                    <a:pt x="306" y="157"/>
                    <a:pt x="234" y="7"/>
                    <a:pt x="140" y="4"/>
                  </a:cubicBezTo>
                  <a:cubicBezTo>
                    <a:pt x="46" y="0"/>
                    <a:pt x="13" y="137"/>
                    <a:pt x="7" y="319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2" name="îṡḷídé">
              <a:extLst>
                <a:ext uri="{FF2B5EF4-FFF2-40B4-BE49-F238E27FC236}">
                  <a16:creationId xmlns:a16="http://schemas.microsoft.com/office/drawing/2014/main" id="{33D07F0A-854E-643E-2A86-A6DE8C1AA254}"/>
                </a:ext>
              </a:extLst>
            </p:cNvPr>
            <p:cNvSpPr/>
            <p:nvPr/>
          </p:nvSpPr>
          <p:spPr bwMode="auto">
            <a:xfrm>
              <a:off x="8704618" y="2935711"/>
              <a:ext cx="379944" cy="529757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3" name="îS1îḑê">
              <a:extLst>
                <a:ext uri="{FF2B5EF4-FFF2-40B4-BE49-F238E27FC236}">
                  <a16:creationId xmlns:a16="http://schemas.microsoft.com/office/drawing/2014/main" id="{88C90E4D-DC0E-8EFC-6A2E-40C15C3E83CF}"/>
                </a:ext>
              </a:extLst>
            </p:cNvPr>
            <p:cNvSpPr/>
            <p:nvPr/>
          </p:nvSpPr>
          <p:spPr bwMode="auto">
            <a:xfrm>
              <a:off x="8704618" y="2935141"/>
              <a:ext cx="190257" cy="530327"/>
            </a:xfrm>
            <a:custGeom>
              <a:avLst/>
              <a:gdLst>
                <a:gd name="T0" fmla="*/ 1675 w 1675"/>
                <a:gd name="T1" fmla="*/ 0 h 4675"/>
                <a:gd name="T2" fmla="*/ 1675 w 1675"/>
                <a:gd name="T3" fmla="*/ 4675 h 4675"/>
                <a:gd name="T4" fmla="*/ 0 w 1675"/>
                <a:gd name="T5" fmla="*/ 2337 h 4675"/>
                <a:gd name="T6" fmla="*/ 1675 w 1675"/>
                <a:gd name="T7" fmla="*/ 0 h 4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5" h="4675">
                  <a:moveTo>
                    <a:pt x="1675" y="0"/>
                  </a:moveTo>
                  <a:cubicBezTo>
                    <a:pt x="1675" y="4675"/>
                    <a:pt x="1675" y="4675"/>
                    <a:pt x="1675" y="4675"/>
                  </a:cubicBezTo>
                  <a:cubicBezTo>
                    <a:pt x="751" y="4675"/>
                    <a:pt x="0" y="3628"/>
                    <a:pt x="0" y="2337"/>
                  </a:cubicBezTo>
                  <a:cubicBezTo>
                    <a:pt x="0" y="1046"/>
                    <a:pt x="751" y="0"/>
                    <a:pt x="1675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4" name="îṣľîďé">
              <a:extLst>
                <a:ext uri="{FF2B5EF4-FFF2-40B4-BE49-F238E27FC236}">
                  <a16:creationId xmlns:a16="http://schemas.microsoft.com/office/drawing/2014/main" id="{1F7A2460-DE32-A067-871A-E699ACBFF9B2}"/>
                </a:ext>
              </a:extLst>
            </p:cNvPr>
            <p:cNvSpPr/>
            <p:nvPr/>
          </p:nvSpPr>
          <p:spPr bwMode="auto">
            <a:xfrm>
              <a:off x="8709175" y="3254135"/>
              <a:ext cx="372539" cy="211333"/>
            </a:xfrm>
            <a:custGeom>
              <a:avLst/>
              <a:gdLst>
                <a:gd name="T0" fmla="*/ 2450 w 3280"/>
                <a:gd name="T1" fmla="*/ 743 h 1866"/>
                <a:gd name="T2" fmla="*/ 2310 w 3280"/>
                <a:gd name="T3" fmla="*/ 1073 h 1866"/>
                <a:gd name="T4" fmla="*/ 2248 w 3280"/>
                <a:gd name="T5" fmla="*/ 560 h 1866"/>
                <a:gd name="T6" fmla="*/ 1980 w 3280"/>
                <a:gd name="T7" fmla="*/ 443 h 1866"/>
                <a:gd name="T8" fmla="*/ 1277 w 3280"/>
                <a:gd name="T9" fmla="*/ 442 h 1866"/>
                <a:gd name="T10" fmla="*/ 1008 w 3280"/>
                <a:gd name="T11" fmla="*/ 560 h 1866"/>
                <a:gd name="T12" fmla="*/ 946 w 3280"/>
                <a:gd name="T13" fmla="*/ 1073 h 1866"/>
                <a:gd name="T14" fmla="*/ 806 w 3280"/>
                <a:gd name="T15" fmla="*/ 743 h 1866"/>
                <a:gd name="T16" fmla="*/ 0 w 3280"/>
                <a:gd name="T17" fmla="*/ 60 h 1866"/>
                <a:gd name="T18" fmla="*/ 596 w 3280"/>
                <a:gd name="T19" fmla="*/ 1366 h 1866"/>
                <a:gd name="T20" fmla="*/ 1622 w 3280"/>
                <a:gd name="T21" fmla="*/ 1866 h 1866"/>
                <a:gd name="T22" fmla="*/ 2772 w 3280"/>
                <a:gd name="T23" fmla="*/ 1241 h 1866"/>
                <a:gd name="T24" fmla="*/ 3280 w 3280"/>
                <a:gd name="T25" fmla="*/ 0 h 1866"/>
                <a:gd name="T26" fmla="*/ 2450 w 3280"/>
                <a:gd name="T27" fmla="*/ 743 h 1866"/>
                <a:gd name="T28" fmla="*/ 2073 w 3280"/>
                <a:gd name="T29" fmla="*/ 1351 h 1866"/>
                <a:gd name="T30" fmla="*/ 1889 w 3280"/>
                <a:gd name="T31" fmla="*/ 1440 h 1866"/>
                <a:gd name="T32" fmla="*/ 1628 w 3280"/>
                <a:gd name="T33" fmla="*/ 1283 h 1866"/>
                <a:gd name="T34" fmla="*/ 1368 w 3280"/>
                <a:gd name="T35" fmla="*/ 1440 h 1866"/>
                <a:gd name="T36" fmla="*/ 1183 w 3280"/>
                <a:gd name="T37" fmla="*/ 1351 h 1866"/>
                <a:gd name="T38" fmla="*/ 1034 w 3280"/>
                <a:gd name="T39" fmla="*/ 800 h 1866"/>
                <a:gd name="T40" fmla="*/ 1637 w 3280"/>
                <a:gd name="T41" fmla="*/ 567 h 1866"/>
                <a:gd name="T42" fmla="*/ 2222 w 3280"/>
                <a:gd name="T43" fmla="*/ 800 h 1866"/>
                <a:gd name="T44" fmla="*/ 2073 w 3280"/>
                <a:gd name="T45" fmla="*/ 1351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0" h="1866">
                  <a:moveTo>
                    <a:pt x="2450" y="743"/>
                  </a:moveTo>
                  <a:cubicBezTo>
                    <a:pt x="2378" y="928"/>
                    <a:pt x="2310" y="1073"/>
                    <a:pt x="2310" y="1073"/>
                  </a:cubicBezTo>
                  <a:cubicBezTo>
                    <a:pt x="2373" y="674"/>
                    <a:pt x="2248" y="560"/>
                    <a:pt x="2248" y="560"/>
                  </a:cubicBezTo>
                  <a:cubicBezTo>
                    <a:pt x="2200" y="508"/>
                    <a:pt x="2092" y="470"/>
                    <a:pt x="1980" y="443"/>
                  </a:cubicBezTo>
                  <a:cubicBezTo>
                    <a:pt x="1750" y="386"/>
                    <a:pt x="1508" y="386"/>
                    <a:pt x="1277" y="442"/>
                  </a:cubicBezTo>
                  <a:cubicBezTo>
                    <a:pt x="1165" y="470"/>
                    <a:pt x="1057" y="508"/>
                    <a:pt x="1008" y="560"/>
                  </a:cubicBezTo>
                  <a:cubicBezTo>
                    <a:pt x="1008" y="560"/>
                    <a:pt x="883" y="674"/>
                    <a:pt x="946" y="1073"/>
                  </a:cubicBezTo>
                  <a:cubicBezTo>
                    <a:pt x="946" y="1073"/>
                    <a:pt x="878" y="928"/>
                    <a:pt x="806" y="743"/>
                  </a:cubicBezTo>
                  <a:cubicBezTo>
                    <a:pt x="806" y="743"/>
                    <a:pt x="201" y="215"/>
                    <a:pt x="0" y="60"/>
                  </a:cubicBezTo>
                  <a:cubicBezTo>
                    <a:pt x="0" y="60"/>
                    <a:pt x="129" y="872"/>
                    <a:pt x="596" y="1366"/>
                  </a:cubicBezTo>
                  <a:cubicBezTo>
                    <a:pt x="596" y="1366"/>
                    <a:pt x="1002" y="1866"/>
                    <a:pt x="1622" y="1866"/>
                  </a:cubicBezTo>
                  <a:cubicBezTo>
                    <a:pt x="2335" y="1866"/>
                    <a:pt x="2772" y="1241"/>
                    <a:pt x="2772" y="1241"/>
                  </a:cubicBezTo>
                  <a:cubicBezTo>
                    <a:pt x="3170" y="736"/>
                    <a:pt x="3280" y="0"/>
                    <a:pt x="3280" y="0"/>
                  </a:cubicBezTo>
                  <a:cubicBezTo>
                    <a:pt x="3079" y="155"/>
                    <a:pt x="2450" y="743"/>
                    <a:pt x="2450" y="743"/>
                  </a:cubicBezTo>
                  <a:close/>
                  <a:moveTo>
                    <a:pt x="2073" y="1351"/>
                  </a:moveTo>
                  <a:cubicBezTo>
                    <a:pt x="2026" y="1408"/>
                    <a:pt x="1959" y="1439"/>
                    <a:pt x="1889" y="1440"/>
                  </a:cubicBezTo>
                  <a:cubicBezTo>
                    <a:pt x="1713" y="1442"/>
                    <a:pt x="1628" y="1283"/>
                    <a:pt x="1628" y="1283"/>
                  </a:cubicBezTo>
                  <a:cubicBezTo>
                    <a:pt x="1628" y="1283"/>
                    <a:pt x="1543" y="1442"/>
                    <a:pt x="1368" y="1440"/>
                  </a:cubicBezTo>
                  <a:cubicBezTo>
                    <a:pt x="1297" y="1439"/>
                    <a:pt x="1231" y="1408"/>
                    <a:pt x="1183" y="1351"/>
                  </a:cubicBezTo>
                  <a:cubicBezTo>
                    <a:pt x="1116" y="1272"/>
                    <a:pt x="1036" y="1111"/>
                    <a:pt x="1034" y="800"/>
                  </a:cubicBezTo>
                  <a:cubicBezTo>
                    <a:pt x="1034" y="800"/>
                    <a:pt x="1126" y="567"/>
                    <a:pt x="1637" y="567"/>
                  </a:cubicBezTo>
                  <a:cubicBezTo>
                    <a:pt x="2163" y="567"/>
                    <a:pt x="2222" y="800"/>
                    <a:pt x="2222" y="800"/>
                  </a:cubicBezTo>
                  <a:cubicBezTo>
                    <a:pt x="2220" y="1111"/>
                    <a:pt x="2140" y="1272"/>
                    <a:pt x="2073" y="1351"/>
                  </a:cubicBezTo>
                  <a:close/>
                </a:path>
              </a:pathLst>
            </a:custGeom>
            <a:solidFill>
              <a:srgbClr val="311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5" name="î$ḻiḋê">
              <a:extLst>
                <a:ext uri="{FF2B5EF4-FFF2-40B4-BE49-F238E27FC236}">
                  <a16:creationId xmlns:a16="http://schemas.microsoft.com/office/drawing/2014/main" id="{FEE431A4-8B87-ED3D-1282-20E5A4080D5D}"/>
                </a:ext>
              </a:extLst>
            </p:cNvPr>
            <p:cNvSpPr/>
            <p:nvPr/>
          </p:nvSpPr>
          <p:spPr bwMode="auto">
            <a:xfrm>
              <a:off x="8682403" y="2904951"/>
              <a:ext cx="425515" cy="356020"/>
            </a:xfrm>
            <a:custGeom>
              <a:avLst/>
              <a:gdLst>
                <a:gd name="T0" fmla="*/ 258 w 3747"/>
                <a:gd name="T1" fmla="*/ 2794 h 3137"/>
                <a:gd name="T2" fmla="*/ 429 w 3747"/>
                <a:gd name="T3" fmla="*/ 1510 h 3137"/>
                <a:gd name="T4" fmla="*/ 2264 w 3747"/>
                <a:gd name="T5" fmla="*/ 1543 h 3137"/>
                <a:gd name="T6" fmla="*/ 3319 w 3747"/>
                <a:gd name="T7" fmla="*/ 1634 h 3137"/>
                <a:gd name="T8" fmla="*/ 3465 w 3747"/>
                <a:gd name="T9" fmla="*/ 2854 h 3137"/>
                <a:gd name="T10" fmla="*/ 3500 w 3747"/>
                <a:gd name="T11" fmla="*/ 3137 h 3137"/>
                <a:gd name="T12" fmla="*/ 3596 w 3747"/>
                <a:gd name="T13" fmla="*/ 1416 h 3137"/>
                <a:gd name="T14" fmla="*/ 1954 w 3747"/>
                <a:gd name="T15" fmla="*/ 104 h 3137"/>
                <a:gd name="T16" fmla="*/ 434 w 3747"/>
                <a:gd name="T17" fmla="*/ 579 h 3137"/>
                <a:gd name="T18" fmla="*/ 302 w 3747"/>
                <a:gd name="T19" fmla="*/ 1217 h 3137"/>
                <a:gd name="T20" fmla="*/ 85 w 3747"/>
                <a:gd name="T21" fmla="*/ 1403 h 3137"/>
                <a:gd name="T22" fmla="*/ 233 w 3747"/>
                <a:gd name="T23" fmla="*/ 3115 h 3137"/>
                <a:gd name="T24" fmla="*/ 258 w 3747"/>
                <a:gd name="T25" fmla="*/ 2794 h 3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47" h="3137">
                  <a:moveTo>
                    <a:pt x="258" y="2794"/>
                  </a:moveTo>
                  <a:cubicBezTo>
                    <a:pt x="258" y="2794"/>
                    <a:pt x="340" y="1955"/>
                    <a:pt x="429" y="1510"/>
                  </a:cubicBezTo>
                  <a:cubicBezTo>
                    <a:pt x="429" y="1510"/>
                    <a:pt x="957" y="536"/>
                    <a:pt x="2264" y="1543"/>
                  </a:cubicBezTo>
                  <a:cubicBezTo>
                    <a:pt x="2264" y="1543"/>
                    <a:pt x="2959" y="2098"/>
                    <a:pt x="3319" y="1634"/>
                  </a:cubicBezTo>
                  <a:cubicBezTo>
                    <a:pt x="3319" y="1634"/>
                    <a:pt x="3459" y="2451"/>
                    <a:pt x="3465" y="2854"/>
                  </a:cubicBezTo>
                  <a:cubicBezTo>
                    <a:pt x="3500" y="3137"/>
                    <a:pt x="3500" y="3137"/>
                    <a:pt x="3500" y="3137"/>
                  </a:cubicBezTo>
                  <a:cubicBezTo>
                    <a:pt x="3747" y="2308"/>
                    <a:pt x="3596" y="1416"/>
                    <a:pt x="3596" y="1416"/>
                  </a:cubicBezTo>
                  <a:cubicBezTo>
                    <a:pt x="3266" y="0"/>
                    <a:pt x="1954" y="104"/>
                    <a:pt x="1954" y="104"/>
                  </a:cubicBezTo>
                  <a:cubicBezTo>
                    <a:pt x="968" y="3"/>
                    <a:pt x="434" y="579"/>
                    <a:pt x="434" y="579"/>
                  </a:cubicBezTo>
                  <a:cubicBezTo>
                    <a:pt x="73" y="833"/>
                    <a:pt x="302" y="1217"/>
                    <a:pt x="302" y="1217"/>
                  </a:cubicBezTo>
                  <a:cubicBezTo>
                    <a:pt x="101" y="1237"/>
                    <a:pt x="85" y="1403"/>
                    <a:pt x="85" y="1403"/>
                  </a:cubicBezTo>
                  <a:cubicBezTo>
                    <a:pt x="0" y="2179"/>
                    <a:pt x="233" y="3115"/>
                    <a:pt x="233" y="3115"/>
                  </a:cubicBezTo>
                  <a:cubicBezTo>
                    <a:pt x="240" y="3084"/>
                    <a:pt x="252" y="2824"/>
                    <a:pt x="258" y="2794"/>
                  </a:cubicBezTo>
                  <a:close/>
                </a:path>
              </a:pathLst>
            </a:custGeom>
            <a:solidFill>
              <a:srgbClr val="311F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6" name="î$ḻíḋe">
              <a:extLst>
                <a:ext uri="{FF2B5EF4-FFF2-40B4-BE49-F238E27FC236}">
                  <a16:creationId xmlns:a16="http://schemas.microsoft.com/office/drawing/2014/main" id="{5987C138-DF1F-F2C9-AD94-9163FB656394}"/>
                </a:ext>
              </a:extLst>
            </p:cNvPr>
            <p:cNvSpPr/>
            <p:nvPr/>
          </p:nvSpPr>
          <p:spPr bwMode="auto">
            <a:xfrm>
              <a:off x="8844748" y="3344706"/>
              <a:ext cx="100825" cy="45001"/>
            </a:xfrm>
            <a:custGeom>
              <a:avLst/>
              <a:gdLst>
                <a:gd name="T0" fmla="*/ 441 w 887"/>
                <a:gd name="T1" fmla="*/ 397 h 397"/>
                <a:gd name="T2" fmla="*/ 887 w 887"/>
                <a:gd name="T3" fmla="*/ 0 h 397"/>
                <a:gd name="T4" fmla="*/ 0 w 887"/>
                <a:gd name="T5" fmla="*/ 0 h 397"/>
                <a:gd name="T6" fmla="*/ 441 w 887"/>
                <a:gd name="T7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7" h="397">
                  <a:moveTo>
                    <a:pt x="441" y="397"/>
                  </a:moveTo>
                  <a:cubicBezTo>
                    <a:pt x="608" y="395"/>
                    <a:pt x="812" y="240"/>
                    <a:pt x="88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7" y="240"/>
                    <a:pt x="282" y="395"/>
                    <a:pt x="441" y="3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7" name="ï$ļíḍé">
              <a:extLst>
                <a:ext uri="{FF2B5EF4-FFF2-40B4-BE49-F238E27FC236}">
                  <a16:creationId xmlns:a16="http://schemas.microsoft.com/office/drawing/2014/main" id="{5731B21F-4182-1103-5163-53E7F2973436}"/>
                </a:ext>
              </a:extLst>
            </p:cNvPr>
            <p:cNvSpPr/>
            <p:nvPr/>
          </p:nvSpPr>
          <p:spPr bwMode="auto">
            <a:xfrm>
              <a:off x="8840190" y="3340719"/>
              <a:ext cx="109939" cy="52406"/>
            </a:xfrm>
            <a:custGeom>
              <a:avLst/>
              <a:gdLst>
                <a:gd name="T0" fmla="*/ 960 w 964"/>
                <a:gd name="T1" fmla="*/ 7 h 463"/>
                <a:gd name="T2" fmla="*/ 947 w 964"/>
                <a:gd name="T3" fmla="*/ 0 h 463"/>
                <a:gd name="T4" fmla="*/ 17 w 964"/>
                <a:gd name="T5" fmla="*/ 0 h 463"/>
                <a:gd name="T6" fmla="*/ 4 w 964"/>
                <a:gd name="T7" fmla="*/ 7 h 463"/>
                <a:gd name="T8" fmla="*/ 2 w 964"/>
                <a:gd name="T9" fmla="*/ 21 h 463"/>
                <a:gd name="T10" fmla="*/ 480 w 964"/>
                <a:gd name="T11" fmla="*/ 463 h 463"/>
                <a:gd name="T12" fmla="*/ 963 w 964"/>
                <a:gd name="T13" fmla="*/ 21 h 463"/>
                <a:gd name="T14" fmla="*/ 960 w 964"/>
                <a:gd name="T15" fmla="*/ 7 h 463"/>
                <a:gd name="T16" fmla="*/ 480 w 964"/>
                <a:gd name="T17" fmla="*/ 430 h 463"/>
                <a:gd name="T18" fmla="*/ 39 w 964"/>
                <a:gd name="T19" fmla="*/ 33 h 463"/>
                <a:gd name="T20" fmla="*/ 926 w 964"/>
                <a:gd name="T21" fmla="*/ 33 h 463"/>
                <a:gd name="T22" fmla="*/ 480 w 964"/>
                <a:gd name="T23" fmla="*/ 43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4" h="463">
                  <a:moveTo>
                    <a:pt x="960" y="7"/>
                  </a:moveTo>
                  <a:cubicBezTo>
                    <a:pt x="957" y="3"/>
                    <a:pt x="952" y="0"/>
                    <a:pt x="94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7" y="3"/>
                    <a:pt x="4" y="7"/>
                  </a:cubicBezTo>
                  <a:cubicBezTo>
                    <a:pt x="1" y="11"/>
                    <a:pt x="0" y="16"/>
                    <a:pt x="2" y="21"/>
                  </a:cubicBezTo>
                  <a:cubicBezTo>
                    <a:pt x="78" y="305"/>
                    <a:pt x="305" y="461"/>
                    <a:pt x="480" y="463"/>
                  </a:cubicBezTo>
                  <a:cubicBezTo>
                    <a:pt x="664" y="461"/>
                    <a:pt x="889" y="308"/>
                    <a:pt x="963" y="21"/>
                  </a:cubicBezTo>
                  <a:cubicBezTo>
                    <a:pt x="964" y="16"/>
                    <a:pt x="963" y="11"/>
                    <a:pt x="960" y="7"/>
                  </a:cubicBezTo>
                  <a:close/>
                  <a:moveTo>
                    <a:pt x="480" y="430"/>
                  </a:moveTo>
                  <a:cubicBezTo>
                    <a:pt x="321" y="428"/>
                    <a:pt x="116" y="289"/>
                    <a:pt x="39" y="33"/>
                  </a:cubicBezTo>
                  <a:cubicBezTo>
                    <a:pt x="926" y="33"/>
                    <a:pt x="926" y="33"/>
                    <a:pt x="926" y="33"/>
                  </a:cubicBezTo>
                  <a:cubicBezTo>
                    <a:pt x="851" y="291"/>
                    <a:pt x="647" y="428"/>
                    <a:pt x="480" y="430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8" name="ïŝļîḍè">
              <a:extLst>
                <a:ext uri="{FF2B5EF4-FFF2-40B4-BE49-F238E27FC236}">
                  <a16:creationId xmlns:a16="http://schemas.microsoft.com/office/drawing/2014/main" id="{D2941B41-D362-364A-96A0-DD06DEB4A011}"/>
                </a:ext>
              </a:extLst>
            </p:cNvPr>
            <p:cNvSpPr/>
            <p:nvPr/>
          </p:nvSpPr>
          <p:spPr bwMode="auto">
            <a:xfrm>
              <a:off x="8848735" y="3354390"/>
              <a:ext cx="93419" cy="26203"/>
            </a:xfrm>
            <a:custGeom>
              <a:avLst/>
              <a:gdLst>
                <a:gd name="T0" fmla="*/ 822 w 822"/>
                <a:gd name="T1" fmla="*/ 0 h 232"/>
                <a:gd name="T2" fmla="*/ 0 w 822"/>
                <a:gd name="T3" fmla="*/ 0 h 232"/>
                <a:gd name="T4" fmla="*/ 184 w 822"/>
                <a:gd name="T5" fmla="*/ 232 h 232"/>
                <a:gd name="T6" fmla="*/ 638 w 822"/>
                <a:gd name="T7" fmla="*/ 232 h 232"/>
                <a:gd name="T8" fmla="*/ 822 w 822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2" h="232">
                  <a:moveTo>
                    <a:pt x="8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8" y="100"/>
                    <a:pt x="124" y="184"/>
                    <a:pt x="184" y="232"/>
                  </a:cubicBezTo>
                  <a:cubicBezTo>
                    <a:pt x="638" y="232"/>
                    <a:pt x="638" y="232"/>
                    <a:pt x="638" y="232"/>
                  </a:cubicBezTo>
                  <a:cubicBezTo>
                    <a:pt x="712" y="184"/>
                    <a:pt x="780" y="100"/>
                    <a:pt x="822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9" name="íSļíďe">
              <a:extLst>
                <a:ext uri="{FF2B5EF4-FFF2-40B4-BE49-F238E27FC236}">
                  <a16:creationId xmlns:a16="http://schemas.microsoft.com/office/drawing/2014/main" id="{C7263241-9CA8-F31F-860A-2E295757510E}"/>
                </a:ext>
              </a:extLst>
            </p:cNvPr>
            <p:cNvSpPr/>
            <p:nvPr/>
          </p:nvSpPr>
          <p:spPr bwMode="auto">
            <a:xfrm>
              <a:off x="8742784" y="3121981"/>
              <a:ext cx="123610" cy="25064"/>
            </a:xfrm>
            <a:custGeom>
              <a:avLst/>
              <a:gdLst>
                <a:gd name="T0" fmla="*/ 1001 w 1088"/>
                <a:gd name="T1" fmla="*/ 217 h 221"/>
                <a:gd name="T2" fmla="*/ 636 w 1088"/>
                <a:gd name="T3" fmla="*/ 140 h 221"/>
                <a:gd name="T4" fmla="*/ 439 w 1088"/>
                <a:gd name="T5" fmla="*/ 140 h 221"/>
                <a:gd name="T6" fmla="*/ 74 w 1088"/>
                <a:gd name="T7" fmla="*/ 217 h 221"/>
                <a:gd name="T8" fmla="*/ 21 w 1088"/>
                <a:gd name="T9" fmla="*/ 196 h 221"/>
                <a:gd name="T10" fmla="*/ 8 w 1088"/>
                <a:gd name="T11" fmla="*/ 154 h 221"/>
                <a:gd name="T12" fmla="*/ 8 w 1088"/>
                <a:gd name="T13" fmla="*/ 154 h 221"/>
                <a:gd name="T14" fmla="*/ 283 w 1088"/>
                <a:gd name="T15" fmla="*/ 40 h 221"/>
                <a:gd name="T16" fmla="*/ 709 w 1088"/>
                <a:gd name="T17" fmla="*/ 29 h 221"/>
                <a:gd name="T18" fmla="*/ 1068 w 1088"/>
                <a:gd name="T19" fmla="*/ 154 h 221"/>
                <a:gd name="T20" fmla="*/ 1068 w 1088"/>
                <a:gd name="T21" fmla="*/ 154 h 221"/>
                <a:gd name="T22" fmla="*/ 1054 w 1088"/>
                <a:gd name="T23" fmla="*/ 196 h 221"/>
                <a:gd name="T24" fmla="*/ 1001 w 1088"/>
                <a:gd name="T25" fmla="*/ 21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8" h="221">
                  <a:moveTo>
                    <a:pt x="1001" y="217"/>
                  </a:moveTo>
                  <a:cubicBezTo>
                    <a:pt x="636" y="140"/>
                    <a:pt x="636" y="140"/>
                    <a:pt x="636" y="140"/>
                  </a:cubicBezTo>
                  <a:cubicBezTo>
                    <a:pt x="571" y="126"/>
                    <a:pt x="504" y="126"/>
                    <a:pt x="439" y="140"/>
                  </a:cubicBezTo>
                  <a:cubicBezTo>
                    <a:pt x="74" y="217"/>
                    <a:pt x="74" y="217"/>
                    <a:pt x="74" y="217"/>
                  </a:cubicBezTo>
                  <a:cubicBezTo>
                    <a:pt x="55" y="221"/>
                    <a:pt x="34" y="213"/>
                    <a:pt x="21" y="196"/>
                  </a:cubicBezTo>
                  <a:cubicBezTo>
                    <a:pt x="13" y="185"/>
                    <a:pt x="8" y="170"/>
                    <a:pt x="8" y="154"/>
                  </a:cubicBezTo>
                  <a:cubicBezTo>
                    <a:pt x="8" y="154"/>
                    <a:pt x="8" y="154"/>
                    <a:pt x="8" y="154"/>
                  </a:cubicBezTo>
                  <a:cubicBezTo>
                    <a:pt x="0" y="90"/>
                    <a:pt x="283" y="40"/>
                    <a:pt x="283" y="40"/>
                  </a:cubicBezTo>
                  <a:cubicBezTo>
                    <a:pt x="333" y="30"/>
                    <a:pt x="470" y="0"/>
                    <a:pt x="709" y="29"/>
                  </a:cubicBezTo>
                  <a:cubicBezTo>
                    <a:pt x="709" y="29"/>
                    <a:pt x="1088" y="74"/>
                    <a:pt x="1068" y="154"/>
                  </a:cubicBezTo>
                  <a:cubicBezTo>
                    <a:pt x="1068" y="154"/>
                    <a:pt x="1068" y="154"/>
                    <a:pt x="1068" y="154"/>
                  </a:cubicBezTo>
                  <a:cubicBezTo>
                    <a:pt x="1068" y="170"/>
                    <a:pt x="1062" y="185"/>
                    <a:pt x="1054" y="196"/>
                  </a:cubicBezTo>
                  <a:cubicBezTo>
                    <a:pt x="1041" y="213"/>
                    <a:pt x="1021" y="221"/>
                    <a:pt x="1001" y="217"/>
                  </a:cubicBezTo>
                  <a:close/>
                </a:path>
              </a:pathLst>
            </a:custGeom>
            <a:solidFill>
              <a:srgbClr val="51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0" name="iṩ1iḓè">
              <a:extLst>
                <a:ext uri="{FF2B5EF4-FFF2-40B4-BE49-F238E27FC236}">
                  <a16:creationId xmlns:a16="http://schemas.microsoft.com/office/drawing/2014/main" id="{B5BE8098-F87C-50C0-8699-CC8FD0D217F6}"/>
                </a:ext>
              </a:extLst>
            </p:cNvPr>
            <p:cNvSpPr/>
            <p:nvPr/>
          </p:nvSpPr>
          <p:spPr bwMode="auto">
            <a:xfrm>
              <a:off x="8926205" y="3120272"/>
              <a:ext cx="123610" cy="25064"/>
            </a:xfrm>
            <a:custGeom>
              <a:avLst/>
              <a:gdLst>
                <a:gd name="T0" fmla="*/ 1002 w 1088"/>
                <a:gd name="T1" fmla="*/ 216 h 220"/>
                <a:gd name="T2" fmla="*/ 636 w 1088"/>
                <a:gd name="T3" fmla="*/ 139 h 220"/>
                <a:gd name="T4" fmla="*/ 439 w 1088"/>
                <a:gd name="T5" fmla="*/ 139 h 220"/>
                <a:gd name="T6" fmla="*/ 74 w 1088"/>
                <a:gd name="T7" fmla="*/ 216 h 220"/>
                <a:gd name="T8" fmla="*/ 22 w 1088"/>
                <a:gd name="T9" fmla="*/ 195 h 220"/>
                <a:gd name="T10" fmla="*/ 8 w 1088"/>
                <a:gd name="T11" fmla="*/ 153 h 220"/>
                <a:gd name="T12" fmla="*/ 8 w 1088"/>
                <a:gd name="T13" fmla="*/ 153 h 220"/>
                <a:gd name="T14" fmla="*/ 284 w 1088"/>
                <a:gd name="T15" fmla="*/ 39 h 220"/>
                <a:gd name="T16" fmla="*/ 710 w 1088"/>
                <a:gd name="T17" fmla="*/ 28 h 220"/>
                <a:gd name="T18" fmla="*/ 1068 w 1088"/>
                <a:gd name="T19" fmla="*/ 153 h 220"/>
                <a:gd name="T20" fmla="*/ 1068 w 1088"/>
                <a:gd name="T21" fmla="*/ 153 h 220"/>
                <a:gd name="T22" fmla="*/ 1054 w 1088"/>
                <a:gd name="T23" fmla="*/ 195 h 220"/>
                <a:gd name="T24" fmla="*/ 1002 w 1088"/>
                <a:gd name="T25" fmla="*/ 21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8" h="220">
                  <a:moveTo>
                    <a:pt x="1002" y="216"/>
                  </a:moveTo>
                  <a:cubicBezTo>
                    <a:pt x="636" y="139"/>
                    <a:pt x="636" y="139"/>
                    <a:pt x="636" y="139"/>
                  </a:cubicBezTo>
                  <a:cubicBezTo>
                    <a:pt x="571" y="125"/>
                    <a:pt x="505" y="125"/>
                    <a:pt x="439" y="139"/>
                  </a:cubicBezTo>
                  <a:cubicBezTo>
                    <a:pt x="74" y="216"/>
                    <a:pt x="74" y="216"/>
                    <a:pt x="74" y="216"/>
                  </a:cubicBezTo>
                  <a:cubicBezTo>
                    <a:pt x="55" y="220"/>
                    <a:pt x="34" y="213"/>
                    <a:pt x="22" y="195"/>
                  </a:cubicBezTo>
                  <a:cubicBezTo>
                    <a:pt x="13" y="184"/>
                    <a:pt x="8" y="169"/>
                    <a:pt x="8" y="153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0" y="90"/>
                    <a:pt x="284" y="39"/>
                    <a:pt x="284" y="39"/>
                  </a:cubicBezTo>
                  <a:cubicBezTo>
                    <a:pt x="333" y="30"/>
                    <a:pt x="470" y="0"/>
                    <a:pt x="710" y="28"/>
                  </a:cubicBezTo>
                  <a:cubicBezTo>
                    <a:pt x="710" y="28"/>
                    <a:pt x="1088" y="74"/>
                    <a:pt x="1068" y="153"/>
                  </a:cubicBezTo>
                  <a:cubicBezTo>
                    <a:pt x="1068" y="153"/>
                    <a:pt x="1068" y="153"/>
                    <a:pt x="1068" y="153"/>
                  </a:cubicBezTo>
                  <a:cubicBezTo>
                    <a:pt x="1068" y="169"/>
                    <a:pt x="1063" y="184"/>
                    <a:pt x="1054" y="195"/>
                  </a:cubicBezTo>
                  <a:cubicBezTo>
                    <a:pt x="1041" y="213"/>
                    <a:pt x="1021" y="220"/>
                    <a:pt x="1002" y="216"/>
                  </a:cubicBezTo>
                  <a:close/>
                </a:path>
              </a:pathLst>
            </a:custGeom>
            <a:solidFill>
              <a:srgbClr val="513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1" name="iṥ1iḑê">
              <a:extLst>
                <a:ext uri="{FF2B5EF4-FFF2-40B4-BE49-F238E27FC236}">
                  <a16:creationId xmlns:a16="http://schemas.microsoft.com/office/drawing/2014/main" id="{3CC85681-BFEC-1C7E-D1B5-D61D5491E2FA}"/>
                </a:ext>
              </a:extLst>
            </p:cNvPr>
            <p:cNvSpPr/>
            <p:nvPr/>
          </p:nvSpPr>
          <p:spPr bwMode="auto">
            <a:xfrm>
              <a:off x="8764999" y="3151032"/>
              <a:ext cx="78039" cy="43292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2" name="îṡḷïḓè">
              <a:extLst>
                <a:ext uri="{FF2B5EF4-FFF2-40B4-BE49-F238E27FC236}">
                  <a16:creationId xmlns:a16="http://schemas.microsoft.com/office/drawing/2014/main" id="{66657C6B-F3D0-1150-D96B-9BA4A4078D61}"/>
                </a:ext>
              </a:extLst>
            </p:cNvPr>
            <p:cNvSpPr/>
            <p:nvPr/>
          </p:nvSpPr>
          <p:spPr bwMode="auto">
            <a:xfrm>
              <a:off x="8788924" y="3157867"/>
              <a:ext cx="29621" cy="29621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3" name="ís1îḓe">
              <a:extLst>
                <a:ext uri="{FF2B5EF4-FFF2-40B4-BE49-F238E27FC236}">
                  <a16:creationId xmlns:a16="http://schemas.microsoft.com/office/drawing/2014/main" id="{617F5F06-E971-32DF-09E6-821DD6E272BD}"/>
                </a:ext>
              </a:extLst>
            </p:cNvPr>
            <p:cNvSpPr/>
            <p:nvPr/>
          </p:nvSpPr>
          <p:spPr bwMode="auto">
            <a:xfrm>
              <a:off x="8803164" y="3163563"/>
              <a:ext cx="10253" cy="1025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4" name="ïSḻîḓè">
              <a:extLst>
                <a:ext uri="{FF2B5EF4-FFF2-40B4-BE49-F238E27FC236}">
                  <a16:creationId xmlns:a16="http://schemas.microsoft.com/office/drawing/2014/main" id="{7CA6F4DE-72A4-80B1-D9A1-62D58AB3B082}"/>
                </a:ext>
              </a:extLst>
            </p:cNvPr>
            <p:cNvSpPr/>
            <p:nvPr/>
          </p:nvSpPr>
          <p:spPr bwMode="auto">
            <a:xfrm>
              <a:off x="8942724" y="3149892"/>
              <a:ext cx="78039" cy="43292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5" name="iṡlîdê">
              <a:extLst>
                <a:ext uri="{FF2B5EF4-FFF2-40B4-BE49-F238E27FC236}">
                  <a16:creationId xmlns:a16="http://schemas.microsoft.com/office/drawing/2014/main" id="{E389DFDF-FA08-A891-9F0A-CC33DC0D4588}"/>
                </a:ext>
              </a:extLst>
            </p:cNvPr>
            <p:cNvSpPr/>
            <p:nvPr/>
          </p:nvSpPr>
          <p:spPr bwMode="auto">
            <a:xfrm>
              <a:off x="8967218" y="3156728"/>
              <a:ext cx="29621" cy="29621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6" name="iṥľiḋê">
              <a:extLst>
                <a:ext uri="{FF2B5EF4-FFF2-40B4-BE49-F238E27FC236}">
                  <a16:creationId xmlns:a16="http://schemas.microsoft.com/office/drawing/2014/main" id="{2FDF6627-E995-0001-1AC4-2725EC0CE8E6}"/>
                </a:ext>
              </a:extLst>
            </p:cNvPr>
            <p:cNvSpPr/>
            <p:nvPr/>
          </p:nvSpPr>
          <p:spPr bwMode="auto">
            <a:xfrm>
              <a:off x="8980889" y="3162994"/>
              <a:ext cx="10253" cy="1025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îš1ïďê">
              <a:extLst>
                <a:ext uri="{FF2B5EF4-FFF2-40B4-BE49-F238E27FC236}">
                  <a16:creationId xmlns:a16="http://schemas.microsoft.com/office/drawing/2014/main" id="{F208EEBF-196D-BB3C-0331-6DA501D180B6}"/>
                </a:ext>
              </a:extLst>
            </p:cNvPr>
            <p:cNvSpPr/>
            <p:nvPr/>
          </p:nvSpPr>
          <p:spPr bwMode="auto">
            <a:xfrm>
              <a:off x="8867533" y="3264958"/>
              <a:ext cx="51267" cy="19367"/>
            </a:xfrm>
            <a:custGeom>
              <a:avLst/>
              <a:gdLst>
                <a:gd name="T0" fmla="*/ 314 w 455"/>
                <a:gd name="T1" fmla="*/ 75 h 169"/>
                <a:gd name="T2" fmla="*/ 227 w 455"/>
                <a:gd name="T3" fmla="*/ 115 h 169"/>
                <a:gd name="T4" fmla="*/ 141 w 455"/>
                <a:gd name="T5" fmla="*/ 75 h 169"/>
                <a:gd name="T6" fmla="*/ 0 w 455"/>
                <a:gd name="T7" fmla="*/ 99 h 169"/>
                <a:gd name="T8" fmla="*/ 143 w 455"/>
                <a:gd name="T9" fmla="*/ 134 h 169"/>
                <a:gd name="T10" fmla="*/ 227 w 455"/>
                <a:gd name="T11" fmla="*/ 167 h 169"/>
                <a:gd name="T12" fmla="*/ 311 w 455"/>
                <a:gd name="T13" fmla="*/ 134 h 169"/>
                <a:gd name="T14" fmla="*/ 455 w 455"/>
                <a:gd name="T15" fmla="*/ 99 h 169"/>
                <a:gd name="T16" fmla="*/ 314 w 455"/>
                <a:gd name="T17" fmla="*/ 7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5" h="169">
                  <a:moveTo>
                    <a:pt x="314" y="75"/>
                  </a:moveTo>
                  <a:cubicBezTo>
                    <a:pt x="314" y="75"/>
                    <a:pt x="279" y="116"/>
                    <a:pt x="227" y="115"/>
                  </a:cubicBezTo>
                  <a:cubicBezTo>
                    <a:pt x="176" y="116"/>
                    <a:pt x="141" y="75"/>
                    <a:pt x="141" y="75"/>
                  </a:cubicBezTo>
                  <a:cubicBezTo>
                    <a:pt x="19" y="0"/>
                    <a:pt x="0" y="99"/>
                    <a:pt x="0" y="99"/>
                  </a:cubicBezTo>
                  <a:cubicBezTo>
                    <a:pt x="7" y="157"/>
                    <a:pt x="143" y="134"/>
                    <a:pt x="143" y="134"/>
                  </a:cubicBezTo>
                  <a:cubicBezTo>
                    <a:pt x="172" y="162"/>
                    <a:pt x="201" y="169"/>
                    <a:pt x="227" y="167"/>
                  </a:cubicBezTo>
                  <a:cubicBezTo>
                    <a:pt x="254" y="169"/>
                    <a:pt x="283" y="162"/>
                    <a:pt x="311" y="134"/>
                  </a:cubicBezTo>
                  <a:cubicBezTo>
                    <a:pt x="311" y="134"/>
                    <a:pt x="448" y="157"/>
                    <a:pt x="455" y="99"/>
                  </a:cubicBezTo>
                  <a:cubicBezTo>
                    <a:pt x="455" y="99"/>
                    <a:pt x="436" y="0"/>
                    <a:pt x="314" y="75"/>
                  </a:cubicBezTo>
                  <a:close/>
                </a:path>
              </a:pathLst>
            </a:custGeom>
            <a:solidFill>
              <a:srgbClr val="BA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8" name="îṥlidê">
              <a:extLst>
                <a:ext uri="{FF2B5EF4-FFF2-40B4-BE49-F238E27FC236}">
                  <a16:creationId xmlns:a16="http://schemas.microsoft.com/office/drawing/2014/main" id="{3BE3C9B0-474A-E885-E037-FF1297507874}"/>
                </a:ext>
              </a:extLst>
            </p:cNvPr>
            <p:cNvSpPr/>
            <p:nvPr/>
          </p:nvSpPr>
          <p:spPr bwMode="auto">
            <a:xfrm>
              <a:off x="8842469" y="3583951"/>
              <a:ext cx="100255" cy="358298"/>
            </a:xfrm>
            <a:custGeom>
              <a:avLst/>
              <a:gdLst>
                <a:gd name="T0" fmla="*/ 158 w 176"/>
                <a:gd name="T1" fmla="*/ 629 h 629"/>
                <a:gd name="T2" fmla="*/ 176 w 176"/>
                <a:gd name="T3" fmla="*/ 542 h 629"/>
                <a:gd name="T4" fmla="*/ 156 w 176"/>
                <a:gd name="T5" fmla="*/ 232 h 629"/>
                <a:gd name="T6" fmla="*/ 140 w 176"/>
                <a:gd name="T7" fmla="*/ 0 h 629"/>
                <a:gd name="T8" fmla="*/ 34 w 176"/>
                <a:gd name="T9" fmla="*/ 0 h 629"/>
                <a:gd name="T10" fmla="*/ 19 w 176"/>
                <a:gd name="T11" fmla="*/ 232 h 629"/>
                <a:gd name="T12" fmla="*/ 0 w 176"/>
                <a:gd name="T13" fmla="*/ 514 h 629"/>
                <a:gd name="T14" fmla="*/ 23 w 176"/>
                <a:gd name="T15" fmla="*/ 629 h 629"/>
                <a:gd name="T16" fmla="*/ 158 w 176"/>
                <a:gd name="T17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629">
                  <a:moveTo>
                    <a:pt x="158" y="629"/>
                  </a:moveTo>
                  <a:lnTo>
                    <a:pt x="176" y="542"/>
                  </a:lnTo>
                  <a:lnTo>
                    <a:pt x="156" y="232"/>
                  </a:lnTo>
                  <a:lnTo>
                    <a:pt x="140" y="0"/>
                  </a:lnTo>
                  <a:lnTo>
                    <a:pt x="34" y="0"/>
                  </a:lnTo>
                  <a:lnTo>
                    <a:pt x="19" y="232"/>
                  </a:lnTo>
                  <a:lnTo>
                    <a:pt x="0" y="514"/>
                  </a:lnTo>
                  <a:lnTo>
                    <a:pt x="23" y="629"/>
                  </a:lnTo>
                  <a:lnTo>
                    <a:pt x="158" y="629"/>
                  </a:lnTo>
                  <a:close/>
                </a:path>
              </a:pathLst>
            </a:custGeom>
            <a:solidFill>
              <a:srgbClr val="D653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9" name="iṩḷïḋé">
              <a:extLst>
                <a:ext uri="{FF2B5EF4-FFF2-40B4-BE49-F238E27FC236}">
                  <a16:creationId xmlns:a16="http://schemas.microsoft.com/office/drawing/2014/main" id="{95D2B8D9-60F3-C059-CE95-FE208D1B132A}"/>
                </a:ext>
              </a:extLst>
            </p:cNvPr>
            <p:cNvSpPr/>
            <p:nvPr/>
          </p:nvSpPr>
          <p:spPr bwMode="auto">
            <a:xfrm>
              <a:off x="8420942" y="3498507"/>
              <a:ext cx="434629" cy="443743"/>
            </a:xfrm>
            <a:custGeom>
              <a:avLst/>
              <a:gdLst>
                <a:gd name="T0" fmla="*/ 3712 w 3829"/>
                <a:gd name="T1" fmla="*/ 3338 h 3913"/>
                <a:gd name="T2" fmla="*/ 3422 w 3829"/>
                <a:gd name="T3" fmla="*/ 1911 h 3913"/>
                <a:gd name="T4" fmla="*/ 3006 w 3829"/>
                <a:gd name="T5" fmla="*/ 0 h 3913"/>
                <a:gd name="T6" fmla="*/ 2491 w 3829"/>
                <a:gd name="T7" fmla="*/ 108 h 3913"/>
                <a:gd name="T8" fmla="*/ 2491 w 3829"/>
                <a:gd name="T9" fmla="*/ 107 h 3913"/>
                <a:gd name="T10" fmla="*/ 988 w 3829"/>
                <a:gd name="T11" fmla="*/ 871 h 3913"/>
                <a:gd name="T12" fmla="*/ 0 w 3829"/>
                <a:gd name="T13" fmla="*/ 3913 h 3913"/>
                <a:gd name="T14" fmla="*/ 1665 w 3829"/>
                <a:gd name="T15" fmla="*/ 3913 h 3913"/>
                <a:gd name="T16" fmla="*/ 1702 w 3829"/>
                <a:gd name="T17" fmla="*/ 3812 h 3913"/>
                <a:gd name="T18" fmla="*/ 1992 w 3829"/>
                <a:gd name="T19" fmla="*/ 3073 h 3913"/>
                <a:gd name="T20" fmla="*/ 2052 w 3829"/>
                <a:gd name="T21" fmla="*/ 3856 h 3913"/>
                <a:gd name="T22" fmla="*/ 2055 w 3829"/>
                <a:gd name="T23" fmla="*/ 3913 h 3913"/>
                <a:gd name="T24" fmla="*/ 3295 w 3829"/>
                <a:gd name="T25" fmla="*/ 3913 h 3913"/>
                <a:gd name="T26" fmla="*/ 3329 w 3829"/>
                <a:gd name="T27" fmla="*/ 3913 h 3913"/>
                <a:gd name="T28" fmla="*/ 3673 w 3829"/>
                <a:gd name="T29" fmla="*/ 3913 h 3913"/>
                <a:gd name="T30" fmla="*/ 3799 w 3829"/>
                <a:gd name="T31" fmla="*/ 3913 h 3913"/>
                <a:gd name="T32" fmla="*/ 3829 w 3829"/>
                <a:gd name="T33" fmla="*/ 3913 h 3913"/>
                <a:gd name="T34" fmla="*/ 3712 w 3829"/>
                <a:gd name="T35" fmla="*/ 3338 h 3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29" h="3913">
                  <a:moveTo>
                    <a:pt x="3712" y="3338"/>
                  </a:moveTo>
                  <a:cubicBezTo>
                    <a:pt x="3422" y="1911"/>
                    <a:pt x="3422" y="1911"/>
                    <a:pt x="3422" y="1911"/>
                  </a:cubicBezTo>
                  <a:cubicBezTo>
                    <a:pt x="3006" y="0"/>
                    <a:pt x="3006" y="0"/>
                    <a:pt x="3006" y="0"/>
                  </a:cubicBezTo>
                  <a:cubicBezTo>
                    <a:pt x="2758" y="0"/>
                    <a:pt x="2564" y="88"/>
                    <a:pt x="2491" y="108"/>
                  </a:cubicBezTo>
                  <a:cubicBezTo>
                    <a:pt x="2491" y="107"/>
                    <a:pt x="2491" y="107"/>
                    <a:pt x="2491" y="107"/>
                  </a:cubicBezTo>
                  <a:cubicBezTo>
                    <a:pt x="1780" y="280"/>
                    <a:pt x="1064" y="750"/>
                    <a:pt x="988" y="871"/>
                  </a:cubicBezTo>
                  <a:cubicBezTo>
                    <a:pt x="912" y="991"/>
                    <a:pt x="0" y="3913"/>
                    <a:pt x="0" y="3913"/>
                  </a:cubicBezTo>
                  <a:cubicBezTo>
                    <a:pt x="1665" y="3913"/>
                    <a:pt x="1665" y="3913"/>
                    <a:pt x="1665" y="3913"/>
                  </a:cubicBezTo>
                  <a:cubicBezTo>
                    <a:pt x="1702" y="3812"/>
                    <a:pt x="1702" y="3812"/>
                    <a:pt x="1702" y="3812"/>
                  </a:cubicBezTo>
                  <a:cubicBezTo>
                    <a:pt x="1992" y="3073"/>
                    <a:pt x="1992" y="3073"/>
                    <a:pt x="1992" y="3073"/>
                  </a:cubicBezTo>
                  <a:cubicBezTo>
                    <a:pt x="2019" y="3293"/>
                    <a:pt x="2038" y="3562"/>
                    <a:pt x="2052" y="3856"/>
                  </a:cubicBezTo>
                  <a:cubicBezTo>
                    <a:pt x="2053" y="3875"/>
                    <a:pt x="2054" y="3897"/>
                    <a:pt x="2055" y="3913"/>
                  </a:cubicBezTo>
                  <a:cubicBezTo>
                    <a:pt x="3295" y="3913"/>
                    <a:pt x="3295" y="3913"/>
                    <a:pt x="3295" y="3913"/>
                  </a:cubicBezTo>
                  <a:cubicBezTo>
                    <a:pt x="3329" y="3913"/>
                    <a:pt x="3329" y="3913"/>
                    <a:pt x="3329" y="3913"/>
                  </a:cubicBezTo>
                  <a:cubicBezTo>
                    <a:pt x="3673" y="3913"/>
                    <a:pt x="3673" y="3913"/>
                    <a:pt x="3673" y="3913"/>
                  </a:cubicBezTo>
                  <a:cubicBezTo>
                    <a:pt x="3799" y="3913"/>
                    <a:pt x="3799" y="3913"/>
                    <a:pt x="3799" y="3913"/>
                  </a:cubicBezTo>
                  <a:cubicBezTo>
                    <a:pt x="3829" y="3913"/>
                    <a:pt x="3829" y="3913"/>
                    <a:pt x="3829" y="3913"/>
                  </a:cubicBezTo>
                  <a:lnTo>
                    <a:pt x="3712" y="3338"/>
                  </a:lnTo>
                  <a:close/>
                </a:path>
              </a:pathLst>
            </a:custGeom>
            <a:solidFill>
              <a:srgbClr val="386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îŝḷïďè">
              <a:extLst>
                <a:ext uri="{FF2B5EF4-FFF2-40B4-BE49-F238E27FC236}">
                  <a16:creationId xmlns:a16="http://schemas.microsoft.com/office/drawing/2014/main" id="{AA42D0AA-EE0D-6C24-815C-ADDE04FD544D}"/>
                </a:ext>
              </a:extLst>
            </p:cNvPr>
            <p:cNvSpPr/>
            <p:nvPr/>
          </p:nvSpPr>
          <p:spPr bwMode="auto">
            <a:xfrm>
              <a:off x="8932471" y="3499077"/>
              <a:ext cx="437477" cy="443173"/>
            </a:xfrm>
            <a:custGeom>
              <a:avLst/>
              <a:gdLst>
                <a:gd name="T0" fmla="*/ 2869 w 3857"/>
                <a:gd name="T1" fmla="*/ 864 h 3906"/>
                <a:gd name="T2" fmla="*/ 1366 w 3857"/>
                <a:gd name="T3" fmla="*/ 100 h 3906"/>
                <a:gd name="T4" fmla="*/ 1366 w 3857"/>
                <a:gd name="T5" fmla="*/ 100 h 3906"/>
                <a:gd name="T6" fmla="*/ 810 w 3857"/>
                <a:gd name="T7" fmla="*/ 0 h 3906"/>
                <a:gd name="T8" fmla="*/ 439 w 3857"/>
                <a:gd name="T9" fmla="*/ 1904 h 3906"/>
                <a:gd name="T10" fmla="*/ 95 w 3857"/>
                <a:gd name="T11" fmla="*/ 3472 h 3906"/>
                <a:gd name="T12" fmla="*/ 0 w 3857"/>
                <a:gd name="T13" fmla="*/ 3906 h 3906"/>
                <a:gd name="T14" fmla="*/ 62 w 3857"/>
                <a:gd name="T15" fmla="*/ 3906 h 3906"/>
                <a:gd name="T16" fmla="*/ 125 w 3857"/>
                <a:gd name="T17" fmla="*/ 3906 h 3906"/>
                <a:gd name="T18" fmla="*/ 528 w 3857"/>
                <a:gd name="T19" fmla="*/ 3906 h 3906"/>
                <a:gd name="T20" fmla="*/ 1802 w 3857"/>
                <a:gd name="T21" fmla="*/ 3906 h 3906"/>
                <a:gd name="T22" fmla="*/ 1805 w 3857"/>
                <a:gd name="T23" fmla="*/ 3849 h 3906"/>
                <a:gd name="T24" fmla="*/ 1865 w 3857"/>
                <a:gd name="T25" fmla="*/ 3066 h 3906"/>
                <a:gd name="T26" fmla="*/ 2155 w 3857"/>
                <a:gd name="T27" fmla="*/ 3804 h 3906"/>
                <a:gd name="T28" fmla="*/ 2192 w 3857"/>
                <a:gd name="T29" fmla="*/ 3906 h 3906"/>
                <a:gd name="T30" fmla="*/ 3857 w 3857"/>
                <a:gd name="T31" fmla="*/ 3906 h 3906"/>
                <a:gd name="T32" fmla="*/ 2869 w 3857"/>
                <a:gd name="T33" fmla="*/ 864 h 3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57" h="3906">
                  <a:moveTo>
                    <a:pt x="2869" y="864"/>
                  </a:moveTo>
                  <a:cubicBezTo>
                    <a:pt x="2793" y="743"/>
                    <a:pt x="2077" y="272"/>
                    <a:pt x="1366" y="100"/>
                  </a:cubicBezTo>
                  <a:cubicBezTo>
                    <a:pt x="1366" y="100"/>
                    <a:pt x="1366" y="100"/>
                    <a:pt x="1366" y="100"/>
                  </a:cubicBezTo>
                  <a:cubicBezTo>
                    <a:pt x="1312" y="82"/>
                    <a:pt x="970" y="2"/>
                    <a:pt x="810" y="0"/>
                  </a:cubicBezTo>
                  <a:cubicBezTo>
                    <a:pt x="439" y="1904"/>
                    <a:pt x="439" y="1904"/>
                    <a:pt x="439" y="1904"/>
                  </a:cubicBezTo>
                  <a:cubicBezTo>
                    <a:pt x="95" y="3472"/>
                    <a:pt x="95" y="3472"/>
                    <a:pt x="95" y="3472"/>
                  </a:cubicBezTo>
                  <a:cubicBezTo>
                    <a:pt x="0" y="3906"/>
                    <a:pt x="0" y="3906"/>
                    <a:pt x="0" y="3906"/>
                  </a:cubicBezTo>
                  <a:cubicBezTo>
                    <a:pt x="62" y="3906"/>
                    <a:pt x="62" y="3906"/>
                    <a:pt x="62" y="3906"/>
                  </a:cubicBezTo>
                  <a:cubicBezTo>
                    <a:pt x="125" y="3906"/>
                    <a:pt x="125" y="3906"/>
                    <a:pt x="125" y="3906"/>
                  </a:cubicBezTo>
                  <a:cubicBezTo>
                    <a:pt x="528" y="3906"/>
                    <a:pt x="528" y="3906"/>
                    <a:pt x="528" y="3906"/>
                  </a:cubicBezTo>
                  <a:cubicBezTo>
                    <a:pt x="1802" y="3906"/>
                    <a:pt x="1802" y="3906"/>
                    <a:pt x="1802" y="3906"/>
                  </a:cubicBezTo>
                  <a:cubicBezTo>
                    <a:pt x="1803" y="3890"/>
                    <a:pt x="1804" y="3868"/>
                    <a:pt x="1805" y="3849"/>
                  </a:cubicBezTo>
                  <a:cubicBezTo>
                    <a:pt x="1819" y="3555"/>
                    <a:pt x="1838" y="3286"/>
                    <a:pt x="1865" y="3066"/>
                  </a:cubicBezTo>
                  <a:cubicBezTo>
                    <a:pt x="2155" y="3804"/>
                    <a:pt x="2155" y="3804"/>
                    <a:pt x="2155" y="3804"/>
                  </a:cubicBezTo>
                  <a:cubicBezTo>
                    <a:pt x="2192" y="3906"/>
                    <a:pt x="2192" y="3906"/>
                    <a:pt x="2192" y="3906"/>
                  </a:cubicBezTo>
                  <a:cubicBezTo>
                    <a:pt x="3857" y="3906"/>
                    <a:pt x="3857" y="3906"/>
                    <a:pt x="3857" y="3906"/>
                  </a:cubicBezTo>
                  <a:cubicBezTo>
                    <a:pt x="3857" y="3906"/>
                    <a:pt x="2945" y="984"/>
                    <a:pt x="2869" y="864"/>
                  </a:cubicBezTo>
                  <a:close/>
                </a:path>
              </a:pathLst>
            </a:custGeom>
            <a:solidFill>
              <a:srgbClr val="386B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îşliḑe">
              <a:extLst>
                <a:ext uri="{FF2B5EF4-FFF2-40B4-BE49-F238E27FC236}">
                  <a16:creationId xmlns:a16="http://schemas.microsoft.com/office/drawing/2014/main" id="{5F8DAFF1-185E-13D6-B663-1BBBBDBB0703}"/>
                </a:ext>
              </a:extLst>
            </p:cNvPr>
            <p:cNvSpPr/>
            <p:nvPr/>
          </p:nvSpPr>
          <p:spPr bwMode="auto">
            <a:xfrm>
              <a:off x="7836500" y="3733765"/>
              <a:ext cx="216460" cy="120192"/>
            </a:xfrm>
            <a:custGeom>
              <a:avLst/>
              <a:gdLst>
                <a:gd name="T0" fmla="*/ 132 w 380"/>
                <a:gd name="T1" fmla="*/ 0 h 211"/>
                <a:gd name="T2" fmla="*/ 0 w 380"/>
                <a:gd name="T3" fmla="*/ 0 h 211"/>
                <a:gd name="T4" fmla="*/ 34 w 380"/>
                <a:gd name="T5" fmla="*/ 59 h 211"/>
                <a:gd name="T6" fmla="*/ 188 w 380"/>
                <a:gd name="T7" fmla="*/ 211 h 211"/>
                <a:gd name="T8" fmla="*/ 380 w 380"/>
                <a:gd name="T9" fmla="*/ 10 h 211"/>
                <a:gd name="T10" fmla="*/ 132 w 380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" h="211">
                  <a:moveTo>
                    <a:pt x="132" y="0"/>
                  </a:moveTo>
                  <a:lnTo>
                    <a:pt x="0" y="0"/>
                  </a:lnTo>
                  <a:lnTo>
                    <a:pt x="34" y="59"/>
                  </a:lnTo>
                  <a:lnTo>
                    <a:pt x="188" y="211"/>
                  </a:lnTo>
                  <a:lnTo>
                    <a:pt x="380" y="1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i$ḻiďê">
              <a:extLst>
                <a:ext uri="{FF2B5EF4-FFF2-40B4-BE49-F238E27FC236}">
                  <a16:creationId xmlns:a16="http://schemas.microsoft.com/office/drawing/2014/main" id="{49922DA1-2820-0C4C-F3DD-A5BEB3EE8542}"/>
                </a:ext>
              </a:extLst>
            </p:cNvPr>
            <p:cNvSpPr/>
            <p:nvPr/>
          </p:nvSpPr>
          <p:spPr bwMode="auto">
            <a:xfrm>
              <a:off x="7813715" y="3626104"/>
              <a:ext cx="276271" cy="136712"/>
            </a:xfrm>
            <a:custGeom>
              <a:avLst/>
              <a:gdLst>
                <a:gd name="T0" fmla="*/ 1627 w 2433"/>
                <a:gd name="T1" fmla="*/ 1 h 1205"/>
                <a:gd name="T2" fmla="*/ 761 w 2433"/>
                <a:gd name="T3" fmla="*/ 0 h 1205"/>
                <a:gd name="T4" fmla="*/ 0 w 2433"/>
                <a:gd name="T5" fmla="*/ 999 h 1205"/>
                <a:gd name="T6" fmla="*/ 1227 w 2433"/>
                <a:gd name="T7" fmla="*/ 1205 h 1205"/>
                <a:gd name="T8" fmla="*/ 2433 w 2433"/>
                <a:gd name="T9" fmla="*/ 998 h 1205"/>
                <a:gd name="T10" fmla="*/ 1627 w 2433"/>
                <a:gd name="T11" fmla="*/ 1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3" h="1205">
                  <a:moveTo>
                    <a:pt x="1627" y="1"/>
                  </a:moveTo>
                  <a:cubicBezTo>
                    <a:pt x="761" y="0"/>
                    <a:pt x="761" y="0"/>
                    <a:pt x="761" y="0"/>
                  </a:cubicBezTo>
                  <a:cubicBezTo>
                    <a:pt x="761" y="0"/>
                    <a:pt x="1045" y="836"/>
                    <a:pt x="0" y="999"/>
                  </a:cubicBezTo>
                  <a:cubicBezTo>
                    <a:pt x="1227" y="1205"/>
                    <a:pt x="1227" y="1205"/>
                    <a:pt x="1227" y="1205"/>
                  </a:cubicBezTo>
                  <a:cubicBezTo>
                    <a:pt x="2433" y="998"/>
                    <a:pt x="2433" y="998"/>
                    <a:pt x="2433" y="998"/>
                  </a:cubicBezTo>
                  <a:cubicBezTo>
                    <a:pt x="1520" y="940"/>
                    <a:pt x="1627" y="1"/>
                    <a:pt x="1627" y="1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iSlïďe">
              <a:extLst>
                <a:ext uri="{FF2B5EF4-FFF2-40B4-BE49-F238E27FC236}">
                  <a16:creationId xmlns:a16="http://schemas.microsoft.com/office/drawing/2014/main" id="{BF40BC82-F286-6990-C103-E9DE3F2B6E85}"/>
                </a:ext>
              </a:extLst>
            </p:cNvPr>
            <p:cNvSpPr/>
            <p:nvPr/>
          </p:nvSpPr>
          <p:spPr bwMode="auto">
            <a:xfrm>
              <a:off x="7809158" y="3280338"/>
              <a:ext cx="277410" cy="360007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işlíḑé">
              <a:extLst>
                <a:ext uri="{FF2B5EF4-FFF2-40B4-BE49-F238E27FC236}">
                  <a16:creationId xmlns:a16="http://schemas.microsoft.com/office/drawing/2014/main" id="{06BE2244-B3F0-3C12-BAD7-AF430CE0E2F3}"/>
                </a:ext>
              </a:extLst>
            </p:cNvPr>
            <p:cNvSpPr/>
            <p:nvPr/>
          </p:nvSpPr>
          <p:spPr bwMode="auto">
            <a:xfrm>
              <a:off x="7808018" y="3282047"/>
              <a:ext cx="139560" cy="358298"/>
            </a:xfrm>
            <a:custGeom>
              <a:avLst/>
              <a:gdLst>
                <a:gd name="T0" fmla="*/ 1224 w 1229"/>
                <a:gd name="T1" fmla="*/ 0 h 3158"/>
                <a:gd name="T2" fmla="*/ 1229 w 1229"/>
                <a:gd name="T3" fmla="*/ 3158 h 3158"/>
                <a:gd name="T4" fmla="*/ 0 w 1229"/>
                <a:gd name="T5" fmla="*/ 1586 h 3158"/>
                <a:gd name="T6" fmla="*/ 1224 w 1229"/>
                <a:gd name="T7" fmla="*/ 0 h 3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9" h="3158">
                  <a:moveTo>
                    <a:pt x="1224" y="0"/>
                  </a:moveTo>
                  <a:cubicBezTo>
                    <a:pt x="1229" y="3158"/>
                    <a:pt x="1229" y="3158"/>
                    <a:pt x="1229" y="3158"/>
                  </a:cubicBezTo>
                  <a:cubicBezTo>
                    <a:pt x="553" y="3158"/>
                    <a:pt x="0" y="2462"/>
                    <a:pt x="0" y="1586"/>
                  </a:cubicBezTo>
                  <a:cubicBezTo>
                    <a:pt x="0" y="710"/>
                    <a:pt x="548" y="0"/>
                    <a:pt x="1224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iṡlîḑé">
              <a:extLst>
                <a:ext uri="{FF2B5EF4-FFF2-40B4-BE49-F238E27FC236}">
                  <a16:creationId xmlns:a16="http://schemas.microsoft.com/office/drawing/2014/main" id="{3CA86226-FA0D-7B47-808F-650CBF8DBE19}"/>
                </a:ext>
              </a:extLst>
            </p:cNvPr>
            <p:cNvSpPr/>
            <p:nvPr/>
          </p:nvSpPr>
          <p:spPr bwMode="auto">
            <a:xfrm>
              <a:off x="7852450" y="3447810"/>
              <a:ext cx="64368" cy="35887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íş1îḍê">
              <a:extLst>
                <a:ext uri="{FF2B5EF4-FFF2-40B4-BE49-F238E27FC236}">
                  <a16:creationId xmlns:a16="http://schemas.microsoft.com/office/drawing/2014/main" id="{93961BBC-1CAC-9042-16D6-96358F896C3B}"/>
                </a:ext>
              </a:extLst>
            </p:cNvPr>
            <p:cNvSpPr/>
            <p:nvPr/>
          </p:nvSpPr>
          <p:spPr bwMode="auto">
            <a:xfrm>
              <a:off x="7872387" y="3453506"/>
              <a:ext cx="24494" cy="24494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îṣ1idê">
              <a:extLst>
                <a:ext uri="{FF2B5EF4-FFF2-40B4-BE49-F238E27FC236}">
                  <a16:creationId xmlns:a16="http://schemas.microsoft.com/office/drawing/2014/main" id="{1290812A-03EC-06F2-440C-D163FE12C267}"/>
                </a:ext>
              </a:extLst>
            </p:cNvPr>
            <p:cNvSpPr/>
            <p:nvPr/>
          </p:nvSpPr>
          <p:spPr bwMode="auto">
            <a:xfrm>
              <a:off x="7857007" y="3470595"/>
              <a:ext cx="56963" cy="15950"/>
            </a:xfrm>
            <a:custGeom>
              <a:avLst/>
              <a:gdLst>
                <a:gd name="T0" fmla="*/ 271 w 501"/>
                <a:gd name="T1" fmla="*/ 121 h 141"/>
                <a:gd name="T2" fmla="*/ 501 w 501"/>
                <a:gd name="T3" fmla="*/ 0 h 141"/>
                <a:gd name="T4" fmla="*/ 275 w 501"/>
                <a:gd name="T5" fmla="*/ 129 h 141"/>
                <a:gd name="T6" fmla="*/ 0 w 501"/>
                <a:gd name="T7" fmla="*/ 67 h 141"/>
                <a:gd name="T8" fmla="*/ 271 w 501"/>
                <a:gd name="T9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1" h="141">
                  <a:moveTo>
                    <a:pt x="271" y="121"/>
                  </a:moveTo>
                  <a:cubicBezTo>
                    <a:pt x="375" y="108"/>
                    <a:pt x="447" y="40"/>
                    <a:pt x="501" y="0"/>
                  </a:cubicBezTo>
                  <a:cubicBezTo>
                    <a:pt x="449" y="45"/>
                    <a:pt x="379" y="116"/>
                    <a:pt x="275" y="129"/>
                  </a:cubicBezTo>
                  <a:cubicBezTo>
                    <a:pt x="174" y="141"/>
                    <a:pt x="85" y="94"/>
                    <a:pt x="0" y="67"/>
                  </a:cubicBezTo>
                  <a:cubicBezTo>
                    <a:pt x="82" y="89"/>
                    <a:pt x="170" y="133"/>
                    <a:pt x="271" y="121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ïşľïḓe">
              <a:extLst>
                <a:ext uri="{FF2B5EF4-FFF2-40B4-BE49-F238E27FC236}">
                  <a16:creationId xmlns:a16="http://schemas.microsoft.com/office/drawing/2014/main" id="{DA3F60DB-0102-9A3C-0F18-B7A0B12576CB}"/>
                </a:ext>
              </a:extLst>
            </p:cNvPr>
            <p:cNvSpPr/>
            <p:nvPr/>
          </p:nvSpPr>
          <p:spPr bwMode="auto">
            <a:xfrm>
              <a:off x="7835361" y="3437556"/>
              <a:ext cx="80888" cy="30191"/>
            </a:xfrm>
            <a:custGeom>
              <a:avLst/>
              <a:gdLst>
                <a:gd name="T0" fmla="*/ 55 w 708"/>
                <a:gd name="T1" fmla="*/ 87 h 268"/>
                <a:gd name="T2" fmla="*/ 180 w 708"/>
                <a:gd name="T3" fmla="*/ 88 h 268"/>
                <a:gd name="T4" fmla="*/ 262 w 708"/>
                <a:gd name="T5" fmla="*/ 62 h 268"/>
                <a:gd name="T6" fmla="*/ 262 w 708"/>
                <a:gd name="T7" fmla="*/ 62 h 268"/>
                <a:gd name="T8" fmla="*/ 375 w 708"/>
                <a:gd name="T9" fmla="*/ 24 h 268"/>
                <a:gd name="T10" fmla="*/ 708 w 708"/>
                <a:gd name="T11" fmla="*/ 226 h 268"/>
                <a:gd name="T12" fmla="*/ 595 w 708"/>
                <a:gd name="T13" fmla="*/ 118 h 268"/>
                <a:gd name="T14" fmla="*/ 393 w 708"/>
                <a:gd name="T15" fmla="*/ 76 h 268"/>
                <a:gd name="T16" fmla="*/ 112 w 708"/>
                <a:gd name="T17" fmla="*/ 268 h 268"/>
                <a:gd name="T18" fmla="*/ 182 w 708"/>
                <a:gd name="T19" fmla="*/ 139 h 268"/>
                <a:gd name="T20" fmla="*/ 84 w 708"/>
                <a:gd name="T21" fmla="*/ 135 h 268"/>
                <a:gd name="T22" fmla="*/ 0 w 708"/>
                <a:gd name="T23" fmla="*/ 78 h 268"/>
                <a:gd name="T24" fmla="*/ 55 w 708"/>
                <a:gd name="T25" fmla="*/ 8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8" h="268">
                  <a:moveTo>
                    <a:pt x="55" y="87"/>
                  </a:moveTo>
                  <a:cubicBezTo>
                    <a:pt x="92" y="92"/>
                    <a:pt x="133" y="96"/>
                    <a:pt x="180" y="88"/>
                  </a:cubicBezTo>
                  <a:cubicBezTo>
                    <a:pt x="227" y="80"/>
                    <a:pt x="262" y="62"/>
                    <a:pt x="262" y="62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94" y="44"/>
                    <a:pt x="332" y="30"/>
                    <a:pt x="375" y="24"/>
                  </a:cubicBezTo>
                  <a:cubicBezTo>
                    <a:pt x="525" y="0"/>
                    <a:pt x="678" y="169"/>
                    <a:pt x="708" y="226"/>
                  </a:cubicBezTo>
                  <a:cubicBezTo>
                    <a:pt x="708" y="225"/>
                    <a:pt x="657" y="151"/>
                    <a:pt x="595" y="118"/>
                  </a:cubicBezTo>
                  <a:cubicBezTo>
                    <a:pt x="531" y="84"/>
                    <a:pt x="469" y="64"/>
                    <a:pt x="393" y="76"/>
                  </a:cubicBezTo>
                  <a:cubicBezTo>
                    <a:pt x="245" y="99"/>
                    <a:pt x="145" y="212"/>
                    <a:pt x="112" y="268"/>
                  </a:cubicBezTo>
                  <a:cubicBezTo>
                    <a:pt x="117" y="248"/>
                    <a:pt x="161" y="175"/>
                    <a:pt x="182" y="139"/>
                  </a:cubicBezTo>
                  <a:cubicBezTo>
                    <a:pt x="173" y="142"/>
                    <a:pt x="130" y="154"/>
                    <a:pt x="84" y="135"/>
                  </a:cubicBezTo>
                  <a:cubicBezTo>
                    <a:pt x="32" y="115"/>
                    <a:pt x="0" y="78"/>
                    <a:pt x="0" y="78"/>
                  </a:cubicBezTo>
                  <a:cubicBezTo>
                    <a:pt x="0" y="78"/>
                    <a:pt x="17" y="83"/>
                    <a:pt x="55" y="87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îṣḷíḓê">
              <a:extLst>
                <a:ext uri="{FF2B5EF4-FFF2-40B4-BE49-F238E27FC236}">
                  <a16:creationId xmlns:a16="http://schemas.microsoft.com/office/drawing/2014/main" id="{86FCAAFB-28C2-1ABF-56F5-F4BB19C46637}"/>
                </a:ext>
              </a:extLst>
            </p:cNvPr>
            <p:cNvSpPr/>
            <p:nvPr/>
          </p:nvSpPr>
          <p:spPr bwMode="auto">
            <a:xfrm>
              <a:off x="7984035" y="3447810"/>
              <a:ext cx="64938" cy="35887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iSľîďe">
              <a:extLst>
                <a:ext uri="{FF2B5EF4-FFF2-40B4-BE49-F238E27FC236}">
                  <a16:creationId xmlns:a16="http://schemas.microsoft.com/office/drawing/2014/main" id="{53BE9541-4E36-33F1-B462-D3F1E801AA0A}"/>
                </a:ext>
              </a:extLst>
            </p:cNvPr>
            <p:cNvSpPr/>
            <p:nvPr/>
          </p:nvSpPr>
          <p:spPr bwMode="auto">
            <a:xfrm>
              <a:off x="8004541" y="3453506"/>
              <a:ext cx="24494" cy="24494"/>
            </a:xfrm>
            <a:prstGeom prst="ellipse">
              <a:avLst/>
            </a:prstGeom>
            <a:solidFill>
              <a:srgbClr val="4A4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ïśḷíďe">
              <a:extLst>
                <a:ext uri="{FF2B5EF4-FFF2-40B4-BE49-F238E27FC236}">
                  <a16:creationId xmlns:a16="http://schemas.microsoft.com/office/drawing/2014/main" id="{EDB1975F-136E-6C03-1AC4-2353F8142EF5}"/>
                </a:ext>
              </a:extLst>
            </p:cNvPr>
            <p:cNvSpPr/>
            <p:nvPr/>
          </p:nvSpPr>
          <p:spPr bwMode="auto">
            <a:xfrm>
              <a:off x="7987452" y="3470595"/>
              <a:ext cx="56393" cy="15950"/>
            </a:xfrm>
            <a:custGeom>
              <a:avLst/>
              <a:gdLst>
                <a:gd name="T0" fmla="*/ 230 w 500"/>
                <a:gd name="T1" fmla="*/ 121 h 141"/>
                <a:gd name="T2" fmla="*/ 0 w 500"/>
                <a:gd name="T3" fmla="*/ 0 h 141"/>
                <a:gd name="T4" fmla="*/ 225 w 500"/>
                <a:gd name="T5" fmla="*/ 129 h 141"/>
                <a:gd name="T6" fmla="*/ 500 w 500"/>
                <a:gd name="T7" fmla="*/ 67 h 141"/>
                <a:gd name="T8" fmla="*/ 230 w 500"/>
                <a:gd name="T9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141">
                  <a:moveTo>
                    <a:pt x="230" y="121"/>
                  </a:moveTo>
                  <a:cubicBezTo>
                    <a:pt x="125" y="108"/>
                    <a:pt x="54" y="40"/>
                    <a:pt x="0" y="0"/>
                  </a:cubicBezTo>
                  <a:cubicBezTo>
                    <a:pt x="52" y="45"/>
                    <a:pt x="121" y="116"/>
                    <a:pt x="225" y="129"/>
                  </a:cubicBezTo>
                  <a:cubicBezTo>
                    <a:pt x="326" y="141"/>
                    <a:pt x="416" y="94"/>
                    <a:pt x="500" y="67"/>
                  </a:cubicBezTo>
                  <a:cubicBezTo>
                    <a:pt x="419" y="89"/>
                    <a:pt x="330" y="133"/>
                    <a:pt x="230" y="121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ïṡḷíḋe">
              <a:extLst>
                <a:ext uri="{FF2B5EF4-FFF2-40B4-BE49-F238E27FC236}">
                  <a16:creationId xmlns:a16="http://schemas.microsoft.com/office/drawing/2014/main" id="{68413B26-C230-669C-B94F-CB3D51649DA7}"/>
                </a:ext>
              </a:extLst>
            </p:cNvPr>
            <p:cNvSpPr/>
            <p:nvPr/>
          </p:nvSpPr>
          <p:spPr bwMode="auto">
            <a:xfrm>
              <a:off x="7985174" y="3437556"/>
              <a:ext cx="80318" cy="30191"/>
            </a:xfrm>
            <a:custGeom>
              <a:avLst/>
              <a:gdLst>
                <a:gd name="T0" fmla="*/ 653 w 707"/>
                <a:gd name="T1" fmla="*/ 87 h 268"/>
                <a:gd name="T2" fmla="*/ 528 w 707"/>
                <a:gd name="T3" fmla="*/ 88 h 268"/>
                <a:gd name="T4" fmla="*/ 445 w 707"/>
                <a:gd name="T5" fmla="*/ 62 h 268"/>
                <a:gd name="T6" fmla="*/ 446 w 707"/>
                <a:gd name="T7" fmla="*/ 62 h 268"/>
                <a:gd name="T8" fmla="*/ 333 w 707"/>
                <a:gd name="T9" fmla="*/ 24 h 268"/>
                <a:gd name="T10" fmla="*/ 0 w 707"/>
                <a:gd name="T11" fmla="*/ 226 h 268"/>
                <a:gd name="T12" fmla="*/ 113 w 707"/>
                <a:gd name="T13" fmla="*/ 118 h 268"/>
                <a:gd name="T14" fmla="*/ 315 w 707"/>
                <a:gd name="T15" fmla="*/ 76 h 268"/>
                <a:gd name="T16" fmla="*/ 596 w 707"/>
                <a:gd name="T17" fmla="*/ 268 h 268"/>
                <a:gd name="T18" fmla="*/ 526 w 707"/>
                <a:gd name="T19" fmla="*/ 139 h 268"/>
                <a:gd name="T20" fmla="*/ 624 w 707"/>
                <a:gd name="T21" fmla="*/ 135 h 268"/>
                <a:gd name="T22" fmla="*/ 707 w 707"/>
                <a:gd name="T23" fmla="*/ 78 h 268"/>
                <a:gd name="T24" fmla="*/ 653 w 707"/>
                <a:gd name="T25" fmla="*/ 8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7" h="268">
                  <a:moveTo>
                    <a:pt x="653" y="87"/>
                  </a:moveTo>
                  <a:cubicBezTo>
                    <a:pt x="616" y="92"/>
                    <a:pt x="575" y="96"/>
                    <a:pt x="528" y="88"/>
                  </a:cubicBezTo>
                  <a:cubicBezTo>
                    <a:pt x="481" y="80"/>
                    <a:pt x="445" y="62"/>
                    <a:pt x="445" y="62"/>
                  </a:cubicBezTo>
                  <a:cubicBezTo>
                    <a:pt x="446" y="62"/>
                    <a:pt x="446" y="62"/>
                    <a:pt x="446" y="62"/>
                  </a:cubicBezTo>
                  <a:cubicBezTo>
                    <a:pt x="414" y="44"/>
                    <a:pt x="376" y="30"/>
                    <a:pt x="333" y="24"/>
                  </a:cubicBezTo>
                  <a:cubicBezTo>
                    <a:pt x="183" y="0"/>
                    <a:pt x="30" y="169"/>
                    <a:pt x="0" y="226"/>
                  </a:cubicBezTo>
                  <a:cubicBezTo>
                    <a:pt x="0" y="225"/>
                    <a:pt x="50" y="151"/>
                    <a:pt x="113" y="118"/>
                  </a:cubicBezTo>
                  <a:cubicBezTo>
                    <a:pt x="176" y="84"/>
                    <a:pt x="239" y="64"/>
                    <a:pt x="315" y="76"/>
                  </a:cubicBezTo>
                  <a:cubicBezTo>
                    <a:pt x="463" y="99"/>
                    <a:pt x="563" y="212"/>
                    <a:pt x="596" y="268"/>
                  </a:cubicBezTo>
                  <a:cubicBezTo>
                    <a:pt x="590" y="248"/>
                    <a:pt x="546" y="175"/>
                    <a:pt x="526" y="139"/>
                  </a:cubicBezTo>
                  <a:cubicBezTo>
                    <a:pt x="535" y="142"/>
                    <a:pt x="578" y="154"/>
                    <a:pt x="624" y="135"/>
                  </a:cubicBezTo>
                  <a:cubicBezTo>
                    <a:pt x="676" y="115"/>
                    <a:pt x="707" y="78"/>
                    <a:pt x="707" y="78"/>
                  </a:cubicBezTo>
                  <a:cubicBezTo>
                    <a:pt x="707" y="78"/>
                    <a:pt x="691" y="83"/>
                    <a:pt x="653" y="87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3" name="išḷíḑé">
              <a:extLst>
                <a:ext uri="{FF2B5EF4-FFF2-40B4-BE49-F238E27FC236}">
                  <a16:creationId xmlns:a16="http://schemas.microsoft.com/office/drawing/2014/main" id="{F53F15B1-3693-D1BF-CBD9-B15671EAF11A}"/>
                </a:ext>
              </a:extLst>
            </p:cNvPr>
            <p:cNvSpPr/>
            <p:nvPr/>
          </p:nvSpPr>
          <p:spPr bwMode="auto">
            <a:xfrm>
              <a:off x="7905995" y="3573698"/>
              <a:ext cx="82027" cy="36456"/>
            </a:xfrm>
            <a:custGeom>
              <a:avLst/>
              <a:gdLst>
                <a:gd name="T0" fmla="*/ 359 w 721"/>
                <a:gd name="T1" fmla="*/ 323 h 323"/>
                <a:gd name="T2" fmla="*/ 721 w 721"/>
                <a:gd name="T3" fmla="*/ 0 h 323"/>
                <a:gd name="T4" fmla="*/ 0 w 721"/>
                <a:gd name="T5" fmla="*/ 0 h 323"/>
                <a:gd name="T6" fmla="*/ 359 w 721"/>
                <a:gd name="T7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1" h="323">
                  <a:moveTo>
                    <a:pt x="359" y="323"/>
                  </a:moveTo>
                  <a:cubicBezTo>
                    <a:pt x="494" y="322"/>
                    <a:pt x="660" y="196"/>
                    <a:pt x="7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2" y="196"/>
                    <a:pt x="229" y="322"/>
                    <a:pt x="359" y="3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4" name="iśḷidê">
              <a:extLst>
                <a:ext uri="{FF2B5EF4-FFF2-40B4-BE49-F238E27FC236}">
                  <a16:creationId xmlns:a16="http://schemas.microsoft.com/office/drawing/2014/main" id="{B41AAD5B-1986-03F6-9F69-993C42AA26EF}"/>
                </a:ext>
              </a:extLst>
            </p:cNvPr>
            <p:cNvSpPr/>
            <p:nvPr/>
          </p:nvSpPr>
          <p:spPr bwMode="auto">
            <a:xfrm>
              <a:off x="7902008" y="3569711"/>
              <a:ext cx="89432" cy="42722"/>
            </a:xfrm>
            <a:custGeom>
              <a:avLst/>
              <a:gdLst>
                <a:gd name="T0" fmla="*/ 781 w 784"/>
                <a:gd name="T1" fmla="*/ 5 h 376"/>
                <a:gd name="T2" fmla="*/ 770 w 784"/>
                <a:gd name="T3" fmla="*/ 0 h 376"/>
                <a:gd name="T4" fmla="*/ 14 w 784"/>
                <a:gd name="T5" fmla="*/ 0 h 376"/>
                <a:gd name="T6" fmla="*/ 4 w 784"/>
                <a:gd name="T7" fmla="*/ 5 h 376"/>
                <a:gd name="T8" fmla="*/ 1 w 784"/>
                <a:gd name="T9" fmla="*/ 17 h 376"/>
                <a:gd name="T10" fmla="*/ 391 w 784"/>
                <a:gd name="T11" fmla="*/ 376 h 376"/>
                <a:gd name="T12" fmla="*/ 783 w 784"/>
                <a:gd name="T13" fmla="*/ 17 h 376"/>
                <a:gd name="T14" fmla="*/ 781 w 784"/>
                <a:gd name="T15" fmla="*/ 5 h 376"/>
                <a:gd name="T16" fmla="*/ 391 w 784"/>
                <a:gd name="T17" fmla="*/ 350 h 376"/>
                <a:gd name="T18" fmla="*/ 32 w 784"/>
                <a:gd name="T19" fmla="*/ 27 h 376"/>
                <a:gd name="T20" fmla="*/ 753 w 784"/>
                <a:gd name="T21" fmla="*/ 27 h 376"/>
                <a:gd name="T22" fmla="*/ 391 w 784"/>
                <a:gd name="T23" fmla="*/ 35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4" h="376">
                  <a:moveTo>
                    <a:pt x="781" y="5"/>
                  </a:moveTo>
                  <a:cubicBezTo>
                    <a:pt x="778" y="2"/>
                    <a:pt x="774" y="0"/>
                    <a:pt x="77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6" y="2"/>
                    <a:pt x="4" y="5"/>
                  </a:cubicBezTo>
                  <a:cubicBezTo>
                    <a:pt x="1" y="9"/>
                    <a:pt x="0" y="13"/>
                    <a:pt x="1" y="17"/>
                  </a:cubicBezTo>
                  <a:cubicBezTo>
                    <a:pt x="63" y="248"/>
                    <a:pt x="248" y="375"/>
                    <a:pt x="391" y="376"/>
                  </a:cubicBezTo>
                  <a:cubicBezTo>
                    <a:pt x="540" y="375"/>
                    <a:pt x="723" y="251"/>
                    <a:pt x="783" y="17"/>
                  </a:cubicBezTo>
                  <a:cubicBezTo>
                    <a:pt x="784" y="13"/>
                    <a:pt x="783" y="9"/>
                    <a:pt x="781" y="5"/>
                  </a:cubicBezTo>
                  <a:close/>
                  <a:moveTo>
                    <a:pt x="391" y="350"/>
                  </a:moveTo>
                  <a:cubicBezTo>
                    <a:pt x="261" y="348"/>
                    <a:pt x="94" y="235"/>
                    <a:pt x="32" y="27"/>
                  </a:cubicBezTo>
                  <a:cubicBezTo>
                    <a:pt x="753" y="27"/>
                    <a:pt x="753" y="27"/>
                    <a:pt x="753" y="27"/>
                  </a:cubicBezTo>
                  <a:cubicBezTo>
                    <a:pt x="692" y="237"/>
                    <a:pt x="526" y="348"/>
                    <a:pt x="391" y="350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5" name="îṧliḓè">
              <a:extLst>
                <a:ext uri="{FF2B5EF4-FFF2-40B4-BE49-F238E27FC236}">
                  <a16:creationId xmlns:a16="http://schemas.microsoft.com/office/drawing/2014/main" id="{847D0A4C-3B81-6CA1-7CE4-3A90F38F19EC}"/>
                </a:ext>
              </a:extLst>
            </p:cNvPr>
            <p:cNvSpPr/>
            <p:nvPr/>
          </p:nvSpPr>
          <p:spPr bwMode="auto">
            <a:xfrm>
              <a:off x="7908843" y="3581104"/>
              <a:ext cx="75761" cy="21076"/>
            </a:xfrm>
            <a:custGeom>
              <a:avLst/>
              <a:gdLst>
                <a:gd name="T0" fmla="*/ 668 w 668"/>
                <a:gd name="T1" fmla="*/ 0 h 188"/>
                <a:gd name="T2" fmla="*/ 0 w 668"/>
                <a:gd name="T3" fmla="*/ 0 h 188"/>
                <a:gd name="T4" fmla="*/ 150 w 668"/>
                <a:gd name="T5" fmla="*/ 188 h 188"/>
                <a:gd name="T6" fmla="*/ 519 w 668"/>
                <a:gd name="T7" fmla="*/ 188 h 188"/>
                <a:gd name="T8" fmla="*/ 668 w 668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88">
                  <a:moveTo>
                    <a:pt x="6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" y="80"/>
                    <a:pt x="100" y="148"/>
                    <a:pt x="150" y="188"/>
                  </a:cubicBezTo>
                  <a:cubicBezTo>
                    <a:pt x="519" y="188"/>
                    <a:pt x="519" y="188"/>
                    <a:pt x="519" y="188"/>
                  </a:cubicBezTo>
                  <a:cubicBezTo>
                    <a:pt x="578" y="148"/>
                    <a:pt x="634" y="80"/>
                    <a:pt x="668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6" name="íşḷïḋê">
              <a:extLst>
                <a:ext uri="{FF2B5EF4-FFF2-40B4-BE49-F238E27FC236}">
                  <a16:creationId xmlns:a16="http://schemas.microsoft.com/office/drawing/2014/main" id="{70CB326D-F0C7-C9AC-6ACD-88F6BDE3B307}"/>
                </a:ext>
              </a:extLst>
            </p:cNvPr>
            <p:cNvSpPr/>
            <p:nvPr/>
          </p:nvSpPr>
          <p:spPr bwMode="auto">
            <a:xfrm>
              <a:off x="7756752" y="3147614"/>
              <a:ext cx="408426" cy="558809"/>
            </a:xfrm>
            <a:custGeom>
              <a:avLst/>
              <a:gdLst>
                <a:gd name="T0" fmla="*/ 2220 w 3594"/>
                <a:gd name="T1" fmla="*/ 1621 h 4924"/>
                <a:gd name="T2" fmla="*/ 806 w 3594"/>
                <a:gd name="T3" fmla="*/ 2111 h 4924"/>
                <a:gd name="T4" fmla="*/ 470 w 3594"/>
                <a:gd name="T5" fmla="*/ 2591 h 4924"/>
                <a:gd name="T6" fmla="*/ 639 w 3594"/>
                <a:gd name="T7" fmla="*/ 3600 h 4924"/>
                <a:gd name="T8" fmla="*/ 594 w 3594"/>
                <a:gd name="T9" fmla="*/ 4863 h 4924"/>
                <a:gd name="T10" fmla="*/ 458 w 3594"/>
                <a:gd name="T11" fmla="*/ 3829 h 4924"/>
                <a:gd name="T12" fmla="*/ 0 w 3594"/>
                <a:gd name="T13" fmla="*/ 2460 h 4924"/>
                <a:gd name="T14" fmla="*/ 647 w 3594"/>
                <a:gd name="T15" fmla="*/ 725 h 4924"/>
                <a:gd name="T16" fmla="*/ 2577 w 3594"/>
                <a:gd name="T17" fmla="*/ 593 h 4924"/>
                <a:gd name="T18" fmla="*/ 3420 w 3594"/>
                <a:gd name="T19" fmla="*/ 1706 h 4924"/>
                <a:gd name="T20" fmla="*/ 3199 w 3594"/>
                <a:gd name="T21" fmla="*/ 2954 h 4924"/>
                <a:gd name="T22" fmla="*/ 2801 w 3594"/>
                <a:gd name="T23" fmla="*/ 4063 h 4924"/>
                <a:gd name="T24" fmla="*/ 3025 w 3594"/>
                <a:gd name="T25" fmla="*/ 4924 h 4924"/>
                <a:gd name="T26" fmla="*/ 2612 w 3594"/>
                <a:gd name="T27" fmla="*/ 3783 h 4924"/>
                <a:gd name="T28" fmla="*/ 2912 w 3594"/>
                <a:gd name="T29" fmla="*/ 2714 h 4924"/>
                <a:gd name="T30" fmla="*/ 2220 w 3594"/>
                <a:gd name="T31" fmla="*/ 1621 h 4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94" h="4924">
                  <a:moveTo>
                    <a:pt x="2220" y="1621"/>
                  </a:moveTo>
                  <a:cubicBezTo>
                    <a:pt x="2220" y="1621"/>
                    <a:pt x="1311" y="2061"/>
                    <a:pt x="806" y="2111"/>
                  </a:cubicBezTo>
                  <a:cubicBezTo>
                    <a:pt x="806" y="2111"/>
                    <a:pt x="438" y="2168"/>
                    <a:pt x="470" y="2591"/>
                  </a:cubicBezTo>
                  <a:cubicBezTo>
                    <a:pt x="502" y="3014"/>
                    <a:pt x="615" y="3534"/>
                    <a:pt x="639" y="3600"/>
                  </a:cubicBezTo>
                  <a:cubicBezTo>
                    <a:pt x="679" y="3708"/>
                    <a:pt x="839" y="4572"/>
                    <a:pt x="594" y="4863"/>
                  </a:cubicBezTo>
                  <a:cubicBezTo>
                    <a:pt x="594" y="4863"/>
                    <a:pt x="711" y="4063"/>
                    <a:pt x="458" y="3829"/>
                  </a:cubicBezTo>
                  <a:cubicBezTo>
                    <a:pt x="458" y="3829"/>
                    <a:pt x="42" y="3175"/>
                    <a:pt x="0" y="2460"/>
                  </a:cubicBezTo>
                  <a:cubicBezTo>
                    <a:pt x="0" y="2460"/>
                    <a:pt x="3" y="1265"/>
                    <a:pt x="647" y="725"/>
                  </a:cubicBezTo>
                  <a:cubicBezTo>
                    <a:pt x="647" y="725"/>
                    <a:pt x="1450" y="0"/>
                    <a:pt x="2577" y="593"/>
                  </a:cubicBezTo>
                  <a:cubicBezTo>
                    <a:pt x="2577" y="593"/>
                    <a:pt x="3164" y="821"/>
                    <a:pt x="3420" y="1706"/>
                  </a:cubicBezTo>
                  <a:cubicBezTo>
                    <a:pt x="3420" y="1706"/>
                    <a:pt x="3594" y="2076"/>
                    <a:pt x="3199" y="2954"/>
                  </a:cubicBezTo>
                  <a:cubicBezTo>
                    <a:pt x="2805" y="3832"/>
                    <a:pt x="2837" y="3910"/>
                    <a:pt x="2801" y="4063"/>
                  </a:cubicBezTo>
                  <a:cubicBezTo>
                    <a:pt x="2801" y="4063"/>
                    <a:pt x="2734" y="4600"/>
                    <a:pt x="3025" y="4924"/>
                  </a:cubicBezTo>
                  <a:cubicBezTo>
                    <a:pt x="3025" y="4924"/>
                    <a:pt x="2339" y="4214"/>
                    <a:pt x="2612" y="3783"/>
                  </a:cubicBezTo>
                  <a:cubicBezTo>
                    <a:pt x="2886" y="3353"/>
                    <a:pt x="2922" y="2811"/>
                    <a:pt x="2912" y="2714"/>
                  </a:cubicBezTo>
                  <a:cubicBezTo>
                    <a:pt x="2912" y="2714"/>
                    <a:pt x="2838" y="1717"/>
                    <a:pt x="2220" y="1621"/>
                  </a:cubicBezTo>
                  <a:close/>
                </a:path>
              </a:pathLst>
            </a:custGeom>
            <a:solidFill>
              <a:srgbClr val="A83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7" name="iṣ1íďè">
              <a:extLst>
                <a:ext uri="{FF2B5EF4-FFF2-40B4-BE49-F238E27FC236}">
                  <a16:creationId xmlns:a16="http://schemas.microsoft.com/office/drawing/2014/main" id="{9F2186CE-BD24-8E9A-421D-9435AB4EFC2D}"/>
                </a:ext>
              </a:extLst>
            </p:cNvPr>
            <p:cNvSpPr/>
            <p:nvPr/>
          </p:nvSpPr>
          <p:spPr bwMode="auto">
            <a:xfrm>
              <a:off x="7797765" y="3411923"/>
              <a:ext cx="300765" cy="103103"/>
            </a:xfrm>
            <a:custGeom>
              <a:avLst/>
              <a:gdLst>
                <a:gd name="T0" fmla="*/ 2647 w 2650"/>
                <a:gd name="T1" fmla="*/ 60 h 909"/>
                <a:gd name="T2" fmla="*/ 2647 w 2650"/>
                <a:gd name="T3" fmla="*/ 147 h 909"/>
                <a:gd name="T4" fmla="*/ 2600 w 2650"/>
                <a:gd name="T5" fmla="*/ 243 h 909"/>
                <a:gd name="T6" fmla="*/ 2571 w 2650"/>
                <a:gd name="T7" fmla="*/ 288 h 909"/>
                <a:gd name="T8" fmla="*/ 2499 w 2650"/>
                <a:gd name="T9" fmla="*/ 590 h 909"/>
                <a:gd name="T10" fmla="*/ 2479 w 2650"/>
                <a:gd name="T11" fmla="*/ 657 h 909"/>
                <a:gd name="T12" fmla="*/ 2288 w 2650"/>
                <a:gd name="T13" fmla="*/ 848 h 909"/>
                <a:gd name="T14" fmla="*/ 1947 w 2650"/>
                <a:gd name="T15" fmla="*/ 887 h 909"/>
                <a:gd name="T16" fmla="*/ 1529 w 2650"/>
                <a:gd name="T17" fmla="*/ 624 h 909"/>
                <a:gd name="T18" fmla="*/ 1425 w 2650"/>
                <a:gd name="T19" fmla="*/ 393 h 909"/>
                <a:gd name="T20" fmla="*/ 1297 w 2650"/>
                <a:gd name="T21" fmla="*/ 306 h 909"/>
                <a:gd name="T22" fmla="*/ 1211 w 2650"/>
                <a:gd name="T23" fmla="*/ 373 h 909"/>
                <a:gd name="T24" fmla="*/ 1099 w 2650"/>
                <a:gd name="T25" fmla="*/ 643 h 909"/>
                <a:gd name="T26" fmla="*/ 771 w 2650"/>
                <a:gd name="T27" fmla="*/ 880 h 909"/>
                <a:gd name="T28" fmla="*/ 447 w 2650"/>
                <a:gd name="T29" fmla="*/ 879 h 909"/>
                <a:gd name="T30" fmla="*/ 177 w 2650"/>
                <a:gd name="T31" fmla="*/ 648 h 909"/>
                <a:gd name="T32" fmla="*/ 93 w 2650"/>
                <a:gd name="T33" fmla="*/ 349 h 909"/>
                <a:gd name="T34" fmla="*/ 32 w 2650"/>
                <a:gd name="T35" fmla="*/ 251 h 909"/>
                <a:gd name="T36" fmla="*/ 9 w 2650"/>
                <a:gd name="T37" fmla="*/ 208 h 909"/>
                <a:gd name="T38" fmla="*/ 2 w 2650"/>
                <a:gd name="T39" fmla="*/ 107 h 909"/>
                <a:gd name="T40" fmla="*/ 30 w 2650"/>
                <a:gd name="T41" fmla="*/ 73 h 909"/>
                <a:gd name="T42" fmla="*/ 519 w 2650"/>
                <a:gd name="T43" fmla="*/ 14 h 909"/>
                <a:gd name="T44" fmla="*/ 1033 w 2650"/>
                <a:gd name="T45" fmla="*/ 63 h 909"/>
                <a:gd name="T46" fmla="*/ 1250 w 2650"/>
                <a:gd name="T47" fmla="*/ 108 h 909"/>
                <a:gd name="T48" fmla="*/ 1557 w 2650"/>
                <a:gd name="T49" fmla="*/ 71 h 909"/>
                <a:gd name="T50" fmla="*/ 2033 w 2650"/>
                <a:gd name="T51" fmla="*/ 2 h 909"/>
                <a:gd name="T52" fmla="*/ 2434 w 2650"/>
                <a:gd name="T53" fmla="*/ 22 h 909"/>
                <a:gd name="T54" fmla="*/ 2590 w 2650"/>
                <a:gd name="T55" fmla="*/ 41 h 909"/>
                <a:gd name="T56" fmla="*/ 2647 w 2650"/>
                <a:gd name="T57" fmla="*/ 60 h 909"/>
                <a:gd name="T58" fmla="*/ 2455 w 2650"/>
                <a:gd name="T59" fmla="*/ 238 h 909"/>
                <a:gd name="T60" fmla="*/ 2290 w 2650"/>
                <a:gd name="T61" fmla="*/ 80 h 909"/>
                <a:gd name="T62" fmla="*/ 1814 w 2650"/>
                <a:gd name="T63" fmla="*/ 76 h 909"/>
                <a:gd name="T64" fmla="*/ 1617 w 2650"/>
                <a:gd name="T65" fmla="*/ 132 h 909"/>
                <a:gd name="T66" fmla="*/ 1499 w 2650"/>
                <a:gd name="T67" fmla="*/ 309 h 909"/>
                <a:gd name="T68" fmla="*/ 1576 w 2650"/>
                <a:gd name="T69" fmla="*/ 581 h 909"/>
                <a:gd name="T70" fmla="*/ 1840 w 2650"/>
                <a:gd name="T71" fmla="*/ 807 h 909"/>
                <a:gd name="T72" fmla="*/ 2169 w 2650"/>
                <a:gd name="T73" fmla="*/ 820 h 909"/>
                <a:gd name="T74" fmla="*/ 2444 w 2650"/>
                <a:gd name="T75" fmla="*/ 564 h 909"/>
                <a:gd name="T76" fmla="*/ 2471 w 2650"/>
                <a:gd name="T77" fmla="*/ 333 h 909"/>
                <a:gd name="T78" fmla="*/ 2462 w 2650"/>
                <a:gd name="T79" fmla="*/ 257 h 909"/>
                <a:gd name="T80" fmla="*/ 2455 w 2650"/>
                <a:gd name="T81" fmla="*/ 238 h 909"/>
                <a:gd name="T82" fmla="*/ 616 w 2650"/>
                <a:gd name="T83" fmla="*/ 56 h 909"/>
                <a:gd name="T84" fmla="*/ 365 w 2650"/>
                <a:gd name="T85" fmla="*/ 92 h 909"/>
                <a:gd name="T86" fmla="*/ 190 w 2650"/>
                <a:gd name="T87" fmla="*/ 292 h 909"/>
                <a:gd name="T88" fmla="*/ 240 w 2650"/>
                <a:gd name="T89" fmla="*/ 624 h 909"/>
                <a:gd name="T90" fmla="*/ 430 w 2650"/>
                <a:gd name="T91" fmla="*/ 804 h 909"/>
                <a:gd name="T92" fmla="*/ 626 w 2650"/>
                <a:gd name="T93" fmla="*/ 846 h 909"/>
                <a:gd name="T94" fmla="*/ 868 w 2650"/>
                <a:gd name="T95" fmla="*/ 793 h 909"/>
                <a:gd name="T96" fmla="*/ 1116 w 2650"/>
                <a:gd name="T97" fmla="*/ 422 h 909"/>
                <a:gd name="T98" fmla="*/ 1124 w 2650"/>
                <a:gd name="T99" fmla="*/ 284 h 909"/>
                <a:gd name="T100" fmla="*/ 965 w 2650"/>
                <a:gd name="T101" fmla="*/ 113 h 909"/>
                <a:gd name="T102" fmla="*/ 616 w 2650"/>
                <a:gd name="T103" fmla="*/ 56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50" h="909">
                  <a:moveTo>
                    <a:pt x="2647" y="60"/>
                  </a:moveTo>
                  <a:cubicBezTo>
                    <a:pt x="2647" y="89"/>
                    <a:pt x="2646" y="118"/>
                    <a:pt x="2647" y="147"/>
                  </a:cubicBezTo>
                  <a:cubicBezTo>
                    <a:pt x="2650" y="188"/>
                    <a:pt x="2647" y="224"/>
                    <a:pt x="2600" y="243"/>
                  </a:cubicBezTo>
                  <a:cubicBezTo>
                    <a:pt x="2586" y="249"/>
                    <a:pt x="2575" y="271"/>
                    <a:pt x="2571" y="288"/>
                  </a:cubicBezTo>
                  <a:cubicBezTo>
                    <a:pt x="2546" y="389"/>
                    <a:pt x="2523" y="490"/>
                    <a:pt x="2499" y="590"/>
                  </a:cubicBezTo>
                  <a:cubicBezTo>
                    <a:pt x="2494" y="613"/>
                    <a:pt x="2485" y="635"/>
                    <a:pt x="2479" y="657"/>
                  </a:cubicBezTo>
                  <a:cubicBezTo>
                    <a:pt x="2453" y="758"/>
                    <a:pt x="2384" y="813"/>
                    <a:pt x="2288" y="848"/>
                  </a:cubicBezTo>
                  <a:cubicBezTo>
                    <a:pt x="2177" y="890"/>
                    <a:pt x="2061" y="900"/>
                    <a:pt x="1947" y="887"/>
                  </a:cubicBezTo>
                  <a:cubicBezTo>
                    <a:pt x="1770" y="866"/>
                    <a:pt x="1620" y="786"/>
                    <a:pt x="1529" y="624"/>
                  </a:cubicBezTo>
                  <a:cubicBezTo>
                    <a:pt x="1488" y="550"/>
                    <a:pt x="1454" y="472"/>
                    <a:pt x="1425" y="393"/>
                  </a:cubicBezTo>
                  <a:cubicBezTo>
                    <a:pt x="1401" y="329"/>
                    <a:pt x="1362" y="300"/>
                    <a:pt x="1297" y="306"/>
                  </a:cubicBezTo>
                  <a:cubicBezTo>
                    <a:pt x="1247" y="311"/>
                    <a:pt x="1228" y="324"/>
                    <a:pt x="1211" y="373"/>
                  </a:cubicBezTo>
                  <a:cubicBezTo>
                    <a:pt x="1179" y="465"/>
                    <a:pt x="1151" y="559"/>
                    <a:pt x="1099" y="643"/>
                  </a:cubicBezTo>
                  <a:cubicBezTo>
                    <a:pt x="1021" y="767"/>
                    <a:pt x="913" y="842"/>
                    <a:pt x="771" y="880"/>
                  </a:cubicBezTo>
                  <a:cubicBezTo>
                    <a:pt x="661" y="909"/>
                    <a:pt x="551" y="903"/>
                    <a:pt x="447" y="879"/>
                  </a:cubicBezTo>
                  <a:cubicBezTo>
                    <a:pt x="326" y="851"/>
                    <a:pt x="212" y="790"/>
                    <a:pt x="177" y="648"/>
                  </a:cubicBezTo>
                  <a:cubicBezTo>
                    <a:pt x="152" y="547"/>
                    <a:pt x="121" y="449"/>
                    <a:pt x="93" y="349"/>
                  </a:cubicBezTo>
                  <a:cubicBezTo>
                    <a:pt x="83" y="310"/>
                    <a:pt x="69" y="275"/>
                    <a:pt x="32" y="251"/>
                  </a:cubicBezTo>
                  <a:cubicBezTo>
                    <a:pt x="20" y="243"/>
                    <a:pt x="11" y="224"/>
                    <a:pt x="9" y="208"/>
                  </a:cubicBezTo>
                  <a:cubicBezTo>
                    <a:pt x="4" y="175"/>
                    <a:pt x="5" y="141"/>
                    <a:pt x="2" y="107"/>
                  </a:cubicBezTo>
                  <a:cubicBezTo>
                    <a:pt x="0" y="85"/>
                    <a:pt x="9" y="75"/>
                    <a:pt x="30" y="73"/>
                  </a:cubicBezTo>
                  <a:cubicBezTo>
                    <a:pt x="193" y="53"/>
                    <a:pt x="355" y="27"/>
                    <a:pt x="519" y="14"/>
                  </a:cubicBezTo>
                  <a:cubicBezTo>
                    <a:pt x="692" y="0"/>
                    <a:pt x="863" y="31"/>
                    <a:pt x="1033" y="63"/>
                  </a:cubicBezTo>
                  <a:cubicBezTo>
                    <a:pt x="1105" y="76"/>
                    <a:pt x="1177" y="97"/>
                    <a:pt x="1250" y="108"/>
                  </a:cubicBezTo>
                  <a:cubicBezTo>
                    <a:pt x="1355" y="125"/>
                    <a:pt x="1456" y="93"/>
                    <a:pt x="1557" y="71"/>
                  </a:cubicBezTo>
                  <a:cubicBezTo>
                    <a:pt x="1714" y="37"/>
                    <a:pt x="1872" y="2"/>
                    <a:pt x="2033" y="2"/>
                  </a:cubicBezTo>
                  <a:cubicBezTo>
                    <a:pt x="2166" y="1"/>
                    <a:pt x="2300" y="14"/>
                    <a:pt x="2434" y="22"/>
                  </a:cubicBezTo>
                  <a:cubicBezTo>
                    <a:pt x="2486" y="26"/>
                    <a:pt x="2538" y="33"/>
                    <a:pt x="2590" y="41"/>
                  </a:cubicBezTo>
                  <a:cubicBezTo>
                    <a:pt x="2609" y="44"/>
                    <a:pt x="2627" y="53"/>
                    <a:pt x="2647" y="60"/>
                  </a:cubicBezTo>
                  <a:close/>
                  <a:moveTo>
                    <a:pt x="2455" y="238"/>
                  </a:moveTo>
                  <a:cubicBezTo>
                    <a:pt x="2455" y="238"/>
                    <a:pt x="2378" y="99"/>
                    <a:pt x="2290" y="80"/>
                  </a:cubicBezTo>
                  <a:cubicBezTo>
                    <a:pt x="2132" y="45"/>
                    <a:pt x="1972" y="48"/>
                    <a:pt x="1814" y="76"/>
                  </a:cubicBezTo>
                  <a:cubicBezTo>
                    <a:pt x="1747" y="88"/>
                    <a:pt x="1680" y="107"/>
                    <a:pt x="1617" y="132"/>
                  </a:cubicBezTo>
                  <a:cubicBezTo>
                    <a:pt x="1536" y="164"/>
                    <a:pt x="1496" y="231"/>
                    <a:pt x="1499" y="309"/>
                  </a:cubicBezTo>
                  <a:cubicBezTo>
                    <a:pt x="1502" y="406"/>
                    <a:pt x="1527" y="498"/>
                    <a:pt x="1576" y="581"/>
                  </a:cubicBezTo>
                  <a:cubicBezTo>
                    <a:pt x="1637" y="685"/>
                    <a:pt x="1704" y="783"/>
                    <a:pt x="1840" y="807"/>
                  </a:cubicBezTo>
                  <a:cubicBezTo>
                    <a:pt x="1950" y="826"/>
                    <a:pt x="2059" y="840"/>
                    <a:pt x="2169" y="820"/>
                  </a:cubicBezTo>
                  <a:cubicBezTo>
                    <a:pt x="2315" y="794"/>
                    <a:pt x="2414" y="713"/>
                    <a:pt x="2444" y="564"/>
                  </a:cubicBezTo>
                  <a:cubicBezTo>
                    <a:pt x="2459" y="488"/>
                    <a:pt x="2464" y="410"/>
                    <a:pt x="2471" y="333"/>
                  </a:cubicBezTo>
                  <a:cubicBezTo>
                    <a:pt x="2473" y="311"/>
                    <a:pt x="2462" y="257"/>
                    <a:pt x="2462" y="257"/>
                  </a:cubicBezTo>
                  <a:lnTo>
                    <a:pt x="2455" y="238"/>
                  </a:lnTo>
                  <a:close/>
                  <a:moveTo>
                    <a:pt x="616" y="56"/>
                  </a:moveTo>
                  <a:cubicBezTo>
                    <a:pt x="532" y="67"/>
                    <a:pt x="446" y="72"/>
                    <a:pt x="365" y="92"/>
                  </a:cubicBezTo>
                  <a:cubicBezTo>
                    <a:pt x="255" y="120"/>
                    <a:pt x="199" y="185"/>
                    <a:pt x="190" y="292"/>
                  </a:cubicBezTo>
                  <a:cubicBezTo>
                    <a:pt x="181" y="406"/>
                    <a:pt x="201" y="517"/>
                    <a:pt x="240" y="624"/>
                  </a:cubicBezTo>
                  <a:cubicBezTo>
                    <a:pt x="273" y="715"/>
                    <a:pt x="336" y="777"/>
                    <a:pt x="430" y="804"/>
                  </a:cubicBezTo>
                  <a:cubicBezTo>
                    <a:pt x="494" y="822"/>
                    <a:pt x="560" y="840"/>
                    <a:pt x="626" y="846"/>
                  </a:cubicBezTo>
                  <a:cubicBezTo>
                    <a:pt x="711" y="853"/>
                    <a:pt x="795" y="838"/>
                    <a:pt x="868" y="793"/>
                  </a:cubicBezTo>
                  <a:cubicBezTo>
                    <a:pt x="1007" y="708"/>
                    <a:pt x="1088" y="582"/>
                    <a:pt x="1116" y="422"/>
                  </a:cubicBezTo>
                  <a:cubicBezTo>
                    <a:pt x="1124" y="377"/>
                    <a:pt x="1130" y="329"/>
                    <a:pt x="1124" y="284"/>
                  </a:cubicBezTo>
                  <a:cubicBezTo>
                    <a:pt x="1111" y="193"/>
                    <a:pt x="1050" y="141"/>
                    <a:pt x="965" y="113"/>
                  </a:cubicBezTo>
                  <a:cubicBezTo>
                    <a:pt x="852" y="76"/>
                    <a:pt x="735" y="64"/>
                    <a:pt x="616" y="56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8" name="î$lîḋê">
              <a:extLst>
                <a:ext uri="{FF2B5EF4-FFF2-40B4-BE49-F238E27FC236}">
                  <a16:creationId xmlns:a16="http://schemas.microsoft.com/office/drawing/2014/main" id="{D174E5D8-A1E5-E22E-751C-80C71AF6BBEF}"/>
                </a:ext>
              </a:extLst>
            </p:cNvPr>
            <p:cNvSpPr/>
            <p:nvPr/>
          </p:nvSpPr>
          <p:spPr bwMode="auto">
            <a:xfrm>
              <a:off x="7794917" y="3233628"/>
              <a:ext cx="318424" cy="153800"/>
            </a:xfrm>
            <a:custGeom>
              <a:avLst/>
              <a:gdLst>
                <a:gd name="T0" fmla="*/ 1494 w 2804"/>
                <a:gd name="T1" fmla="*/ 3 h 1355"/>
                <a:gd name="T2" fmla="*/ 1423 w 2804"/>
                <a:gd name="T3" fmla="*/ 2 h 1355"/>
                <a:gd name="T4" fmla="*/ 1423 w 2804"/>
                <a:gd name="T5" fmla="*/ 2 h 1355"/>
                <a:gd name="T6" fmla="*/ 1421 w 2804"/>
                <a:gd name="T7" fmla="*/ 2 h 1355"/>
                <a:gd name="T8" fmla="*/ 1419 w 2804"/>
                <a:gd name="T9" fmla="*/ 2 h 1355"/>
                <a:gd name="T10" fmla="*/ 1419 w 2804"/>
                <a:gd name="T11" fmla="*/ 2 h 1355"/>
                <a:gd name="T12" fmla="*/ 1349 w 2804"/>
                <a:gd name="T13" fmla="*/ 3 h 1355"/>
                <a:gd name="T14" fmla="*/ 0 w 2804"/>
                <a:gd name="T15" fmla="*/ 1355 h 1355"/>
                <a:gd name="T16" fmla="*/ 83 w 2804"/>
                <a:gd name="T17" fmla="*/ 1355 h 1355"/>
                <a:gd name="T18" fmla="*/ 1058 w 2804"/>
                <a:gd name="T19" fmla="*/ 296 h 1355"/>
                <a:gd name="T20" fmla="*/ 1419 w 2804"/>
                <a:gd name="T21" fmla="*/ 266 h 1355"/>
                <a:gd name="T22" fmla="*/ 1784 w 2804"/>
                <a:gd name="T23" fmla="*/ 309 h 1355"/>
                <a:gd name="T24" fmla="*/ 2715 w 2804"/>
                <a:gd name="T25" fmla="*/ 1355 h 1355"/>
                <a:gd name="T26" fmla="*/ 2804 w 2804"/>
                <a:gd name="T27" fmla="*/ 1355 h 1355"/>
                <a:gd name="T28" fmla="*/ 1494 w 2804"/>
                <a:gd name="T29" fmla="*/ 3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4" h="1355">
                  <a:moveTo>
                    <a:pt x="1494" y="3"/>
                  </a:moveTo>
                  <a:cubicBezTo>
                    <a:pt x="1470" y="4"/>
                    <a:pt x="1447" y="3"/>
                    <a:pt x="1423" y="2"/>
                  </a:cubicBezTo>
                  <a:cubicBezTo>
                    <a:pt x="1423" y="2"/>
                    <a:pt x="1423" y="2"/>
                    <a:pt x="1423" y="2"/>
                  </a:cubicBezTo>
                  <a:cubicBezTo>
                    <a:pt x="1423" y="2"/>
                    <a:pt x="1422" y="2"/>
                    <a:pt x="1421" y="2"/>
                  </a:cubicBezTo>
                  <a:cubicBezTo>
                    <a:pt x="1420" y="2"/>
                    <a:pt x="1419" y="2"/>
                    <a:pt x="1419" y="2"/>
                  </a:cubicBezTo>
                  <a:cubicBezTo>
                    <a:pt x="1419" y="2"/>
                    <a:pt x="1419" y="2"/>
                    <a:pt x="1419" y="2"/>
                  </a:cubicBezTo>
                  <a:cubicBezTo>
                    <a:pt x="1395" y="3"/>
                    <a:pt x="1372" y="4"/>
                    <a:pt x="1349" y="3"/>
                  </a:cubicBezTo>
                  <a:cubicBezTo>
                    <a:pt x="1155" y="0"/>
                    <a:pt x="232" y="75"/>
                    <a:pt x="0" y="1355"/>
                  </a:cubicBezTo>
                  <a:cubicBezTo>
                    <a:pt x="83" y="1355"/>
                    <a:pt x="83" y="1355"/>
                    <a:pt x="83" y="1355"/>
                  </a:cubicBezTo>
                  <a:cubicBezTo>
                    <a:pt x="83" y="1355"/>
                    <a:pt x="249" y="514"/>
                    <a:pt x="1058" y="296"/>
                  </a:cubicBezTo>
                  <a:cubicBezTo>
                    <a:pt x="1121" y="279"/>
                    <a:pt x="1374" y="264"/>
                    <a:pt x="1419" y="266"/>
                  </a:cubicBezTo>
                  <a:cubicBezTo>
                    <a:pt x="1585" y="273"/>
                    <a:pt x="1670" y="267"/>
                    <a:pt x="1784" y="309"/>
                  </a:cubicBezTo>
                  <a:cubicBezTo>
                    <a:pt x="2573" y="596"/>
                    <a:pt x="2715" y="1355"/>
                    <a:pt x="2715" y="1355"/>
                  </a:cubicBezTo>
                  <a:cubicBezTo>
                    <a:pt x="2804" y="1355"/>
                    <a:pt x="2804" y="1355"/>
                    <a:pt x="2804" y="1355"/>
                  </a:cubicBezTo>
                  <a:cubicBezTo>
                    <a:pt x="2463" y="51"/>
                    <a:pt x="1687" y="0"/>
                    <a:pt x="1494" y="3"/>
                  </a:cubicBezTo>
                  <a:close/>
                </a:path>
              </a:pathLst>
            </a:custGeom>
            <a:solidFill>
              <a:srgbClr val="0D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9" name="iṥļîḑé">
              <a:extLst>
                <a:ext uri="{FF2B5EF4-FFF2-40B4-BE49-F238E27FC236}">
                  <a16:creationId xmlns:a16="http://schemas.microsoft.com/office/drawing/2014/main" id="{AFF85E7D-4441-B019-B83B-3685427D5744}"/>
                </a:ext>
              </a:extLst>
            </p:cNvPr>
            <p:cNvSpPr/>
            <p:nvPr/>
          </p:nvSpPr>
          <p:spPr bwMode="auto">
            <a:xfrm>
              <a:off x="7900868" y="3627813"/>
              <a:ext cx="121901" cy="82027"/>
            </a:xfrm>
            <a:custGeom>
              <a:avLst/>
              <a:gdLst>
                <a:gd name="T0" fmla="*/ 21 w 1071"/>
                <a:gd name="T1" fmla="*/ 145 h 724"/>
                <a:gd name="T2" fmla="*/ 1071 w 1071"/>
                <a:gd name="T3" fmla="*/ 724 h 724"/>
                <a:gd name="T4" fmla="*/ 854 w 1071"/>
                <a:gd name="T5" fmla="*/ 0 h 724"/>
                <a:gd name="T6" fmla="*/ 0 w 1071"/>
                <a:gd name="T7" fmla="*/ 18 h 724"/>
                <a:gd name="T8" fmla="*/ 21 w 1071"/>
                <a:gd name="T9" fmla="*/ 14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1" h="724">
                  <a:moveTo>
                    <a:pt x="21" y="145"/>
                  </a:moveTo>
                  <a:cubicBezTo>
                    <a:pt x="1071" y="724"/>
                    <a:pt x="1071" y="724"/>
                    <a:pt x="1071" y="724"/>
                  </a:cubicBezTo>
                  <a:cubicBezTo>
                    <a:pt x="1071" y="724"/>
                    <a:pt x="822" y="487"/>
                    <a:pt x="854" y="0"/>
                  </a:cubicBezTo>
                  <a:cubicBezTo>
                    <a:pt x="854" y="0"/>
                    <a:pt x="438" y="228"/>
                    <a:pt x="0" y="18"/>
                  </a:cubicBezTo>
                  <a:cubicBezTo>
                    <a:pt x="0" y="18"/>
                    <a:pt x="18" y="93"/>
                    <a:pt x="21" y="145"/>
                  </a:cubicBezTo>
                  <a:close/>
                </a:path>
              </a:pathLst>
            </a:custGeom>
            <a:solidFill>
              <a:srgbClr val="D2AF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0" name="íšlïḑe">
              <a:extLst>
                <a:ext uri="{FF2B5EF4-FFF2-40B4-BE49-F238E27FC236}">
                  <a16:creationId xmlns:a16="http://schemas.microsoft.com/office/drawing/2014/main" id="{8A78018B-C936-F4AA-FD48-8F19E21E49EB}"/>
                </a:ext>
              </a:extLst>
            </p:cNvPr>
            <p:cNvSpPr/>
            <p:nvPr/>
          </p:nvSpPr>
          <p:spPr bwMode="auto">
            <a:xfrm>
              <a:off x="7643965" y="3738891"/>
              <a:ext cx="608366" cy="267157"/>
            </a:xfrm>
            <a:custGeom>
              <a:avLst/>
              <a:gdLst>
                <a:gd name="T0" fmla="*/ 1218 w 5358"/>
                <a:gd name="T1" fmla="*/ 1907 h 2354"/>
                <a:gd name="T2" fmla="*/ 1219 w 5358"/>
                <a:gd name="T3" fmla="*/ 1909 h 2354"/>
                <a:gd name="T4" fmla="*/ 1245 w 5358"/>
                <a:gd name="T5" fmla="*/ 2354 h 2354"/>
                <a:gd name="T6" fmla="*/ 4121 w 5358"/>
                <a:gd name="T7" fmla="*/ 2354 h 2354"/>
                <a:gd name="T8" fmla="*/ 4142 w 5358"/>
                <a:gd name="T9" fmla="*/ 1913 h 2354"/>
                <a:gd name="T10" fmla="*/ 4298 w 5358"/>
                <a:gd name="T11" fmla="*/ 2354 h 2354"/>
                <a:gd name="T12" fmla="*/ 5358 w 5358"/>
                <a:gd name="T13" fmla="*/ 2354 h 2354"/>
                <a:gd name="T14" fmla="*/ 4793 w 5358"/>
                <a:gd name="T15" fmla="*/ 671 h 2354"/>
                <a:gd name="T16" fmla="*/ 4777 w 5358"/>
                <a:gd name="T17" fmla="*/ 635 h 2354"/>
                <a:gd name="T18" fmla="*/ 3884 w 5358"/>
                <a:gd name="T19" fmla="*/ 0 h 2354"/>
                <a:gd name="T20" fmla="*/ 3204 w 5358"/>
                <a:gd name="T21" fmla="*/ 126 h 2354"/>
                <a:gd name="T22" fmla="*/ 2167 w 5358"/>
                <a:gd name="T23" fmla="*/ 127 h 2354"/>
                <a:gd name="T24" fmla="*/ 1474 w 5358"/>
                <a:gd name="T25" fmla="*/ 0 h 2354"/>
                <a:gd name="T26" fmla="*/ 581 w 5358"/>
                <a:gd name="T27" fmla="*/ 635 h 2354"/>
                <a:gd name="T28" fmla="*/ 565 w 5358"/>
                <a:gd name="T29" fmla="*/ 671 h 2354"/>
                <a:gd name="T30" fmla="*/ 0 w 5358"/>
                <a:gd name="T31" fmla="*/ 2354 h 2354"/>
                <a:gd name="T32" fmla="*/ 1059 w 5358"/>
                <a:gd name="T33" fmla="*/ 2354 h 2354"/>
                <a:gd name="T34" fmla="*/ 1218 w 5358"/>
                <a:gd name="T35" fmla="*/ 1907 h 2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58" h="2354">
                  <a:moveTo>
                    <a:pt x="1218" y="1907"/>
                  </a:moveTo>
                  <a:cubicBezTo>
                    <a:pt x="1219" y="1908"/>
                    <a:pt x="1219" y="1909"/>
                    <a:pt x="1219" y="1909"/>
                  </a:cubicBezTo>
                  <a:cubicBezTo>
                    <a:pt x="1245" y="2354"/>
                    <a:pt x="1245" y="2354"/>
                    <a:pt x="1245" y="2354"/>
                  </a:cubicBezTo>
                  <a:cubicBezTo>
                    <a:pt x="4121" y="2354"/>
                    <a:pt x="4121" y="2354"/>
                    <a:pt x="4121" y="2354"/>
                  </a:cubicBezTo>
                  <a:cubicBezTo>
                    <a:pt x="4142" y="1913"/>
                    <a:pt x="4142" y="1913"/>
                    <a:pt x="4142" y="1913"/>
                  </a:cubicBezTo>
                  <a:cubicBezTo>
                    <a:pt x="4298" y="2354"/>
                    <a:pt x="4298" y="2354"/>
                    <a:pt x="4298" y="2354"/>
                  </a:cubicBezTo>
                  <a:cubicBezTo>
                    <a:pt x="5358" y="2354"/>
                    <a:pt x="5358" y="2354"/>
                    <a:pt x="5358" y="2354"/>
                  </a:cubicBezTo>
                  <a:cubicBezTo>
                    <a:pt x="4793" y="671"/>
                    <a:pt x="4793" y="671"/>
                    <a:pt x="4793" y="671"/>
                  </a:cubicBezTo>
                  <a:cubicBezTo>
                    <a:pt x="4788" y="659"/>
                    <a:pt x="4783" y="647"/>
                    <a:pt x="4777" y="635"/>
                  </a:cubicBezTo>
                  <a:cubicBezTo>
                    <a:pt x="4643" y="266"/>
                    <a:pt x="4293" y="0"/>
                    <a:pt x="3884" y="0"/>
                  </a:cubicBezTo>
                  <a:cubicBezTo>
                    <a:pt x="3204" y="126"/>
                    <a:pt x="3204" y="126"/>
                    <a:pt x="3204" y="126"/>
                  </a:cubicBezTo>
                  <a:cubicBezTo>
                    <a:pt x="2862" y="189"/>
                    <a:pt x="2510" y="189"/>
                    <a:pt x="2167" y="127"/>
                  </a:cubicBezTo>
                  <a:cubicBezTo>
                    <a:pt x="1474" y="0"/>
                    <a:pt x="1474" y="0"/>
                    <a:pt x="1474" y="0"/>
                  </a:cubicBezTo>
                  <a:cubicBezTo>
                    <a:pt x="1066" y="0"/>
                    <a:pt x="715" y="266"/>
                    <a:pt x="581" y="635"/>
                  </a:cubicBezTo>
                  <a:cubicBezTo>
                    <a:pt x="575" y="647"/>
                    <a:pt x="570" y="659"/>
                    <a:pt x="565" y="671"/>
                  </a:cubicBezTo>
                  <a:cubicBezTo>
                    <a:pt x="0" y="2354"/>
                    <a:pt x="0" y="2354"/>
                    <a:pt x="0" y="2354"/>
                  </a:cubicBezTo>
                  <a:cubicBezTo>
                    <a:pt x="1059" y="2354"/>
                    <a:pt x="1059" y="2354"/>
                    <a:pt x="1059" y="2354"/>
                  </a:cubicBezTo>
                  <a:lnTo>
                    <a:pt x="1218" y="1907"/>
                  </a:lnTo>
                  <a:close/>
                </a:path>
              </a:pathLst>
            </a:custGeom>
            <a:solidFill>
              <a:srgbClr val="4B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1" name="ïṧļíḓè">
              <a:extLst>
                <a:ext uri="{FF2B5EF4-FFF2-40B4-BE49-F238E27FC236}">
                  <a16:creationId xmlns:a16="http://schemas.microsoft.com/office/drawing/2014/main" id="{2DA7C2D8-AEAE-E996-DDB5-C84D9CE448AF}"/>
                </a:ext>
              </a:extLst>
            </p:cNvPr>
            <p:cNvSpPr/>
            <p:nvPr/>
          </p:nvSpPr>
          <p:spPr bwMode="auto">
            <a:xfrm>
              <a:off x="7886058" y="3459202"/>
              <a:ext cx="7405" cy="740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2" name="íśļïḋê">
              <a:extLst>
                <a:ext uri="{FF2B5EF4-FFF2-40B4-BE49-F238E27FC236}">
                  <a16:creationId xmlns:a16="http://schemas.microsoft.com/office/drawing/2014/main" id="{81DA2955-A0C1-6CF1-F367-04689ACE869D}"/>
                </a:ext>
              </a:extLst>
            </p:cNvPr>
            <p:cNvSpPr/>
            <p:nvPr/>
          </p:nvSpPr>
          <p:spPr bwMode="auto">
            <a:xfrm>
              <a:off x="8018213" y="3459202"/>
              <a:ext cx="7405" cy="740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3" name="îŝľíḍê">
              <a:extLst>
                <a:ext uri="{FF2B5EF4-FFF2-40B4-BE49-F238E27FC236}">
                  <a16:creationId xmlns:a16="http://schemas.microsoft.com/office/drawing/2014/main" id="{BCC01E96-8343-AD6B-C8A4-53C5708925E7}"/>
                </a:ext>
              </a:extLst>
            </p:cNvPr>
            <p:cNvSpPr/>
            <p:nvPr/>
          </p:nvSpPr>
          <p:spPr bwMode="auto">
            <a:xfrm>
              <a:off x="9040131" y="3369201"/>
              <a:ext cx="315006" cy="419818"/>
            </a:xfrm>
            <a:prstGeom prst="rect">
              <a:avLst/>
            </a:prstGeom>
            <a:solidFill>
              <a:srgbClr val="A83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4" name="îsľíde">
              <a:extLst>
                <a:ext uri="{FF2B5EF4-FFF2-40B4-BE49-F238E27FC236}">
                  <a16:creationId xmlns:a16="http://schemas.microsoft.com/office/drawing/2014/main" id="{9B362E8B-B0F9-2B25-3C36-7E042F3D885A}"/>
                </a:ext>
              </a:extLst>
            </p:cNvPr>
            <p:cNvSpPr/>
            <p:nvPr/>
          </p:nvSpPr>
          <p:spPr bwMode="auto">
            <a:xfrm>
              <a:off x="9066904" y="3286604"/>
              <a:ext cx="276841" cy="358868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5" name="ïŝľiḑè">
              <a:extLst>
                <a:ext uri="{FF2B5EF4-FFF2-40B4-BE49-F238E27FC236}">
                  <a16:creationId xmlns:a16="http://schemas.microsoft.com/office/drawing/2014/main" id="{18367682-1CAF-BD99-F05C-E8C7DDB48080}"/>
                </a:ext>
              </a:extLst>
            </p:cNvPr>
            <p:cNvSpPr/>
            <p:nvPr/>
          </p:nvSpPr>
          <p:spPr bwMode="auto">
            <a:xfrm>
              <a:off x="9065765" y="3288313"/>
              <a:ext cx="139560" cy="357159"/>
            </a:xfrm>
            <a:custGeom>
              <a:avLst/>
              <a:gdLst>
                <a:gd name="T0" fmla="*/ 1220 w 1226"/>
                <a:gd name="T1" fmla="*/ 1 h 3150"/>
                <a:gd name="T2" fmla="*/ 1226 w 1226"/>
                <a:gd name="T3" fmla="*/ 3150 h 3150"/>
                <a:gd name="T4" fmla="*/ 0 w 1226"/>
                <a:gd name="T5" fmla="*/ 1582 h 3150"/>
                <a:gd name="T6" fmla="*/ 1220 w 1226"/>
                <a:gd name="T7" fmla="*/ 1 h 3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6" h="3150">
                  <a:moveTo>
                    <a:pt x="1220" y="1"/>
                  </a:moveTo>
                  <a:cubicBezTo>
                    <a:pt x="1226" y="3150"/>
                    <a:pt x="1226" y="3150"/>
                    <a:pt x="1226" y="3150"/>
                  </a:cubicBezTo>
                  <a:cubicBezTo>
                    <a:pt x="552" y="3150"/>
                    <a:pt x="0" y="2456"/>
                    <a:pt x="0" y="1582"/>
                  </a:cubicBezTo>
                  <a:cubicBezTo>
                    <a:pt x="0" y="709"/>
                    <a:pt x="546" y="0"/>
                    <a:pt x="1220" y="1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îṡ1iḑe">
              <a:extLst>
                <a:ext uri="{FF2B5EF4-FFF2-40B4-BE49-F238E27FC236}">
                  <a16:creationId xmlns:a16="http://schemas.microsoft.com/office/drawing/2014/main" id="{C883D7FC-5B11-E09B-65E5-57F3C2F40A32}"/>
                </a:ext>
              </a:extLst>
            </p:cNvPr>
            <p:cNvSpPr/>
            <p:nvPr/>
          </p:nvSpPr>
          <p:spPr bwMode="auto">
            <a:xfrm>
              <a:off x="9102791" y="3451797"/>
              <a:ext cx="69495" cy="38735"/>
            </a:xfrm>
            <a:custGeom>
              <a:avLst/>
              <a:gdLst>
                <a:gd name="T0" fmla="*/ 611 w 611"/>
                <a:gd name="T1" fmla="*/ 170 h 340"/>
                <a:gd name="T2" fmla="*/ 305 w 611"/>
                <a:gd name="T3" fmla="*/ 340 h 340"/>
                <a:gd name="T4" fmla="*/ 0 w 611"/>
                <a:gd name="T5" fmla="*/ 170 h 340"/>
                <a:gd name="T6" fmla="*/ 305 w 611"/>
                <a:gd name="T7" fmla="*/ 0 h 340"/>
                <a:gd name="T8" fmla="*/ 611 w 611"/>
                <a:gd name="T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40">
                  <a:moveTo>
                    <a:pt x="611" y="170"/>
                  </a:moveTo>
                  <a:cubicBezTo>
                    <a:pt x="611" y="170"/>
                    <a:pt x="475" y="340"/>
                    <a:pt x="305" y="340"/>
                  </a:cubicBezTo>
                  <a:cubicBezTo>
                    <a:pt x="137" y="340"/>
                    <a:pt x="0" y="170"/>
                    <a:pt x="0" y="170"/>
                  </a:cubicBezTo>
                  <a:cubicBezTo>
                    <a:pt x="0" y="170"/>
                    <a:pt x="137" y="0"/>
                    <a:pt x="305" y="0"/>
                  </a:cubicBezTo>
                  <a:cubicBezTo>
                    <a:pt x="475" y="0"/>
                    <a:pt x="611" y="170"/>
                    <a:pt x="611" y="170"/>
                  </a:cubicBezTo>
                  <a:close/>
                </a:path>
              </a:pathLst>
            </a:cu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îsľïdê">
              <a:extLst>
                <a:ext uri="{FF2B5EF4-FFF2-40B4-BE49-F238E27FC236}">
                  <a16:creationId xmlns:a16="http://schemas.microsoft.com/office/drawing/2014/main" id="{D331652F-381E-FE1C-9CE5-AE4513F51E4F}"/>
                </a:ext>
              </a:extLst>
            </p:cNvPr>
            <p:cNvSpPr/>
            <p:nvPr/>
          </p:nvSpPr>
          <p:spPr bwMode="auto">
            <a:xfrm>
              <a:off x="9124436" y="3458063"/>
              <a:ext cx="26203" cy="26203"/>
            </a:xfrm>
            <a:prstGeom prst="ellipse">
              <a:avLst/>
            </a:prstGeom>
            <a:solidFill>
              <a:srgbClr val="2A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islîḋê">
              <a:extLst>
                <a:ext uri="{FF2B5EF4-FFF2-40B4-BE49-F238E27FC236}">
                  <a16:creationId xmlns:a16="http://schemas.microsoft.com/office/drawing/2014/main" id="{AE34D9E2-343A-1DBB-85A0-FF539B2DEE16}"/>
                </a:ext>
              </a:extLst>
            </p:cNvPr>
            <p:cNvSpPr/>
            <p:nvPr/>
          </p:nvSpPr>
          <p:spPr bwMode="auto">
            <a:xfrm>
              <a:off x="9107917" y="3476291"/>
              <a:ext cx="60950" cy="17659"/>
            </a:xfrm>
            <a:custGeom>
              <a:avLst/>
              <a:gdLst>
                <a:gd name="T0" fmla="*/ 290 w 536"/>
                <a:gd name="T1" fmla="*/ 130 h 151"/>
                <a:gd name="T2" fmla="*/ 536 w 536"/>
                <a:gd name="T3" fmla="*/ 0 h 151"/>
                <a:gd name="T4" fmla="*/ 295 w 536"/>
                <a:gd name="T5" fmla="*/ 138 h 151"/>
                <a:gd name="T6" fmla="*/ 0 w 536"/>
                <a:gd name="T7" fmla="*/ 72 h 151"/>
                <a:gd name="T8" fmla="*/ 290 w 536"/>
                <a:gd name="T9" fmla="*/ 13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151">
                  <a:moveTo>
                    <a:pt x="290" y="130"/>
                  </a:moveTo>
                  <a:cubicBezTo>
                    <a:pt x="402" y="116"/>
                    <a:pt x="479" y="43"/>
                    <a:pt x="536" y="0"/>
                  </a:cubicBezTo>
                  <a:cubicBezTo>
                    <a:pt x="481" y="48"/>
                    <a:pt x="406" y="125"/>
                    <a:pt x="295" y="138"/>
                  </a:cubicBezTo>
                  <a:cubicBezTo>
                    <a:pt x="187" y="151"/>
                    <a:pt x="90" y="100"/>
                    <a:pt x="0" y="72"/>
                  </a:cubicBezTo>
                  <a:cubicBezTo>
                    <a:pt x="88" y="95"/>
                    <a:pt x="182" y="143"/>
                    <a:pt x="290" y="130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işľíḋè">
              <a:extLst>
                <a:ext uri="{FF2B5EF4-FFF2-40B4-BE49-F238E27FC236}">
                  <a16:creationId xmlns:a16="http://schemas.microsoft.com/office/drawing/2014/main" id="{D2B1DFB6-0ADD-6277-139E-9175FEA64089}"/>
                </a:ext>
              </a:extLst>
            </p:cNvPr>
            <p:cNvSpPr/>
            <p:nvPr/>
          </p:nvSpPr>
          <p:spPr bwMode="auto">
            <a:xfrm>
              <a:off x="9244059" y="3451797"/>
              <a:ext cx="69495" cy="38735"/>
            </a:xfrm>
            <a:custGeom>
              <a:avLst/>
              <a:gdLst>
                <a:gd name="T0" fmla="*/ 0 w 611"/>
                <a:gd name="T1" fmla="*/ 170 h 340"/>
                <a:gd name="T2" fmla="*/ 306 w 611"/>
                <a:gd name="T3" fmla="*/ 340 h 340"/>
                <a:gd name="T4" fmla="*/ 611 w 611"/>
                <a:gd name="T5" fmla="*/ 170 h 340"/>
                <a:gd name="T6" fmla="*/ 306 w 611"/>
                <a:gd name="T7" fmla="*/ 0 h 340"/>
                <a:gd name="T8" fmla="*/ 0 w 611"/>
                <a:gd name="T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" h="340">
                  <a:moveTo>
                    <a:pt x="0" y="170"/>
                  </a:moveTo>
                  <a:cubicBezTo>
                    <a:pt x="0" y="170"/>
                    <a:pt x="136" y="340"/>
                    <a:pt x="306" y="340"/>
                  </a:cubicBezTo>
                  <a:cubicBezTo>
                    <a:pt x="474" y="340"/>
                    <a:pt x="611" y="170"/>
                    <a:pt x="611" y="170"/>
                  </a:cubicBezTo>
                  <a:cubicBezTo>
                    <a:pt x="611" y="170"/>
                    <a:pt x="474" y="0"/>
                    <a:pt x="306" y="0"/>
                  </a:cubicBezTo>
                  <a:cubicBezTo>
                    <a:pt x="136" y="0"/>
                    <a:pt x="0" y="170"/>
                    <a:pt x="0" y="170"/>
                  </a:cubicBezTo>
                  <a:close/>
                </a:path>
              </a:pathLst>
            </a:cu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îṣḷíḑe">
              <a:extLst>
                <a:ext uri="{FF2B5EF4-FFF2-40B4-BE49-F238E27FC236}">
                  <a16:creationId xmlns:a16="http://schemas.microsoft.com/office/drawing/2014/main" id="{B615524F-7BD9-0943-E6F9-587682E86A1E}"/>
                </a:ext>
              </a:extLst>
            </p:cNvPr>
            <p:cNvSpPr/>
            <p:nvPr/>
          </p:nvSpPr>
          <p:spPr bwMode="auto">
            <a:xfrm>
              <a:off x="9265705" y="3458063"/>
              <a:ext cx="26203" cy="26203"/>
            </a:xfrm>
            <a:prstGeom prst="ellipse">
              <a:avLst/>
            </a:prstGeom>
            <a:solidFill>
              <a:srgbClr val="2A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ïṡḷíḋê">
              <a:extLst>
                <a:ext uri="{FF2B5EF4-FFF2-40B4-BE49-F238E27FC236}">
                  <a16:creationId xmlns:a16="http://schemas.microsoft.com/office/drawing/2014/main" id="{4CCC252E-C284-84DC-7FFA-83D62924A781}"/>
                </a:ext>
              </a:extLst>
            </p:cNvPr>
            <p:cNvSpPr/>
            <p:nvPr/>
          </p:nvSpPr>
          <p:spPr bwMode="auto">
            <a:xfrm>
              <a:off x="9247477" y="3476291"/>
              <a:ext cx="60950" cy="17659"/>
            </a:xfrm>
            <a:custGeom>
              <a:avLst/>
              <a:gdLst>
                <a:gd name="T0" fmla="*/ 247 w 537"/>
                <a:gd name="T1" fmla="*/ 130 h 151"/>
                <a:gd name="T2" fmla="*/ 0 w 537"/>
                <a:gd name="T3" fmla="*/ 0 h 151"/>
                <a:gd name="T4" fmla="*/ 242 w 537"/>
                <a:gd name="T5" fmla="*/ 138 h 151"/>
                <a:gd name="T6" fmla="*/ 537 w 537"/>
                <a:gd name="T7" fmla="*/ 72 h 151"/>
                <a:gd name="T8" fmla="*/ 247 w 537"/>
                <a:gd name="T9" fmla="*/ 13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51">
                  <a:moveTo>
                    <a:pt x="247" y="130"/>
                  </a:moveTo>
                  <a:cubicBezTo>
                    <a:pt x="135" y="116"/>
                    <a:pt x="58" y="43"/>
                    <a:pt x="0" y="0"/>
                  </a:cubicBezTo>
                  <a:cubicBezTo>
                    <a:pt x="56" y="48"/>
                    <a:pt x="131" y="125"/>
                    <a:pt x="242" y="138"/>
                  </a:cubicBezTo>
                  <a:cubicBezTo>
                    <a:pt x="350" y="151"/>
                    <a:pt x="447" y="100"/>
                    <a:pt x="537" y="72"/>
                  </a:cubicBezTo>
                  <a:cubicBezTo>
                    <a:pt x="449" y="95"/>
                    <a:pt x="355" y="143"/>
                    <a:pt x="247" y="130"/>
                  </a:cubicBezTo>
                  <a:close/>
                </a:path>
              </a:pathLst>
            </a:custGeom>
            <a:solidFill>
              <a:srgbClr val="775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ïṩliḓè">
              <a:extLst>
                <a:ext uri="{FF2B5EF4-FFF2-40B4-BE49-F238E27FC236}">
                  <a16:creationId xmlns:a16="http://schemas.microsoft.com/office/drawing/2014/main" id="{765DA304-129D-E908-C90C-2C208BC71FFD}"/>
                </a:ext>
              </a:extLst>
            </p:cNvPr>
            <p:cNvSpPr/>
            <p:nvPr/>
          </p:nvSpPr>
          <p:spPr bwMode="auto">
            <a:xfrm>
              <a:off x="9163741" y="3577116"/>
              <a:ext cx="81457" cy="36456"/>
            </a:xfrm>
            <a:custGeom>
              <a:avLst/>
              <a:gdLst>
                <a:gd name="T0" fmla="*/ 358 w 720"/>
                <a:gd name="T1" fmla="*/ 322 h 322"/>
                <a:gd name="T2" fmla="*/ 720 w 720"/>
                <a:gd name="T3" fmla="*/ 0 h 322"/>
                <a:gd name="T4" fmla="*/ 0 w 720"/>
                <a:gd name="T5" fmla="*/ 0 h 322"/>
                <a:gd name="T6" fmla="*/ 358 w 720"/>
                <a:gd name="T7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322">
                  <a:moveTo>
                    <a:pt x="358" y="322"/>
                  </a:moveTo>
                  <a:cubicBezTo>
                    <a:pt x="494" y="321"/>
                    <a:pt x="659" y="240"/>
                    <a:pt x="7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212"/>
                    <a:pt x="229" y="321"/>
                    <a:pt x="358" y="3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íṣ1îdê">
              <a:extLst>
                <a:ext uri="{FF2B5EF4-FFF2-40B4-BE49-F238E27FC236}">
                  <a16:creationId xmlns:a16="http://schemas.microsoft.com/office/drawing/2014/main" id="{6435B50F-3299-9A85-BB32-6697BB1557A2}"/>
                </a:ext>
              </a:extLst>
            </p:cNvPr>
            <p:cNvSpPr/>
            <p:nvPr/>
          </p:nvSpPr>
          <p:spPr bwMode="auto">
            <a:xfrm>
              <a:off x="9159754" y="3575407"/>
              <a:ext cx="88863" cy="42722"/>
            </a:xfrm>
            <a:custGeom>
              <a:avLst/>
              <a:gdLst>
                <a:gd name="T0" fmla="*/ 778 w 782"/>
                <a:gd name="T1" fmla="*/ 5 h 375"/>
                <a:gd name="T2" fmla="*/ 768 w 782"/>
                <a:gd name="T3" fmla="*/ 0 h 375"/>
                <a:gd name="T4" fmla="*/ 14 w 782"/>
                <a:gd name="T5" fmla="*/ 0 h 375"/>
                <a:gd name="T6" fmla="*/ 4 w 782"/>
                <a:gd name="T7" fmla="*/ 6 h 375"/>
                <a:gd name="T8" fmla="*/ 1 w 782"/>
                <a:gd name="T9" fmla="*/ 17 h 375"/>
                <a:gd name="T10" fmla="*/ 389 w 782"/>
                <a:gd name="T11" fmla="*/ 375 h 375"/>
                <a:gd name="T12" fmla="*/ 781 w 782"/>
                <a:gd name="T13" fmla="*/ 17 h 375"/>
                <a:gd name="T14" fmla="*/ 778 w 782"/>
                <a:gd name="T15" fmla="*/ 5 h 375"/>
                <a:gd name="T16" fmla="*/ 389 w 782"/>
                <a:gd name="T17" fmla="*/ 349 h 375"/>
                <a:gd name="T18" fmla="*/ 31 w 782"/>
                <a:gd name="T19" fmla="*/ 27 h 375"/>
                <a:gd name="T20" fmla="*/ 751 w 782"/>
                <a:gd name="T21" fmla="*/ 27 h 375"/>
                <a:gd name="T22" fmla="*/ 389 w 782"/>
                <a:gd name="T23" fmla="*/ 349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2" h="375">
                  <a:moveTo>
                    <a:pt x="778" y="5"/>
                  </a:moveTo>
                  <a:cubicBezTo>
                    <a:pt x="776" y="2"/>
                    <a:pt x="772" y="0"/>
                    <a:pt x="76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6" y="2"/>
                    <a:pt x="4" y="6"/>
                  </a:cubicBezTo>
                  <a:cubicBezTo>
                    <a:pt x="1" y="9"/>
                    <a:pt x="0" y="13"/>
                    <a:pt x="1" y="17"/>
                  </a:cubicBezTo>
                  <a:cubicBezTo>
                    <a:pt x="63" y="248"/>
                    <a:pt x="247" y="374"/>
                    <a:pt x="389" y="375"/>
                  </a:cubicBezTo>
                  <a:cubicBezTo>
                    <a:pt x="538" y="374"/>
                    <a:pt x="721" y="250"/>
                    <a:pt x="781" y="17"/>
                  </a:cubicBezTo>
                  <a:cubicBezTo>
                    <a:pt x="782" y="13"/>
                    <a:pt x="781" y="9"/>
                    <a:pt x="778" y="5"/>
                  </a:cubicBezTo>
                  <a:close/>
                  <a:moveTo>
                    <a:pt x="389" y="349"/>
                  </a:moveTo>
                  <a:cubicBezTo>
                    <a:pt x="260" y="348"/>
                    <a:pt x="94" y="234"/>
                    <a:pt x="31" y="27"/>
                  </a:cubicBezTo>
                  <a:cubicBezTo>
                    <a:pt x="751" y="27"/>
                    <a:pt x="751" y="27"/>
                    <a:pt x="751" y="27"/>
                  </a:cubicBezTo>
                  <a:cubicBezTo>
                    <a:pt x="690" y="236"/>
                    <a:pt x="525" y="347"/>
                    <a:pt x="389" y="349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ïSļîďé">
              <a:extLst>
                <a:ext uri="{FF2B5EF4-FFF2-40B4-BE49-F238E27FC236}">
                  <a16:creationId xmlns:a16="http://schemas.microsoft.com/office/drawing/2014/main" id="{8DB4285C-5FA7-7AF4-2670-163D6AA03E26}"/>
                </a:ext>
              </a:extLst>
            </p:cNvPr>
            <p:cNvSpPr/>
            <p:nvPr/>
          </p:nvSpPr>
          <p:spPr bwMode="auto">
            <a:xfrm>
              <a:off x="9166589" y="3586230"/>
              <a:ext cx="75761" cy="21646"/>
            </a:xfrm>
            <a:custGeom>
              <a:avLst/>
              <a:gdLst>
                <a:gd name="T0" fmla="*/ 667 w 667"/>
                <a:gd name="T1" fmla="*/ 0 h 188"/>
                <a:gd name="T2" fmla="*/ 0 w 667"/>
                <a:gd name="T3" fmla="*/ 0 h 188"/>
                <a:gd name="T4" fmla="*/ 150 w 667"/>
                <a:gd name="T5" fmla="*/ 188 h 188"/>
                <a:gd name="T6" fmla="*/ 518 w 667"/>
                <a:gd name="T7" fmla="*/ 188 h 188"/>
                <a:gd name="T8" fmla="*/ 667 w 667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188">
                  <a:moveTo>
                    <a:pt x="6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1" y="80"/>
                    <a:pt x="101" y="148"/>
                    <a:pt x="150" y="188"/>
                  </a:cubicBezTo>
                  <a:cubicBezTo>
                    <a:pt x="518" y="188"/>
                    <a:pt x="518" y="188"/>
                    <a:pt x="518" y="188"/>
                  </a:cubicBezTo>
                  <a:cubicBezTo>
                    <a:pt x="577" y="148"/>
                    <a:pt x="633" y="80"/>
                    <a:pt x="667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iṩ1îḍê">
              <a:extLst>
                <a:ext uri="{FF2B5EF4-FFF2-40B4-BE49-F238E27FC236}">
                  <a16:creationId xmlns:a16="http://schemas.microsoft.com/office/drawing/2014/main" id="{5CC57D31-A03B-B144-5477-535771F9BE2F}"/>
                </a:ext>
              </a:extLst>
            </p:cNvPr>
            <p:cNvSpPr/>
            <p:nvPr/>
          </p:nvSpPr>
          <p:spPr bwMode="auto">
            <a:xfrm>
              <a:off x="8951838" y="3176665"/>
              <a:ext cx="505263" cy="859574"/>
            </a:xfrm>
            <a:custGeom>
              <a:avLst/>
              <a:gdLst>
                <a:gd name="T0" fmla="*/ 4201 w 4452"/>
                <a:gd name="T1" fmla="*/ 5541 h 7577"/>
                <a:gd name="T2" fmla="*/ 3868 w 4452"/>
                <a:gd name="T3" fmla="*/ 4165 h 7577"/>
                <a:gd name="T4" fmla="*/ 3919 w 4452"/>
                <a:gd name="T5" fmla="*/ 1912 h 7577"/>
                <a:gd name="T6" fmla="*/ 3557 w 4452"/>
                <a:gd name="T7" fmla="*/ 748 h 7577"/>
                <a:gd name="T8" fmla="*/ 3016 w 4452"/>
                <a:gd name="T9" fmla="*/ 422 h 7577"/>
                <a:gd name="T10" fmla="*/ 2416 w 4452"/>
                <a:gd name="T11" fmla="*/ 9 h 7577"/>
                <a:gd name="T12" fmla="*/ 2226 w 4452"/>
                <a:gd name="T13" fmla="*/ 0 h 7577"/>
                <a:gd name="T14" fmla="*/ 2035 w 4452"/>
                <a:gd name="T15" fmla="*/ 9 h 7577"/>
                <a:gd name="T16" fmla="*/ 1387 w 4452"/>
                <a:gd name="T17" fmla="*/ 242 h 7577"/>
                <a:gd name="T18" fmla="*/ 872 w 4452"/>
                <a:gd name="T19" fmla="*/ 730 h 7577"/>
                <a:gd name="T20" fmla="*/ 532 w 4452"/>
                <a:gd name="T21" fmla="*/ 1912 h 7577"/>
                <a:gd name="T22" fmla="*/ 583 w 4452"/>
                <a:gd name="T23" fmla="*/ 4165 h 7577"/>
                <a:gd name="T24" fmla="*/ 250 w 4452"/>
                <a:gd name="T25" fmla="*/ 5541 h 7577"/>
                <a:gd name="T26" fmla="*/ 0 w 4452"/>
                <a:gd name="T27" fmla="*/ 7243 h 7577"/>
                <a:gd name="T28" fmla="*/ 1257 w 4452"/>
                <a:gd name="T29" fmla="*/ 7270 h 7577"/>
                <a:gd name="T30" fmla="*/ 1706 w 4452"/>
                <a:gd name="T31" fmla="*/ 7045 h 7577"/>
                <a:gd name="T32" fmla="*/ 1292 w 4452"/>
                <a:gd name="T33" fmla="*/ 4642 h 7577"/>
                <a:gd name="T34" fmla="*/ 1297 w 4452"/>
                <a:gd name="T35" fmla="*/ 3616 h 7577"/>
                <a:gd name="T36" fmla="*/ 1008 w 4452"/>
                <a:gd name="T37" fmla="*/ 2888 h 7577"/>
                <a:gd name="T38" fmla="*/ 1204 w 4452"/>
                <a:gd name="T39" fmla="*/ 1697 h 7577"/>
                <a:gd name="T40" fmla="*/ 2226 w 4452"/>
                <a:gd name="T41" fmla="*/ 1839 h 7577"/>
                <a:gd name="T42" fmla="*/ 3259 w 4452"/>
                <a:gd name="T43" fmla="*/ 1694 h 7577"/>
                <a:gd name="T44" fmla="*/ 3444 w 4452"/>
                <a:gd name="T45" fmla="*/ 2888 h 7577"/>
                <a:gd name="T46" fmla="*/ 3154 w 4452"/>
                <a:gd name="T47" fmla="*/ 3616 h 7577"/>
                <a:gd name="T48" fmla="*/ 3159 w 4452"/>
                <a:gd name="T49" fmla="*/ 4642 h 7577"/>
                <a:gd name="T50" fmla="*/ 2746 w 4452"/>
                <a:gd name="T51" fmla="*/ 7045 h 7577"/>
                <a:gd name="T52" fmla="*/ 3195 w 4452"/>
                <a:gd name="T53" fmla="*/ 7270 h 7577"/>
                <a:gd name="T54" fmla="*/ 4452 w 4452"/>
                <a:gd name="T55" fmla="*/ 7243 h 7577"/>
                <a:gd name="T56" fmla="*/ 4201 w 4452"/>
                <a:gd name="T57" fmla="*/ 5541 h 7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52" h="7577">
                  <a:moveTo>
                    <a:pt x="4201" y="5541"/>
                  </a:moveTo>
                  <a:cubicBezTo>
                    <a:pt x="4201" y="5541"/>
                    <a:pt x="3896" y="4704"/>
                    <a:pt x="3868" y="4165"/>
                  </a:cubicBezTo>
                  <a:cubicBezTo>
                    <a:pt x="3868" y="4165"/>
                    <a:pt x="3912" y="2356"/>
                    <a:pt x="3919" y="1912"/>
                  </a:cubicBezTo>
                  <a:cubicBezTo>
                    <a:pt x="3919" y="1912"/>
                    <a:pt x="3915" y="1235"/>
                    <a:pt x="3557" y="748"/>
                  </a:cubicBezTo>
                  <a:cubicBezTo>
                    <a:pt x="3557" y="748"/>
                    <a:pt x="3342" y="406"/>
                    <a:pt x="3016" y="422"/>
                  </a:cubicBezTo>
                  <a:cubicBezTo>
                    <a:pt x="3016" y="422"/>
                    <a:pt x="2805" y="52"/>
                    <a:pt x="2416" y="9"/>
                  </a:cubicBezTo>
                  <a:cubicBezTo>
                    <a:pt x="2416" y="9"/>
                    <a:pt x="2349" y="0"/>
                    <a:pt x="2226" y="0"/>
                  </a:cubicBezTo>
                  <a:cubicBezTo>
                    <a:pt x="2102" y="0"/>
                    <a:pt x="2035" y="9"/>
                    <a:pt x="2035" y="9"/>
                  </a:cubicBezTo>
                  <a:cubicBezTo>
                    <a:pt x="1646" y="52"/>
                    <a:pt x="1387" y="242"/>
                    <a:pt x="1387" y="242"/>
                  </a:cubicBezTo>
                  <a:cubicBezTo>
                    <a:pt x="1074" y="439"/>
                    <a:pt x="872" y="730"/>
                    <a:pt x="872" y="730"/>
                  </a:cubicBezTo>
                  <a:cubicBezTo>
                    <a:pt x="514" y="1217"/>
                    <a:pt x="532" y="1912"/>
                    <a:pt x="532" y="1912"/>
                  </a:cubicBezTo>
                  <a:cubicBezTo>
                    <a:pt x="539" y="2356"/>
                    <a:pt x="583" y="4165"/>
                    <a:pt x="583" y="4165"/>
                  </a:cubicBezTo>
                  <a:cubicBezTo>
                    <a:pt x="556" y="4704"/>
                    <a:pt x="250" y="5541"/>
                    <a:pt x="250" y="5541"/>
                  </a:cubicBezTo>
                  <a:cubicBezTo>
                    <a:pt x="0" y="7243"/>
                    <a:pt x="0" y="7243"/>
                    <a:pt x="0" y="7243"/>
                  </a:cubicBezTo>
                  <a:cubicBezTo>
                    <a:pt x="344" y="7577"/>
                    <a:pt x="1257" y="7270"/>
                    <a:pt x="1257" y="7270"/>
                  </a:cubicBezTo>
                  <a:cubicBezTo>
                    <a:pt x="1613" y="7160"/>
                    <a:pt x="1706" y="7045"/>
                    <a:pt x="1706" y="7045"/>
                  </a:cubicBezTo>
                  <a:cubicBezTo>
                    <a:pt x="1518" y="6380"/>
                    <a:pt x="1292" y="4642"/>
                    <a:pt x="1292" y="4642"/>
                  </a:cubicBezTo>
                  <a:cubicBezTo>
                    <a:pt x="1232" y="3886"/>
                    <a:pt x="1297" y="3616"/>
                    <a:pt x="1297" y="3616"/>
                  </a:cubicBezTo>
                  <a:cubicBezTo>
                    <a:pt x="1057" y="3353"/>
                    <a:pt x="1008" y="2888"/>
                    <a:pt x="1008" y="2888"/>
                  </a:cubicBezTo>
                  <a:cubicBezTo>
                    <a:pt x="945" y="2030"/>
                    <a:pt x="1204" y="1697"/>
                    <a:pt x="1204" y="1697"/>
                  </a:cubicBezTo>
                  <a:cubicBezTo>
                    <a:pt x="1569" y="1826"/>
                    <a:pt x="1912" y="1850"/>
                    <a:pt x="2226" y="1839"/>
                  </a:cubicBezTo>
                  <a:cubicBezTo>
                    <a:pt x="2539" y="1850"/>
                    <a:pt x="2893" y="1822"/>
                    <a:pt x="3259" y="1694"/>
                  </a:cubicBezTo>
                  <a:cubicBezTo>
                    <a:pt x="3259" y="1694"/>
                    <a:pt x="3506" y="2030"/>
                    <a:pt x="3444" y="2888"/>
                  </a:cubicBezTo>
                  <a:cubicBezTo>
                    <a:pt x="3444" y="2888"/>
                    <a:pt x="3394" y="3353"/>
                    <a:pt x="3154" y="3616"/>
                  </a:cubicBezTo>
                  <a:cubicBezTo>
                    <a:pt x="3154" y="3616"/>
                    <a:pt x="3219" y="3886"/>
                    <a:pt x="3159" y="4642"/>
                  </a:cubicBezTo>
                  <a:cubicBezTo>
                    <a:pt x="3159" y="4642"/>
                    <a:pt x="2934" y="6380"/>
                    <a:pt x="2746" y="7045"/>
                  </a:cubicBezTo>
                  <a:cubicBezTo>
                    <a:pt x="2746" y="7045"/>
                    <a:pt x="2845" y="7154"/>
                    <a:pt x="3195" y="7270"/>
                  </a:cubicBezTo>
                  <a:cubicBezTo>
                    <a:pt x="3195" y="7270"/>
                    <a:pt x="4107" y="7577"/>
                    <a:pt x="4452" y="7243"/>
                  </a:cubicBezTo>
                  <a:lnTo>
                    <a:pt x="4201" y="5541"/>
                  </a:lnTo>
                  <a:close/>
                </a:path>
              </a:pathLst>
            </a:custGeom>
            <a:solidFill>
              <a:srgbClr val="A83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í$ľíďê">
              <a:extLst>
                <a:ext uri="{FF2B5EF4-FFF2-40B4-BE49-F238E27FC236}">
                  <a16:creationId xmlns:a16="http://schemas.microsoft.com/office/drawing/2014/main" id="{DEAA2375-B070-31F3-C906-33787EDAD611}"/>
                </a:ext>
              </a:extLst>
            </p:cNvPr>
            <p:cNvSpPr/>
            <p:nvPr/>
          </p:nvSpPr>
          <p:spPr bwMode="auto">
            <a:xfrm>
              <a:off x="9073739" y="3738891"/>
              <a:ext cx="254625" cy="138420"/>
            </a:xfrm>
            <a:custGeom>
              <a:avLst/>
              <a:gdLst>
                <a:gd name="T0" fmla="*/ 168 w 447"/>
                <a:gd name="T1" fmla="*/ 0 h 243"/>
                <a:gd name="T2" fmla="*/ 33 w 447"/>
                <a:gd name="T3" fmla="*/ 7 h 243"/>
                <a:gd name="T4" fmla="*/ 0 w 447"/>
                <a:gd name="T5" fmla="*/ 96 h 243"/>
                <a:gd name="T6" fmla="*/ 208 w 447"/>
                <a:gd name="T7" fmla="*/ 243 h 243"/>
                <a:gd name="T8" fmla="*/ 402 w 447"/>
                <a:gd name="T9" fmla="*/ 168 h 243"/>
                <a:gd name="T10" fmla="*/ 447 w 447"/>
                <a:gd name="T11" fmla="*/ 7 h 243"/>
                <a:gd name="T12" fmla="*/ 168 w 447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243">
                  <a:moveTo>
                    <a:pt x="168" y="0"/>
                  </a:moveTo>
                  <a:lnTo>
                    <a:pt x="33" y="7"/>
                  </a:lnTo>
                  <a:lnTo>
                    <a:pt x="0" y="96"/>
                  </a:lnTo>
                  <a:lnTo>
                    <a:pt x="208" y="243"/>
                  </a:lnTo>
                  <a:lnTo>
                    <a:pt x="402" y="168"/>
                  </a:lnTo>
                  <a:lnTo>
                    <a:pt x="447" y="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işḷíďê">
              <a:extLst>
                <a:ext uri="{FF2B5EF4-FFF2-40B4-BE49-F238E27FC236}">
                  <a16:creationId xmlns:a16="http://schemas.microsoft.com/office/drawing/2014/main" id="{84994B1C-1A8C-33E3-73E7-622F47DAC6B0}"/>
                </a:ext>
              </a:extLst>
            </p:cNvPr>
            <p:cNvSpPr/>
            <p:nvPr/>
          </p:nvSpPr>
          <p:spPr bwMode="auto">
            <a:xfrm>
              <a:off x="9045258" y="3229641"/>
              <a:ext cx="317854" cy="153231"/>
            </a:xfrm>
            <a:custGeom>
              <a:avLst/>
              <a:gdLst>
                <a:gd name="T0" fmla="*/ 1490 w 2796"/>
                <a:gd name="T1" fmla="*/ 3 h 1351"/>
                <a:gd name="T2" fmla="*/ 1420 w 2796"/>
                <a:gd name="T3" fmla="*/ 2 h 1351"/>
                <a:gd name="T4" fmla="*/ 1420 w 2796"/>
                <a:gd name="T5" fmla="*/ 2 h 1351"/>
                <a:gd name="T6" fmla="*/ 1418 w 2796"/>
                <a:gd name="T7" fmla="*/ 2 h 1351"/>
                <a:gd name="T8" fmla="*/ 1416 w 2796"/>
                <a:gd name="T9" fmla="*/ 2 h 1351"/>
                <a:gd name="T10" fmla="*/ 1416 w 2796"/>
                <a:gd name="T11" fmla="*/ 2 h 1351"/>
                <a:gd name="T12" fmla="*/ 1345 w 2796"/>
                <a:gd name="T13" fmla="*/ 3 h 1351"/>
                <a:gd name="T14" fmla="*/ 0 w 2796"/>
                <a:gd name="T15" fmla="*/ 1351 h 1351"/>
                <a:gd name="T16" fmla="*/ 83 w 2796"/>
                <a:gd name="T17" fmla="*/ 1351 h 1351"/>
                <a:gd name="T18" fmla="*/ 1055 w 2796"/>
                <a:gd name="T19" fmla="*/ 295 h 1351"/>
                <a:gd name="T20" fmla="*/ 1415 w 2796"/>
                <a:gd name="T21" fmla="*/ 265 h 1351"/>
                <a:gd name="T22" fmla="*/ 1779 w 2796"/>
                <a:gd name="T23" fmla="*/ 308 h 1351"/>
                <a:gd name="T24" fmla="*/ 2707 w 2796"/>
                <a:gd name="T25" fmla="*/ 1351 h 1351"/>
                <a:gd name="T26" fmla="*/ 2796 w 2796"/>
                <a:gd name="T27" fmla="*/ 1351 h 1351"/>
                <a:gd name="T28" fmla="*/ 1490 w 2796"/>
                <a:gd name="T29" fmla="*/ 3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96" h="1351">
                  <a:moveTo>
                    <a:pt x="1490" y="3"/>
                  </a:moveTo>
                  <a:cubicBezTo>
                    <a:pt x="1467" y="3"/>
                    <a:pt x="1444" y="2"/>
                    <a:pt x="1420" y="2"/>
                  </a:cubicBezTo>
                  <a:cubicBezTo>
                    <a:pt x="1420" y="2"/>
                    <a:pt x="1420" y="2"/>
                    <a:pt x="1420" y="2"/>
                  </a:cubicBezTo>
                  <a:cubicBezTo>
                    <a:pt x="1420" y="2"/>
                    <a:pt x="1419" y="2"/>
                    <a:pt x="1418" y="2"/>
                  </a:cubicBezTo>
                  <a:cubicBezTo>
                    <a:pt x="1417" y="2"/>
                    <a:pt x="1416" y="2"/>
                    <a:pt x="1416" y="2"/>
                  </a:cubicBezTo>
                  <a:cubicBezTo>
                    <a:pt x="1416" y="2"/>
                    <a:pt x="1416" y="2"/>
                    <a:pt x="1416" y="2"/>
                  </a:cubicBezTo>
                  <a:cubicBezTo>
                    <a:pt x="1392" y="2"/>
                    <a:pt x="1369" y="3"/>
                    <a:pt x="1345" y="3"/>
                  </a:cubicBezTo>
                  <a:cubicBezTo>
                    <a:pt x="1152" y="0"/>
                    <a:pt x="231" y="75"/>
                    <a:pt x="0" y="1351"/>
                  </a:cubicBezTo>
                  <a:cubicBezTo>
                    <a:pt x="83" y="1351"/>
                    <a:pt x="83" y="1351"/>
                    <a:pt x="83" y="1351"/>
                  </a:cubicBezTo>
                  <a:cubicBezTo>
                    <a:pt x="83" y="1351"/>
                    <a:pt x="248" y="512"/>
                    <a:pt x="1055" y="295"/>
                  </a:cubicBezTo>
                  <a:cubicBezTo>
                    <a:pt x="1118" y="278"/>
                    <a:pt x="1371" y="263"/>
                    <a:pt x="1415" y="265"/>
                  </a:cubicBezTo>
                  <a:cubicBezTo>
                    <a:pt x="1580" y="272"/>
                    <a:pt x="1665" y="266"/>
                    <a:pt x="1779" y="308"/>
                  </a:cubicBezTo>
                  <a:cubicBezTo>
                    <a:pt x="2566" y="594"/>
                    <a:pt x="2707" y="1351"/>
                    <a:pt x="2707" y="1351"/>
                  </a:cubicBezTo>
                  <a:cubicBezTo>
                    <a:pt x="2796" y="1351"/>
                    <a:pt x="2796" y="1351"/>
                    <a:pt x="2796" y="1351"/>
                  </a:cubicBezTo>
                  <a:cubicBezTo>
                    <a:pt x="2456" y="51"/>
                    <a:pt x="1683" y="0"/>
                    <a:pt x="1490" y="3"/>
                  </a:cubicBezTo>
                  <a:close/>
                </a:path>
              </a:pathLst>
            </a:custGeom>
            <a:solidFill>
              <a:srgbClr val="0D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8" name="îSlïḓé">
              <a:extLst>
                <a:ext uri="{FF2B5EF4-FFF2-40B4-BE49-F238E27FC236}">
                  <a16:creationId xmlns:a16="http://schemas.microsoft.com/office/drawing/2014/main" id="{19280B19-6216-4E44-F6E5-628856BA45F0}"/>
                </a:ext>
              </a:extLst>
            </p:cNvPr>
            <p:cNvSpPr/>
            <p:nvPr/>
          </p:nvSpPr>
          <p:spPr bwMode="auto">
            <a:xfrm>
              <a:off x="9092537" y="3633510"/>
              <a:ext cx="235827" cy="161206"/>
            </a:xfrm>
            <a:custGeom>
              <a:avLst/>
              <a:gdLst>
                <a:gd name="T0" fmla="*/ 1436 w 2080"/>
                <a:gd name="T1" fmla="*/ 0 h 1421"/>
                <a:gd name="T2" fmla="*/ 992 w 2080"/>
                <a:gd name="T3" fmla="*/ 106 h 1421"/>
                <a:gd name="T4" fmla="*/ 589 w 2080"/>
                <a:gd name="T5" fmla="*/ 20 h 1421"/>
                <a:gd name="T6" fmla="*/ 0 w 2080"/>
                <a:gd name="T7" fmla="*/ 963 h 1421"/>
                <a:gd name="T8" fmla="*/ 1043 w 2080"/>
                <a:gd name="T9" fmla="*/ 1421 h 1421"/>
                <a:gd name="T10" fmla="*/ 2080 w 2080"/>
                <a:gd name="T11" fmla="*/ 963 h 1421"/>
                <a:gd name="T12" fmla="*/ 1436 w 2080"/>
                <a:gd name="T13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0" h="1421">
                  <a:moveTo>
                    <a:pt x="1436" y="0"/>
                  </a:moveTo>
                  <a:cubicBezTo>
                    <a:pt x="1436" y="0"/>
                    <a:pt x="1223" y="106"/>
                    <a:pt x="992" y="106"/>
                  </a:cubicBezTo>
                  <a:cubicBezTo>
                    <a:pt x="774" y="106"/>
                    <a:pt x="589" y="20"/>
                    <a:pt x="589" y="20"/>
                  </a:cubicBezTo>
                  <a:cubicBezTo>
                    <a:pt x="589" y="20"/>
                    <a:pt x="946" y="740"/>
                    <a:pt x="0" y="963"/>
                  </a:cubicBezTo>
                  <a:cubicBezTo>
                    <a:pt x="1043" y="1421"/>
                    <a:pt x="1043" y="1421"/>
                    <a:pt x="1043" y="1421"/>
                  </a:cubicBezTo>
                  <a:cubicBezTo>
                    <a:pt x="2080" y="963"/>
                    <a:pt x="2080" y="963"/>
                    <a:pt x="2080" y="963"/>
                  </a:cubicBezTo>
                  <a:cubicBezTo>
                    <a:pt x="1232" y="895"/>
                    <a:pt x="1436" y="0"/>
                    <a:pt x="1436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íSľïḑé">
              <a:extLst>
                <a:ext uri="{FF2B5EF4-FFF2-40B4-BE49-F238E27FC236}">
                  <a16:creationId xmlns:a16="http://schemas.microsoft.com/office/drawing/2014/main" id="{2D162FFB-F366-F681-850E-800B0D0B8C41}"/>
                </a:ext>
              </a:extLst>
            </p:cNvPr>
            <p:cNvSpPr/>
            <p:nvPr/>
          </p:nvSpPr>
          <p:spPr bwMode="auto">
            <a:xfrm>
              <a:off x="9159184" y="3633510"/>
              <a:ext cx="116774" cy="88293"/>
            </a:xfrm>
            <a:custGeom>
              <a:avLst/>
              <a:gdLst>
                <a:gd name="T0" fmla="*/ 47 w 1027"/>
                <a:gd name="T1" fmla="*/ 163 h 779"/>
                <a:gd name="T2" fmla="*/ 1027 w 1027"/>
                <a:gd name="T3" fmla="*/ 779 h 779"/>
                <a:gd name="T4" fmla="*/ 846 w 1027"/>
                <a:gd name="T5" fmla="*/ 0 h 779"/>
                <a:gd name="T6" fmla="*/ 0 w 1027"/>
                <a:gd name="T7" fmla="*/ 20 h 779"/>
                <a:gd name="T8" fmla="*/ 47 w 1027"/>
                <a:gd name="T9" fmla="*/ 16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779">
                  <a:moveTo>
                    <a:pt x="47" y="163"/>
                  </a:moveTo>
                  <a:cubicBezTo>
                    <a:pt x="1027" y="779"/>
                    <a:pt x="1027" y="779"/>
                    <a:pt x="1027" y="779"/>
                  </a:cubicBezTo>
                  <a:cubicBezTo>
                    <a:pt x="1027" y="779"/>
                    <a:pt x="744" y="549"/>
                    <a:pt x="846" y="0"/>
                  </a:cubicBezTo>
                  <a:cubicBezTo>
                    <a:pt x="846" y="0"/>
                    <a:pt x="416" y="225"/>
                    <a:pt x="0" y="20"/>
                  </a:cubicBezTo>
                  <a:cubicBezTo>
                    <a:pt x="0" y="20"/>
                    <a:pt x="29" y="81"/>
                    <a:pt x="47" y="163"/>
                  </a:cubicBezTo>
                  <a:close/>
                </a:path>
              </a:pathLst>
            </a:custGeom>
            <a:solidFill>
              <a:srgbClr val="D2AF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îṡľíḋê">
              <a:extLst>
                <a:ext uri="{FF2B5EF4-FFF2-40B4-BE49-F238E27FC236}">
                  <a16:creationId xmlns:a16="http://schemas.microsoft.com/office/drawing/2014/main" id="{65A80256-A085-E010-0340-B5008BE1615D}"/>
                </a:ext>
              </a:extLst>
            </p:cNvPr>
            <p:cNvSpPr/>
            <p:nvPr/>
          </p:nvSpPr>
          <p:spPr bwMode="auto">
            <a:xfrm>
              <a:off x="9241781" y="3419328"/>
              <a:ext cx="78609" cy="22215"/>
            </a:xfrm>
            <a:custGeom>
              <a:avLst/>
              <a:gdLst>
                <a:gd name="T0" fmla="*/ 8 w 691"/>
                <a:gd name="T1" fmla="*/ 141 h 198"/>
                <a:gd name="T2" fmla="*/ 32 w 691"/>
                <a:gd name="T3" fmla="*/ 198 h 198"/>
                <a:gd name="T4" fmla="*/ 691 w 691"/>
                <a:gd name="T5" fmla="*/ 198 h 198"/>
                <a:gd name="T6" fmla="*/ 8 w 691"/>
                <a:gd name="T7" fmla="*/ 1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1" h="198">
                  <a:moveTo>
                    <a:pt x="8" y="141"/>
                  </a:moveTo>
                  <a:cubicBezTo>
                    <a:pt x="8" y="141"/>
                    <a:pt x="0" y="179"/>
                    <a:pt x="32" y="198"/>
                  </a:cubicBezTo>
                  <a:cubicBezTo>
                    <a:pt x="32" y="198"/>
                    <a:pt x="415" y="43"/>
                    <a:pt x="691" y="198"/>
                  </a:cubicBezTo>
                  <a:cubicBezTo>
                    <a:pt x="691" y="198"/>
                    <a:pt x="607" y="0"/>
                    <a:pt x="8" y="141"/>
                  </a:cubicBezTo>
                  <a:close/>
                </a:path>
              </a:pathLst>
            </a:custGeom>
            <a:solidFill>
              <a:srgbClr val="5B4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1" name="îSḻíḓé">
              <a:extLst>
                <a:ext uri="{FF2B5EF4-FFF2-40B4-BE49-F238E27FC236}">
                  <a16:creationId xmlns:a16="http://schemas.microsoft.com/office/drawing/2014/main" id="{4535F538-956D-9A6F-E3D1-0DF609AFFBE5}"/>
                </a:ext>
              </a:extLst>
            </p:cNvPr>
            <p:cNvSpPr/>
            <p:nvPr/>
          </p:nvSpPr>
          <p:spPr bwMode="auto">
            <a:xfrm>
              <a:off x="9090258" y="3419328"/>
              <a:ext cx="78609" cy="22215"/>
            </a:xfrm>
            <a:custGeom>
              <a:avLst/>
              <a:gdLst>
                <a:gd name="T0" fmla="*/ 684 w 692"/>
                <a:gd name="T1" fmla="*/ 141 h 198"/>
                <a:gd name="T2" fmla="*/ 659 w 692"/>
                <a:gd name="T3" fmla="*/ 198 h 198"/>
                <a:gd name="T4" fmla="*/ 0 w 692"/>
                <a:gd name="T5" fmla="*/ 198 h 198"/>
                <a:gd name="T6" fmla="*/ 684 w 692"/>
                <a:gd name="T7" fmla="*/ 1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198">
                  <a:moveTo>
                    <a:pt x="684" y="141"/>
                  </a:moveTo>
                  <a:cubicBezTo>
                    <a:pt x="684" y="141"/>
                    <a:pt x="692" y="179"/>
                    <a:pt x="659" y="198"/>
                  </a:cubicBezTo>
                  <a:cubicBezTo>
                    <a:pt x="659" y="198"/>
                    <a:pt x="276" y="43"/>
                    <a:pt x="0" y="198"/>
                  </a:cubicBezTo>
                  <a:cubicBezTo>
                    <a:pt x="0" y="198"/>
                    <a:pt x="85" y="0"/>
                    <a:pt x="684" y="141"/>
                  </a:cubicBezTo>
                  <a:close/>
                </a:path>
              </a:pathLst>
            </a:custGeom>
            <a:solidFill>
              <a:srgbClr val="5B4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2" name="ïsļíḍe">
              <a:extLst>
                <a:ext uri="{FF2B5EF4-FFF2-40B4-BE49-F238E27FC236}">
                  <a16:creationId xmlns:a16="http://schemas.microsoft.com/office/drawing/2014/main" id="{5C4700DD-CD3A-050D-7BB2-3A81DD389F04}"/>
                </a:ext>
              </a:extLst>
            </p:cNvPr>
            <p:cNvSpPr/>
            <p:nvPr/>
          </p:nvSpPr>
          <p:spPr bwMode="auto">
            <a:xfrm>
              <a:off x="9188235" y="3545786"/>
              <a:ext cx="31899" cy="11962"/>
            </a:xfrm>
            <a:custGeom>
              <a:avLst/>
              <a:gdLst>
                <a:gd name="T0" fmla="*/ 195 w 282"/>
                <a:gd name="T1" fmla="*/ 47 h 105"/>
                <a:gd name="T2" fmla="*/ 141 w 282"/>
                <a:gd name="T3" fmla="*/ 72 h 105"/>
                <a:gd name="T4" fmla="*/ 87 w 282"/>
                <a:gd name="T5" fmla="*/ 47 h 105"/>
                <a:gd name="T6" fmla="*/ 0 w 282"/>
                <a:gd name="T7" fmla="*/ 62 h 105"/>
                <a:gd name="T8" fmla="*/ 89 w 282"/>
                <a:gd name="T9" fmla="*/ 83 h 105"/>
                <a:gd name="T10" fmla="*/ 141 w 282"/>
                <a:gd name="T11" fmla="*/ 104 h 105"/>
                <a:gd name="T12" fmla="*/ 193 w 282"/>
                <a:gd name="T13" fmla="*/ 83 h 105"/>
                <a:gd name="T14" fmla="*/ 282 w 282"/>
                <a:gd name="T15" fmla="*/ 62 h 105"/>
                <a:gd name="T16" fmla="*/ 195 w 282"/>
                <a:gd name="T17" fmla="*/ 4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105">
                  <a:moveTo>
                    <a:pt x="195" y="47"/>
                  </a:moveTo>
                  <a:cubicBezTo>
                    <a:pt x="195" y="47"/>
                    <a:pt x="173" y="72"/>
                    <a:pt x="141" y="72"/>
                  </a:cubicBezTo>
                  <a:cubicBezTo>
                    <a:pt x="109" y="72"/>
                    <a:pt x="87" y="47"/>
                    <a:pt x="87" y="47"/>
                  </a:cubicBezTo>
                  <a:cubicBezTo>
                    <a:pt x="11" y="0"/>
                    <a:pt x="0" y="62"/>
                    <a:pt x="0" y="62"/>
                  </a:cubicBezTo>
                  <a:cubicBezTo>
                    <a:pt x="4" y="98"/>
                    <a:pt x="89" y="83"/>
                    <a:pt x="89" y="83"/>
                  </a:cubicBezTo>
                  <a:cubicBezTo>
                    <a:pt x="106" y="101"/>
                    <a:pt x="125" y="105"/>
                    <a:pt x="141" y="104"/>
                  </a:cubicBezTo>
                  <a:cubicBezTo>
                    <a:pt x="157" y="105"/>
                    <a:pt x="175" y="101"/>
                    <a:pt x="193" y="83"/>
                  </a:cubicBezTo>
                  <a:cubicBezTo>
                    <a:pt x="193" y="83"/>
                    <a:pt x="278" y="98"/>
                    <a:pt x="282" y="62"/>
                  </a:cubicBezTo>
                  <a:cubicBezTo>
                    <a:pt x="282" y="62"/>
                    <a:pt x="270" y="0"/>
                    <a:pt x="195" y="47"/>
                  </a:cubicBezTo>
                  <a:close/>
                </a:path>
              </a:pathLst>
            </a:custGeom>
            <a:solidFill>
              <a:srgbClr val="BA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iṩ1îdê">
              <a:extLst>
                <a:ext uri="{FF2B5EF4-FFF2-40B4-BE49-F238E27FC236}">
                  <a16:creationId xmlns:a16="http://schemas.microsoft.com/office/drawing/2014/main" id="{A672ECBE-72D2-12D3-C08B-360368C4F02B}"/>
                </a:ext>
              </a:extLst>
            </p:cNvPr>
            <p:cNvSpPr/>
            <p:nvPr/>
          </p:nvSpPr>
          <p:spPr bwMode="auto">
            <a:xfrm>
              <a:off x="9138677" y="3463759"/>
              <a:ext cx="6836" cy="62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4" name="íSḷîḋè">
              <a:extLst>
                <a:ext uri="{FF2B5EF4-FFF2-40B4-BE49-F238E27FC236}">
                  <a16:creationId xmlns:a16="http://schemas.microsoft.com/office/drawing/2014/main" id="{C86382BB-B089-7E3B-BDAA-48D7D79777E0}"/>
                </a:ext>
              </a:extLst>
            </p:cNvPr>
            <p:cNvSpPr/>
            <p:nvPr/>
          </p:nvSpPr>
          <p:spPr bwMode="auto">
            <a:xfrm>
              <a:off x="9280516" y="3463759"/>
              <a:ext cx="6836" cy="62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íṣļïḓé">
              <a:extLst>
                <a:ext uri="{FF2B5EF4-FFF2-40B4-BE49-F238E27FC236}">
                  <a16:creationId xmlns:a16="http://schemas.microsoft.com/office/drawing/2014/main" id="{BAA568BD-CD89-6CD8-551D-9A2A70CCCA28}"/>
                </a:ext>
              </a:extLst>
            </p:cNvPr>
            <p:cNvSpPr/>
            <p:nvPr/>
          </p:nvSpPr>
          <p:spPr bwMode="auto">
            <a:xfrm>
              <a:off x="9367099" y="3773639"/>
              <a:ext cx="103103" cy="248359"/>
            </a:xfrm>
            <a:custGeom>
              <a:avLst/>
              <a:gdLst>
                <a:gd name="T0" fmla="*/ 908 w 908"/>
                <a:gd name="T1" fmla="*/ 849 h 2191"/>
                <a:gd name="T2" fmla="*/ 0 w 908"/>
                <a:gd name="T3" fmla="*/ 0 h 2191"/>
                <a:gd name="T4" fmla="*/ 134 w 908"/>
                <a:gd name="T5" fmla="*/ 1338 h 2191"/>
                <a:gd name="T6" fmla="*/ 237 w 908"/>
                <a:gd name="T7" fmla="*/ 2191 h 2191"/>
                <a:gd name="T8" fmla="*/ 908 w 908"/>
                <a:gd name="T9" fmla="*/ 2191 h 2191"/>
                <a:gd name="T10" fmla="*/ 908 w 908"/>
                <a:gd name="T11" fmla="*/ 849 h 2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8" h="2191">
                  <a:moveTo>
                    <a:pt x="908" y="849"/>
                  </a:moveTo>
                  <a:cubicBezTo>
                    <a:pt x="908" y="77"/>
                    <a:pt x="0" y="0"/>
                    <a:pt x="0" y="0"/>
                  </a:cubicBezTo>
                  <a:cubicBezTo>
                    <a:pt x="134" y="1338"/>
                    <a:pt x="134" y="1338"/>
                    <a:pt x="134" y="1338"/>
                  </a:cubicBezTo>
                  <a:cubicBezTo>
                    <a:pt x="141" y="1608"/>
                    <a:pt x="190" y="1923"/>
                    <a:pt x="237" y="2191"/>
                  </a:cubicBezTo>
                  <a:cubicBezTo>
                    <a:pt x="908" y="2191"/>
                    <a:pt x="908" y="2191"/>
                    <a:pt x="908" y="2191"/>
                  </a:cubicBezTo>
                  <a:lnTo>
                    <a:pt x="908" y="849"/>
                  </a:lnTo>
                  <a:close/>
                </a:path>
              </a:pathLst>
            </a:custGeom>
            <a:solidFill>
              <a:srgbClr val="E3BA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6" name="íşḷïḓê">
              <a:extLst>
                <a:ext uri="{FF2B5EF4-FFF2-40B4-BE49-F238E27FC236}">
                  <a16:creationId xmlns:a16="http://schemas.microsoft.com/office/drawing/2014/main" id="{8344155B-1663-4A57-B7C5-E8234AA77D70}"/>
                </a:ext>
              </a:extLst>
            </p:cNvPr>
            <p:cNvSpPr/>
            <p:nvPr/>
          </p:nvSpPr>
          <p:spPr bwMode="auto">
            <a:xfrm>
              <a:off x="8950699" y="3774209"/>
              <a:ext cx="103673" cy="247790"/>
            </a:xfrm>
            <a:custGeom>
              <a:avLst/>
              <a:gdLst>
                <a:gd name="T0" fmla="*/ 776 w 909"/>
                <a:gd name="T1" fmla="*/ 1337 h 2190"/>
                <a:gd name="T2" fmla="*/ 909 w 909"/>
                <a:gd name="T3" fmla="*/ 0 h 2190"/>
                <a:gd name="T4" fmla="*/ 0 w 909"/>
                <a:gd name="T5" fmla="*/ 848 h 2190"/>
                <a:gd name="T6" fmla="*/ 0 w 909"/>
                <a:gd name="T7" fmla="*/ 2190 h 2190"/>
                <a:gd name="T8" fmla="*/ 674 w 909"/>
                <a:gd name="T9" fmla="*/ 2190 h 2190"/>
                <a:gd name="T10" fmla="*/ 776 w 909"/>
                <a:gd name="T11" fmla="*/ 1337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9" h="2190">
                  <a:moveTo>
                    <a:pt x="776" y="1337"/>
                  </a:moveTo>
                  <a:cubicBezTo>
                    <a:pt x="909" y="0"/>
                    <a:pt x="909" y="0"/>
                    <a:pt x="909" y="0"/>
                  </a:cubicBezTo>
                  <a:cubicBezTo>
                    <a:pt x="909" y="0"/>
                    <a:pt x="0" y="76"/>
                    <a:pt x="0" y="848"/>
                  </a:cubicBezTo>
                  <a:cubicBezTo>
                    <a:pt x="0" y="2190"/>
                    <a:pt x="0" y="2190"/>
                    <a:pt x="0" y="2190"/>
                  </a:cubicBezTo>
                  <a:cubicBezTo>
                    <a:pt x="674" y="2190"/>
                    <a:pt x="674" y="2190"/>
                    <a:pt x="674" y="2190"/>
                  </a:cubicBezTo>
                  <a:cubicBezTo>
                    <a:pt x="721" y="1922"/>
                    <a:pt x="769" y="1607"/>
                    <a:pt x="776" y="1337"/>
                  </a:cubicBezTo>
                  <a:close/>
                </a:path>
              </a:pathLst>
            </a:custGeom>
            <a:solidFill>
              <a:srgbClr val="E3BA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śľîdé">
              <a:extLst>
                <a:ext uri="{FF2B5EF4-FFF2-40B4-BE49-F238E27FC236}">
                  <a16:creationId xmlns:a16="http://schemas.microsoft.com/office/drawing/2014/main" id="{D2C4C30B-6BCC-FF74-B516-E5F7ECC3C072}"/>
                </a:ext>
              </a:extLst>
            </p:cNvPr>
            <p:cNvSpPr/>
            <p:nvPr/>
          </p:nvSpPr>
          <p:spPr bwMode="auto">
            <a:xfrm>
              <a:off x="8946142" y="3742879"/>
              <a:ext cx="529757" cy="279119"/>
            </a:xfrm>
            <a:custGeom>
              <a:avLst/>
              <a:gdLst>
                <a:gd name="T0" fmla="*/ 4030 w 4664"/>
                <a:gd name="T1" fmla="*/ 1342 h 2462"/>
                <a:gd name="T2" fmla="*/ 4664 w 4664"/>
                <a:gd name="T3" fmla="*/ 1192 h 2462"/>
                <a:gd name="T4" fmla="*/ 4580 w 4664"/>
                <a:gd name="T5" fmla="*/ 780 h 2462"/>
                <a:gd name="T6" fmla="*/ 4099 w 4664"/>
                <a:gd name="T7" fmla="*/ 338 h 2462"/>
                <a:gd name="T8" fmla="*/ 3897 w 4664"/>
                <a:gd name="T9" fmla="*/ 240 h 2462"/>
                <a:gd name="T10" fmla="*/ 3889 w 4664"/>
                <a:gd name="T11" fmla="*/ 235 h 2462"/>
                <a:gd name="T12" fmla="*/ 3772 w 4664"/>
                <a:gd name="T13" fmla="*/ 179 h 2462"/>
                <a:gd name="T14" fmla="*/ 3367 w 4664"/>
                <a:gd name="T15" fmla="*/ 0 h 2462"/>
                <a:gd name="T16" fmla="*/ 2327 w 4664"/>
                <a:gd name="T17" fmla="*/ 914 h 2462"/>
                <a:gd name="T18" fmla="*/ 1287 w 4664"/>
                <a:gd name="T19" fmla="*/ 0 h 2462"/>
                <a:gd name="T20" fmla="*/ 883 w 4664"/>
                <a:gd name="T21" fmla="*/ 179 h 2462"/>
                <a:gd name="T22" fmla="*/ 766 w 4664"/>
                <a:gd name="T23" fmla="*/ 235 h 2462"/>
                <a:gd name="T24" fmla="*/ 758 w 4664"/>
                <a:gd name="T25" fmla="*/ 240 h 2462"/>
                <a:gd name="T26" fmla="*/ 541 w 4664"/>
                <a:gd name="T27" fmla="*/ 356 h 2462"/>
                <a:gd name="T28" fmla="*/ 450 w 4664"/>
                <a:gd name="T29" fmla="*/ 412 h 2462"/>
                <a:gd name="T30" fmla="*/ 84 w 4664"/>
                <a:gd name="T31" fmla="*/ 806 h 2462"/>
                <a:gd name="T32" fmla="*/ 0 w 4664"/>
                <a:gd name="T33" fmla="*/ 1218 h 2462"/>
                <a:gd name="T34" fmla="*/ 625 w 4664"/>
                <a:gd name="T35" fmla="*/ 1366 h 2462"/>
                <a:gd name="T36" fmla="*/ 628 w 4664"/>
                <a:gd name="T37" fmla="*/ 1634 h 2462"/>
                <a:gd name="T38" fmla="*/ 485 w 4664"/>
                <a:gd name="T39" fmla="*/ 2148 h 2462"/>
                <a:gd name="T40" fmla="*/ 534 w 4664"/>
                <a:gd name="T41" fmla="*/ 2462 h 2462"/>
                <a:gd name="T42" fmla="*/ 4121 w 4664"/>
                <a:gd name="T43" fmla="*/ 2462 h 2462"/>
                <a:gd name="T44" fmla="*/ 4170 w 4664"/>
                <a:gd name="T45" fmla="*/ 2148 h 2462"/>
                <a:gd name="T46" fmla="*/ 4027 w 4664"/>
                <a:gd name="T47" fmla="*/ 1634 h 2462"/>
                <a:gd name="T48" fmla="*/ 4030 w 4664"/>
                <a:gd name="T49" fmla="*/ 1342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64" h="2462">
                  <a:moveTo>
                    <a:pt x="4030" y="1342"/>
                  </a:moveTo>
                  <a:cubicBezTo>
                    <a:pt x="4664" y="1192"/>
                    <a:pt x="4664" y="1192"/>
                    <a:pt x="4664" y="1192"/>
                  </a:cubicBezTo>
                  <a:cubicBezTo>
                    <a:pt x="4580" y="780"/>
                    <a:pt x="4580" y="780"/>
                    <a:pt x="4580" y="780"/>
                  </a:cubicBezTo>
                  <a:cubicBezTo>
                    <a:pt x="4541" y="598"/>
                    <a:pt x="4313" y="407"/>
                    <a:pt x="4099" y="338"/>
                  </a:cubicBezTo>
                  <a:cubicBezTo>
                    <a:pt x="3897" y="240"/>
                    <a:pt x="3897" y="240"/>
                    <a:pt x="3897" y="240"/>
                  </a:cubicBezTo>
                  <a:cubicBezTo>
                    <a:pt x="3894" y="238"/>
                    <a:pt x="3892" y="237"/>
                    <a:pt x="3889" y="235"/>
                  </a:cubicBezTo>
                  <a:cubicBezTo>
                    <a:pt x="3861" y="220"/>
                    <a:pt x="3821" y="201"/>
                    <a:pt x="3772" y="179"/>
                  </a:cubicBezTo>
                  <a:cubicBezTo>
                    <a:pt x="3670" y="133"/>
                    <a:pt x="3527" y="73"/>
                    <a:pt x="3367" y="0"/>
                  </a:cubicBezTo>
                  <a:cubicBezTo>
                    <a:pt x="3216" y="109"/>
                    <a:pt x="2896" y="833"/>
                    <a:pt x="2327" y="914"/>
                  </a:cubicBezTo>
                  <a:cubicBezTo>
                    <a:pt x="1758" y="833"/>
                    <a:pt x="1439" y="109"/>
                    <a:pt x="1287" y="0"/>
                  </a:cubicBezTo>
                  <a:cubicBezTo>
                    <a:pt x="1127" y="73"/>
                    <a:pt x="985" y="133"/>
                    <a:pt x="883" y="179"/>
                  </a:cubicBezTo>
                  <a:cubicBezTo>
                    <a:pt x="834" y="201"/>
                    <a:pt x="794" y="220"/>
                    <a:pt x="766" y="235"/>
                  </a:cubicBezTo>
                  <a:cubicBezTo>
                    <a:pt x="763" y="237"/>
                    <a:pt x="761" y="238"/>
                    <a:pt x="758" y="240"/>
                  </a:cubicBezTo>
                  <a:cubicBezTo>
                    <a:pt x="541" y="356"/>
                    <a:pt x="541" y="356"/>
                    <a:pt x="541" y="356"/>
                  </a:cubicBezTo>
                  <a:cubicBezTo>
                    <a:pt x="507" y="376"/>
                    <a:pt x="477" y="395"/>
                    <a:pt x="450" y="412"/>
                  </a:cubicBezTo>
                  <a:cubicBezTo>
                    <a:pt x="275" y="501"/>
                    <a:pt x="116" y="657"/>
                    <a:pt x="84" y="806"/>
                  </a:cubicBezTo>
                  <a:cubicBezTo>
                    <a:pt x="0" y="1218"/>
                    <a:pt x="0" y="1218"/>
                    <a:pt x="0" y="1218"/>
                  </a:cubicBezTo>
                  <a:cubicBezTo>
                    <a:pt x="625" y="1366"/>
                    <a:pt x="625" y="1366"/>
                    <a:pt x="625" y="1366"/>
                  </a:cubicBezTo>
                  <a:cubicBezTo>
                    <a:pt x="626" y="1440"/>
                    <a:pt x="627" y="1519"/>
                    <a:pt x="628" y="1634"/>
                  </a:cubicBezTo>
                  <a:cubicBezTo>
                    <a:pt x="539" y="1774"/>
                    <a:pt x="485" y="1953"/>
                    <a:pt x="485" y="2148"/>
                  </a:cubicBezTo>
                  <a:cubicBezTo>
                    <a:pt x="485" y="2259"/>
                    <a:pt x="502" y="2366"/>
                    <a:pt x="534" y="2462"/>
                  </a:cubicBezTo>
                  <a:cubicBezTo>
                    <a:pt x="4121" y="2462"/>
                    <a:pt x="4121" y="2462"/>
                    <a:pt x="4121" y="2462"/>
                  </a:cubicBezTo>
                  <a:cubicBezTo>
                    <a:pt x="4153" y="2366"/>
                    <a:pt x="4170" y="2259"/>
                    <a:pt x="4170" y="2148"/>
                  </a:cubicBezTo>
                  <a:cubicBezTo>
                    <a:pt x="4170" y="1953"/>
                    <a:pt x="4116" y="1773"/>
                    <a:pt x="4027" y="1634"/>
                  </a:cubicBezTo>
                  <a:cubicBezTo>
                    <a:pt x="4028" y="1506"/>
                    <a:pt x="4029" y="1423"/>
                    <a:pt x="4030" y="1342"/>
                  </a:cubicBezTo>
                  <a:close/>
                </a:path>
              </a:pathLst>
            </a:custGeom>
            <a:solidFill>
              <a:srgbClr val="707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8" name="ïSḷíḓe">
              <a:extLst>
                <a:ext uri="{FF2B5EF4-FFF2-40B4-BE49-F238E27FC236}">
                  <a16:creationId xmlns:a16="http://schemas.microsoft.com/office/drawing/2014/main" id="{476F6E9A-C6EA-FF59-4C5E-BBD5B4B223B3}"/>
                </a:ext>
              </a:extLst>
            </p:cNvPr>
            <p:cNvSpPr/>
            <p:nvPr/>
          </p:nvSpPr>
          <p:spPr bwMode="auto">
            <a:xfrm>
              <a:off x="9044119" y="3418189"/>
              <a:ext cx="322412" cy="91711"/>
            </a:xfrm>
            <a:custGeom>
              <a:avLst/>
              <a:gdLst>
                <a:gd name="T0" fmla="*/ 2803 w 2837"/>
                <a:gd name="T1" fmla="*/ 143 h 809"/>
                <a:gd name="T2" fmla="*/ 2780 w 2837"/>
                <a:gd name="T3" fmla="*/ 100 h 809"/>
                <a:gd name="T4" fmla="*/ 2564 w 2837"/>
                <a:gd name="T5" fmla="*/ 4 h 809"/>
                <a:gd name="T6" fmla="*/ 2274 w 2837"/>
                <a:gd name="T7" fmla="*/ 3 h 809"/>
                <a:gd name="T8" fmla="*/ 1560 w 2837"/>
                <a:gd name="T9" fmla="*/ 29 h 809"/>
                <a:gd name="T10" fmla="*/ 1417 w 2837"/>
                <a:gd name="T11" fmla="*/ 34 h 809"/>
                <a:gd name="T12" fmla="*/ 1276 w 2837"/>
                <a:gd name="T13" fmla="*/ 29 h 809"/>
                <a:gd name="T14" fmla="*/ 563 w 2837"/>
                <a:gd name="T15" fmla="*/ 3 h 809"/>
                <a:gd name="T16" fmla="*/ 273 w 2837"/>
                <a:gd name="T17" fmla="*/ 4 h 809"/>
                <a:gd name="T18" fmla="*/ 57 w 2837"/>
                <a:gd name="T19" fmla="*/ 100 h 809"/>
                <a:gd name="T20" fmla="*/ 35 w 2837"/>
                <a:gd name="T21" fmla="*/ 143 h 809"/>
                <a:gd name="T22" fmla="*/ 95 w 2837"/>
                <a:gd name="T23" fmla="*/ 375 h 809"/>
                <a:gd name="T24" fmla="*/ 133 w 2837"/>
                <a:gd name="T25" fmla="*/ 518 h 809"/>
                <a:gd name="T26" fmla="*/ 436 w 2837"/>
                <a:gd name="T27" fmla="*/ 772 h 809"/>
                <a:gd name="T28" fmla="*/ 970 w 2837"/>
                <a:gd name="T29" fmla="*/ 786 h 809"/>
                <a:gd name="T30" fmla="*/ 1143 w 2837"/>
                <a:gd name="T31" fmla="*/ 684 h 809"/>
                <a:gd name="T32" fmla="*/ 1279 w 2837"/>
                <a:gd name="T33" fmla="*/ 471 h 809"/>
                <a:gd name="T34" fmla="*/ 1339 w 2837"/>
                <a:gd name="T35" fmla="*/ 345 h 809"/>
                <a:gd name="T36" fmla="*/ 1417 w 2837"/>
                <a:gd name="T37" fmla="*/ 299 h 809"/>
                <a:gd name="T38" fmla="*/ 1497 w 2837"/>
                <a:gd name="T39" fmla="*/ 345 h 809"/>
                <a:gd name="T40" fmla="*/ 1558 w 2837"/>
                <a:gd name="T41" fmla="*/ 471 h 809"/>
                <a:gd name="T42" fmla="*/ 1694 w 2837"/>
                <a:gd name="T43" fmla="*/ 684 h 809"/>
                <a:gd name="T44" fmla="*/ 1867 w 2837"/>
                <a:gd name="T45" fmla="*/ 786 h 809"/>
                <a:gd name="T46" fmla="*/ 2401 w 2837"/>
                <a:gd name="T47" fmla="*/ 772 h 809"/>
                <a:gd name="T48" fmla="*/ 2705 w 2837"/>
                <a:gd name="T49" fmla="*/ 518 h 809"/>
                <a:gd name="T50" fmla="*/ 2742 w 2837"/>
                <a:gd name="T51" fmla="*/ 375 h 809"/>
                <a:gd name="T52" fmla="*/ 2803 w 2837"/>
                <a:gd name="T53" fmla="*/ 143 h 809"/>
                <a:gd name="T54" fmla="*/ 1249 w 2837"/>
                <a:gd name="T55" fmla="*/ 324 h 809"/>
                <a:gd name="T56" fmla="*/ 1112 w 2837"/>
                <a:gd name="T57" fmla="*/ 614 h 809"/>
                <a:gd name="T58" fmla="*/ 911 w 2837"/>
                <a:gd name="T59" fmla="*/ 723 h 809"/>
                <a:gd name="T60" fmla="*/ 443 w 2837"/>
                <a:gd name="T61" fmla="*/ 717 h 809"/>
                <a:gd name="T62" fmla="*/ 246 w 2837"/>
                <a:gd name="T63" fmla="*/ 564 h 809"/>
                <a:gd name="T64" fmla="*/ 219 w 2837"/>
                <a:gd name="T65" fmla="*/ 175 h 809"/>
                <a:gd name="T66" fmla="*/ 317 w 2837"/>
                <a:gd name="T67" fmla="*/ 81 h 809"/>
                <a:gd name="T68" fmla="*/ 644 w 2837"/>
                <a:gd name="T69" fmla="*/ 65 h 809"/>
                <a:gd name="T70" fmla="*/ 834 w 2837"/>
                <a:gd name="T71" fmla="*/ 70 h 809"/>
                <a:gd name="T72" fmla="*/ 1112 w 2837"/>
                <a:gd name="T73" fmla="*/ 114 h 809"/>
                <a:gd name="T74" fmla="*/ 1249 w 2837"/>
                <a:gd name="T75" fmla="*/ 324 h 809"/>
                <a:gd name="T76" fmla="*/ 2591 w 2837"/>
                <a:gd name="T77" fmla="*/ 564 h 809"/>
                <a:gd name="T78" fmla="*/ 2394 w 2837"/>
                <a:gd name="T79" fmla="*/ 717 h 809"/>
                <a:gd name="T80" fmla="*/ 1926 w 2837"/>
                <a:gd name="T81" fmla="*/ 723 h 809"/>
                <a:gd name="T82" fmla="*/ 1725 w 2837"/>
                <a:gd name="T83" fmla="*/ 614 h 809"/>
                <a:gd name="T84" fmla="*/ 1589 w 2837"/>
                <a:gd name="T85" fmla="*/ 324 h 809"/>
                <a:gd name="T86" fmla="*/ 1726 w 2837"/>
                <a:gd name="T87" fmla="*/ 114 h 809"/>
                <a:gd name="T88" fmla="*/ 2004 w 2837"/>
                <a:gd name="T89" fmla="*/ 70 h 809"/>
                <a:gd name="T90" fmla="*/ 2193 w 2837"/>
                <a:gd name="T91" fmla="*/ 65 h 809"/>
                <a:gd name="T92" fmla="*/ 2520 w 2837"/>
                <a:gd name="T93" fmla="*/ 81 h 809"/>
                <a:gd name="T94" fmla="*/ 2619 w 2837"/>
                <a:gd name="T95" fmla="*/ 175 h 809"/>
                <a:gd name="T96" fmla="*/ 2591 w 2837"/>
                <a:gd name="T97" fmla="*/ 56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37" h="809">
                  <a:moveTo>
                    <a:pt x="2803" y="143"/>
                  </a:moveTo>
                  <a:cubicBezTo>
                    <a:pt x="2803" y="135"/>
                    <a:pt x="2786" y="104"/>
                    <a:pt x="2780" y="100"/>
                  </a:cubicBezTo>
                  <a:cubicBezTo>
                    <a:pt x="2709" y="53"/>
                    <a:pt x="2666" y="5"/>
                    <a:pt x="2564" y="4"/>
                  </a:cubicBezTo>
                  <a:cubicBezTo>
                    <a:pt x="2467" y="4"/>
                    <a:pt x="2370" y="0"/>
                    <a:pt x="2274" y="3"/>
                  </a:cubicBezTo>
                  <a:cubicBezTo>
                    <a:pt x="2036" y="11"/>
                    <a:pt x="1798" y="21"/>
                    <a:pt x="1560" y="29"/>
                  </a:cubicBezTo>
                  <a:cubicBezTo>
                    <a:pt x="1512" y="31"/>
                    <a:pt x="1464" y="33"/>
                    <a:pt x="1417" y="34"/>
                  </a:cubicBezTo>
                  <a:cubicBezTo>
                    <a:pt x="1371" y="33"/>
                    <a:pt x="1324" y="31"/>
                    <a:pt x="1276" y="29"/>
                  </a:cubicBezTo>
                  <a:cubicBezTo>
                    <a:pt x="1039" y="21"/>
                    <a:pt x="801" y="11"/>
                    <a:pt x="563" y="3"/>
                  </a:cubicBezTo>
                  <a:cubicBezTo>
                    <a:pt x="467" y="0"/>
                    <a:pt x="370" y="4"/>
                    <a:pt x="273" y="4"/>
                  </a:cubicBezTo>
                  <a:cubicBezTo>
                    <a:pt x="171" y="5"/>
                    <a:pt x="129" y="53"/>
                    <a:pt x="57" y="100"/>
                  </a:cubicBezTo>
                  <a:cubicBezTo>
                    <a:pt x="51" y="104"/>
                    <a:pt x="34" y="135"/>
                    <a:pt x="35" y="143"/>
                  </a:cubicBezTo>
                  <a:cubicBezTo>
                    <a:pt x="41" y="228"/>
                    <a:pt x="0" y="312"/>
                    <a:pt x="95" y="375"/>
                  </a:cubicBezTo>
                  <a:cubicBezTo>
                    <a:pt x="123" y="408"/>
                    <a:pt x="123" y="475"/>
                    <a:pt x="133" y="518"/>
                  </a:cubicBezTo>
                  <a:cubicBezTo>
                    <a:pt x="165" y="668"/>
                    <a:pt x="276" y="749"/>
                    <a:pt x="436" y="772"/>
                  </a:cubicBezTo>
                  <a:cubicBezTo>
                    <a:pt x="626" y="809"/>
                    <a:pt x="912" y="798"/>
                    <a:pt x="970" y="786"/>
                  </a:cubicBezTo>
                  <a:cubicBezTo>
                    <a:pt x="1043" y="778"/>
                    <a:pt x="1107" y="734"/>
                    <a:pt x="1143" y="684"/>
                  </a:cubicBezTo>
                  <a:cubicBezTo>
                    <a:pt x="1193" y="616"/>
                    <a:pt x="1236" y="543"/>
                    <a:pt x="1279" y="471"/>
                  </a:cubicBezTo>
                  <a:cubicBezTo>
                    <a:pt x="1303" y="431"/>
                    <a:pt x="1319" y="387"/>
                    <a:pt x="1339" y="345"/>
                  </a:cubicBezTo>
                  <a:cubicBezTo>
                    <a:pt x="1354" y="313"/>
                    <a:pt x="1377" y="299"/>
                    <a:pt x="1417" y="299"/>
                  </a:cubicBezTo>
                  <a:cubicBezTo>
                    <a:pt x="1458" y="299"/>
                    <a:pt x="1482" y="313"/>
                    <a:pt x="1497" y="345"/>
                  </a:cubicBezTo>
                  <a:cubicBezTo>
                    <a:pt x="1517" y="387"/>
                    <a:pt x="1534" y="431"/>
                    <a:pt x="1558" y="471"/>
                  </a:cubicBezTo>
                  <a:cubicBezTo>
                    <a:pt x="1601" y="543"/>
                    <a:pt x="1644" y="616"/>
                    <a:pt x="1694" y="684"/>
                  </a:cubicBezTo>
                  <a:cubicBezTo>
                    <a:pt x="1730" y="734"/>
                    <a:pt x="1794" y="778"/>
                    <a:pt x="1867" y="786"/>
                  </a:cubicBezTo>
                  <a:cubicBezTo>
                    <a:pt x="1925" y="798"/>
                    <a:pt x="2211" y="809"/>
                    <a:pt x="2401" y="772"/>
                  </a:cubicBezTo>
                  <a:cubicBezTo>
                    <a:pt x="2561" y="749"/>
                    <a:pt x="2672" y="668"/>
                    <a:pt x="2705" y="518"/>
                  </a:cubicBezTo>
                  <a:cubicBezTo>
                    <a:pt x="2714" y="475"/>
                    <a:pt x="2714" y="408"/>
                    <a:pt x="2742" y="375"/>
                  </a:cubicBezTo>
                  <a:cubicBezTo>
                    <a:pt x="2837" y="312"/>
                    <a:pt x="2797" y="228"/>
                    <a:pt x="2803" y="143"/>
                  </a:cubicBezTo>
                  <a:close/>
                  <a:moveTo>
                    <a:pt x="1249" y="324"/>
                  </a:moveTo>
                  <a:cubicBezTo>
                    <a:pt x="1231" y="431"/>
                    <a:pt x="1181" y="526"/>
                    <a:pt x="1112" y="614"/>
                  </a:cubicBezTo>
                  <a:cubicBezTo>
                    <a:pt x="1064" y="674"/>
                    <a:pt x="996" y="709"/>
                    <a:pt x="911" y="723"/>
                  </a:cubicBezTo>
                  <a:cubicBezTo>
                    <a:pt x="754" y="750"/>
                    <a:pt x="599" y="737"/>
                    <a:pt x="443" y="717"/>
                  </a:cubicBezTo>
                  <a:cubicBezTo>
                    <a:pt x="343" y="705"/>
                    <a:pt x="275" y="651"/>
                    <a:pt x="246" y="564"/>
                  </a:cubicBezTo>
                  <a:cubicBezTo>
                    <a:pt x="204" y="437"/>
                    <a:pt x="195" y="307"/>
                    <a:pt x="219" y="175"/>
                  </a:cubicBezTo>
                  <a:cubicBezTo>
                    <a:pt x="228" y="123"/>
                    <a:pt x="257" y="87"/>
                    <a:pt x="317" y="81"/>
                  </a:cubicBezTo>
                  <a:cubicBezTo>
                    <a:pt x="427" y="71"/>
                    <a:pt x="578" y="67"/>
                    <a:pt x="644" y="65"/>
                  </a:cubicBezTo>
                  <a:cubicBezTo>
                    <a:pt x="706" y="65"/>
                    <a:pt x="772" y="64"/>
                    <a:pt x="834" y="70"/>
                  </a:cubicBezTo>
                  <a:cubicBezTo>
                    <a:pt x="927" y="80"/>
                    <a:pt x="1023" y="89"/>
                    <a:pt x="1112" y="114"/>
                  </a:cubicBezTo>
                  <a:cubicBezTo>
                    <a:pt x="1220" y="144"/>
                    <a:pt x="1265" y="225"/>
                    <a:pt x="1249" y="324"/>
                  </a:cubicBezTo>
                  <a:close/>
                  <a:moveTo>
                    <a:pt x="2591" y="564"/>
                  </a:moveTo>
                  <a:cubicBezTo>
                    <a:pt x="2562" y="651"/>
                    <a:pt x="2495" y="705"/>
                    <a:pt x="2394" y="717"/>
                  </a:cubicBezTo>
                  <a:cubicBezTo>
                    <a:pt x="2239" y="737"/>
                    <a:pt x="2083" y="750"/>
                    <a:pt x="1926" y="723"/>
                  </a:cubicBezTo>
                  <a:cubicBezTo>
                    <a:pt x="1842" y="709"/>
                    <a:pt x="1773" y="674"/>
                    <a:pt x="1725" y="614"/>
                  </a:cubicBezTo>
                  <a:cubicBezTo>
                    <a:pt x="1656" y="526"/>
                    <a:pt x="1606" y="431"/>
                    <a:pt x="1589" y="324"/>
                  </a:cubicBezTo>
                  <a:cubicBezTo>
                    <a:pt x="1572" y="225"/>
                    <a:pt x="1617" y="144"/>
                    <a:pt x="1726" y="114"/>
                  </a:cubicBezTo>
                  <a:cubicBezTo>
                    <a:pt x="1815" y="89"/>
                    <a:pt x="1910" y="80"/>
                    <a:pt x="2004" y="70"/>
                  </a:cubicBezTo>
                  <a:cubicBezTo>
                    <a:pt x="2065" y="64"/>
                    <a:pt x="2131" y="65"/>
                    <a:pt x="2193" y="65"/>
                  </a:cubicBezTo>
                  <a:cubicBezTo>
                    <a:pt x="2260" y="67"/>
                    <a:pt x="2411" y="71"/>
                    <a:pt x="2520" y="81"/>
                  </a:cubicBezTo>
                  <a:cubicBezTo>
                    <a:pt x="2580" y="87"/>
                    <a:pt x="2609" y="123"/>
                    <a:pt x="2619" y="175"/>
                  </a:cubicBezTo>
                  <a:cubicBezTo>
                    <a:pt x="2642" y="307"/>
                    <a:pt x="2633" y="437"/>
                    <a:pt x="2591" y="564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íšľîďe">
              <a:extLst>
                <a:ext uri="{FF2B5EF4-FFF2-40B4-BE49-F238E27FC236}">
                  <a16:creationId xmlns:a16="http://schemas.microsoft.com/office/drawing/2014/main" id="{C49F9488-43AD-008D-3ABA-82DF16DA5414}"/>
                </a:ext>
              </a:extLst>
            </p:cNvPr>
            <p:cNvSpPr/>
            <p:nvPr/>
          </p:nvSpPr>
          <p:spPr bwMode="auto">
            <a:xfrm>
              <a:off x="8332649" y="3628383"/>
              <a:ext cx="451148" cy="185130"/>
            </a:xfrm>
            <a:custGeom>
              <a:avLst/>
              <a:gdLst>
                <a:gd name="T0" fmla="*/ 3974 w 3974"/>
                <a:gd name="T1" fmla="*/ 1632 h 1633"/>
                <a:gd name="T2" fmla="*/ 3136 w 3974"/>
                <a:gd name="T3" fmla="*/ 1395 h 1633"/>
                <a:gd name="T4" fmla="*/ 2639 w 3974"/>
                <a:gd name="T5" fmla="*/ 0 h 1633"/>
                <a:gd name="T6" fmla="*/ 1992 w 3974"/>
                <a:gd name="T7" fmla="*/ 0 h 1633"/>
                <a:gd name="T8" fmla="*/ 1982 w 3974"/>
                <a:gd name="T9" fmla="*/ 0 h 1633"/>
                <a:gd name="T10" fmla="*/ 1335 w 3974"/>
                <a:gd name="T11" fmla="*/ 0 h 1633"/>
                <a:gd name="T12" fmla="*/ 805 w 3974"/>
                <a:gd name="T13" fmla="*/ 1367 h 1633"/>
                <a:gd name="T14" fmla="*/ 0 w 3974"/>
                <a:gd name="T15" fmla="*/ 1633 h 1633"/>
                <a:gd name="T16" fmla="*/ 1987 w 3974"/>
                <a:gd name="T17" fmla="*/ 1594 h 1633"/>
                <a:gd name="T18" fmla="*/ 3974 w 3974"/>
                <a:gd name="T19" fmla="*/ 1632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4" h="1633">
                  <a:moveTo>
                    <a:pt x="3974" y="1632"/>
                  </a:moveTo>
                  <a:cubicBezTo>
                    <a:pt x="3136" y="1395"/>
                    <a:pt x="3136" y="1395"/>
                    <a:pt x="3136" y="1395"/>
                  </a:cubicBezTo>
                  <a:cubicBezTo>
                    <a:pt x="2506" y="1010"/>
                    <a:pt x="2639" y="0"/>
                    <a:pt x="2639" y="0"/>
                  </a:cubicBezTo>
                  <a:cubicBezTo>
                    <a:pt x="1992" y="0"/>
                    <a:pt x="1992" y="0"/>
                    <a:pt x="1992" y="0"/>
                  </a:cubicBezTo>
                  <a:cubicBezTo>
                    <a:pt x="1982" y="0"/>
                    <a:pt x="1982" y="0"/>
                    <a:pt x="1982" y="0"/>
                  </a:cubicBezTo>
                  <a:cubicBezTo>
                    <a:pt x="1335" y="0"/>
                    <a:pt x="1335" y="0"/>
                    <a:pt x="1335" y="0"/>
                  </a:cubicBezTo>
                  <a:cubicBezTo>
                    <a:pt x="1335" y="0"/>
                    <a:pt x="1434" y="982"/>
                    <a:pt x="805" y="1367"/>
                  </a:cubicBezTo>
                  <a:cubicBezTo>
                    <a:pt x="0" y="1633"/>
                    <a:pt x="0" y="1633"/>
                    <a:pt x="0" y="1633"/>
                  </a:cubicBezTo>
                  <a:cubicBezTo>
                    <a:pt x="1987" y="1594"/>
                    <a:pt x="1987" y="1594"/>
                    <a:pt x="1987" y="1594"/>
                  </a:cubicBezTo>
                  <a:lnTo>
                    <a:pt x="3974" y="1632"/>
                  </a:ln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0" name="i$ḷîďe">
              <a:extLst>
                <a:ext uri="{FF2B5EF4-FFF2-40B4-BE49-F238E27FC236}">
                  <a16:creationId xmlns:a16="http://schemas.microsoft.com/office/drawing/2014/main" id="{F7FFBBE3-94CC-2C1C-9C16-296FBBFCCBE4}"/>
                </a:ext>
              </a:extLst>
            </p:cNvPr>
            <p:cNvSpPr/>
            <p:nvPr/>
          </p:nvSpPr>
          <p:spPr bwMode="auto">
            <a:xfrm>
              <a:off x="8333788" y="3771360"/>
              <a:ext cx="465959" cy="354880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1" name="iSľiďè">
              <a:extLst>
                <a:ext uri="{FF2B5EF4-FFF2-40B4-BE49-F238E27FC236}">
                  <a16:creationId xmlns:a16="http://schemas.microsoft.com/office/drawing/2014/main" id="{F583F31D-F632-B0AF-4116-A87891628F65}"/>
                </a:ext>
              </a:extLst>
            </p:cNvPr>
            <p:cNvSpPr/>
            <p:nvPr/>
          </p:nvSpPr>
          <p:spPr bwMode="auto">
            <a:xfrm>
              <a:off x="8501260" y="3758829"/>
              <a:ext cx="107660" cy="58672"/>
            </a:xfrm>
            <a:custGeom>
              <a:avLst/>
              <a:gdLst>
                <a:gd name="T0" fmla="*/ 736 w 950"/>
                <a:gd name="T1" fmla="*/ 480 h 517"/>
                <a:gd name="T2" fmla="*/ 631 w 950"/>
                <a:gd name="T3" fmla="*/ 517 h 517"/>
                <a:gd name="T4" fmla="*/ 318 w 950"/>
                <a:gd name="T5" fmla="*/ 517 h 517"/>
                <a:gd name="T6" fmla="*/ 214 w 950"/>
                <a:gd name="T7" fmla="*/ 480 h 517"/>
                <a:gd name="T8" fmla="*/ 35 w 950"/>
                <a:gd name="T9" fmla="*/ 131 h 517"/>
                <a:gd name="T10" fmla="*/ 146 w 950"/>
                <a:gd name="T11" fmla="*/ 0 h 517"/>
                <a:gd name="T12" fmla="*/ 803 w 950"/>
                <a:gd name="T13" fmla="*/ 0 h 517"/>
                <a:gd name="T14" fmla="*/ 915 w 950"/>
                <a:gd name="T15" fmla="*/ 131 h 517"/>
                <a:gd name="T16" fmla="*/ 736 w 950"/>
                <a:gd name="T17" fmla="*/ 48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0" h="517">
                  <a:moveTo>
                    <a:pt x="736" y="480"/>
                  </a:moveTo>
                  <a:cubicBezTo>
                    <a:pt x="725" y="501"/>
                    <a:pt x="679" y="517"/>
                    <a:pt x="631" y="517"/>
                  </a:cubicBezTo>
                  <a:cubicBezTo>
                    <a:pt x="318" y="517"/>
                    <a:pt x="318" y="517"/>
                    <a:pt x="318" y="517"/>
                  </a:cubicBezTo>
                  <a:cubicBezTo>
                    <a:pt x="271" y="517"/>
                    <a:pt x="225" y="501"/>
                    <a:pt x="214" y="48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0" y="63"/>
                    <a:pt x="47" y="0"/>
                    <a:pt x="146" y="0"/>
                  </a:cubicBezTo>
                  <a:cubicBezTo>
                    <a:pt x="803" y="0"/>
                    <a:pt x="803" y="0"/>
                    <a:pt x="803" y="0"/>
                  </a:cubicBezTo>
                  <a:cubicBezTo>
                    <a:pt x="902" y="0"/>
                    <a:pt x="950" y="63"/>
                    <a:pt x="915" y="131"/>
                  </a:cubicBezTo>
                  <a:lnTo>
                    <a:pt x="736" y="480"/>
                  </a:lnTo>
                  <a:close/>
                </a:path>
              </a:pathLst>
            </a:custGeom>
            <a:solidFill>
              <a:srgbClr val="D653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2" name="ísḷíďé">
              <a:extLst>
                <a:ext uri="{FF2B5EF4-FFF2-40B4-BE49-F238E27FC236}">
                  <a16:creationId xmlns:a16="http://schemas.microsoft.com/office/drawing/2014/main" id="{EC607963-4086-AF1E-4825-5D20073806DB}"/>
                </a:ext>
              </a:extLst>
            </p:cNvPr>
            <p:cNvSpPr/>
            <p:nvPr/>
          </p:nvSpPr>
          <p:spPr bwMode="auto">
            <a:xfrm>
              <a:off x="8423790" y="3687055"/>
              <a:ext cx="132724" cy="133863"/>
            </a:xfrm>
            <a:custGeom>
              <a:avLst/>
              <a:gdLst>
                <a:gd name="T0" fmla="*/ 536 w 1170"/>
                <a:gd name="T1" fmla="*/ 0 h 1181"/>
                <a:gd name="T2" fmla="*/ 1170 w 1170"/>
                <a:gd name="T3" fmla="*/ 634 h 1181"/>
                <a:gd name="T4" fmla="*/ 218 w 1170"/>
                <a:gd name="T5" fmla="*/ 1181 h 1181"/>
                <a:gd name="T6" fmla="*/ 0 w 1170"/>
                <a:gd name="T7" fmla="*/ 374 h 1181"/>
                <a:gd name="T8" fmla="*/ 536 w 1170"/>
                <a:gd name="T9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" h="1181">
                  <a:moveTo>
                    <a:pt x="536" y="0"/>
                  </a:moveTo>
                  <a:cubicBezTo>
                    <a:pt x="544" y="1"/>
                    <a:pt x="1170" y="634"/>
                    <a:pt x="1170" y="634"/>
                  </a:cubicBezTo>
                  <a:cubicBezTo>
                    <a:pt x="218" y="1181"/>
                    <a:pt x="218" y="1181"/>
                    <a:pt x="218" y="1181"/>
                  </a:cubicBezTo>
                  <a:cubicBezTo>
                    <a:pt x="0" y="374"/>
                    <a:pt x="0" y="374"/>
                    <a:pt x="0" y="374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3" name="íṣḻiḑè">
              <a:extLst>
                <a:ext uri="{FF2B5EF4-FFF2-40B4-BE49-F238E27FC236}">
                  <a16:creationId xmlns:a16="http://schemas.microsoft.com/office/drawing/2014/main" id="{EA8DCEA6-B888-B4FD-7DEC-3BE44945F815}"/>
                </a:ext>
              </a:extLst>
            </p:cNvPr>
            <p:cNvSpPr/>
            <p:nvPr/>
          </p:nvSpPr>
          <p:spPr bwMode="auto">
            <a:xfrm>
              <a:off x="8555944" y="3687055"/>
              <a:ext cx="132154" cy="133863"/>
            </a:xfrm>
            <a:custGeom>
              <a:avLst/>
              <a:gdLst>
                <a:gd name="T0" fmla="*/ 643 w 1160"/>
                <a:gd name="T1" fmla="*/ 0 h 1181"/>
                <a:gd name="T2" fmla="*/ 0 w 1160"/>
                <a:gd name="T3" fmla="*/ 634 h 1181"/>
                <a:gd name="T4" fmla="*/ 961 w 1160"/>
                <a:gd name="T5" fmla="*/ 1181 h 1181"/>
                <a:gd name="T6" fmla="*/ 1160 w 1160"/>
                <a:gd name="T7" fmla="*/ 373 h 1181"/>
                <a:gd name="T8" fmla="*/ 643 w 1160"/>
                <a:gd name="T9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0" h="1181">
                  <a:moveTo>
                    <a:pt x="643" y="0"/>
                  </a:moveTo>
                  <a:cubicBezTo>
                    <a:pt x="636" y="1"/>
                    <a:pt x="0" y="634"/>
                    <a:pt x="0" y="634"/>
                  </a:cubicBezTo>
                  <a:cubicBezTo>
                    <a:pt x="961" y="1181"/>
                    <a:pt x="961" y="1181"/>
                    <a:pt x="961" y="1181"/>
                  </a:cubicBezTo>
                  <a:cubicBezTo>
                    <a:pt x="1160" y="373"/>
                    <a:pt x="1160" y="373"/>
                    <a:pt x="1160" y="373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4" name="îSḻíḍê">
              <a:extLst>
                <a:ext uri="{FF2B5EF4-FFF2-40B4-BE49-F238E27FC236}">
                  <a16:creationId xmlns:a16="http://schemas.microsoft.com/office/drawing/2014/main" id="{83966995-F7DF-769F-85C3-3C471E0F45BB}"/>
                </a:ext>
              </a:extLst>
            </p:cNvPr>
            <p:cNvSpPr/>
            <p:nvPr/>
          </p:nvSpPr>
          <p:spPr bwMode="auto">
            <a:xfrm>
              <a:off x="8505817" y="3812944"/>
              <a:ext cx="99685" cy="353171"/>
            </a:xfrm>
            <a:custGeom>
              <a:avLst/>
              <a:gdLst>
                <a:gd name="T0" fmla="*/ 156 w 175"/>
                <a:gd name="T1" fmla="*/ 620 h 620"/>
                <a:gd name="T2" fmla="*/ 175 w 175"/>
                <a:gd name="T3" fmla="*/ 535 h 620"/>
                <a:gd name="T4" fmla="*/ 154 w 175"/>
                <a:gd name="T5" fmla="*/ 228 h 620"/>
                <a:gd name="T6" fmla="*/ 139 w 175"/>
                <a:gd name="T7" fmla="*/ 0 h 620"/>
                <a:gd name="T8" fmla="*/ 34 w 175"/>
                <a:gd name="T9" fmla="*/ 0 h 620"/>
                <a:gd name="T10" fmla="*/ 19 w 175"/>
                <a:gd name="T11" fmla="*/ 228 h 620"/>
                <a:gd name="T12" fmla="*/ 0 w 175"/>
                <a:gd name="T13" fmla="*/ 507 h 620"/>
                <a:gd name="T14" fmla="*/ 23 w 175"/>
                <a:gd name="T15" fmla="*/ 620 h 620"/>
                <a:gd name="T16" fmla="*/ 156 w 175"/>
                <a:gd name="T17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620">
                  <a:moveTo>
                    <a:pt x="156" y="620"/>
                  </a:moveTo>
                  <a:lnTo>
                    <a:pt x="175" y="535"/>
                  </a:lnTo>
                  <a:lnTo>
                    <a:pt x="154" y="228"/>
                  </a:lnTo>
                  <a:lnTo>
                    <a:pt x="139" y="0"/>
                  </a:lnTo>
                  <a:lnTo>
                    <a:pt x="34" y="0"/>
                  </a:lnTo>
                  <a:lnTo>
                    <a:pt x="19" y="228"/>
                  </a:lnTo>
                  <a:lnTo>
                    <a:pt x="0" y="507"/>
                  </a:lnTo>
                  <a:lnTo>
                    <a:pt x="23" y="620"/>
                  </a:lnTo>
                  <a:lnTo>
                    <a:pt x="156" y="620"/>
                  </a:lnTo>
                  <a:close/>
                </a:path>
              </a:pathLst>
            </a:custGeom>
            <a:solidFill>
              <a:srgbClr val="D653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5" name="íŝḻîḓé">
              <a:extLst>
                <a:ext uri="{FF2B5EF4-FFF2-40B4-BE49-F238E27FC236}">
                  <a16:creationId xmlns:a16="http://schemas.microsoft.com/office/drawing/2014/main" id="{5391CB72-10FF-0049-213B-0A3C214F0742}"/>
                </a:ext>
              </a:extLst>
            </p:cNvPr>
            <p:cNvSpPr/>
            <p:nvPr/>
          </p:nvSpPr>
          <p:spPr bwMode="auto">
            <a:xfrm>
              <a:off x="8653921" y="3739461"/>
              <a:ext cx="373678" cy="426654"/>
            </a:xfrm>
            <a:custGeom>
              <a:avLst/>
              <a:gdLst>
                <a:gd name="T0" fmla="*/ 555 w 3289"/>
                <a:gd name="T1" fmla="*/ 1546 h 3761"/>
                <a:gd name="T2" fmla="*/ 1077 w 3289"/>
                <a:gd name="T3" fmla="*/ 1768 h 3761"/>
                <a:gd name="T4" fmla="*/ 0 w 3289"/>
                <a:gd name="T5" fmla="*/ 3761 h 3761"/>
                <a:gd name="T6" fmla="*/ 1258 w 3289"/>
                <a:gd name="T7" fmla="*/ 3761 h 3761"/>
                <a:gd name="T8" fmla="*/ 1261 w 3289"/>
                <a:gd name="T9" fmla="*/ 3705 h 3761"/>
                <a:gd name="T10" fmla="*/ 1320 w 3289"/>
                <a:gd name="T11" fmla="*/ 2932 h 3761"/>
                <a:gd name="T12" fmla="*/ 1607 w 3289"/>
                <a:gd name="T13" fmla="*/ 3661 h 3761"/>
                <a:gd name="T14" fmla="*/ 1644 w 3289"/>
                <a:gd name="T15" fmla="*/ 3761 h 3761"/>
                <a:gd name="T16" fmla="*/ 3289 w 3289"/>
                <a:gd name="T17" fmla="*/ 3761 h 3761"/>
                <a:gd name="T18" fmla="*/ 2313 w 3289"/>
                <a:gd name="T19" fmla="*/ 755 h 3761"/>
                <a:gd name="T20" fmla="*/ 827 w 3289"/>
                <a:gd name="T21" fmla="*/ 0 h 3761"/>
                <a:gd name="T22" fmla="*/ 936 w 3289"/>
                <a:gd name="T23" fmla="*/ 1413 h 3761"/>
                <a:gd name="T24" fmla="*/ 555 w 3289"/>
                <a:gd name="T25" fmla="*/ 1546 h 3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9" h="3761">
                  <a:moveTo>
                    <a:pt x="555" y="1546"/>
                  </a:moveTo>
                  <a:cubicBezTo>
                    <a:pt x="1077" y="1768"/>
                    <a:pt x="1077" y="1768"/>
                    <a:pt x="1077" y="1768"/>
                  </a:cubicBezTo>
                  <a:cubicBezTo>
                    <a:pt x="0" y="3761"/>
                    <a:pt x="0" y="3761"/>
                    <a:pt x="0" y="3761"/>
                  </a:cubicBezTo>
                  <a:cubicBezTo>
                    <a:pt x="1258" y="3761"/>
                    <a:pt x="1258" y="3761"/>
                    <a:pt x="1258" y="3761"/>
                  </a:cubicBezTo>
                  <a:cubicBezTo>
                    <a:pt x="1259" y="3745"/>
                    <a:pt x="1260" y="3724"/>
                    <a:pt x="1261" y="3705"/>
                  </a:cubicBezTo>
                  <a:cubicBezTo>
                    <a:pt x="1275" y="3415"/>
                    <a:pt x="1294" y="3149"/>
                    <a:pt x="1320" y="2932"/>
                  </a:cubicBezTo>
                  <a:cubicBezTo>
                    <a:pt x="1607" y="3661"/>
                    <a:pt x="1607" y="3661"/>
                    <a:pt x="1607" y="3661"/>
                  </a:cubicBezTo>
                  <a:cubicBezTo>
                    <a:pt x="1644" y="3761"/>
                    <a:pt x="1644" y="3761"/>
                    <a:pt x="1644" y="3761"/>
                  </a:cubicBezTo>
                  <a:cubicBezTo>
                    <a:pt x="3289" y="3761"/>
                    <a:pt x="3289" y="3761"/>
                    <a:pt x="3289" y="3761"/>
                  </a:cubicBezTo>
                  <a:cubicBezTo>
                    <a:pt x="3289" y="3761"/>
                    <a:pt x="2388" y="874"/>
                    <a:pt x="2313" y="755"/>
                  </a:cubicBezTo>
                  <a:cubicBezTo>
                    <a:pt x="2238" y="636"/>
                    <a:pt x="1530" y="171"/>
                    <a:pt x="827" y="0"/>
                  </a:cubicBezTo>
                  <a:cubicBezTo>
                    <a:pt x="936" y="1413"/>
                    <a:pt x="936" y="1413"/>
                    <a:pt x="936" y="1413"/>
                  </a:cubicBezTo>
                  <a:lnTo>
                    <a:pt x="555" y="1546"/>
                  </a:lnTo>
                  <a:close/>
                </a:path>
              </a:pathLst>
            </a:custGeom>
            <a:solidFill>
              <a:srgbClr val="242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6" name="i$ľiḑe">
              <a:extLst>
                <a:ext uri="{FF2B5EF4-FFF2-40B4-BE49-F238E27FC236}">
                  <a16:creationId xmlns:a16="http://schemas.microsoft.com/office/drawing/2014/main" id="{90AE1DC2-F6B6-4BE0-1C77-3E85FB31BEDE}"/>
                </a:ext>
              </a:extLst>
            </p:cNvPr>
            <p:cNvSpPr/>
            <p:nvPr/>
          </p:nvSpPr>
          <p:spPr bwMode="auto">
            <a:xfrm>
              <a:off x="8089416" y="3739461"/>
              <a:ext cx="373678" cy="426654"/>
            </a:xfrm>
            <a:custGeom>
              <a:avLst/>
              <a:gdLst>
                <a:gd name="T0" fmla="*/ 2734 w 3289"/>
                <a:gd name="T1" fmla="*/ 1546 h 3761"/>
                <a:gd name="T2" fmla="*/ 2211 w 3289"/>
                <a:gd name="T3" fmla="*/ 1768 h 3761"/>
                <a:gd name="T4" fmla="*/ 3289 w 3289"/>
                <a:gd name="T5" fmla="*/ 3761 h 3761"/>
                <a:gd name="T6" fmla="*/ 2030 w 3289"/>
                <a:gd name="T7" fmla="*/ 3761 h 3761"/>
                <a:gd name="T8" fmla="*/ 2027 w 3289"/>
                <a:gd name="T9" fmla="*/ 3705 h 3761"/>
                <a:gd name="T10" fmla="*/ 1968 w 3289"/>
                <a:gd name="T11" fmla="*/ 2932 h 3761"/>
                <a:gd name="T12" fmla="*/ 1682 w 3289"/>
                <a:gd name="T13" fmla="*/ 3661 h 3761"/>
                <a:gd name="T14" fmla="*/ 1645 w 3289"/>
                <a:gd name="T15" fmla="*/ 3761 h 3761"/>
                <a:gd name="T16" fmla="*/ 0 w 3289"/>
                <a:gd name="T17" fmla="*/ 3761 h 3761"/>
                <a:gd name="T18" fmla="*/ 976 w 3289"/>
                <a:gd name="T19" fmla="*/ 755 h 3761"/>
                <a:gd name="T20" fmla="*/ 2461 w 3289"/>
                <a:gd name="T21" fmla="*/ 0 h 3761"/>
                <a:gd name="T22" fmla="*/ 2353 w 3289"/>
                <a:gd name="T23" fmla="*/ 1413 h 3761"/>
                <a:gd name="T24" fmla="*/ 2734 w 3289"/>
                <a:gd name="T25" fmla="*/ 1546 h 3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9" h="3761">
                  <a:moveTo>
                    <a:pt x="2734" y="1546"/>
                  </a:moveTo>
                  <a:cubicBezTo>
                    <a:pt x="2211" y="1768"/>
                    <a:pt x="2211" y="1768"/>
                    <a:pt x="2211" y="1768"/>
                  </a:cubicBezTo>
                  <a:cubicBezTo>
                    <a:pt x="3289" y="3761"/>
                    <a:pt x="3289" y="3761"/>
                    <a:pt x="3289" y="3761"/>
                  </a:cubicBezTo>
                  <a:cubicBezTo>
                    <a:pt x="2030" y="3761"/>
                    <a:pt x="2030" y="3761"/>
                    <a:pt x="2030" y="3761"/>
                  </a:cubicBezTo>
                  <a:cubicBezTo>
                    <a:pt x="2029" y="3745"/>
                    <a:pt x="2028" y="3724"/>
                    <a:pt x="2027" y="3705"/>
                  </a:cubicBezTo>
                  <a:cubicBezTo>
                    <a:pt x="2013" y="3415"/>
                    <a:pt x="1994" y="3149"/>
                    <a:pt x="1968" y="2932"/>
                  </a:cubicBezTo>
                  <a:cubicBezTo>
                    <a:pt x="1682" y="3661"/>
                    <a:pt x="1682" y="3661"/>
                    <a:pt x="1682" y="3661"/>
                  </a:cubicBezTo>
                  <a:cubicBezTo>
                    <a:pt x="1645" y="3761"/>
                    <a:pt x="1645" y="3761"/>
                    <a:pt x="1645" y="3761"/>
                  </a:cubicBezTo>
                  <a:cubicBezTo>
                    <a:pt x="0" y="3761"/>
                    <a:pt x="0" y="3761"/>
                    <a:pt x="0" y="3761"/>
                  </a:cubicBezTo>
                  <a:cubicBezTo>
                    <a:pt x="0" y="3761"/>
                    <a:pt x="901" y="874"/>
                    <a:pt x="976" y="755"/>
                  </a:cubicBezTo>
                  <a:cubicBezTo>
                    <a:pt x="1051" y="636"/>
                    <a:pt x="1758" y="171"/>
                    <a:pt x="2461" y="0"/>
                  </a:cubicBezTo>
                  <a:cubicBezTo>
                    <a:pt x="2353" y="1413"/>
                    <a:pt x="2353" y="1413"/>
                    <a:pt x="2353" y="1413"/>
                  </a:cubicBezTo>
                  <a:lnTo>
                    <a:pt x="2734" y="1546"/>
                  </a:lnTo>
                  <a:close/>
                </a:path>
              </a:pathLst>
            </a:custGeom>
            <a:solidFill>
              <a:srgbClr val="2429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7" name="iš1íďé">
              <a:extLst>
                <a:ext uri="{FF2B5EF4-FFF2-40B4-BE49-F238E27FC236}">
                  <a16:creationId xmlns:a16="http://schemas.microsoft.com/office/drawing/2014/main" id="{FB17D997-D3F3-1300-0E3E-7AAABA19F82F}"/>
                </a:ext>
              </a:extLst>
            </p:cNvPr>
            <p:cNvSpPr/>
            <p:nvPr/>
          </p:nvSpPr>
          <p:spPr bwMode="auto">
            <a:xfrm>
              <a:off x="8340054" y="3727499"/>
              <a:ext cx="178864" cy="438616"/>
            </a:xfrm>
            <a:custGeom>
              <a:avLst/>
              <a:gdLst>
                <a:gd name="T0" fmla="*/ 1176 w 1578"/>
                <a:gd name="T1" fmla="*/ 1888 h 3866"/>
                <a:gd name="T2" fmla="*/ 764 w 1578"/>
                <a:gd name="T3" fmla="*/ 0 h 3866"/>
                <a:gd name="T4" fmla="*/ 252 w 1578"/>
                <a:gd name="T5" fmla="*/ 108 h 3866"/>
                <a:gd name="T6" fmla="*/ 252 w 1578"/>
                <a:gd name="T7" fmla="*/ 109 h 3866"/>
                <a:gd name="T8" fmla="*/ 142 w 1578"/>
                <a:gd name="T9" fmla="*/ 1518 h 3866"/>
                <a:gd name="T10" fmla="*/ 527 w 1578"/>
                <a:gd name="T11" fmla="*/ 1651 h 3866"/>
                <a:gd name="T12" fmla="*/ 0 w 1578"/>
                <a:gd name="T13" fmla="*/ 1873 h 3866"/>
                <a:gd name="T14" fmla="*/ 1050 w 1578"/>
                <a:gd name="T15" fmla="*/ 3866 h 3866"/>
                <a:gd name="T16" fmla="*/ 1423 w 1578"/>
                <a:gd name="T17" fmla="*/ 3866 h 3866"/>
                <a:gd name="T18" fmla="*/ 1548 w 1578"/>
                <a:gd name="T19" fmla="*/ 3866 h 3866"/>
                <a:gd name="T20" fmla="*/ 1578 w 1578"/>
                <a:gd name="T21" fmla="*/ 3866 h 3866"/>
                <a:gd name="T22" fmla="*/ 1462 w 1578"/>
                <a:gd name="T23" fmla="*/ 3298 h 3866"/>
                <a:gd name="T24" fmla="*/ 1176 w 1578"/>
                <a:gd name="T25" fmla="*/ 1888 h 3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8" h="3866">
                  <a:moveTo>
                    <a:pt x="1176" y="1888"/>
                  </a:moveTo>
                  <a:cubicBezTo>
                    <a:pt x="764" y="0"/>
                    <a:pt x="764" y="0"/>
                    <a:pt x="764" y="0"/>
                  </a:cubicBezTo>
                  <a:cubicBezTo>
                    <a:pt x="515" y="0"/>
                    <a:pt x="321" y="90"/>
                    <a:pt x="252" y="108"/>
                  </a:cubicBezTo>
                  <a:cubicBezTo>
                    <a:pt x="252" y="109"/>
                    <a:pt x="252" y="109"/>
                    <a:pt x="252" y="109"/>
                  </a:cubicBezTo>
                  <a:cubicBezTo>
                    <a:pt x="142" y="1518"/>
                    <a:pt x="142" y="1518"/>
                    <a:pt x="142" y="1518"/>
                  </a:cubicBezTo>
                  <a:cubicBezTo>
                    <a:pt x="527" y="1651"/>
                    <a:pt x="527" y="1651"/>
                    <a:pt x="527" y="1651"/>
                  </a:cubicBezTo>
                  <a:cubicBezTo>
                    <a:pt x="0" y="1873"/>
                    <a:pt x="0" y="1873"/>
                    <a:pt x="0" y="1873"/>
                  </a:cubicBezTo>
                  <a:cubicBezTo>
                    <a:pt x="1050" y="3866"/>
                    <a:pt x="1050" y="3866"/>
                    <a:pt x="1050" y="3866"/>
                  </a:cubicBezTo>
                  <a:cubicBezTo>
                    <a:pt x="1423" y="3866"/>
                    <a:pt x="1423" y="3866"/>
                    <a:pt x="1423" y="3866"/>
                  </a:cubicBezTo>
                  <a:cubicBezTo>
                    <a:pt x="1548" y="3866"/>
                    <a:pt x="1548" y="3866"/>
                    <a:pt x="1548" y="3866"/>
                  </a:cubicBezTo>
                  <a:cubicBezTo>
                    <a:pt x="1578" y="3866"/>
                    <a:pt x="1578" y="3866"/>
                    <a:pt x="1578" y="3866"/>
                  </a:cubicBezTo>
                  <a:cubicBezTo>
                    <a:pt x="1462" y="3298"/>
                    <a:pt x="1462" y="3298"/>
                    <a:pt x="1462" y="3298"/>
                  </a:cubicBezTo>
                  <a:lnTo>
                    <a:pt x="1176" y="1888"/>
                  </a:lnTo>
                  <a:close/>
                </a:path>
              </a:pathLst>
            </a:custGeom>
            <a:solidFill>
              <a:srgbClr val="A1A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8" name="í$ḻîdè">
              <a:extLst>
                <a:ext uri="{FF2B5EF4-FFF2-40B4-BE49-F238E27FC236}">
                  <a16:creationId xmlns:a16="http://schemas.microsoft.com/office/drawing/2014/main" id="{DCD3558C-AF8D-5817-2E8A-BD52996D17B0}"/>
                </a:ext>
              </a:extLst>
            </p:cNvPr>
            <p:cNvSpPr/>
            <p:nvPr/>
          </p:nvSpPr>
          <p:spPr bwMode="auto">
            <a:xfrm>
              <a:off x="8594679" y="3728638"/>
              <a:ext cx="181712" cy="437477"/>
            </a:xfrm>
            <a:custGeom>
              <a:avLst/>
              <a:gdLst>
                <a:gd name="T0" fmla="*/ 1077 w 1599"/>
                <a:gd name="T1" fmla="*/ 1644 h 3859"/>
                <a:gd name="T2" fmla="*/ 1458 w 1599"/>
                <a:gd name="T3" fmla="*/ 1511 h 3859"/>
                <a:gd name="T4" fmla="*/ 1349 w 1599"/>
                <a:gd name="T5" fmla="*/ 99 h 3859"/>
                <a:gd name="T6" fmla="*/ 1349 w 1599"/>
                <a:gd name="T7" fmla="*/ 99 h 3859"/>
                <a:gd name="T8" fmla="*/ 800 w 1599"/>
                <a:gd name="T9" fmla="*/ 0 h 3859"/>
                <a:gd name="T10" fmla="*/ 434 w 1599"/>
                <a:gd name="T11" fmla="*/ 1881 h 3859"/>
                <a:gd name="T12" fmla="*/ 94 w 1599"/>
                <a:gd name="T13" fmla="*/ 3431 h 3859"/>
                <a:gd name="T14" fmla="*/ 0 w 1599"/>
                <a:gd name="T15" fmla="*/ 3859 h 3859"/>
                <a:gd name="T16" fmla="*/ 61 w 1599"/>
                <a:gd name="T17" fmla="*/ 3859 h 3859"/>
                <a:gd name="T18" fmla="*/ 123 w 1599"/>
                <a:gd name="T19" fmla="*/ 3859 h 3859"/>
                <a:gd name="T20" fmla="*/ 522 w 1599"/>
                <a:gd name="T21" fmla="*/ 3859 h 3859"/>
                <a:gd name="T22" fmla="*/ 1599 w 1599"/>
                <a:gd name="T23" fmla="*/ 1866 h 3859"/>
                <a:gd name="T24" fmla="*/ 1077 w 1599"/>
                <a:gd name="T25" fmla="*/ 1644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9" h="3859">
                  <a:moveTo>
                    <a:pt x="1077" y="1644"/>
                  </a:moveTo>
                  <a:cubicBezTo>
                    <a:pt x="1458" y="1511"/>
                    <a:pt x="1458" y="1511"/>
                    <a:pt x="1458" y="1511"/>
                  </a:cubicBezTo>
                  <a:cubicBezTo>
                    <a:pt x="1349" y="99"/>
                    <a:pt x="1349" y="99"/>
                    <a:pt x="1349" y="99"/>
                  </a:cubicBezTo>
                  <a:cubicBezTo>
                    <a:pt x="1349" y="99"/>
                    <a:pt x="1349" y="99"/>
                    <a:pt x="1349" y="99"/>
                  </a:cubicBezTo>
                  <a:cubicBezTo>
                    <a:pt x="1296" y="81"/>
                    <a:pt x="958" y="2"/>
                    <a:pt x="800" y="0"/>
                  </a:cubicBezTo>
                  <a:cubicBezTo>
                    <a:pt x="434" y="1881"/>
                    <a:pt x="434" y="1881"/>
                    <a:pt x="434" y="1881"/>
                  </a:cubicBezTo>
                  <a:cubicBezTo>
                    <a:pt x="94" y="3431"/>
                    <a:pt x="94" y="3431"/>
                    <a:pt x="94" y="3431"/>
                  </a:cubicBezTo>
                  <a:cubicBezTo>
                    <a:pt x="0" y="3859"/>
                    <a:pt x="0" y="3859"/>
                    <a:pt x="0" y="3859"/>
                  </a:cubicBezTo>
                  <a:cubicBezTo>
                    <a:pt x="61" y="3859"/>
                    <a:pt x="61" y="3859"/>
                    <a:pt x="61" y="3859"/>
                  </a:cubicBezTo>
                  <a:cubicBezTo>
                    <a:pt x="123" y="3859"/>
                    <a:pt x="123" y="3859"/>
                    <a:pt x="123" y="3859"/>
                  </a:cubicBezTo>
                  <a:cubicBezTo>
                    <a:pt x="522" y="3859"/>
                    <a:pt x="522" y="3859"/>
                    <a:pt x="522" y="3859"/>
                  </a:cubicBezTo>
                  <a:cubicBezTo>
                    <a:pt x="1599" y="1866"/>
                    <a:pt x="1599" y="1866"/>
                    <a:pt x="1599" y="1866"/>
                  </a:cubicBezTo>
                  <a:lnTo>
                    <a:pt x="1077" y="1644"/>
                  </a:lnTo>
                  <a:close/>
                </a:path>
              </a:pathLst>
            </a:custGeom>
            <a:solidFill>
              <a:srgbClr val="A1A1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9" name="isļíďê">
              <a:extLst>
                <a:ext uri="{FF2B5EF4-FFF2-40B4-BE49-F238E27FC236}">
                  <a16:creationId xmlns:a16="http://schemas.microsoft.com/office/drawing/2014/main" id="{8DD9EE61-D574-EB8E-209E-CEF7233B9A19}"/>
                </a:ext>
              </a:extLst>
            </p:cNvPr>
            <p:cNvSpPr/>
            <p:nvPr/>
          </p:nvSpPr>
          <p:spPr bwMode="auto">
            <a:xfrm>
              <a:off x="8354865" y="3386859"/>
              <a:ext cx="41013" cy="87723"/>
            </a:xfrm>
            <a:custGeom>
              <a:avLst/>
              <a:gdLst>
                <a:gd name="T0" fmla="*/ 349 w 357"/>
                <a:gd name="T1" fmla="*/ 371 h 775"/>
                <a:gd name="T2" fmla="*/ 204 w 357"/>
                <a:gd name="T3" fmla="*/ 772 h 775"/>
                <a:gd name="T4" fmla="*/ 8 w 357"/>
                <a:gd name="T5" fmla="*/ 394 h 775"/>
                <a:gd name="T6" fmla="*/ 194 w 357"/>
                <a:gd name="T7" fmla="*/ 3 h 775"/>
                <a:gd name="T8" fmla="*/ 349 w 357"/>
                <a:gd name="T9" fmla="*/ 37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775">
                  <a:moveTo>
                    <a:pt x="349" y="371"/>
                  </a:moveTo>
                  <a:cubicBezTo>
                    <a:pt x="357" y="583"/>
                    <a:pt x="314" y="768"/>
                    <a:pt x="204" y="772"/>
                  </a:cubicBezTo>
                  <a:cubicBezTo>
                    <a:pt x="94" y="775"/>
                    <a:pt x="15" y="606"/>
                    <a:pt x="8" y="394"/>
                  </a:cubicBezTo>
                  <a:cubicBezTo>
                    <a:pt x="0" y="182"/>
                    <a:pt x="85" y="7"/>
                    <a:pt x="194" y="3"/>
                  </a:cubicBezTo>
                  <a:cubicBezTo>
                    <a:pt x="304" y="0"/>
                    <a:pt x="342" y="159"/>
                    <a:pt x="349" y="371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íŝļíḓè">
              <a:extLst>
                <a:ext uri="{FF2B5EF4-FFF2-40B4-BE49-F238E27FC236}">
                  <a16:creationId xmlns:a16="http://schemas.microsoft.com/office/drawing/2014/main" id="{00AC4B3A-0B91-DA52-3345-D042BF3190FF}"/>
                </a:ext>
              </a:extLst>
            </p:cNvPr>
            <p:cNvSpPr/>
            <p:nvPr/>
          </p:nvSpPr>
          <p:spPr bwMode="auto">
            <a:xfrm>
              <a:off x="8709745" y="3381732"/>
              <a:ext cx="40444" cy="88293"/>
            </a:xfrm>
            <a:custGeom>
              <a:avLst/>
              <a:gdLst>
                <a:gd name="T0" fmla="*/ 7 w 356"/>
                <a:gd name="T1" fmla="*/ 372 h 776"/>
                <a:gd name="T2" fmla="*/ 153 w 356"/>
                <a:gd name="T3" fmla="*/ 772 h 776"/>
                <a:gd name="T4" fmla="*/ 349 w 356"/>
                <a:gd name="T5" fmla="*/ 395 h 776"/>
                <a:gd name="T6" fmla="*/ 163 w 356"/>
                <a:gd name="T7" fmla="*/ 4 h 776"/>
                <a:gd name="T8" fmla="*/ 7 w 356"/>
                <a:gd name="T9" fmla="*/ 372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776">
                  <a:moveTo>
                    <a:pt x="7" y="372"/>
                  </a:moveTo>
                  <a:cubicBezTo>
                    <a:pt x="0" y="583"/>
                    <a:pt x="43" y="768"/>
                    <a:pt x="153" y="772"/>
                  </a:cubicBezTo>
                  <a:cubicBezTo>
                    <a:pt x="262" y="776"/>
                    <a:pt x="342" y="607"/>
                    <a:pt x="349" y="395"/>
                  </a:cubicBezTo>
                  <a:cubicBezTo>
                    <a:pt x="356" y="183"/>
                    <a:pt x="272" y="8"/>
                    <a:pt x="163" y="4"/>
                  </a:cubicBezTo>
                  <a:cubicBezTo>
                    <a:pt x="53" y="0"/>
                    <a:pt x="15" y="160"/>
                    <a:pt x="7" y="372"/>
                  </a:cubicBezTo>
                  <a:close/>
                </a:path>
              </a:pathLst>
            </a:cu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íṧľidê">
              <a:extLst>
                <a:ext uri="{FF2B5EF4-FFF2-40B4-BE49-F238E27FC236}">
                  <a16:creationId xmlns:a16="http://schemas.microsoft.com/office/drawing/2014/main" id="{2E62849B-C474-B9E5-89A5-396F876A40B8}"/>
                </a:ext>
              </a:extLst>
            </p:cNvPr>
            <p:cNvSpPr/>
            <p:nvPr/>
          </p:nvSpPr>
          <p:spPr bwMode="auto">
            <a:xfrm>
              <a:off x="8382777" y="3188627"/>
              <a:ext cx="337791" cy="500136"/>
            </a:xfrm>
            <a:prstGeom prst="ellipse">
              <a:avLst/>
            </a:prstGeom>
            <a:solidFill>
              <a:srgbClr val="EFD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í$1ïďé">
              <a:extLst>
                <a:ext uri="{FF2B5EF4-FFF2-40B4-BE49-F238E27FC236}">
                  <a16:creationId xmlns:a16="http://schemas.microsoft.com/office/drawing/2014/main" id="{D901E479-5949-E8CD-A470-7DC065BCFA9C}"/>
                </a:ext>
              </a:extLst>
            </p:cNvPr>
            <p:cNvSpPr/>
            <p:nvPr/>
          </p:nvSpPr>
          <p:spPr bwMode="auto">
            <a:xfrm>
              <a:off x="8382777" y="3188627"/>
              <a:ext cx="170320" cy="500136"/>
            </a:xfrm>
            <a:custGeom>
              <a:avLst/>
              <a:gdLst>
                <a:gd name="T0" fmla="*/ 1502 w 1502"/>
                <a:gd name="T1" fmla="*/ 0 h 4413"/>
                <a:gd name="T2" fmla="*/ 1502 w 1502"/>
                <a:gd name="T3" fmla="*/ 4412 h 4413"/>
                <a:gd name="T4" fmla="*/ 0 w 1502"/>
                <a:gd name="T5" fmla="*/ 2260 h 4413"/>
                <a:gd name="T6" fmla="*/ 1502 w 1502"/>
                <a:gd name="T7" fmla="*/ 0 h 4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2" h="4413">
                  <a:moveTo>
                    <a:pt x="1502" y="0"/>
                  </a:moveTo>
                  <a:cubicBezTo>
                    <a:pt x="1502" y="4412"/>
                    <a:pt x="1502" y="4412"/>
                    <a:pt x="1502" y="4412"/>
                  </a:cubicBezTo>
                  <a:cubicBezTo>
                    <a:pt x="676" y="4413"/>
                    <a:pt x="0" y="3460"/>
                    <a:pt x="0" y="2260"/>
                  </a:cubicBezTo>
                  <a:cubicBezTo>
                    <a:pt x="0" y="1035"/>
                    <a:pt x="627" y="21"/>
                    <a:pt x="1502" y="0"/>
                  </a:cubicBezTo>
                  <a:close/>
                </a:path>
              </a:pathLst>
            </a:custGeom>
            <a:solidFill>
              <a:srgbClr val="DDB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iṡ1iďe">
              <a:extLst>
                <a:ext uri="{FF2B5EF4-FFF2-40B4-BE49-F238E27FC236}">
                  <a16:creationId xmlns:a16="http://schemas.microsoft.com/office/drawing/2014/main" id="{EAD617A9-BE78-3400-2D07-50F1213A59D8}"/>
                </a:ext>
              </a:extLst>
            </p:cNvPr>
            <p:cNvSpPr/>
            <p:nvPr/>
          </p:nvSpPr>
          <p:spPr bwMode="auto">
            <a:xfrm>
              <a:off x="8360561" y="3140779"/>
              <a:ext cx="380514" cy="318424"/>
            </a:xfrm>
            <a:custGeom>
              <a:avLst/>
              <a:gdLst>
                <a:gd name="T0" fmla="*/ 50 w 3351"/>
                <a:gd name="T1" fmla="*/ 2297 h 2809"/>
                <a:gd name="T2" fmla="*/ 161 w 3351"/>
                <a:gd name="T3" fmla="*/ 1080 h 2809"/>
                <a:gd name="T4" fmla="*/ 684 w 3351"/>
                <a:gd name="T5" fmla="*/ 271 h 2809"/>
                <a:gd name="T6" fmla="*/ 1525 w 3351"/>
                <a:gd name="T7" fmla="*/ 219 h 2809"/>
                <a:gd name="T8" fmla="*/ 2638 w 3351"/>
                <a:gd name="T9" fmla="*/ 144 h 2809"/>
                <a:gd name="T10" fmla="*/ 3285 w 3351"/>
                <a:gd name="T11" fmla="*/ 1480 h 2809"/>
                <a:gd name="T12" fmla="*/ 3285 w 3351"/>
                <a:gd name="T13" fmla="*/ 1485 h 2809"/>
                <a:gd name="T14" fmla="*/ 3328 w 3351"/>
                <a:gd name="T15" fmla="*/ 2272 h 2809"/>
                <a:gd name="T16" fmla="*/ 3193 w 3351"/>
                <a:gd name="T17" fmla="*/ 2742 h 2809"/>
                <a:gd name="T18" fmla="*/ 3093 w 3351"/>
                <a:gd name="T19" fmla="*/ 2725 h 2809"/>
                <a:gd name="T20" fmla="*/ 3128 w 3351"/>
                <a:gd name="T21" fmla="*/ 2262 h 2809"/>
                <a:gd name="T22" fmla="*/ 2657 w 3351"/>
                <a:gd name="T23" fmla="*/ 1323 h 2809"/>
                <a:gd name="T24" fmla="*/ 2144 w 3351"/>
                <a:gd name="T25" fmla="*/ 1412 h 2809"/>
                <a:gd name="T26" fmla="*/ 1159 w 3351"/>
                <a:gd name="T27" fmla="*/ 1426 h 2809"/>
                <a:gd name="T28" fmla="*/ 1055 w 3351"/>
                <a:gd name="T29" fmla="*/ 1367 h 2809"/>
                <a:gd name="T30" fmla="*/ 466 w 3351"/>
                <a:gd name="T31" fmla="*/ 1518 h 2809"/>
                <a:gd name="T32" fmla="*/ 459 w 3351"/>
                <a:gd name="T33" fmla="*/ 1528 h 2809"/>
                <a:gd name="T34" fmla="*/ 222 w 3351"/>
                <a:gd name="T35" fmla="*/ 2300 h 2809"/>
                <a:gd name="T36" fmla="*/ 282 w 3351"/>
                <a:gd name="T37" fmla="*/ 2737 h 2809"/>
                <a:gd name="T38" fmla="*/ 177 w 3351"/>
                <a:gd name="T39" fmla="*/ 2724 h 2809"/>
                <a:gd name="T40" fmla="*/ 50 w 3351"/>
                <a:gd name="T41" fmla="*/ 2297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51" h="2809">
                  <a:moveTo>
                    <a:pt x="50" y="2297"/>
                  </a:moveTo>
                  <a:cubicBezTo>
                    <a:pt x="25" y="1997"/>
                    <a:pt x="0" y="1538"/>
                    <a:pt x="161" y="1080"/>
                  </a:cubicBezTo>
                  <a:cubicBezTo>
                    <a:pt x="262" y="790"/>
                    <a:pt x="400" y="390"/>
                    <a:pt x="684" y="271"/>
                  </a:cubicBezTo>
                  <a:cubicBezTo>
                    <a:pt x="1035" y="124"/>
                    <a:pt x="791" y="364"/>
                    <a:pt x="1525" y="219"/>
                  </a:cubicBezTo>
                  <a:cubicBezTo>
                    <a:pt x="1838" y="157"/>
                    <a:pt x="2130" y="0"/>
                    <a:pt x="2638" y="144"/>
                  </a:cubicBezTo>
                  <a:cubicBezTo>
                    <a:pt x="2638" y="144"/>
                    <a:pt x="3137" y="347"/>
                    <a:pt x="3285" y="1480"/>
                  </a:cubicBezTo>
                  <a:cubicBezTo>
                    <a:pt x="3285" y="1481"/>
                    <a:pt x="3285" y="1483"/>
                    <a:pt x="3285" y="1485"/>
                  </a:cubicBezTo>
                  <a:cubicBezTo>
                    <a:pt x="3291" y="1516"/>
                    <a:pt x="3351" y="1853"/>
                    <a:pt x="3328" y="2272"/>
                  </a:cubicBezTo>
                  <a:cubicBezTo>
                    <a:pt x="3324" y="2345"/>
                    <a:pt x="3252" y="2698"/>
                    <a:pt x="3193" y="2742"/>
                  </a:cubicBezTo>
                  <a:cubicBezTo>
                    <a:pt x="3102" y="2809"/>
                    <a:pt x="3101" y="2729"/>
                    <a:pt x="3093" y="2725"/>
                  </a:cubicBezTo>
                  <a:cubicBezTo>
                    <a:pt x="3062" y="2711"/>
                    <a:pt x="3132" y="2295"/>
                    <a:pt x="3128" y="2262"/>
                  </a:cubicBezTo>
                  <a:cubicBezTo>
                    <a:pt x="3101" y="2072"/>
                    <a:pt x="2967" y="1472"/>
                    <a:pt x="2657" y="1323"/>
                  </a:cubicBezTo>
                  <a:cubicBezTo>
                    <a:pt x="2656" y="1322"/>
                    <a:pt x="2463" y="1257"/>
                    <a:pt x="2144" y="1412"/>
                  </a:cubicBezTo>
                  <a:cubicBezTo>
                    <a:pt x="1528" y="1712"/>
                    <a:pt x="1239" y="1449"/>
                    <a:pt x="1159" y="1426"/>
                  </a:cubicBezTo>
                  <a:cubicBezTo>
                    <a:pt x="1154" y="1424"/>
                    <a:pt x="1060" y="1370"/>
                    <a:pt x="1055" y="1367"/>
                  </a:cubicBezTo>
                  <a:cubicBezTo>
                    <a:pt x="995" y="1338"/>
                    <a:pt x="642" y="1192"/>
                    <a:pt x="466" y="1518"/>
                  </a:cubicBezTo>
                  <a:cubicBezTo>
                    <a:pt x="464" y="1521"/>
                    <a:pt x="462" y="1525"/>
                    <a:pt x="459" y="1528"/>
                  </a:cubicBezTo>
                  <a:cubicBezTo>
                    <a:pt x="436" y="1561"/>
                    <a:pt x="279" y="1786"/>
                    <a:pt x="222" y="2300"/>
                  </a:cubicBezTo>
                  <a:cubicBezTo>
                    <a:pt x="218" y="2330"/>
                    <a:pt x="290" y="2700"/>
                    <a:pt x="282" y="2737"/>
                  </a:cubicBezTo>
                  <a:cubicBezTo>
                    <a:pt x="282" y="2738"/>
                    <a:pt x="191" y="2782"/>
                    <a:pt x="177" y="2724"/>
                  </a:cubicBezTo>
                  <a:cubicBezTo>
                    <a:pt x="173" y="2709"/>
                    <a:pt x="64" y="2457"/>
                    <a:pt x="50" y="2297"/>
                  </a:cubicBezTo>
                  <a:close/>
                </a:path>
              </a:pathLst>
            </a:custGeom>
            <a:solidFill>
              <a:srgbClr val="513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iṣļîḍé">
              <a:extLst>
                <a:ext uri="{FF2B5EF4-FFF2-40B4-BE49-F238E27FC236}">
                  <a16:creationId xmlns:a16="http://schemas.microsoft.com/office/drawing/2014/main" id="{15B6B48C-DB8B-0A11-DF5F-0938DC386557}"/>
                </a:ext>
              </a:extLst>
            </p:cNvPr>
            <p:cNvSpPr/>
            <p:nvPr/>
          </p:nvSpPr>
          <p:spPr bwMode="auto">
            <a:xfrm>
              <a:off x="8505817" y="3588509"/>
              <a:ext cx="90002" cy="39874"/>
            </a:xfrm>
            <a:custGeom>
              <a:avLst/>
              <a:gdLst>
                <a:gd name="T0" fmla="*/ 395 w 795"/>
                <a:gd name="T1" fmla="*/ 356 h 356"/>
                <a:gd name="T2" fmla="*/ 795 w 795"/>
                <a:gd name="T3" fmla="*/ 0 h 356"/>
                <a:gd name="T4" fmla="*/ 0 w 795"/>
                <a:gd name="T5" fmla="*/ 0 h 356"/>
                <a:gd name="T6" fmla="*/ 395 w 795"/>
                <a:gd name="T7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5" h="356">
                  <a:moveTo>
                    <a:pt x="395" y="356"/>
                  </a:moveTo>
                  <a:cubicBezTo>
                    <a:pt x="545" y="354"/>
                    <a:pt x="728" y="228"/>
                    <a:pt x="7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228"/>
                    <a:pt x="253" y="354"/>
                    <a:pt x="395" y="3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ïṣlîďê">
              <a:extLst>
                <a:ext uri="{FF2B5EF4-FFF2-40B4-BE49-F238E27FC236}">
                  <a16:creationId xmlns:a16="http://schemas.microsoft.com/office/drawing/2014/main" id="{3896A634-2E7E-A835-3A32-4F0445890D56}"/>
                </a:ext>
              </a:extLst>
            </p:cNvPr>
            <p:cNvSpPr/>
            <p:nvPr/>
          </p:nvSpPr>
          <p:spPr bwMode="auto">
            <a:xfrm>
              <a:off x="8501829" y="3585091"/>
              <a:ext cx="97977" cy="47279"/>
            </a:xfrm>
            <a:custGeom>
              <a:avLst/>
              <a:gdLst>
                <a:gd name="T0" fmla="*/ 860 w 864"/>
                <a:gd name="T1" fmla="*/ 5 h 414"/>
                <a:gd name="T2" fmla="*/ 849 w 864"/>
                <a:gd name="T3" fmla="*/ 0 h 414"/>
                <a:gd name="T4" fmla="*/ 16 w 864"/>
                <a:gd name="T5" fmla="*/ 0 h 414"/>
                <a:gd name="T6" fmla="*/ 4 w 864"/>
                <a:gd name="T7" fmla="*/ 5 h 414"/>
                <a:gd name="T8" fmla="*/ 2 w 864"/>
                <a:gd name="T9" fmla="*/ 18 h 414"/>
                <a:gd name="T10" fmla="*/ 430 w 864"/>
                <a:gd name="T11" fmla="*/ 414 h 414"/>
                <a:gd name="T12" fmla="*/ 863 w 864"/>
                <a:gd name="T13" fmla="*/ 18 h 414"/>
                <a:gd name="T14" fmla="*/ 860 w 864"/>
                <a:gd name="T15" fmla="*/ 5 h 414"/>
                <a:gd name="T16" fmla="*/ 430 w 864"/>
                <a:gd name="T17" fmla="*/ 385 h 414"/>
                <a:gd name="T18" fmla="*/ 35 w 864"/>
                <a:gd name="T19" fmla="*/ 29 h 414"/>
                <a:gd name="T20" fmla="*/ 830 w 864"/>
                <a:gd name="T21" fmla="*/ 29 h 414"/>
                <a:gd name="T22" fmla="*/ 430 w 864"/>
                <a:gd name="T23" fmla="*/ 38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4" h="414">
                  <a:moveTo>
                    <a:pt x="860" y="5"/>
                  </a:moveTo>
                  <a:cubicBezTo>
                    <a:pt x="858" y="2"/>
                    <a:pt x="853" y="0"/>
                    <a:pt x="84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7" y="2"/>
                    <a:pt x="4" y="5"/>
                  </a:cubicBezTo>
                  <a:cubicBezTo>
                    <a:pt x="1" y="9"/>
                    <a:pt x="0" y="14"/>
                    <a:pt x="2" y="18"/>
                  </a:cubicBezTo>
                  <a:cubicBezTo>
                    <a:pt x="70" y="273"/>
                    <a:pt x="273" y="412"/>
                    <a:pt x="430" y="414"/>
                  </a:cubicBezTo>
                  <a:cubicBezTo>
                    <a:pt x="595" y="412"/>
                    <a:pt x="797" y="276"/>
                    <a:pt x="863" y="18"/>
                  </a:cubicBezTo>
                  <a:cubicBezTo>
                    <a:pt x="864" y="14"/>
                    <a:pt x="863" y="9"/>
                    <a:pt x="860" y="5"/>
                  </a:cubicBezTo>
                  <a:close/>
                  <a:moveTo>
                    <a:pt x="430" y="385"/>
                  </a:moveTo>
                  <a:cubicBezTo>
                    <a:pt x="288" y="383"/>
                    <a:pt x="104" y="258"/>
                    <a:pt x="35" y="29"/>
                  </a:cubicBezTo>
                  <a:cubicBezTo>
                    <a:pt x="830" y="29"/>
                    <a:pt x="830" y="29"/>
                    <a:pt x="830" y="29"/>
                  </a:cubicBezTo>
                  <a:cubicBezTo>
                    <a:pt x="763" y="261"/>
                    <a:pt x="580" y="383"/>
                    <a:pt x="430" y="385"/>
                  </a:cubicBezTo>
                  <a:close/>
                </a:path>
              </a:pathLst>
            </a:custGeom>
            <a:solidFill>
              <a:srgbClr val="E34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îṧ1ïďe">
              <a:extLst>
                <a:ext uri="{FF2B5EF4-FFF2-40B4-BE49-F238E27FC236}">
                  <a16:creationId xmlns:a16="http://schemas.microsoft.com/office/drawing/2014/main" id="{7351EA80-4C7A-7A26-697F-3B2086A1CCB6}"/>
                </a:ext>
              </a:extLst>
            </p:cNvPr>
            <p:cNvSpPr/>
            <p:nvPr/>
          </p:nvSpPr>
          <p:spPr bwMode="auto">
            <a:xfrm>
              <a:off x="8509235" y="3597053"/>
              <a:ext cx="83736" cy="23924"/>
            </a:xfrm>
            <a:custGeom>
              <a:avLst/>
              <a:gdLst>
                <a:gd name="T0" fmla="*/ 737 w 737"/>
                <a:gd name="T1" fmla="*/ 0 h 208"/>
                <a:gd name="T2" fmla="*/ 0 w 737"/>
                <a:gd name="T3" fmla="*/ 0 h 208"/>
                <a:gd name="T4" fmla="*/ 166 w 737"/>
                <a:gd name="T5" fmla="*/ 208 h 208"/>
                <a:gd name="T6" fmla="*/ 572 w 737"/>
                <a:gd name="T7" fmla="*/ 208 h 208"/>
                <a:gd name="T8" fmla="*/ 737 w 737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7" h="208">
                  <a:moveTo>
                    <a:pt x="7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88"/>
                    <a:pt x="111" y="164"/>
                    <a:pt x="166" y="208"/>
                  </a:cubicBezTo>
                  <a:cubicBezTo>
                    <a:pt x="572" y="208"/>
                    <a:pt x="572" y="208"/>
                    <a:pt x="572" y="208"/>
                  </a:cubicBezTo>
                  <a:cubicBezTo>
                    <a:pt x="638" y="164"/>
                    <a:pt x="700" y="88"/>
                    <a:pt x="737" y="0"/>
                  </a:cubicBezTo>
                  <a:close/>
                </a:path>
              </a:pathLst>
            </a:custGeom>
            <a:solidFill>
              <a:srgbClr val="F596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i$1iḋê">
              <a:extLst>
                <a:ext uri="{FF2B5EF4-FFF2-40B4-BE49-F238E27FC236}">
                  <a16:creationId xmlns:a16="http://schemas.microsoft.com/office/drawing/2014/main" id="{94471EF1-4FB5-A809-F504-0AC8E01FD436}"/>
                </a:ext>
              </a:extLst>
            </p:cNvPr>
            <p:cNvSpPr/>
            <p:nvPr/>
          </p:nvSpPr>
          <p:spPr bwMode="auto">
            <a:xfrm>
              <a:off x="8448284" y="3542938"/>
              <a:ext cx="207915" cy="159497"/>
            </a:xfrm>
            <a:custGeom>
              <a:avLst/>
              <a:gdLst>
                <a:gd name="T0" fmla="*/ 1695 w 1832"/>
                <a:gd name="T1" fmla="*/ 163 h 1408"/>
                <a:gd name="T2" fmla="*/ 980 w 1832"/>
                <a:gd name="T3" fmla="*/ 0 h 1408"/>
                <a:gd name="T4" fmla="*/ 963 w 1832"/>
                <a:gd name="T5" fmla="*/ 0 h 1408"/>
                <a:gd name="T6" fmla="*/ 961 w 1832"/>
                <a:gd name="T7" fmla="*/ 193 h 1408"/>
                <a:gd name="T8" fmla="*/ 1161 w 1832"/>
                <a:gd name="T9" fmla="*/ 187 h 1408"/>
                <a:gd name="T10" fmla="*/ 1593 w 1832"/>
                <a:gd name="T11" fmla="*/ 312 h 1408"/>
                <a:gd name="T12" fmla="*/ 1629 w 1832"/>
                <a:gd name="T13" fmla="*/ 437 h 1408"/>
                <a:gd name="T14" fmla="*/ 1466 w 1832"/>
                <a:gd name="T15" fmla="*/ 879 h 1408"/>
                <a:gd name="T16" fmla="*/ 1195 w 1832"/>
                <a:gd name="T17" fmla="*/ 1026 h 1408"/>
                <a:gd name="T18" fmla="*/ 1112 w 1832"/>
                <a:gd name="T19" fmla="*/ 1005 h 1408"/>
                <a:gd name="T20" fmla="*/ 916 w 1832"/>
                <a:gd name="T21" fmla="*/ 855 h 1408"/>
                <a:gd name="T22" fmla="*/ 720 w 1832"/>
                <a:gd name="T23" fmla="*/ 1005 h 1408"/>
                <a:gd name="T24" fmla="*/ 637 w 1832"/>
                <a:gd name="T25" fmla="*/ 1025 h 1408"/>
                <a:gd name="T26" fmla="*/ 366 w 1832"/>
                <a:gd name="T27" fmla="*/ 878 h 1408"/>
                <a:gd name="T28" fmla="*/ 203 w 1832"/>
                <a:gd name="T29" fmla="*/ 436 h 1408"/>
                <a:gd name="T30" fmla="*/ 239 w 1832"/>
                <a:gd name="T31" fmla="*/ 310 h 1408"/>
                <a:gd name="T32" fmla="*/ 672 w 1832"/>
                <a:gd name="T33" fmla="*/ 182 h 1408"/>
                <a:gd name="T34" fmla="*/ 871 w 1832"/>
                <a:gd name="T35" fmla="*/ 193 h 1408"/>
                <a:gd name="T36" fmla="*/ 870 w 1832"/>
                <a:gd name="T37" fmla="*/ 0 h 1408"/>
                <a:gd name="T38" fmla="*/ 852 w 1832"/>
                <a:gd name="T39" fmla="*/ 0 h 1408"/>
                <a:gd name="T40" fmla="*/ 138 w 1832"/>
                <a:gd name="T41" fmla="*/ 163 h 1408"/>
                <a:gd name="T42" fmla="*/ 77 w 1832"/>
                <a:gd name="T43" fmla="*/ 605 h 1408"/>
                <a:gd name="T44" fmla="*/ 209 w 1832"/>
                <a:gd name="T45" fmla="*/ 1039 h 1408"/>
                <a:gd name="T46" fmla="*/ 258 w 1832"/>
                <a:gd name="T47" fmla="*/ 1134 h 1408"/>
                <a:gd name="T48" fmla="*/ 539 w 1832"/>
                <a:gd name="T49" fmla="*/ 1336 h 1408"/>
                <a:gd name="T50" fmla="*/ 916 w 1832"/>
                <a:gd name="T51" fmla="*/ 1408 h 1408"/>
                <a:gd name="T52" fmla="*/ 1293 w 1832"/>
                <a:gd name="T53" fmla="*/ 1336 h 1408"/>
                <a:gd name="T54" fmla="*/ 1575 w 1832"/>
                <a:gd name="T55" fmla="*/ 1133 h 1408"/>
                <a:gd name="T56" fmla="*/ 1624 w 1832"/>
                <a:gd name="T57" fmla="*/ 1037 h 1408"/>
                <a:gd name="T58" fmla="*/ 1755 w 1832"/>
                <a:gd name="T59" fmla="*/ 604 h 1408"/>
                <a:gd name="T60" fmla="*/ 1695 w 1832"/>
                <a:gd name="T61" fmla="*/ 163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32" h="1408">
                  <a:moveTo>
                    <a:pt x="1695" y="163"/>
                  </a:moveTo>
                  <a:cubicBezTo>
                    <a:pt x="1562" y="14"/>
                    <a:pt x="980" y="0"/>
                    <a:pt x="980" y="0"/>
                  </a:cubicBezTo>
                  <a:cubicBezTo>
                    <a:pt x="963" y="0"/>
                    <a:pt x="963" y="0"/>
                    <a:pt x="963" y="0"/>
                  </a:cubicBezTo>
                  <a:cubicBezTo>
                    <a:pt x="961" y="193"/>
                    <a:pt x="961" y="193"/>
                    <a:pt x="961" y="193"/>
                  </a:cubicBezTo>
                  <a:cubicBezTo>
                    <a:pt x="1161" y="187"/>
                    <a:pt x="1161" y="187"/>
                    <a:pt x="1161" y="187"/>
                  </a:cubicBezTo>
                  <a:cubicBezTo>
                    <a:pt x="1424" y="177"/>
                    <a:pt x="1539" y="230"/>
                    <a:pt x="1593" y="312"/>
                  </a:cubicBezTo>
                  <a:cubicBezTo>
                    <a:pt x="1618" y="349"/>
                    <a:pt x="1629" y="392"/>
                    <a:pt x="1629" y="437"/>
                  </a:cubicBezTo>
                  <a:cubicBezTo>
                    <a:pt x="1632" y="680"/>
                    <a:pt x="1466" y="879"/>
                    <a:pt x="1466" y="879"/>
                  </a:cubicBezTo>
                  <a:cubicBezTo>
                    <a:pt x="1367" y="1006"/>
                    <a:pt x="1262" y="1027"/>
                    <a:pt x="1195" y="1026"/>
                  </a:cubicBezTo>
                  <a:cubicBezTo>
                    <a:pt x="1167" y="1025"/>
                    <a:pt x="1138" y="1018"/>
                    <a:pt x="1112" y="1005"/>
                  </a:cubicBezTo>
                  <a:cubicBezTo>
                    <a:pt x="983" y="942"/>
                    <a:pt x="916" y="855"/>
                    <a:pt x="916" y="855"/>
                  </a:cubicBezTo>
                  <a:cubicBezTo>
                    <a:pt x="916" y="855"/>
                    <a:pt x="849" y="942"/>
                    <a:pt x="720" y="1005"/>
                  </a:cubicBezTo>
                  <a:cubicBezTo>
                    <a:pt x="694" y="1018"/>
                    <a:pt x="666" y="1025"/>
                    <a:pt x="637" y="1025"/>
                  </a:cubicBezTo>
                  <a:cubicBezTo>
                    <a:pt x="570" y="1027"/>
                    <a:pt x="465" y="1005"/>
                    <a:pt x="366" y="878"/>
                  </a:cubicBezTo>
                  <a:cubicBezTo>
                    <a:pt x="366" y="878"/>
                    <a:pt x="201" y="679"/>
                    <a:pt x="203" y="436"/>
                  </a:cubicBezTo>
                  <a:cubicBezTo>
                    <a:pt x="204" y="391"/>
                    <a:pt x="214" y="347"/>
                    <a:pt x="239" y="310"/>
                  </a:cubicBezTo>
                  <a:cubicBezTo>
                    <a:pt x="293" y="228"/>
                    <a:pt x="408" y="172"/>
                    <a:pt x="672" y="182"/>
                  </a:cubicBezTo>
                  <a:cubicBezTo>
                    <a:pt x="871" y="193"/>
                    <a:pt x="871" y="193"/>
                    <a:pt x="871" y="193"/>
                  </a:cubicBezTo>
                  <a:cubicBezTo>
                    <a:pt x="870" y="0"/>
                    <a:pt x="870" y="0"/>
                    <a:pt x="870" y="0"/>
                  </a:cubicBezTo>
                  <a:cubicBezTo>
                    <a:pt x="852" y="0"/>
                    <a:pt x="852" y="0"/>
                    <a:pt x="852" y="0"/>
                  </a:cubicBezTo>
                  <a:cubicBezTo>
                    <a:pt x="852" y="0"/>
                    <a:pt x="270" y="14"/>
                    <a:pt x="138" y="163"/>
                  </a:cubicBezTo>
                  <a:cubicBezTo>
                    <a:pt x="138" y="163"/>
                    <a:pt x="0" y="277"/>
                    <a:pt x="77" y="605"/>
                  </a:cubicBezTo>
                  <a:cubicBezTo>
                    <a:pt x="77" y="605"/>
                    <a:pt x="159" y="891"/>
                    <a:pt x="209" y="1039"/>
                  </a:cubicBezTo>
                  <a:cubicBezTo>
                    <a:pt x="220" y="1073"/>
                    <a:pt x="237" y="1105"/>
                    <a:pt x="258" y="1134"/>
                  </a:cubicBezTo>
                  <a:cubicBezTo>
                    <a:pt x="306" y="1204"/>
                    <a:pt x="416" y="1287"/>
                    <a:pt x="539" y="1336"/>
                  </a:cubicBezTo>
                  <a:cubicBezTo>
                    <a:pt x="539" y="1336"/>
                    <a:pt x="704" y="1408"/>
                    <a:pt x="916" y="1408"/>
                  </a:cubicBezTo>
                  <a:cubicBezTo>
                    <a:pt x="1135" y="1408"/>
                    <a:pt x="1293" y="1336"/>
                    <a:pt x="1293" y="1336"/>
                  </a:cubicBezTo>
                  <a:cubicBezTo>
                    <a:pt x="1431" y="1286"/>
                    <a:pt x="1526" y="1203"/>
                    <a:pt x="1575" y="1133"/>
                  </a:cubicBezTo>
                  <a:cubicBezTo>
                    <a:pt x="1596" y="1104"/>
                    <a:pt x="1612" y="1071"/>
                    <a:pt x="1624" y="1037"/>
                  </a:cubicBezTo>
                  <a:cubicBezTo>
                    <a:pt x="1673" y="889"/>
                    <a:pt x="1755" y="604"/>
                    <a:pt x="1755" y="604"/>
                  </a:cubicBezTo>
                  <a:cubicBezTo>
                    <a:pt x="1832" y="277"/>
                    <a:pt x="1695" y="163"/>
                    <a:pt x="1695" y="163"/>
                  </a:cubicBezTo>
                  <a:close/>
                </a:path>
              </a:pathLst>
            </a:custGeom>
            <a:solidFill>
              <a:srgbClr val="513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iṡlïḋé">
              <a:extLst>
                <a:ext uri="{FF2B5EF4-FFF2-40B4-BE49-F238E27FC236}">
                  <a16:creationId xmlns:a16="http://schemas.microsoft.com/office/drawing/2014/main" id="{145F4A64-8A73-A2A1-6592-7FCACC1F47F6}"/>
                </a:ext>
              </a:extLst>
            </p:cNvPr>
            <p:cNvSpPr/>
            <p:nvPr/>
          </p:nvSpPr>
          <p:spPr bwMode="auto">
            <a:xfrm>
              <a:off x="8422081" y="3344137"/>
              <a:ext cx="105382" cy="21076"/>
            </a:xfrm>
            <a:custGeom>
              <a:avLst/>
              <a:gdLst>
                <a:gd name="T0" fmla="*/ 852 w 925"/>
                <a:gd name="T1" fmla="*/ 184 h 187"/>
                <a:gd name="T2" fmla="*/ 541 w 925"/>
                <a:gd name="T3" fmla="*/ 118 h 187"/>
                <a:gd name="T4" fmla="*/ 373 w 925"/>
                <a:gd name="T5" fmla="*/ 118 h 187"/>
                <a:gd name="T6" fmla="*/ 63 w 925"/>
                <a:gd name="T7" fmla="*/ 184 h 187"/>
                <a:gd name="T8" fmla="*/ 18 w 925"/>
                <a:gd name="T9" fmla="*/ 166 h 187"/>
                <a:gd name="T10" fmla="*/ 6 w 925"/>
                <a:gd name="T11" fmla="*/ 130 h 187"/>
                <a:gd name="T12" fmla="*/ 6 w 925"/>
                <a:gd name="T13" fmla="*/ 130 h 187"/>
                <a:gd name="T14" fmla="*/ 241 w 925"/>
                <a:gd name="T15" fmla="*/ 33 h 187"/>
                <a:gd name="T16" fmla="*/ 603 w 925"/>
                <a:gd name="T17" fmla="*/ 24 h 187"/>
                <a:gd name="T18" fmla="*/ 908 w 925"/>
                <a:gd name="T19" fmla="*/ 130 h 187"/>
                <a:gd name="T20" fmla="*/ 908 w 925"/>
                <a:gd name="T21" fmla="*/ 130 h 187"/>
                <a:gd name="T22" fmla="*/ 897 w 925"/>
                <a:gd name="T23" fmla="*/ 166 h 187"/>
                <a:gd name="T24" fmla="*/ 852 w 925"/>
                <a:gd name="T25" fmla="*/ 18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5" h="187">
                  <a:moveTo>
                    <a:pt x="852" y="184"/>
                  </a:moveTo>
                  <a:cubicBezTo>
                    <a:pt x="541" y="118"/>
                    <a:pt x="541" y="118"/>
                    <a:pt x="541" y="118"/>
                  </a:cubicBezTo>
                  <a:cubicBezTo>
                    <a:pt x="486" y="107"/>
                    <a:pt x="429" y="107"/>
                    <a:pt x="373" y="118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46" y="187"/>
                    <a:pt x="29" y="181"/>
                    <a:pt x="18" y="166"/>
                  </a:cubicBezTo>
                  <a:cubicBezTo>
                    <a:pt x="10" y="157"/>
                    <a:pt x="6" y="144"/>
                    <a:pt x="6" y="13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76"/>
                    <a:pt x="241" y="33"/>
                    <a:pt x="241" y="33"/>
                  </a:cubicBezTo>
                  <a:cubicBezTo>
                    <a:pt x="283" y="25"/>
                    <a:pt x="400" y="0"/>
                    <a:pt x="603" y="24"/>
                  </a:cubicBezTo>
                  <a:cubicBezTo>
                    <a:pt x="603" y="24"/>
                    <a:pt x="925" y="63"/>
                    <a:pt x="908" y="130"/>
                  </a:cubicBezTo>
                  <a:cubicBezTo>
                    <a:pt x="908" y="130"/>
                    <a:pt x="908" y="130"/>
                    <a:pt x="908" y="130"/>
                  </a:cubicBezTo>
                  <a:cubicBezTo>
                    <a:pt x="908" y="144"/>
                    <a:pt x="904" y="157"/>
                    <a:pt x="897" y="166"/>
                  </a:cubicBezTo>
                  <a:cubicBezTo>
                    <a:pt x="886" y="181"/>
                    <a:pt x="868" y="187"/>
                    <a:pt x="852" y="184"/>
                  </a:cubicBezTo>
                  <a:close/>
                </a:path>
              </a:pathLst>
            </a:custGeom>
            <a:solidFill>
              <a:srgbClr val="161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ïSḻíḍe">
              <a:extLst>
                <a:ext uri="{FF2B5EF4-FFF2-40B4-BE49-F238E27FC236}">
                  <a16:creationId xmlns:a16="http://schemas.microsoft.com/office/drawing/2014/main" id="{C9717A00-F368-A1D2-2603-4DD0AE480A92}"/>
                </a:ext>
              </a:extLst>
            </p:cNvPr>
            <p:cNvSpPr/>
            <p:nvPr/>
          </p:nvSpPr>
          <p:spPr bwMode="auto">
            <a:xfrm>
              <a:off x="8578160" y="3342998"/>
              <a:ext cx="104812" cy="21076"/>
            </a:xfrm>
            <a:custGeom>
              <a:avLst/>
              <a:gdLst>
                <a:gd name="T0" fmla="*/ 852 w 926"/>
                <a:gd name="T1" fmla="*/ 184 h 188"/>
                <a:gd name="T2" fmla="*/ 541 w 926"/>
                <a:gd name="T3" fmla="*/ 119 h 188"/>
                <a:gd name="T4" fmla="*/ 374 w 926"/>
                <a:gd name="T5" fmla="*/ 119 h 188"/>
                <a:gd name="T6" fmla="*/ 63 w 926"/>
                <a:gd name="T7" fmla="*/ 184 h 188"/>
                <a:gd name="T8" fmla="*/ 18 w 926"/>
                <a:gd name="T9" fmla="*/ 167 h 188"/>
                <a:gd name="T10" fmla="*/ 6 w 926"/>
                <a:gd name="T11" fmla="*/ 131 h 188"/>
                <a:gd name="T12" fmla="*/ 6 w 926"/>
                <a:gd name="T13" fmla="*/ 131 h 188"/>
                <a:gd name="T14" fmla="*/ 241 w 926"/>
                <a:gd name="T15" fmla="*/ 34 h 188"/>
                <a:gd name="T16" fmla="*/ 604 w 926"/>
                <a:gd name="T17" fmla="*/ 24 h 188"/>
                <a:gd name="T18" fmla="*/ 909 w 926"/>
                <a:gd name="T19" fmla="*/ 131 h 188"/>
                <a:gd name="T20" fmla="*/ 909 w 926"/>
                <a:gd name="T21" fmla="*/ 131 h 188"/>
                <a:gd name="T22" fmla="*/ 897 w 926"/>
                <a:gd name="T23" fmla="*/ 167 h 188"/>
                <a:gd name="T24" fmla="*/ 852 w 926"/>
                <a:gd name="T2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6" h="188">
                  <a:moveTo>
                    <a:pt x="852" y="184"/>
                  </a:moveTo>
                  <a:cubicBezTo>
                    <a:pt x="541" y="119"/>
                    <a:pt x="541" y="119"/>
                    <a:pt x="541" y="119"/>
                  </a:cubicBezTo>
                  <a:cubicBezTo>
                    <a:pt x="486" y="107"/>
                    <a:pt x="429" y="107"/>
                    <a:pt x="374" y="11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46" y="188"/>
                    <a:pt x="29" y="182"/>
                    <a:pt x="18" y="167"/>
                  </a:cubicBezTo>
                  <a:cubicBezTo>
                    <a:pt x="11" y="157"/>
                    <a:pt x="6" y="145"/>
                    <a:pt x="6" y="131"/>
                  </a:cubicBezTo>
                  <a:cubicBezTo>
                    <a:pt x="6" y="131"/>
                    <a:pt x="6" y="131"/>
                    <a:pt x="6" y="131"/>
                  </a:cubicBezTo>
                  <a:cubicBezTo>
                    <a:pt x="0" y="77"/>
                    <a:pt x="241" y="34"/>
                    <a:pt x="241" y="34"/>
                  </a:cubicBezTo>
                  <a:cubicBezTo>
                    <a:pt x="283" y="26"/>
                    <a:pt x="400" y="0"/>
                    <a:pt x="604" y="24"/>
                  </a:cubicBezTo>
                  <a:cubicBezTo>
                    <a:pt x="604" y="24"/>
                    <a:pt x="926" y="63"/>
                    <a:pt x="909" y="131"/>
                  </a:cubicBezTo>
                  <a:cubicBezTo>
                    <a:pt x="909" y="131"/>
                    <a:pt x="909" y="131"/>
                    <a:pt x="909" y="131"/>
                  </a:cubicBezTo>
                  <a:cubicBezTo>
                    <a:pt x="909" y="145"/>
                    <a:pt x="904" y="157"/>
                    <a:pt x="897" y="167"/>
                  </a:cubicBezTo>
                  <a:cubicBezTo>
                    <a:pt x="886" y="182"/>
                    <a:pt x="869" y="188"/>
                    <a:pt x="852" y="184"/>
                  </a:cubicBezTo>
                  <a:close/>
                </a:path>
              </a:pathLst>
            </a:custGeom>
            <a:solidFill>
              <a:srgbClr val="161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îṧľïḋè">
              <a:extLst>
                <a:ext uri="{FF2B5EF4-FFF2-40B4-BE49-F238E27FC236}">
                  <a16:creationId xmlns:a16="http://schemas.microsoft.com/office/drawing/2014/main" id="{32DA9CF3-8172-4291-4DA3-D17E067CC47A}"/>
                </a:ext>
              </a:extLst>
            </p:cNvPr>
            <p:cNvSpPr/>
            <p:nvPr/>
          </p:nvSpPr>
          <p:spPr bwMode="auto">
            <a:xfrm>
              <a:off x="8374802" y="3374897"/>
              <a:ext cx="357159" cy="101394"/>
            </a:xfrm>
            <a:custGeom>
              <a:avLst/>
              <a:gdLst>
                <a:gd name="T0" fmla="*/ 3108 w 3146"/>
                <a:gd name="T1" fmla="*/ 158 h 896"/>
                <a:gd name="T2" fmla="*/ 3083 w 3146"/>
                <a:gd name="T3" fmla="*/ 110 h 896"/>
                <a:gd name="T4" fmla="*/ 2843 w 3146"/>
                <a:gd name="T5" fmla="*/ 4 h 896"/>
                <a:gd name="T6" fmla="*/ 2521 w 3146"/>
                <a:gd name="T7" fmla="*/ 3 h 896"/>
                <a:gd name="T8" fmla="*/ 1729 w 3146"/>
                <a:gd name="T9" fmla="*/ 32 h 896"/>
                <a:gd name="T10" fmla="*/ 1572 w 3146"/>
                <a:gd name="T11" fmla="*/ 37 h 896"/>
                <a:gd name="T12" fmla="*/ 1415 w 3146"/>
                <a:gd name="T13" fmla="*/ 32 h 896"/>
                <a:gd name="T14" fmla="*/ 624 w 3146"/>
                <a:gd name="T15" fmla="*/ 3 h 896"/>
                <a:gd name="T16" fmla="*/ 303 w 3146"/>
                <a:gd name="T17" fmla="*/ 4 h 896"/>
                <a:gd name="T18" fmla="*/ 63 w 3146"/>
                <a:gd name="T19" fmla="*/ 110 h 896"/>
                <a:gd name="T20" fmla="*/ 38 w 3146"/>
                <a:gd name="T21" fmla="*/ 158 h 896"/>
                <a:gd name="T22" fmla="*/ 105 w 3146"/>
                <a:gd name="T23" fmla="*/ 415 h 896"/>
                <a:gd name="T24" fmla="*/ 147 w 3146"/>
                <a:gd name="T25" fmla="*/ 574 h 896"/>
                <a:gd name="T26" fmla="*/ 483 w 3146"/>
                <a:gd name="T27" fmla="*/ 855 h 896"/>
                <a:gd name="T28" fmla="*/ 1076 w 3146"/>
                <a:gd name="T29" fmla="*/ 871 h 896"/>
                <a:gd name="T30" fmla="*/ 1268 w 3146"/>
                <a:gd name="T31" fmla="*/ 758 h 896"/>
                <a:gd name="T32" fmla="*/ 1418 w 3146"/>
                <a:gd name="T33" fmla="*/ 522 h 896"/>
                <a:gd name="T34" fmla="*/ 1485 w 3146"/>
                <a:gd name="T35" fmla="*/ 381 h 896"/>
                <a:gd name="T36" fmla="*/ 1572 w 3146"/>
                <a:gd name="T37" fmla="*/ 331 h 896"/>
                <a:gd name="T38" fmla="*/ 1660 w 3146"/>
                <a:gd name="T39" fmla="*/ 381 h 896"/>
                <a:gd name="T40" fmla="*/ 1728 w 3146"/>
                <a:gd name="T41" fmla="*/ 522 h 896"/>
                <a:gd name="T42" fmla="*/ 1878 w 3146"/>
                <a:gd name="T43" fmla="*/ 758 h 896"/>
                <a:gd name="T44" fmla="*/ 2070 w 3146"/>
                <a:gd name="T45" fmla="*/ 871 h 896"/>
                <a:gd name="T46" fmla="*/ 2663 w 3146"/>
                <a:gd name="T47" fmla="*/ 855 h 896"/>
                <a:gd name="T48" fmla="*/ 2999 w 3146"/>
                <a:gd name="T49" fmla="*/ 574 h 896"/>
                <a:gd name="T50" fmla="*/ 3041 w 3146"/>
                <a:gd name="T51" fmla="*/ 415 h 896"/>
                <a:gd name="T52" fmla="*/ 3108 w 3146"/>
                <a:gd name="T53" fmla="*/ 158 h 896"/>
                <a:gd name="T54" fmla="*/ 1385 w 3146"/>
                <a:gd name="T55" fmla="*/ 358 h 896"/>
                <a:gd name="T56" fmla="*/ 1233 w 3146"/>
                <a:gd name="T57" fmla="*/ 679 h 896"/>
                <a:gd name="T58" fmla="*/ 1010 w 3146"/>
                <a:gd name="T59" fmla="*/ 801 h 896"/>
                <a:gd name="T60" fmla="*/ 492 w 3146"/>
                <a:gd name="T61" fmla="*/ 795 h 896"/>
                <a:gd name="T62" fmla="*/ 273 w 3146"/>
                <a:gd name="T63" fmla="*/ 625 h 896"/>
                <a:gd name="T64" fmla="*/ 243 w 3146"/>
                <a:gd name="T65" fmla="*/ 193 h 896"/>
                <a:gd name="T66" fmla="*/ 352 w 3146"/>
                <a:gd name="T67" fmla="*/ 89 h 896"/>
                <a:gd name="T68" fmla="*/ 714 w 3146"/>
                <a:gd name="T69" fmla="*/ 71 h 896"/>
                <a:gd name="T70" fmla="*/ 924 w 3146"/>
                <a:gd name="T71" fmla="*/ 77 h 896"/>
                <a:gd name="T72" fmla="*/ 1233 w 3146"/>
                <a:gd name="T73" fmla="*/ 125 h 896"/>
                <a:gd name="T74" fmla="*/ 1385 w 3146"/>
                <a:gd name="T75" fmla="*/ 358 h 896"/>
                <a:gd name="T76" fmla="*/ 2873 w 3146"/>
                <a:gd name="T77" fmla="*/ 625 h 896"/>
                <a:gd name="T78" fmla="*/ 2655 w 3146"/>
                <a:gd name="T79" fmla="*/ 795 h 896"/>
                <a:gd name="T80" fmla="*/ 2136 w 3146"/>
                <a:gd name="T81" fmla="*/ 801 h 896"/>
                <a:gd name="T82" fmla="*/ 1913 w 3146"/>
                <a:gd name="T83" fmla="*/ 679 h 896"/>
                <a:gd name="T84" fmla="*/ 1761 w 3146"/>
                <a:gd name="T85" fmla="*/ 358 h 896"/>
                <a:gd name="T86" fmla="*/ 1914 w 3146"/>
                <a:gd name="T87" fmla="*/ 125 h 896"/>
                <a:gd name="T88" fmla="*/ 2222 w 3146"/>
                <a:gd name="T89" fmla="*/ 77 h 896"/>
                <a:gd name="T90" fmla="*/ 2432 w 3146"/>
                <a:gd name="T91" fmla="*/ 71 h 896"/>
                <a:gd name="T92" fmla="*/ 2794 w 3146"/>
                <a:gd name="T93" fmla="*/ 89 h 896"/>
                <a:gd name="T94" fmla="*/ 2904 w 3146"/>
                <a:gd name="T95" fmla="*/ 193 h 896"/>
                <a:gd name="T96" fmla="*/ 2873 w 3146"/>
                <a:gd name="T97" fmla="*/ 625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46" h="896">
                  <a:moveTo>
                    <a:pt x="3108" y="158"/>
                  </a:moveTo>
                  <a:cubicBezTo>
                    <a:pt x="3108" y="149"/>
                    <a:pt x="3089" y="114"/>
                    <a:pt x="3083" y="110"/>
                  </a:cubicBezTo>
                  <a:cubicBezTo>
                    <a:pt x="3003" y="58"/>
                    <a:pt x="2956" y="4"/>
                    <a:pt x="2843" y="4"/>
                  </a:cubicBezTo>
                  <a:cubicBezTo>
                    <a:pt x="2736" y="3"/>
                    <a:pt x="2628" y="0"/>
                    <a:pt x="2521" y="3"/>
                  </a:cubicBezTo>
                  <a:cubicBezTo>
                    <a:pt x="2257" y="11"/>
                    <a:pt x="1993" y="22"/>
                    <a:pt x="1729" y="32"/>
                  </a:cubicBezTo>
                  <a:cubicBezTo>
                    <a:pt x="1677" y="33"/>
                    <a:pt x="1623" y="36"/>
                    <a:pt x="1572" y="37"/>
                  </a:cubicBezTo>
                  <a:cubicBezTo>
                    <a:pt x="1520" y="36"/>
                    <a:pt x="1468" y="33"/>
                    <a:pt x="1415" y="32"/>
                  </a:cubicBezTo>
                  <a:cubicBezTo>
                    <a:pt x="1152" y="22"/>
                    <a:pt x="888" y="11"/>
                    <a:pt x="624" y="3"/>
                  </a:cubicBezTo>
                  <a:cubicBezTo>
                    <a:pt x="517" y="0"/>
                    <a:pt x="410" y="3"/>
                    <a:pt x="303" y="4"/>
                  </a:cubicBezTo>
                  <a:cubicBezTo>
                    <a:pt x="190" y="4"/>
                    <a:pt x="143" y="58"/>
                    <a:pt x="63" y="110"/>
                  </a:cubicBezTo>
                  <a:cubicBezTo>
                    <a:pt x="57" y="114"/>
                    <a:pt x="38" y="149"/>
                    <a:pt x="38" y="158"/>
                  </a:cubicBezTo>
                  <a:cubicBezTo>
                    <a:pt x="45" y="252"/>
                    <a:pt x="0" y="345"/>
                    <a:pt x="105" y="415"/>
                  </a:cubicBezTo>
                  <a:cubicBezTo>
                    <a:pt x="136" y="452"/>
                    <a:pt x="136" y="526"/>
                    <a:pt x="147" y="574"/>
                  </a:cubicBezTo>
                  <a:cubicBezTo>
                    <a:pt x="183" y="740"/>
                    <a:pt x="306" y="830"/>
                    <a:pt x="483" y="855"/>
                  </a:cubicBezTo>
                  <a:cubicBezTo>
                    <a:pt x="694" y="896"/>
                    <a:pt x="1011" y="883"/>
                    <a:pt x="1076" y="871"/>
                  </a:cubicBezTo>
                  <a:cubicBezTo>
                    <a:pt x="1156" y="862"/>
                    <a:pt x="1228" y="813"/>
                    <a:pt x="1268" y="758"/>
                  </a:cubicBezTo>
                  <a:cubicBezTo>
                    <a:pt x="1323" y="682"/>
                    <a:pt x="1371" y="602"/>
                    <a:pt x="1418" y="522"/>
                  </a:cubicBezTo>
                  <a:cubicBezTo>
                    <a:pt x="1445" y="477"/>
                    <a:pt x="1463" y="428"/>
                    <a:pt x="1485" y="381"/>
                  </a:cubicBezTo>
                  <a:cubicBezTo>
                    <a:pt x="1501" y="346"/>
                    <a:pt x="1527" y="331"/>
                    <a:pt x="1572" y="331"/>
                  </a:cubicBezTo>
                  <a:cubicBezTo>
                    <a:pt x="1617" y="331"/>
                    <a:pt x="1643" y="346"/>
                    <a:pt x="1660" y="381"/>
                  </a:cubicBezTo>
                  <a:cubicBezTo>
                    <a:pt x="1682" y="428"/>
                    <a:pt x="1701" y="477"/>
                    <a:pt x="1728" y="522"/>
                  </a:cubicBezTo>
                  <a:cubicBezTo>
                    <a:pt x="1775" y="602"/>
                    <a:pt x="1823" y="682"/>
                    <a:pt x="1878" y="758"/>
                  </a:cubicBezTo>
                  <a:cubicBezTo>
                    <a:pt x="1919" y="813"/>
                    <a:pt x="1990" y="862"/>
                    <a:pt x="2070" y="871"/>
                  </a:cubicBezTo>
                  <a:cubicBezTo>
                    <a:pt x="2135" y="883"/>
                    <a:pt x="2452" y="896"/>
                    <a:pt x="2663" y="855"/>
                  </a:cubicBezTo>
                  <a:cubicBezTo>
                    <a:pt x="2840" y="830"/>
                    <a:pt x="2963" y="740"/>
                    <a:pt x="2999" y="574"/>
                  </a:cubicBezTo>
                  <a:cubicBezTo>
                    <a:pt x="3010" y="526"/>
                    <a:pt x="3010" y="452"/>
                    <a:pt x="3041" y="415"/>
                  </a:cubicBezTo>
                  <a:cubicBezTo>
                    <a:pt x="3146" y="345"/>
                    <a:pt x="3101" y="252"/>
                    <a:pt x="3108" y="158"/>
                  </a:cubicBezTo>
                  <a:close/>
                  <a:moveTo>
                    <a:pt x="1385" y="358"/>
                  </a:moveTo>
                  <a:cubicBezTo>
                    <a:pt x="1365" y="477"/>
                    <a:pt x="1310" y="583"/>
                    <a:pt x="1233" y="679"/>
                  </a:cubicBezTo>
                  <a:cubicBezTo>
                    <a:pt x="1180" y="747"/>
                    <a:pt x="1104" y="785"/>
                    <a:pt x="1010" y="801"/>
                  </a:cubicBezTo>
                  <a:cubicBezTo>
                    <a:pt x="836" y="831"/>
                    <a:pt x="664" y="816"/>
                    <a:pt x="492" y="795"/>
                  </a:cubicBezTo>
                  <a:cubicBezTo>
                    <a:pt x="380" y="780"/>
                    <a:pt x="305" y="721"/>
                    <a:pt x="273" y="625"/>
                  </a:cubicBezTo>
                  <a:cubicBezTo>
                    <a:pt x="226" y="483"/>
                    <a:pt x="216" y="339"/>
                    <a:pt x="243" y="193"/>
                  </a:cubicBezTo>
                  <a:cubicBezTo>
                    <a:pt x="253" y="135"/>
                    <a:pt x="285" y="95"/>
                    <a:pt x="352" y="89"/>
                  </a:cubicBezTo>
                  <a:cubicBezTo>
                    <a:pt x="473" y="78"/>
                    <a:pt x="641" y="73"/>
                    <a:pt x="714" y="71"/>
                  </a:cubicBezTo>
                  <a:cubicBezTo>
                    <a:pt x="783" y="71"/>
                    <a:pt x="856" y="70"/>
                    <a:pt x="924" y="77"/>
                  </a:cubicBezTo>
                  <a:cubicBezTo>
                    <a:pt x="1028" y="88"/>
                    <a:pt x="1134" y="98"/>
                    <a:pt x="1233" y="125"/>
                  </a:cubicBezTo>
                  <a:cubicBezTo>
                    <a:pt x="1353" y="159"/>
                    <a:pt x="1403" y="248"/>
                    <a:pt x="1385" y="358"/>
                  </a:cubicBezTo>
                  <a:close/>
                  <a:moveTo>
                    <a:pt x="2873" y="625"/>
                  </a:moveTo>
                  <a:cubicBezTo>
                    <a:pt x="2841" y="721"/>
                    <a:pt x="2766" y="780"/>
                    <a:pt x="2655" y="795"/>
                  </a:cubicBezTo>
                  <a:cubicBezTo>
                    <a:pt x="2483" y="816"/>
                    <a:pt x="2310" y="831"/>
                    <a:pt x="2136" y="801"/>
                  </a:cubicBezTo>
                  <a:cubicBezTo>
                    <a:pt x="2042" y="785"/>
                    <a:pt x="1966" y="747"/>
                    <a:pt x="1913" y="679"/>
                  </a:cubicBezTo>
                  <a:cubicBezTo>
                    <a:pt x="1836" y="583"/>
                    <a:pt x="1781" y="477"/>
                    <a:pt x="1761" y="358"/>
                  </a:cubicBezTo>
                  <a:cubicBezTo>
                    <a:pt x="1743" y="248"/>
                    <a:pt x="1793" y="159"/>
                    <a:pt x="1914" y="125"/>
                  </a:cubicBezTo>
                  <a:cubicBezTo>
                    <a:pt x="2012" y="98"/>
                    <a:pt x="2118" y="88"/>
                    <a:pt x="2222" y="77"/>
                  </a:cubicBezTo>
                  <a:cubicBezTo>
                    <a:pt x="2290" y="70"/>
                    <a:pt x="2363" y="71"/>
                    <a:pt x="2432" y="71"/>
                  </a:cubicBezTo>
                  <a:cubicBezTo>
                    <a:pt x="2506" y="73"/>
                    <a:pt x="2673" y="78"/>
                    <a:pt x="2794" y="89"/>
                  </a:cubicBezTo>
                  <a:cubicBezTo>
                    <a:pt x="2861" y="95"/>
                    <a:pt x="2893" y="135"/>
                    <a:pt x="2904" y="193"/>
                  </a:cubicBezTo>
                  <a:cubicBezTo>
                    <a:pt x="2930" y="339"/>
                    <a:pt x="2920" y="483"/>
                    <a:pt x="2873" y="625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îṧliḋe">
              <a:extLst>
                <a:ext uri="{FF2B5EF4-FFF2-40B4-BE49-F238E27FC236}">
                  <a16:creationId xmlns:a16="http://schemas.microsoft.com/office/drawing/2014/main" id="{59D515E3-ECEA-8C0F-852C-54BFFB6FF31C}"/>
                </a:ext>
              </a:extLst>
            </p:cNvPr>
            <p:cNvSpPr/>
            <p:nvPr/>
          </p:nvSpPr>
          <p:spPr bwMode="auto">
            <a:xfrm>
              <a:off x="8434043" y="3400530"/>
              <a:ext cx="71774" cy="39874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îṩľïdé">
              <a:extLst>
                <a:ext uri="{FF2B5EF4-FFF2-40B4-BE49-F238E27FC236}">
                  <a16:creationId xmlns:a16="http://schemas.microsoft.com/office/drawing/2014/main" id="{81BB8AA9-48F4-ABBC-F228-397C28F3A270}"/>
                </a:ext>
              </a:extLst>
            </p:cNvPr>
            <p:cNvSpPr/>
            <p:nvPr/>
          </p:nvSpPr>
          <p:spPr bwMode="auto">
            <a:xfrm>
              <a:off x="8456259" y="3406796"/>
              <a:ext cx="27342" cy="27342"/>
            </a:xfrm>
            <a:prstGeom prst="ellipse">
              <a:avLst/>
            </a:prstGeom>
            <a:solidFill>
              <a:srgbClr val="2F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išľîḍê">
              <a:extLst>
                <a:ext uri="{FF2B5EF4-FFF2-40B4-BE49-F238E27FC236}">
                  <a16:creationId xmlns:a16="http://schemas.microsoft.com/office/drawing/2014/main" id="{54BA2E0D-01D5-AA4F-A689-8CFE4DC418A2}"/>
                </a:ext>
              </a:extLst>
            </p:cNvPr>
            <p:cNvSpPr/>
            <p:nvPr/>
          </p:nvSpPr>
          <p:spPr bwMode="auto">
            <a:xfrm>
              <a:off x="8469361" y="3411923"/>
              <a:ext cx="9114" cy="9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ísľîḓê">
              <a:extLst>
                <a:ext uri="{FF2B5EF4-FFF2-40B4-BE49-F238E27FC236}">
                  <a16:creationId xmlns:a16="http://schemas.microsoft.com/office/drawing/2014/main" id="{54918F40-F4A2-9D84-09F8-6835F7176D44}"/>
                </a:ext>
              </a:extLst>
            </p:cNvPr>
            <p:cNvSpPr/>
            <p:nvPr/>
          </p:nvSpPr>
          <p:spPr bwMode="auto">
            <a:xfrm>
              <a:off x="8597528" y="3399391"/>
              <a:ext cx="71774" cy="39874"/>
            </a:xfrm>
            <a:prstGeom prst="ellipse">
              <a:avLst/>
            </a:prstGeom>
            <a:solidFill>
              <a:srgbClr val="F8F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ï$ľïde">
              <a:extLst>
                <a:ext uri="{FF2B5EF4-FFF2-40B4-BE49-F238E27FC236}">
                  <a16:creationId xmlns:a16="http://schemas.microsoft.com/office/drawing/2014/main" id="{FDE27420-CC01-8F4F-B9D2-068F9969B0AC}"/>
                </a:ext>
              </a:extLst>
            </p:cNvPr>
            <p:cNvSpPr/>
            <p:nvPr/>
          </p:nvSpPr>
          <p:spPr bwMode="auto">
            <a:xfrm>
              <a:off x="8619743" y="3405657"/>
              <a:ext cx="27342" cy="26773"/>
            </a:xfrm>
            <a:prstGeom prst="ellipse">
              <a:avLst/>
            </a:prstGeom>
            <a:solidFill>
              <a:srgbClr val="2F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î$ḻîḑé">
              <a:extLst>
                <a:ext uri="{FF2B5EF4-FFF2-40B4-BE49-F238E27FC236}">
                  <a16:creationId xmlns:a16="http://schemas.microsoft.com/office/drawing/2014/main" id="{2DBA3E71-D915-5BB6-6D87-75E6E409652F}"/>
                </a:ext>
              </a:extLst>
            </p:cNvPr>
            <p:cNvSpPr/>
            <p:nvPr/>
          </p:nvSpPr>
          <p:spPr bwMode="auto">
            <a:xfrm>
              <a:off x="8632845" y="3411923"/>
              <a:ext cx="9684" cy="9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îS1iḋê">
              <a:extLst>
                <a:ext uri="{FF2B5EF4-FFF2-40B4-BE49-F238E27FC236}">
                  <a16:creationId xmlns:a16="http://schemas.microsoft.com/office/drawing/2014/main" id="{3BFB5780-14DC-978F-383B-52E46091F22D}"/>
                </a:ext>
              </a:extLst>
            </p:cNvPr>
            <p:cNvSpPr/>
            <p:nvPr/>
          </p:nvSpPr>
          <p:spPr bwMode="auto">
            <a:xfrm>
              <a:off x="8534868" y="3517874"/>
              <a:ext cx="36456" cy="13671"/>
            </a:xfrm>
            <a:custGeom>
              <a:avLst/>
              <a:gdLst>
                <a:gd name="T0" fmla="*/ 224 w 323"/>
                <a:gd name="T1" fmla="*/ 53 h 120"/>
                <a:gd name="T2" fmla="*/ 162 w 323"/>
                <a:gd name="T3" fmla="*/ 82 h 120"/>
                <a:gd name="T4" fmla="*/ 100 w 323"/>
                <a:gd name="T5" fmla="*/ 53 h 120"/>
                <a:gd name="T6" fmla="*/ 0 w 323"/>
                <a:gd name="T7" fmla="*/ 70 h 120"/>
                <a:gd name="T8" fmla="*/ 102 w 323"/>
                <a:gd name="T9" fmla="*/ 95 h 120"/>
                <a:gd name="T10" fmla="*/ 162 w 323"/>
                <a:gd name="T11" fmla="*/ 119 h 120"/>
                <a:gd name="T12" fmla="*/ 222 w 323"/>
                <a:gd name="T13" fmla="*/ 95 h 120"/>
                <a:gd name="T14" fmla="*/ 323 w 323"/>
                <a:gd name="T15" fmla="*/ 70 h 120"/>
                <a:gd name="T16" fmla="*/ 224 w 323"/>
                <a:gd name="T17" fmla="*/ 5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120">
                  <a:moveTo>
                    <a:pt x="224" y="53"/>
                  </a:moveTo>
                  <a:cubicBezTo>
                    <a:pt x="224" y="53"/>
                    <a:pt x="199" y="82"/>
                    <a:pt x="162" y="82"/>
                  </a:cubicBezTo>
                  <a:cubicBezTo>
                    <a:pt x="125" y="82"/>
                    <a:pt x="100" y="53"/>
                    <a:pt x="100" y="53"/>
                  </a:cubicBezTo>
                  <a:cubicBezTo>
                    <a:pt x="13" y="0"/>
                    <a:pt x="0" y="70"/>
                    <a:pt x="0" y="70"/>
                  </a:cubicBezTo>
                  <a:cubicBezTo>
                    <a:pt x="5" y="112"/>
                    <a:pt x="102" y="95"/>
                    <a:pt x="102" y="95"/>
                  </a:cubicBezTo>
                  <a:cubicBezTo>
                    <a:pt x="122" y="115"/>
                    <a:pt x="143" y="120"/>
                    <a:pt x="162" y="119"/>
                  </a:cubicBezTo>
                  <a:cubicBezTo>
                    <a:pt x="180" y="120"/>
                    <a:pt x="201" y="115"/>
                    <a:pt x="222" y="95"/>
                  </a:cubicBezTo>
                  <a:cubicBezTo>
                    <a:pt x="222" y="95"/>
                    <a:pt x="319" y="112"/>
                    <a:pt x="323" y="70"/>
                  </a:cubicBezTo>
                  <a:cubicBezTo>
                    <a:pt x="323" y="70"/>
                    <a:pt x="310" y="0"/>
                    <a:pt x="224" y="53"/>
                  </a:cubicBezTo>
                  <a:close/>
                </a:path>
              </a:pathLst>
            </a:custGeom>
            <a:solidFill>
              <a:srgbClr val="BA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61" name="written-letter_73473">
            <a:extLst>
              <a:ext uri="{FF2B5EF4-FFF2-40B4-BE49-F238E27FC236}">
                <a16:creationId xmlns:a16="http://schemas.microsoft.com/office/drawing/2014/main" id="{CC96BE5E-07DC-90A8-FAA5-DCFC775A331E}"/>
              </a:ext>
            </a:extLst>
          </p:cNvPr>
          <p:cNvSpPr/>
          <p:nvPr/>
        </p:nvSpPr>
        <p:spPr>
          <a:xfrm>
            <a:off x="2738694" y="3403042"/>
            <a:ext cx="609685" cy="537497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622" h="2315">
                <a:moveTo>
                  <a:pt x="751" y="330"/>
                </a:moveTo>
                <a:cubicBezTo>
                  <a:pt x="751" y="293"/>
                  <a:pt x="781" y="263"/>
                  <a:pt x="818" y="263"/>
                </a:cubicBezTo>
                <a:lnTo>
                  <a:pt x="1754" y="263"/>
                </a:lnTo>
                <a:cubicBezTo>
                  <a:pt x="1791" y="263"/>
                  <a:pt x="1821" y="293"/>
                  <a:pt x="1821" y="330"/>
                </a:cubicBezTo>
                <a:cubicBezTo>
                  <a:pt x="1821" y="367"/>
                  <a:pt x="1791" y="397"/>
                  <a:pt x="1754" y="397"/>
                </a:cubicBezTo>
                <a:lnTo>
                  <a:pt x="818" y="397"/>
                </a:lnTo>
                <a:cubicBezTo>
                  <a:pt x="781" y="397"/>
                  <a:pt x="751" y="367"/>
                  <a:pt x="751" y="330"/>
                </a:cubicBezTo>
                <a:close/>
                <a:moveTo>
                  <a:pt x="2622" y="837"/>
                </a:moveTo>
                <a:lnTo>
                  <a:pt x="2622" y="2035"/>
                </a:lnTo>
                <a:cubicBezTo>
                  <a:pt x="2622" y="2189"/>
                  <a:pt x="2497" y="2315"/>
                  <a:pt x="2343" y="2315"/>
                </a:cubicBezTo>
                <a:lnTo>
                  <a:pt x="279" y="2315"/>
                </a:lnTo>
                <a:cubicBezTo>
                  <a:pt x="125" y="2315"/>
                  <a:pt x="0" y="2189"/>
                  <a:pt x="0" y="2035"/>
                </a:cubicBezTo>
                <a:lnTo>
                  <a:pt x="0" y="837"/>
                </a:lnTo>
                <a:cubicBezTo>
                  <a:pt x="0" y="683"/>
                  <a:pt x="125" y="558"/>
                  <a:pt x="279" y="558"/>
                </a:cubicBezTo>
                <a:lnTo>
                  <a:pt x="486" y="558"/>
                </a:lnTo>
                <a:lnTo>
                  <a:pt x="486" y="183"/>
                </a:lnTo>
                <a:cubicBezTo>
                  <a:pt x="486" y="82"/>
                  <a:pt x="569" y="0"/>
                  <a:pt x="670" y="0"/>
                </a:cubicBezTo>
                <a:lnTo>
                  <a:pt x="1927" y="0"/>
                </a:lnTo>
                <a:cubicBezTo>
                  <a:pt x="2028" y="0"/>
                  <a:pt x="2111" y="82"/>
                  <a:pt x="2111" y="183"/>
                </a:cubicBezTo>
                <a:lnTo>
                  <a:pt x="2111" y="558"/>
                </a:lnTo>
                <a:lnTo>
                  <a:pt x="2343" y="558"/>
                </a:lnTo>
                <a:cubicBezTo>
                  <a:pt x="2497" y="558"/>
                  <a:pt x="2622" y="683"/>
                  <a:pt x="2622" y="837"/>
                </a:cubicBezTo>
                <a:close/>
                <a:moveTo>
                  <a:pt x="2420" y="1997"/>
                </a:moveTo>
                <a:lnTo>
                  <a:pt x="1583" y="1452"/>
                </a:lnTo>
                <a:lnTo>
                  <a:pt x="2422" y="861"/>
                </a:lnTo>
                <a:cubicBezTo>
                  <a:pt x="2452" y="839"/>
                  <a:pt x="2459" y="798"/>
                  <a:pt x="2438" y="768"/>
                </a:cubicBezTo>
                <a:cubicBezTo>
                  <a:pt x="2417" y="738"/>
                  <a:pt x="2375" y="730"/>
                  <a:pt x="2345" y="752"/>
                </a:cubicBezTo>
                <a:lnTo>
                  <a:pt x="1978" y="1011"/>
                </a:lnTo>
                <a:lnTo>
                  <a:pt x="1978" y="778"/>
                </a:lnTo>
                <a:lnTo>
                  <a:pt x="1978" y="764"/>
                </a:lnTo>
                <a:lnTo>
                  <a:pt x="1978" y="183"/>
                </a:lnTo>
                <a:cubicBezTo>
                  <a:pt x="1978" y="156"/>
                  <a:pt x="1955" y="133"/>
                  <a:pt x="1927" y="133"/>
                </a:cubicBezTo>
                <a:lnTo>
                  <a:pt x="670" y="133"/>
                </a:lnTo>
                <a:cubicBezTo>
                  <a:pt x="642" y="133"/>
                  <a:pt x="620" y="156"/>
                  <a:pt x="620" y="183"/>
                </a:cubicBezTo>
                <a:lnTo>
                  <a:pt x="620" y="755"/>
                </a:lnTo>
                <a:lnTo>
                  <a:pt x="620" y="755"/>
                </a:lnTo>
                <a:lnTo>
                  <a:pt x="620" y="995"/>
                </a:lnTo>
                <a:lnTo>
                  <a:pt x="279" y="756"/>
                </a:lnTo>
                <a:cubicBezTo>
                  <a:pt x="249" y="735"/>
                  <a:pt x="208" y="742"/>
                  <a:pt x="186" y="773"/>
                </a:cubicBezTo>
                <a:cubicBezTo>
                  <a:pt x="165" y="803"/>
                  <a:pt x="173" y="844"/>
                  <a:pt x="203" y="865"/>
                </a:cubicBezTo>
                <a:lnTo>
                  <a:pt x="1046" y="1458"/>
                </a:lnTo>
                <a:lnTo>
                  <a:pt x="205" y="2005"/>
                </a:lnTo>
                <a:cubicBezTo>
                  <a:pt x="174" y="2025"/>
                  <a:pt x="165" y="2066"/>
                  <a:pt x="185" y="2097"/>
                </a:cubicBezTo>
                <a:cubicBezTo>
                  <a:pt x="198" y="2117"/>
                  <a:pt x="219" y="2127"/>
                  <a:pt x="241" y="2127"/>
                </a:cubicBezTo>
                <a:cubicBezTo>
                  <a:pt x="254" y="2127"/>
                  <a:pt x="266" y="2124"/>
                  <a:pt x="277" y="2117"/>
                </a:cubicBezTo>
                <a:lnTo>
                  <a:pt x="1161" y="1542"/>
                </a:lnTo>
                <a:cubicBezTo>
                  <a:pt x="1162" y="1541"/>
                  <a:pt x="1162" y="1540"/>
                  <a:pt x="1163" y="1540"/>
                </a:cubicBezTo>
                <a:lnTo>
                  <a:pt x="1201" y="1566"/>
                </a:lnTo>
                <a:cubicBezTo>
                  <a:pt x="1234" y="1589"/>
                  <a:pt x="1272" y="1601"/>
                  <a:pt x="1311" y="1601"/>
                </a:cubicBezTo>
                <a:cubicBezTo>
                  <a:pt x="1350" y="1601"/>
                  <a:pt x="1389" y="1589"/>
                  <a:pt x="1422" y="1566"/>
                </a:cubicBezTo>
                <a:lnTo>
                  <a:pt x="1466" y="1535"/>
                </a:lnTo>
                <a:lnTo>
                  <a:pt x="2347" y="2108"/>
                </a:lnTo>
                <a:cubicBezTo>
                  <a:pt x="2359" y="2116"/>
                  <a:pt x="2371" y="2119"/>
                  <a:pt x="2384" y="2119"/>
                </a:cubicBezTo>
                <a:cubicBezTo>
                  <a:pt x="2405" y="2119"/>
                  <a:pt x="2427" y="2109"/>
                  <a:pt x="2440" y="2089"/>
                </a:cubicBezTo>
                <a:cubicBezTo>
                  <a:pt x="2460" y="2058"/>
                  <a:pt x="2451" y="2017"/>
                  <a:pt x="2420" y="1997"/>
                </a:cubicBezTo>
                <a:close/>
                <a:moveTo>
                  <a:pt x="818" y="695"/>
                </a:moveTo>
                <a:lnTo>
                  <a:pt x="1754" y="695"/>
                </a:lnTo>
                <a:cubicBezTo>
                  <a:pt x="1791" y="695"/>
                  <a:pt x="1821" y="665"/>
                  <a:pt x="1821" y="628"/>
                </a:cubicBezTo>
                <a:cubicBezTo>
                  <a:pt x="1821" y="591"/>
                  <a:pt x="1791" y="561"/>
                  <a:pt x="1754" y="561"/>
                </a:cubicBezTo>
                <a:lnTo>
                  <a:pt x="818" y="561"/>
                </a:lnTo>
                <a:cubicBezTo>
                  <a:pt x="781" y="561"/>
                  <a:pt x="751" y="591"/>
                  <a:pt x="751" y="628"/>
                </a:cubicBezTo>
                <a:cubicBezTo>
                  <a:pt x="751" y="665"/>
                  <a:pt x="781" y="695"/>
                  <a:pt x="818" y="695"/>
                </a:cubicBezTo>
                <a:close/>
                <a:moveTo>
                  <a:pt x="818" y="993"/>
                </a:moveTo>
                <a:lnTo>
                  <a:pt x="1754" y="993"/>
                </a:lnTo>
                <a:cubicBezTo>
                  <a:pt x="1791" y="993"/>
                  <a:pt x="1821" y="963"/>
                  <a:pt x="1821" y="926"/>
                </a:cubicBezTo>
                <a:cubicBezTo>
                  <a:pt x="1821" y="889"/>
                  <a:pt x="1791" y="859"/>
                  <a:pt x="1754" y="859"/>
                </a:cubicBezTo>
                <a:lnTo>
                  <a:pt x="818" y="859"/>
                </a:lnTo>
                <a:cubicBezTo>
                  <a:pt x="781" y="859"/>
                  <a:pt x="751" y="889"/>
                  <a:pt x="751" y="926"/>
                </a:cubicBezTo>
                <a:cubicBezTo>
                  <a:pt x="751" y="963"/>
                  <a:pt x="781" y="993"/>
                  <a:pt x="818" y="99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829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43945 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6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3" animBg="1"/>
      <p:bldP spid="561" grpId="4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665C3BE2-9A6C-C087-BAC4-A7E39FE2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17" y="1760551"/>
            <a:ext cx="4204600" cy="3291272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!!文本框 18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yml</a:t>
            </a:r>
            <a:r>
              <a:rPr lang="zh-CN" altLang="en-US"/>
              <a:t>配置信息书写与获取</a:t>
            </a:r>
          </a:p>
        </p:txBody>
      </p:sp>
      <p:grpSp>
        <p:nvGrpSpPr>
          <p:cNvPr id="13" name="!!!a">
            <a:extLst>
              <a:ext uri="{FF2B5EF4-FFF2-40B4-BE49-F238E27FC236}">
                <a16:creationId xmlns:a16="http://schemas.microsoft.com/office/drawing/2014/main" id="{033B8A71-D45D-4263-32D4-1368597FAC9C}"/>
              </a:ext>
            </a:extLst>
          </p:cNvPr>
          <p:cNvGrpSpPr/>
          <p:nvPr/>
        </p:nvGrpSpPr>
        <p:grpSpPr>
          <a:xfrm>
            <a:off x="6597385" y="3352799"/>
            <a:ext cx="4421588" cy="1681019"/>
            <a:chOff x="5221173" y="1814801"/>
            <a:chExt cx="4421588" cy="1510288"/>
          </a:xfrm>
        </p:grpSpPr>
        <p:sp>
          <p:nvSpPr>
            <p:cNvPr id="14" name="!!矩形: 圆角 8">
              <a:extLst>
                <a:ext uri="{FF2B5EF4-FFF2-40B4-BE49-F238E27FC236}">
                  <a16:creationId xmlns:a16="http://schemas.microsoft.com/office/drawing/2014/main" id="{A34267DA-C87B-3CA1-D15C-E928096D7776}"/>
                </a:ext>
              </a:extLst>
            </p:cNvPr>
            <p:cNvSpPr/>
            <p:nvPr/>
          </p:nvSpPr>
          <p:spPr>
            <a:xfrm>
              <a:off x="5221175" y="1892997"/>
              <a:ext cx="4421586" cy="1432092"/>
            </a:xfrm>
            <a:prstGeom prst="roundRect">
              <a:avLst>
                <a:gd name="adj" fmla="val 5962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email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user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593140521@qq.com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code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jfejwezhcrzcbbbb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host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smtp.qq.com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auth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true</a:t>
              </a:r>
            </a:p>
          </p:txBody>
        </p:sp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0D56B112-7FEE-E02D-F8F4-73542DAB790E}"/>
                </a:ext>
              </a:extLst>
            </p:cNvPr>
            <p:cNvSpPr/>
            <p:nvPr/>
          </p:nvSpPr>
          <p:spPr>
            <a:xfrm>
              <a:off x="5221173" y="1814801"/>
              <a:ext cx="1676986" cy="218341"/>
            </a:xfrm>
            <a:prstGeom prst="round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application.yml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2208E4C-6867-5F0E-8B97-673AB9E0B99C}"/>
              </a:ext>
            </a:extLst>
          </p:cNvPr>
          <p:cNvSpPr/>
          <p:nvPr/>
        </p:nvSpPr>
        <p:spPr>
          <a:xfrm>
            <a:off x="3177309" y="2544389"/>
            <a:ext cx="1634836" cy="2406302"/>
          </a:xfrm>
          <a:prstGeom prst="roundRect">
            <a:avLst>
              <a:gd name="adj" fmla="val 11195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432000" rIns="72000" bIns="108000" rtlCol="0" anchor="ctr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two-left-arrows_44887">
            <a:extLst>
              <a:ext uri="{FF2B5EF4-FFF2-40B4-BE49-F238E27FC236}">
                <a16:creationId xmlns:a16="http://schemas.microsoft.com/office/drawing/2014/main" id="{BD11301A-C239-548F-EDAD-62DC63893FE3}"/>
              </a:ext>
            </a:extLst>
          </p:cNvPr>
          <p:cNvSpPr/>
          <p:nvPr/>
        </p:nvSpPr>
        <p:spPr>
          <a:xfrm flipH="1">
            <a:off x="5622194" y="3228329"/>
            <a:ext cx="609685" cy="401341"/>
          </a:xfrm>
          <a:custGeom>
            <a:avLst/>
            <a:gdLst>
              <a:gd name="connsiteX0" fmla="*/ 453146 w 608558"/>
              <a:gd name="connsiteY0" fmla="*/ 0 h 400600"/>
              <a:gd name="connsiteX1" fmla="*/ 601522 w 608558"/>
              <a:gd name="connsiteY1" fmla="*/ 0 h 400600"/>
              <a:gd name="connsiteX2" fmla="*/ 607511 w 608558"/>
              <a:gd name="connsiteY2" fmla="*/ 9687 h 400600"/>
              <a:gd name="connsiteX3" fmla="*/ 447073 w 608558"/>
              <a:gd name="connsiteY3" fmla="*/ 188761 h 400600"/>
              <a:gd name="connsiteX4" fmla="*/ 447073 w 608558"/>
              <a:gd name="connsiteY4" fmla="*/ 208218 h 400600"/>
              <a:gd name="connsiteX5" fmla="*/ 607511 w 608558"/>
              <a:gd name="connsiteY5" fmla="*/ 390914 h 400600"/>
              <a:gd name="connsiteX6" fmla="*/ 601522 w 608558"/>
              <a:gd name="connsiteY6" fmla="*/ 400600 h 400600"/>
              <a:gd name="connsiteX7" fmla="*/ 453146 w 608558"/>
              <a:gd name="connsiteY7" fmla="*/ 400600 h 400600"/>
              <a:gd name="connsiteX8" fmla="*/ 437372 w 608558"/>
              <a:gd name="connsiteY8" fmla="*/ 390914 h 400600"/>
              <a:gd name="connsiteX9" fmla="*/ 277018 w 608558"/>
              <a:gd name="connsiteY9" fmla="*/ 208218 h 400600"/>
              <a:gd name="connsiteX10" fmla="*/ 277018 w 608558"/>
              <a:gd name="connsiteY10" fmla="*/ 188761 h 400600"/>
              <a:gd name="connsiteX11" fmla="*/ 412404 w 608558"/>
              <a:gd name="connsiteY11" fmla="*/ 37651 h 400600"/>
              <a:gd name="connsiteX12" fmla="*/ 453146 w 608558"/>
              <a:gd name="connsiteY12" fmla="*/ 0 h 400600"/>
              <a:gd name="connsiteX13" fmla="*/ 178152 w 608558"/>
              <a:gd name="connsiteY13" fmla="*/ 0 h 400600"/>
              <a:gd name="connsiteX14" fmla="*/ 326528 w 608558"/>
              <a:gd name="connsiteY14" fmla="*/ 0 h 400600"/>
              <a:gd name="connsiteX15" fmla="*/ 332517 w 608558"/>
              <a:gd name="connsiteY15" fmla="*/ 9687 h 400600"/>
              <a:gd name="connsiteX16" fmla="*/ 172163 w 608558"/>
              <a:gd name="connsiteY16" fmla="*/ 188761 h 400600"/>
              <a:gd name="connsiteX17" fmla="*/ 172163 w 608558"/>
              <a:gd name="connsiteY17" fmla="*/ 208218 h 400600"/>
              <a:gd name="connsiteX18" fmla="*/ 332517 w 608558"/>
              <a:gd name="connsiteY18" fmla="*/ 390914 h 400600"/>
              <a:gd name="connsiteX19" fmla="*/ 326528 w 608558"/>
              <a:gd name="connsiteY19" fmla="*/ 400600 h 400600"/>
              <a:gd name="connsiteX20" fmla="*/ 178152 w 608558"/>
              <a:gd name="connsiteY20" fmla="*/ 400600 h 400600"/>
              <a:gd name="connsiteX21" fmla="*/ 162378 w 608558"/>
              <a:gd name="connsiteY21" fmla="*/ 390914 h 400600"/>
              <a:gd name="connsiteX22" fmla="*/ 2024 w 608558"/>
              <a:gd name="connsiteY22" fmla="*/ 208218 h 400600"/>
              <a:gd name="connsiteX23" fmla="*/ 2024 w 608558"/>
              <a:gd name="connsiteY23" fmla="*/ 188761 h 400600"/>
              <a:gd name="connsiteX24" fmla="*/ 153521 w 608558"/>
              <a:gd name="connsiteY24" fmla="*/ 19710 h 400600"/>
              <a:gd name="connsiteX25" fmla="*/ 178152 w 608558"/>
              <a:gd name="connsiteY25" fmla="*/ 0 h 4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8558" h="400600">
                <a:moveTo>
                  <a:pt x="453146" y="0"/>
                </a:moveTo>
                <a:lnTo>
                  <a:pt x="601522" y="0"/>
                </a:lnTo>
                <a:cubicBezTo>
                  <a:pt x="607511" y="0"/>
                  <a:pt x="610210" y="4380"/>
                  <a:pt x="607511" y="9687"/>
                </a:cubicBezTo>
                <a:lnTo>
                  <a:pt x="447073" y="188761"/>
                </a:lnTo>
                <a:cubicBezTo>
                  <a:pt x="444458" y="194151"/>
                  <a:pt x="444458" y="202827"/>
                  <a:pt x="447073" y="208218"/>
                </a:cubicBezTo>
                <a:lnTo>
                  <a:pt x="607511" y="390914"/>
                </a:lnTo>
                <a:cubicBezTo>
                  <a:pt x="610210" y="396304"/>
                  <a:pt x="607511" y="400600"/>
                  <a:pt x="601522" y="400600"/>
                </a:cubicBezTo>
                <a:lnTo>
                  <a:pt x="453146" y="400600"/>
                </a:lnTo>
                <a:cubicBezTo>
                  <a:pt x="447157" y="400600"/>
                  <a:pt x="440071" y="396304"/>
                  <a:pt x="437372" y="390914"/>
                </a:cubicBezTo>
                <a:lnTo>
                  <a:pt x="277018" y="208218"/>
                </a:lnTo>
                <a:cubicBezTo>
                  <a:pt x="274319" y="202827"/>
                  <a:pt x="274319" y="194151"/>
                  <a:pt x="277018" y="188761"/>
                </a:cubicBezTo>
                <a:cubicBezTo>
                  <a:pt x="277862" y="187076"/>
                  <a:pt x="396630" y="55255"/>
                  <a:pt x="412404" y="37651"/>
                </a:cubicBezTo>
                <a:cubicBezTo>
                  <a:pt x="421345" y="27628"/>
                  <a:pt x="439397" y="0"/>
                  <a:pt x="453146" y="0"/>
                </a:cubicBezTo>
                <a:close/>
                <a:moveTo>
                  <a:pt x="178152" y="0"/>
                </a:moveTo>
                <a:lnTo>
                  <a:pt x="326528" y="0"/>
                </a:lnTo>
                <a:cubicBezTo>
                  <a:pt x="332517" y="0"/>
                  <a:pt x="335216" y="4380"/>
                  <a:pt x="332517" y="9687"/>
                </a:cubicBezTo>
                <a:lnTo>
                  <a:pt x="172163" y="188761"/>
                </a:lnTo>
                <a:cubicBezTo>
                  <a:pt x="169464" y="194151"/>
                  <a:pt x="169464" y="202827"/>
                  <a:pt x="172163" y="208218"/>
                </a:cubicBezTo>
                <a:lnTo>
                  <a:pt x="332517" y="390914"/>
                </a:lnTo>
                <a:cubicBezTo>
                  <a:pt x="335216" y="396220"/>
                  <a:pt x="332517" y="400600"/>
                  <a:pt x="326528" y="400600"/>
                </a:cubicBezTo>
                <a:lnTo>
                  <a:pt x="178152" y="400600"/>
                </a:lnTo>
                <a:cubicBezTo>
                  <a:pt x="172163" y="400600"/>
                  <a:pt x="165077" y="396220"/>
                  <a:pt x="162378" y="390914"/>
                </a:cubicBezTo>
                <a:lnTo>
                  <a:pt x="2024" y="208218"/>
                </a:lnTo>
                <a:cubicBezTo>
                  <a:pt x="-675" y="202827"/>
                  <a:pt x="-675" y="194151"/>
                  <a:pt x="2024" y="188761"/>
                </a:cubicBezTo>
                <a:cubicBezTo>
                  <a:pt x="26065" y="161975"/>
                  <a:pt x="144917" y="29565"/>
                  <a:pt x="153521" y="19710"/>
                </a:cubicBezTo>
                <a:cubicBezTo>
                  <a:pt x="159932" y="12214"/>
                  <a:pt x="166849" y="0"/>
                  <a:pt x="178152" y="0"/>
                </a:cubicBezTo>
                <a:close/>
              </a:path>
            </a:pathLst>
          </a:cu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999BB19-9F69-B639-B288-3B04C1FB2612}"/>
              </a:ext>
            </a:extLst>
          </p:cNvPr>
          <p:cNvGrpSpPr/>
          <p:nvPr/>
        </p:nvGrpSpPr>
        <p:grpSpPr>
          <a:xfrm>
            <a:off x="6597384" y="2765347"/>
            <a:ext cx="4421588" cy="1417925"/>
            <a:chOff x="5221173" y="1814801"/>
            <a:chExt cx="4421588" cy="1417925"/>
          </a:xfrm>
        </p:grpSpPr>
        <p:sp>
          <p:nvSpPr>
            <p:cNvPr id="10" name="!!矩形: 圆角 8">
              <a:extLst>
                <a:ext uri="{FF2B5EF4-FFF2-40B4-BE49-F238E27FC236}">
                  <a16:creationId xmlns:a16="http://schemas.microsoft.com/office/drawing/2014/main" id="{6AC58AED-7DC2-3A92-A21D-354758179CF7}"/>
                </a:ext>
              </a:extLst>
            </p:cNvPr>
            <p:cNvSpPr/>
            <p:nvPr/>
          </p:nvSpPr>
          <p:spPr>
            <a:xfrm>
              <a:off x="5221175" y="1892997"/>
              <a:ext cx="4421586" cy="1339729"/>
            </a:xfrm>
            <a:prstGeom prst="roundRect">
              <a:avLst>
                <a:gd name="adj" fmla="val 5962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email.user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=</a:t>
              </a:r>
              <a:r>
                <a:rPr lang="en-US" altLang="zh-CN" sz="1400" b="1">
                  <a:solidFill>
                    <a:srgbClr val="008000"/>
                  </a:solidFill>
                  <a:effectLst/>
                  <a:latin typeface="JetBrains Mono"/>
                </a:rPr>
                <a:t>593140521@qq.com</a:t>
              </a:r>
              <a:br>
                <a:rPr lang="en-US" altLang="zh-CN" sz="1400" b="1">
                  <a:solidFill>
                    <a:srgbClr val="008000"/>
                  </a:solidFill>
                  <a:effectLst/>
                  <a:latin typeface="JetBrains Mono"/>
                </a:rPr>
              </a:b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email.code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=</a:t>
              </a:r>
              <a:r>
                <a:rPr lang="en-US" altLang="zh-CN" sz="1400" b="1">
                  <a:solidFill>
                    <a:srgbClr val="008000"/>
                  </a:solidFill>
                  <a:effectLst/>
                  <a:latin typeface="JetBrains Mono"/>
                </a:rPr>
                <a:t>jfejwezhcrzcbbbb</a:t>
              </a:r>
              <a:br>
                <a:rPr lang="en-US" altLang="zh-CN" sz="1400" b="1">
                  <a:solidFill>
                    <a:srgbClr val="008000"/>
                  </a:solidFill>
                  <a:effectLst/>
                  <a:latin typeface="JetBrains Mono"/>
                </a:rPr>
              </a:b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email.host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=</a:t>
              </a:r>
              <a:r>
                <a:rPr lang="en-US" altLang="zh-CN" sz="1400" b="1">
                  <a:solidFill>
                    <a:srgbClr val="008000"/>
                  </a:solidFill>
                  <a:effectLst/>
                  <a:latin typeface="JetBrains Mono"/>
                </a:rPr>
                <a:t>smtp.qq.com</a:t>
              </a:r>
              <a:br>
                <a:rPr lang="en-US" altLang="zh-CN" sz="1400" b="1">
                  <a:solidFill>
                    <a:srgbClr val="008000"/>
                  </a:solidFill>
                  <a:effectLst/>
                  <a:latin typeface="JetBrains Mono"/>
                </a:rPr>
              </a:b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email.auth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=</a:t>
              </a:r>
              <a:r>
                <a:rPr lang="en-US" altLang="zh-CN" sz="1400" b="1">
                  <a:solidFill>
                    <a:srgbClr val="008000"/>
                  </a:solidFill>
                  <a:effectLst/>
                  <a:latin typeface="JetBrains Mono"/>
                </a:rPr>
                <a:t>true</a:t>
              </a:r>
              <a:endParaRPr lang="en-US" altLang="zh-CN" sz="1400">
                <a:solidFill>
                  <a:srgbClr val="000000"/>
                </a:solidFill>
                <a:effectLst/>
                <a:latin typeface="JetBrains Mono"/>
              </a:endParaRPr>
            </a:p>
          </p:txBody>
        </p:sp>
        <p:sp>
          <p:nvSpPr>
            <p:cNvPr id="11" name="矩形: 对角圆角 10">
              <a:extLst>
                <a:ext uri="{FF2B5EF4-FFF2-40B4-BE49-F238E27FC236}">
                  <a16:creationId xmlns:a16="http://schemas.microsoft.com/office/drawing/2014/main" id="{C155F189-CCF9-E775-A52F-A9BF967AD33D}"/>
                </a:ext>
              </a:extLst>
            </p:cNvPr>
            <p:cNvSpPr/>
            <p:nvPr/>
          </p:nvSpPr>
          <p:spPr>
            <a:xfrm>
              <a:off x="5221173" y="1814801"/>
              <a:ext cx="1676986" cy="218341"/>
            </a:xfrm>
            <a:prstGeom prst="round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application.properties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DC680DEB-185E-9AA1-5F44-6A4D5CB2B16E}"/>
              </a:ext>
            </a:extLst>
          </p:cNvPr>
          <p:cNvSpPr txBox="1"/>
          <p:nvPr/>
        </p:nvSpPr>
        <p:spPr>
          <a:xfrm>
            <a:off x="8596656" y="4467048"/>
            <a:ext cx="117063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书写</a:t>
            </a:r>
            <a:endParaRPr lang="zh-CN" altLang="en-US" sz="32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4FEBF05-8B58-6B9E-1BFB-A7A8799BE428}"/>
              </a:ext>
            </a:extLst>
          </p:cNvPr>
          <p:cNvSpPr txBox="1"/>
          <p:nvPr/>
        </p:nvSpPr>
        <p:spPr>
          <a:xfrm>
            <a:off x="9888859" y="4472900"/>
            <a:ext cx="117063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获取</a:t>
            </a:r>
            <a:endParaRPr lang="zh-CN" altLang="en-US" sz="32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0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4.16667E-6 -0.14722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18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yml</a:t>
            </a:r>
            <a:r>
              <a:rPr lang="zh-CN" altLang="en-US"/>
              <a:t>配置信息书写与获取</a:t>
            </a:r>
          </a:p>
        </p:txBody>
      </p:sp>
      <p:grpSp>
        <p:nvGrpSpPr>
          <p:cNvPr id="13" name="!!!a">
            <a:extLst>
              <a:ext uri="{FF2B5EF4-FFF2-40B4-BE49-F238E27FC236}">
                <a16:creationId xmlns:a16="http://schemas.microsoft.com/office/drawing/2014/main" id="{033B8A71-D45D-4263-32D4-1368597FAC9C}"/>
              </a:ext>
            </a:extLst>
          </p:cNvPr>
          <p:cNvGrpSpPr/>
          <p:nvPr/>
        </p:nvGrpSpPr>
        <p:grpSpPr>
          <a:xfrm>
            <a:off x="874713" y="1793588"/>
            <a:ext cx="4421588" cy="1681019"/>
            <a:chOff x="5221173" y="1814801"/>
            <a:chExt cx="4421588" cy="1510288"/>
          </a:xfrm>
        </p:grpSpPr>
        <p:sp>
          <p:nvSpPr>
            <p:cNvPr id="14" name="!!矩形: 圆角 8">
              <a:extLst>
                <a:ext uri="{FF2B5EF4-FFF2-40B4-BE49-F238E27FC236}">
                  <a16:creationId xmlns:a16="http://schemas.microsoft.com/office/drawing/2014/main" id="{A34267DA-C87B-3CA1-D15C-E928096D7776}"/>
                </a:ext>
              </a:extLst>
            </p:cNvPr>
            <p:cNvSpPr/>
            <p:nvPr/>
          </p:nvSpPr>
          <p:spPr>
            <a:xfrm>
              <a:off x="5221175" y="1892997"/>
              <a:ext cx="4421586" cy="1432092"/>
            </a:xfrm>
            <a:prstGeom prst="roundRect">
              <a:avLst>
                <a:gd name="adj" fmla="val 5962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email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user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593140521@qq.com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code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jfejwezhcrzcbbbb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host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smtp.qq.com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auth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true</a:t>
              </a:r>
            </a:p>
          </p:txBody>
        </p:sp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0D56B112-7FEE-E02D-F8F4-73542DAB790E}"/>
                </a:ext>
              </a:extLst>
            </p:cNvPr>
            <p:cNvSpPr/>
            <p:nvPr/>
          </p:nvSpPr>
          <p:spPr>
            <a:xfrm>
              <a:off x="5221173" y="1814801"/>
              <a:ext cx="1676986" cy="218341"/>
            </a:xfrm>
            <a:prstGeom prst="round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application.yml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5D181B3-843C-5F7B-E997-1E1B7961F89C}"/>
              </a:ext>
            </a:extLst>
          </p:cNvPr>
          <p:cNvSpPr/>
          <p:nvPr/>
        </p:nvSpPr>
        <p:spPr>
          <a:xfrm>
            <a:off x="874713" y="3835809"/>
            <a:ext cx="4907251" cy="985581"/>
          </a:xfrm>
          <a:prstGeom prst="roundRect">
            <a:avLst>
              <a:gd name="adj" fmla="val 3325"/>
            </a:avLst>
          </a:prstGeom>
          <a:noFill/>
          <a:ln w="3175">
            <a:noFill/>
            <a:prstDash val="lgDash"/>
          </a:ln>
        </p:spPr>
        <p:txBody>
          <a:bodyPr wrap="square" lIns="144000" tIns="0" rIns="72000" bIns="10800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值前边必须有空格，作为分隔符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使用空格作为缩进表示层级</a:t>
            </a:r>
            <a:r>
              <a:rPr lang="zh-CN" alt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关系，相同的层级左侧对齐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657E685-B813-A3E4-2577-44566644FE8F}"/>
              </a:ext>
            </a:extLst>
          </p:cNvPr>
          <p:cNvSpPr/>
          <p:nvPr/>
        </p:nvSpPr>
        <p:spPr>
          <a:xfrm>
            <a:off x="1637912" y="2348741"/>
            <a:ext cx="45719" cy="97911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E5B8842-9339-5AE5-D5CD-060FD6B056A7}"/>
              </a:ext>
            </a:extLst>
          </p:cNvPr>
          <p:cNvSpPr/>
          <p:nvPr/>
        </p:nvSpPr>
        <p:spPr>
          <a:xfrm>
            <a:off x="1006765" y="2367213"/>
            <a:ext cx="198750" cy="979115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3158C83-0794-3498-D389-96C6E1946888}"/>
              </a:ext>
            </a:extLst>
          </p:cNvPr>
          <p:cNvSpPr txBox="1"/>
          <p:nvPr/>
        </p:nvSpPr>
        <p:spPr>
          <a:xfrm>
            <a:off x="4257715" y="2889832"/>
            <a:ext cx="117063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书写</a:t>
            </a:r>
            <a:endParaRPr lang="zh-CN" altLang="en-US" sz="32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48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E8D8DC81-250C-D38E-4350-8824F9658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52" y="1880624"/>
            <a:ext cx="4222302" cy="3291272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!!文本框 18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yml</a:t>
            </a:r>
            <a:r>
              <a:rPr lang="zh-CN" altLang="en-US"/>
              <a:t>配置信息书写与获取</a:t>
            </a:r>
          </a:p>
        </p:txBody>
      </p:sp>
      <p:grpSp>
        <p:nvGrpSpPr>
          <p:cNvPr id="13" name="!!!a">
            <a:extLst>
              <a:ext uri="{FF2B5EF4-FFF2-40B4-BE49-F238E27FC236}">
                <a16:creationId xmlns:a16="http://schemas.microsoft.com/office/drawing/2014/main" id="{033B8A71-D45D-4263-32D4-1368597FAC9C}"/>
              </a:ext>
            </a:extLst>
          </p:cNvPr>
          <p:cNvGrpSpPr/>
          <p:nvPr/>
        </p:nvGrpSpPr>
        <p:grpSpPr>
          <a:xfrm>
            <a:off x="874713" y="1793588"/>
            <a:ext cx="4421588" cy="1681019"/>
            <a:chOff x="5221173" y="1814801"/>
            <a:chExt cx="4421588" cy="1510288"/>
          </a:xfrm>
        </p:grpSpPr>
        <p:sp>
          <p:nvSpPr>
            <p:cNvPr id="14" name="!!矩形: 圆角 8">
              <a:extLst>
                <a:ext uri="{FF2B5EF4-FFF2-40B4-BE49-F238E27FC236}">
                  <a16:creationId xmlns:a16="http://schemas.microsoft.com/office/drawing/2014/main" id="{A34267DA-C87B-3CA1-D15C-E928096D7776}"/>
                </a:ext>
              </a:extLst>
            </p:cNvPr>
            <p:cNvSpPr/>
            <p:nvPr/>
          </p:nvSpPr>
          <p:spPr>
            <a:xfrm>
              <a:off x="5221175" y="1892997"/>
              <a:ext cx="4421586" cy="1432092"/>
            </a:xfrm>
            <a:prstGeom prst="roundRect">
              <a:avLst>
                <a:gd name="adj" fmla="val 5962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email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user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593140521@qq.com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code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jfejwezhcrzcbbbb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host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smtp.qq.com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auth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true</a:t>
              </a:r>
            </a:p>
          </p:txBody>
        </p:sp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0D56B112-7FEE-E02D-F8F4-73542DAB790E}"/>
                </a:ext>
              </a:extLst>
            </p:cNvPr>
            <p:cNvSpPr/>
            <p:nvPr/>
          </p:nvSpPr>
          <p:spPr>
            <a:xfrm>
              <a:off x="5221173" y="1814801"/>
              <a:ext cx="1676986" cy="218341"/>
            </a:xfrm>
            <a:prstGeom prst="round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application.yml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D9B5DDE-66FE-9112-07FF-504AF2D0CF61}"/>
              </a:ext>
            </a:extLst>
          </p:cNvPr>
          <p:cNvSpPr txBox="1"/>
          <p:nvPr/>
        </p:nvSpPr>
        <p:spPr>
          <a:xfrm>
            <a:off x="4257715" y="2889832"/>
            <a:ext cx="595035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获</a:t>
            </a:r>
            <a:endParaRPr lang="zh-CN" altLang="en-US" sz="32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310822-169D-3230-EBDF-31E125AE04C8}"/>
              </a:ext>
            </a:extLst>
          </p:cNvPr>
          <p:cNvSpPr txBox="1"/>
          <p:nvPr/>
        </p:nvSpPr>
        <p:spPr>
          <a:xfrm>
            <a:off x="4664115" y="2889832"/>
            <a:ext cx="595035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取</a:t>
            </a:r>
            <a:endParaRPr lang="zh-CN" altLang="en-US" sz="32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7EA4E1-C5D9-7F0F-8111-16A7F11969A5}"/>
              </a:ext>
            </a:extLst>
          </p:cNvPr>
          <p:cNvSpPr txBox="1"/>
          <p:nvPr/>
        </p:nvSpPr>
        <p:spPr>
          <a:xfrm>
            <a:off x="874713" y="3708832"/>
            <a:ext cx="4421586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ea typeface="阿里巴巴普惠体" panose="00020600040101010101" pitchFamily="18" charset="-122"/>
              </a:rPr>
              <a:t>@Value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210E03-FE40-393C-8CEA-F4C74065C69F}"/>
              </a:ext>
            </a:extLst>
          </p:cNvPr>
          <p:cNvSpPr txBox="1"/>
          <p:nvPr/>
        </p:nvSpPr>
        <p:spPr>
          <a:xfrm>
            <a:off x="1653701" y="3708832"/>
            <a:ext cx="3642597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(“${</a:t>
            </a:r>
            <a:r>
              <a:rPr lang="zh-CN" altLang="en-US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键名</a:t>
            </a: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}”)</a:t>
            </a:r>
            <a:endParaRPr lang="en-US" altLang="zh-CN" sz="1800">
              <a:solidFill>
                <a:prstClr val="black">
                  <a:lumMod val="75000"/>
                  <a:lumOff val="25000"/>
                </a:prstClr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410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18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yml</a:t>
            </a:r>
            <a:r>
              <a:rPr lang="zh-CN" altLang="en-US"/>
              <a:t>配置信息书写与获取</a:t>
            </a:r>
          </a:p>
        </p:txBody>
      </p:sp>
      <p:grpSp>
        <p:nvGrpSpPr>
          <p:cNvPr id="13" name="!!!a">
            <a:extLst>
              <a:ext uri="{FF2B5EF4-FFF2-40B4-BE49-F238E27FC236}">
                <a16:creationId xmlns:a16="http://schemas.microsoft.com/office/drawing/2014/main" id="{033B8A71-D45D-4263-32D4-1368597FAC9C}"/>
              </a:ext>
            </a:extLst>
          </p:cNvPr>
          <p:cNvGrpSpPr/>
          <p:nvPr/>
        </p:nvGrpSpPr>
        <p:grpSpPr>
          <a:xfrm>
            <a:off x="874713" y="1793588"/>
            <a:ext cx="4421588" cy="1681019"/>
            <a:chOff x="5221173" y="1814801"/>
            <a:chExt cx="4421588" cy="1510288"/>
          </a:xfrm>
        </p:grpSpPr>
        <p:sp>
          <p:nvSpPr>
            <p:cNvPr id="14" name="!!矩形: 圆角 8">
              <a:extLst>
                <a:ext uri="{FF2B5EF4-FFF2-40B4-BE49-F238E27FC236}">
                  <a16:creationId xmlns:a16="http://schemas.microsoft.com/office/drawing/2014/main" id="{A34267DA-C87B-3CA1-D15C-E928096D7776}"/>
                </a:ext>
              </a:extLst>
            </p:cNvPr>
            <p:cNvSpPr/>
            <p:nvPr/>
          </p:nvSpPr>
          <p:spPr>
            <a:xfrm>
              <a:off x="5221175" y="1892997"/>
              <a:ext cx="4421586" cy="1432092"/>
            </a:xfrm>
            <a:prstGeom prst="roundRect">
              <a:avLst>
                <a:gd name="adj" fmla="val 5962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email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user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593140521@qq.com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code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jfejwezhcrzcbbbb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host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smtp.qq.com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auth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true</a:t>
              </a:r>
            </a:p>
          </p:txBody>
        </p:sp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0D56B112-7FEE-E02D-F8F4-73542DAB790E}"/>
                </a:ext>
              </a:extLst>
            </p:cNvPr>
            <p:cNvSpPr/>
            <p:nvPr/>
          </p:nvSpPr>
          <p:spPr>
            <a:xfrm>
              <a:off x="5221173" y="1814801"/>
              <a:ext cx="1676986" cy="218341"/>
            </a:xfrm>
            <a:prstGeom prst="round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application.yml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D9B5DDE-66FE-9112-07FF-504AF2D0CF61}"/>
              </a:ext>
            </a:extLst>
          </p:cNvPr>
          <p:cNvSpPr txBox="1"/>
          <p:nvPr/>
        </p:nvSpPr>
        <p:spPr>
          <a:xfrm>
            <a:off x="4257715" y="2889832"/>
            <a:ext cx="595035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获</a:t>
            </a:r>
            <a:endParaRPr lang="zh-CN" altLang="en-US" sz="32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310822-169D-3230-EBDF-31E125AE04C8}"/>
              </a:ext>
            </a:extLst>
          </p:cNvPr>
          <p:cNvSpPr txBox="1"/>
          <p:nvPr/>
        </p:nvSpPr>
        <p:spPr>
          <a:xfrm>
            <a:off x="4664115" y="2889832"/>
            <a:ext cx="595035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取</a:t>
            </a:r>
            <a:endParaRPr lang="zh-CN" altLang="en-US" sz="32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7EA4E1-C5D9-7F0F-8111-16A7F11969A5}"/>
              </a:ext>
            </a:extLst>
          </p:cNvPr>
          <p:cNvSpPr txBox="1"/>
          <p:nvPr/>
        </p:nvSpPr>
        <p:spPr>
          <a:xfrm>
            <a:off x="874713" y="3708832"/>
            <a:ext cx="4421586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ea typeface="阿里巴巴普惠体" panose="00020600040101010101" pitchFamily="18" charset="-122"/>
              </a:rPr>
              <a:t>@Value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210E03-FE40-393C-8CEA-F4C74065C69F}"/>
              </a:ext>
            </a:extLst>
          </p:cNvPr>
          <p:cNvSpPr txBox="1"/>
          <p:nvPr/>
        </p:nvSpPr>
        <p:spPr>
          <a:xfrm>
            <a:off x="1653701" y="3708832"/>
            <a:ext cx="3642597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(“${</a:t>
            </a:r>
            <a:r>
              <a:rPr lang="zh-CN" altLang="en-US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键名</a:t>
            </a: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}”)</a:t>
            </a:r>
            <a:endParaRPr lang="en-US" altLang="zh-CN" sz="1800">
              <a:solidFill>
                <a:prstClr val="black">
                  <a:lumMod val="75000"/>
                  <a:lumOff val="25000"/>
                </a:prstClr>
              </a:solidFill>
              <a:ea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391BE0-B2CD-86DC-D23E-D2D950214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51" y="1880623"/>
            <a:ext cx="4222302" cy="3308705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48469A5-DC5B-955E-B2D2-0350B38C7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64" y="2954369"/>
            <a:ext cx="2952750" cy="2278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83DB319-5E61-F497-EC8A-8460D846A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464" y="3651740"/>
            <a:ext cx="2952750" cy="2278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623CE10-5510-A9E1-E79C-1D0605B7F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003" y="4306609"/>
            <a:ext cx="2952750" cy="22785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307A670-8328-A640-A1AD-F7A4E62BE3E5}"/>
              </a:ext>
            </a:extLst>
          </p:cNvPr>
          <p:cNvSpPr/>
          <p:nvPr/>
        </p:nvSpPr>
        <p:spPr>
          <a:xfrm>
            <a:off x="8515926" y="2338127"/>
            <a:ext cx="828000" cy="1440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432000" rIns="72000" bIns="108000" rtlCol="0" anchor="ctr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A04897-34D4-25E0-F794-21CB321D5A7D}"/>
              </a:ext>
            </a:extLst>
          </p:cNvPr>
          <p:cNvSpPr/>
          <p:nvPr/>
        </p:nvSpPr>
        <p:spPr>
          <a:xfrm>
            <a:off x="974035" y="2055661"/>
            <a:ext cx="586800" cy="5400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432000" rIns="72000" bIns="108000" rtlCol="0" anchor="ctr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0EAA5FB7-E663-BB15-C087-CD9732CE3B12}"/>
              </a:ext>
            </a:extLst>
          </p:cNvPr>
          <p:cNvCxnSpPr>
            <a:stCxn id="23" idx="0"/>
          </p:cNvCxnSpPr>
          <p:nvPr/>
        </p:nvCxnSpPr>
        <p:spPr>
          <a:xfrm rot="16200000" flipV="1">
            <a:off x="5135498" y="-1456302"/>
            <a:ext cx="219767" cy="73690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320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18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yml</a:t>
            </a:r>
            <a:r>
              <a:rPr lang="zh-CN" altLang="en-US"/>
              <a:t>配置信息书写与获取</a:t>
            </a:r>
          </a:p>
        </p:txBody>
      </p:sp>
      <p:grpSp>
        <p:nvGrpSpPr>
          <p:cNvPr id="13" name="!!!a">
            <a:extLst>
              <a:ext uri="{FF2B5EF4-FFF2-40B4-BE49-F238E27FC236}">
                <a16:creationId xmlns:a16="http://schemas.microsoft.com/office/drawing/2014/main" id="{033B8A71-D45D-4263-32D4-1368597FAC9C}"/>
              </a:ext>
            </a:extLst>
          </p:cNvPr>
          <p:cNvGrpSpPr/>
          <p:nvPr/>
        </p:nvGrpSpPr>
        <p:grpSpPr>
          <a:xfrm>
            <a:off x="874713" y="1793588"/>
            <a:ext cx="4421588" cy="1681019"/>
            <a:chOff x="5221173" y="1814801"/>
            <a:chExt cx="4421588" cy="1510288"/>
          </a:xfrm>
        </p:grpSpPr>
        <p:sp>
          <p:nvSpPr>
            <p:cNvPr id="14" name="!!矩形: 圆角 8">
              <a:extLst>
                <a:ext uri="{FF2B5EF4-FFF2-40B4-BE49-F238E27FC236}">
                  <a16:creationId xmlns:a16="http://schemas.microsoft.com/office/drawing/2014/main" id="{A34267DA-C87B-3CA1-D15C-E928096D7776}"/>
                </a:ext>
              </a:extLst>
            </p:cNvPr>
            <p:cNvSpPr/>
            <p:nvPr/>
          </p:nvSpPr>
          <p:spPr>
            <a:xfrm>
              <a:off x="5221175" y="1892997"/>
              <a:ext cx="4421586" cy="1432092"/>
            </a:xfrm>
            <a:prstGeom prst="roundRect">
              <a:avLst>
                <a:gd name="adj" fmla="val 5962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email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user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593140521@qq.com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code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jfejwezhcrzcbbbb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host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smtp.qq.com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auth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true</a:t>
              </a:r>
            </a:p>
          </p:txBody>
        </p:sp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0D56B112-7FEE-E02D-F8F4-73542DAB790E}"/>
                </a:ext>
              </a:extLst>
            </p:cNvPr>
            <p:cNvSpPr/>
            <p:nvPr/>
          </p:nvSpPr>
          <p:spPr>
            <a:xfrm>
              <a:off x="5221173" y="1814801"/>
              <a:ext cx="1676986" cy="218341"/>
            </a:xfrm>
            <a:prstGeom prst="round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application.yml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D9B5DDE-66FE-9112-07FF-504AF2D0CF61}"/>
              </a:ext>
            </a:extLst>
          </p:cNvPr>
          <p:cNvSpPr txBox="1"/>
          <p:nvPr/>
        </p:nvSpPr>
        <p:spPr>
          <a:xfrm>
            <a:off x="4257715" y="2889832"/>
            <a:ext cx="595035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获</a:t>
            </a:r>
            <a:endParaRPr lang="zh-CN" altLang="en-US" sz="32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310822-169D-3230-EBDF-31E125AE04C8}"/>
              </a:ext>
            </a:extLst>
          </p:cNvPr>
          <p:cNvSpPr txBox="1"/>
          <p:nvPr/>
        </p:nvSpPr>
        <p:spPr>
          <a:xfrm>
            <a:off x="4664115" y="2889832"/>
            <a:ext cx="595035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取</a:t>
            </a:r>
            <a:endParaRPr lang="zh-CN" altLang="en-US" sz="32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7EA4E1-C5D9-7F0F-8111-16A7F11969A5}"/>
              </a:ext>
            </a:extLst>
          </p:cNvPr>
          <p:cNvSpPr txBox="1"/>
          <p:nvPr/>
        </p:nvSpPr>
        <p:spPr>
          <a:xfrm>
            <a:off x="874713" y="3708832"/>
            <a:ext cx="4421586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ea typeface="阿里巴巴普惠体" panose="00020600040101010101" pitchFamily="18" charset="-122"/>
              </a:rPr>
              <a:t>@Value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210E03-FE40-393C-8CEA-F4C74065C69F}"/>
              </a:ext>
            </a:extLst>
          </p:cNvPr>
          <p:cNvSpPr txBox="1"/>
          <p:nvPr/>
        </p:nvSpPr>
        <p:spPr>
          <a:xfrm>
            <a:off x="1653701" y="3708832"/>
            <a:ext cx="3642597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(“${</a:t>
            </a:r>
            <a:r>
              <a:rPr lang="zh-CN" altLang="en-US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键名</a:t>
            </a: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}”)</a:t>
            </a:r>
            <a:endParaRPr lang="en-US" altLang="zh-CN" sz="1800">
              <a:solidFill>
                <a:prstClr val="black">
                  <a:lumMod val="75000"/>
                  <a:lumOff val="25000"/>
                </a:prst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B084F7-1C82-7D4B-EBA3-BE78AF954F34}"/>
              </a:ext>
            </a:extLst>
          </p:cNvPr>
          <p:cNvSpPr txBox="1"/>
          <p:nvPr/>
        </p:nvSpPr>
        <p:spPr>
          <a:xfrm>
            <a:off x="874713" y="4369232"/>
            <a:ext cx="4421586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ea typeface="阿里巴巴普惠体" panose="00020600040101010101" pitchFamily="18" charset="-122"/>
              </a:rPr>
              <a:t>@ConfigurationProperties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257335-E540-7C16-24F4-6A96DD01FCDC}"/>
              </a:ext>
            </a:extLst>
          </p:cNvPr>
          <p:cNvSpPr txBox="1"/>
          <p:nvPr/>
        </p:nvSpPr>
        <p:spPr>
          <a:xfrm>
            <a:off x="3350421" y="4369232"/>
            <a:ext cx="3642597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(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prefix</a:t>
            </a: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=“</a:t>
            </a:r>
            <a:r>
              <a:rPr lang="zh-CN" altLang="en-US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前缀</a:t>
            </a: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”)</a:t>
            </a:r>
            <a:endParaRPr lang="en-US" altLang="zh-CN" sz="1800">
              <a:solidFill>
                <a:prstClr val="black">
                  <a:lumMod val="75000"/>
                  <a:lumOff val="25000"/>
                </a:prstClr>
              </a:solidFill>
              <a:ea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052A46-7218-C482-D0D4-945B9B43A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48" y="1880623"/>
            <a:ext cx="3998913" cy="3378257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FF4794-C791-0E8B-615F-6840E88B2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239" y="1899859"/>
            <a:ext cx="3448050" cy="133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41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zh-CN" altLang="en-US" dirty="0"/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CF8BD065-A9F1-2FA1-6440-2F42696E6DCF}"/>
              </a:ext>
            </a:extLst>
          </p:cNvPr>
          <p:cNvSpPr txBox="1">
            <a:spLocks/>
          </p:cNvSpPr>
          <p:nvPr/>
        </p:nvSpPr>
        <p:spPr>
          <a:xfrm>
            <a:off x="978768" y="1502732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Spring Boot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是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Spring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提供的一个子项目，用于快速构建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Spring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应用程序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1480D3B-D0E4-5D89-A84B-5C2933AFF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43" y="3288191"/>
            <a:ext cx="3252455" cy="1196705"/>
          </a:xfrm>
          <a:prstGeom prst="roundRect">
            <a:avLst>
              <a:gd name="adj" fmla="val 224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AA9083A-06FD-0517-FECA-D85FE593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58" y="2247535"/>
            <a:ext cx="3452217" cy="1196705"/>
          </a:xfrm>
          <a:prstGeom prst="roundRect">
            <a:avLst>
              <a:gd name="adj" fmla="val 224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C27D468-C5DA-6A3A-E212-42ADA0B10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832" y="4320986"/>
            <a:ext cx="3633540" cy="1179078"/>
          </a:xfrm>
          <a:prstGeom prst="roundRect">
            <a:avLst>
              <a:gd name="adj" fmla="val 224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48EAEC4-267E-6F3F-C8B4-953378288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682" y="2220719"/>
            <a:ext cx="3633540" cy="1196705"/>
          </a:xfrm>
          <a:prstGeom prst="roundRect">
            <a:avLst>
              <a:gd name="adj" fmla="val 224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973E2C91-676C-AE40-8A3B-C3529C530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008" y="4313076"/>
            <a:ext cx="3452217" cy="1179078"/>
          </a:xfrm>
          <a:prstGeom prst="roundRect">
            <a:avLst>
              <a:gd name="adj" fmla="val 224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E563A6A9-262C-6A34-EA3D-DDC2163DA29E}"/>
              </a:ext>
            </a:extLst>
          </p:cNvPr>
          <p:cNvSpPr txBox="1"/>
          <p:nvPr/>
        </p:nvSpPr>
        <p:spPr>
          <a:xfrm>
            <a:off x="3449320" y="311404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rPr>
              <a:t>数据获取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魂白鸽天行体" panose="00000500000000000000" pitchFamily="2" charset="-122"/>
              <a:ea typeface="字魂白鸽天行体" panose="00000500000000000000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F29CC4C-6A43-0934-FB46-A149DAA1B9F8}"/>
              </a:ext>
            </a:extLst>
          </p:cNvPr>
          <p:cNvSpPr txBox="1"/>
          <p:nvPr/>
        </p:nvSpPr>
        <p:spPr>
          <a:xfrm>
            <a:off x="7046971" y="41886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rPr>
              <a:t>核心功能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魂白鸽天行体" panose="00000500000000000000" pitchFamily="2" charset="-122"/>
              <a:ea typeface="字魂白鸽天行体" panose="00000500000000000000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7ADED21-28DC-6F93-4355-AB3C1A7DB3E3}"/>
              </a:ext>
            </a:extLst>
          </p:cNvPr>
          <p:cNvSpPr txBox="1"/>
          <p:nvPr/>
        </p:nvSpPr>
        <p:spPr>
          <a:xfrm>
            <a:off x="10745211" y="30850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rPr>
              <a:t>认证授权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魂白鸽天行体" panose="00000500000000000000" pitchFamily="2" charset="-122"/>
              <a:ea typeface="字魂白鸽天行体" panose="00000500000000000000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F6E0831-1667-0BB3-D527-FDE0AABBBEDF}"/>
              </a:ext>
            </a:extLst>
          </p:cNvPr>
          <p:cNvSpPr txBox="1"/>
          <p:nvPr/>
        </p:nvSpPr>
        <p:spPr>
          <a:xfrm>
            <a:off x="3449320" y="516073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rPr>
              <a:t>消息传递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魂白鸽天行体" panose="00000500000000000000" pitchFamily="2" charset="-122"/>
              <a:ea typeface="字魂白鸽天行体" panose="00000500000000000000" pitchFamily="2" charset="-122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3F7B4D9-D7E4-DB17-3982-48544DC13AD2}"/>
              </a:ext>
            </a:extLst>
          </p:cNvPr>
          <p:cNvSpPr txBox="1"/>
          <p:nvPr/>
        </p:nvSpPr>
        <p:spPr>
          <a:xfrm>
            <a:off x="10644622" y="51607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rPr>
              <a:t>服务治理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魂白鸽天行体" panose="00000500000000000000" pitchFamily="2" charset="-122"/>
              <a:ea typeface="字魂白鸽天行体" panose="00000500000000000000" pitchFamily="2" charset="-122"/>
              <a:cs typeface="+mn-cs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D8E177E-E7CE-D644-F74E-1033F3B7FF7C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7911598" y="2819072"/>
            <a:ext cx="179084" cy="469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D808ECF-37CF-469D-AC7C-4FBA3D86394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423075" y="2845888"/>
            <a:ext cx="236068" cy="442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43E812F-DDB3-A0AF-53D8-244F95A3E981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4446225" y="4484896"/>
            <a:ext cx="212918" cy="417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A816E4-135E-9AD6-7836-93A12DC46293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7911598" y="4496471"/>
            <a:ext cx="202234" cy="414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9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0"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框 18">
            <a:extLst>
              <a:ext uri="{FF2B5EF4-FFF2-40B4-BE49-F238E27FC236}">
                <a16:creationId xmlns:a16="http://schemas.microsoft.com/office/drawing/2014/main" id="{38B79D72-E516-C5CC-FC29-FB36F2A5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yml</a:t>
            </a:r>
            <a:r>
              <a:rPr lang="zh-CN" altLang="en-US"/>
              <a:t>配置信息书写与获取</a:t>
            </a:r>
          </a:p>
        </p:txBody>
      </p:sp>
      <p:grpSp>
        <p:nvGrpSpPr>
          <p:cNvPr id="13" name="!!!a">
            <a:extLst>
              <a:ext uri="{FF2B5EF4-FFF2-40B4-BE49-F238E27FC236}">
                <a16:creationId xmlns:a16="http://schemas.microsoft.com/office/drawing/2014/main" id="{033B8A71-D45D-4263-32D4-1368597FAC9C}"/>
              </a:ext>
            </a:extLst>
          </p:cNvPr>
          <p:cNvGrpSpPr/>
          <p:nvPr/>
        </p:nvGrpSpPr>
        <p:grpSpPr>
          <a:xfrm>
            <a:off x="874713" y="1793588"/>
            <a:ext cx="4421588" cy="1681019"/>
            <a:chOff x="5221173" y="1814801"/>
            <a:chExt cx="4421588" cy="1510288"/>
          </a:xfrm>
        </p:grpSpPr>
        <p:sp>
          <p:nvSpPr>
            <p:cNvPr id="14" name="!!矩形: 圆角 8">
              <a:extLst>
                <a:ext uri="{FF2B5EF4-FFF2-40B4-BE49-F238E27FC236}">
                  <a16:creationId xmlns:a16="http://schemas.microsoft.com/office/drawing/2014/main" id="{A34267DA-C87B-3CA1-D15C-E928096D7776}"/>
                </a:ext>
              </a:extLst>
            </p:cNvPr>
            <p:cNvSpPr/>
            <p:nvPr/>
          </p:nvSpPr>
          <p:spPr>
            <a:xfrm>
              <a:off x="5221175" y="1892997"/>
              <a:ext cx="4421586" cy="1432092"/>
            </a:xfrm>
            <a:prstGeom prst="roundRect">
              <a:avLst>
                <a:gd name="adj" fmla="val 5962"/>
              </a:avLst>
            </a:prstGeom>
            <a:solidFill>
              <a:srgbClr val="FFFFE4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email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user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593140521@qq.com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code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jfejwezhcrzcbbbb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host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smtp.qq.com</a:t>
              </a:r>
              <a:b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      </a:t>
              </a:r>
              <a:r>
                <a:rPr lang="en-US" altLang="zh-CN" sz="1400" b="1">
                  <a:solidFill>
                    <a:srgbClr val="000080"/>
                  </a:solidFill>
                  <a:effectLst/>
                  <a:latin typeface="JetBrains Mono"/>
                </a:rPr>
                <a:t>auth</a:t>
              </a:r>
              <a:r>
                <a:rPr lang="en-US" altLang="zh-CN" sz="1400">
                  <a:solidFill>
                    <a:srgbClr val="000000"/>
                  </a:solidFill>
                  <a:effectLst/>
                  <a:latin typeface="JetBrains Mono"/>
                </a:rPr>
                <a:t>:  true</a:t>
              </a:r>
            </a:p>
          </p:txBody>
        </p:sp>
        <p:sp>
          <p:nvSpPr>
            <p:cNvPr id="15" name="矩形: 对角圆角 14">
              <a:extLst>
                <a:ext uri="{FF2B5EF4-FFF2-40B4-BE49-F238E27FC236}">
                  <a16:creationId xmlns:a16="http://schemas.microsoft.com/office/drawing/2014/main" id="{0D56B112-7FEE-E02D-F8F4-73542DAB790E}"/>
                </a:ext>
              </a:extLst>
            </p:cNvPr>
            <p:cNvSpPr/>
            <p:nvPr/>
          </p:nvSpPr>
          <p:spPr>
            <a:xfrm>
              <a:off x="5221173" y="1814801"/>
              <a:ext cx="1676986" cy="218341"/>
            </a:xfrm>
            <a:prstGeom prst="round2Diag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application.yml</a:t>
              </a: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D9B5DDE-66FE-9112-07FF-504AF2D0CF61}"/>
              </a:ext>
            </a:extLst>
          </p:cNvPr>
          <p:cNvSpPr txBox="1"/>
          <p:nvPr/>
        </p:nvSpPr>
        <p:spPr>
          <a:xfrm>
            <a:off x="4257715" y="2889832"/>
            <a:ext cx="595035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获</a:t>
            </a:r>
            <a:endParaRPr lang="zh-CN" altLang="en-US" sz="32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310822-169D-3230-EBDF-31E125AE04C8}"/>
              </a:ext>
            </a:extLst>
          </p:cNvPr>
          <p:cNvSpPr txBox="1"/>
          <p:nvPr/>
        </p:nvSpPr>
        <p:spPr>
          <a:xfrm>
            <a:off x="4664115" y="2889832"/>
            <a:ext cx="595035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取</a:t>
            </a:r>
            <a:endParaRPr lang="zh-CN" altLang="en-US" sz="32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7EA4E1-C5D9-7F0F-8111-16A7F11969A5}"/>
              </a:ext>
            </a:extLst>
          </p:cNvPr>
          <p:cNvSpPr txBox="1"/>
          <p:nvPr/>
        </p:nvSpPr>
        <p:spPr>
          <a:xfrm>
            <a:off x="874713" y="3708832"/>
            <a:ext cx="4421586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ea typeface="阿里巴巴普惠体" panose="00020600040101010101" pitchFamily="18" charset="-122"/>
              </a:rPr>
              <a:t>@Value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210E03-FE40-393C-8CEA-F4C74065C69F}"/>
              </a:ext>
            </a:extLst>
          </p:cNvPr>
          <p:cNvSpPr txBox="1"/>
          <p:nvPr/>
        </p:nvSpPr>
        <p:spPr>
          <a:xfrm>
            <a:off x="1653701" y="3708832"/>
            <a:ext cx="3642597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(“${</a:t>
            </a:r>
            <a:r>
              <a:rPr lang="zh-CN" altLang="en-US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键名</a:t>
            </a: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}”)</a:t>
            </a:r>
            <a:endParaRPr lang="en-US" altLang="zh-CN" sz="1800">
              <a:solidFill>
                <a:prstClr val="black">
                  <a:lumMod val="75000"/>
                  <a:lumOff val="25000"/>
                </a:prst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B084F7-1C82-7D4B-EBA3-BE78AF954F34}"/>
              </a:ext>
            </a:extLst>
          </p:cNvPr>
          <p:cNvSpPr txBox="1"/>
          <p:nvPr/>
        </p:nvSpPr>
        <p:spPr>
          <a:xfrm>
            <a:off x="874713" y="4369232"/>
            <a:ext cx="4421586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800">
                <a:solidFill>
                  <a:prstClr val="black">
                    <a:lumMod val="75000"/>
                    <a:lumOff val="25000"/>
                  </a:prstClr>
                </a:solidFill>
                <a:ea typeface="阿里巴巴普惠体" panose="00020600040101010101" pitchFamily="18" charset="-122"/>
              </a:rPr>
              <a:t>@ConfigurationProperties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257335-E540-7C16-24F4-6A96DD01FCDC}"/>
              </a:ext>
            </a:extLst>
          </p:cNvPr>
          <p:cNvSpPr txBox="1"/>
          <p:nvPr/>
        </p:nvSpPr>
        <p:spPr>
          <a:xfrm>
            <a:off x="3350421" y="4369232"/>
            <a:ext cx="3642597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(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ea typeface="阿里巴巴普惠体" panose="00020600040101010101"/>
              </a:rPr>
              <a:t>prefix</a:t>
            </a: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=“</a:t>
            </a:r>
            <a:r>
              <a:rPr lang="zh-CN" altLang="en-US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前缀</a:t>
            </a:r>
            <a:r>
              <a:rPr lang="en-US" altLang="zh-CN" sz="1800">
                <a:solidFill>
                  <a:schemeClr val="accent3">
                    <a:lumMod val="75000"/>
                  </a:schemeClr>
                </a:solidFill>
                <a:ea typeface="阿里巴巴普惠体" panose="00020600040101010101"/>
              </a:rPr>
              <a:t>”)</a:t>
            </a:r>
            <a:endParaRPr lang="en-US" altLang="zh-CN" sz="1800">
              <a:solidFill>
                <a:prstClr val="black">
                  <a:lumMod val="75000"/>
                  <a:lumOff val="25000"/>
                </a:prstClr>
              </a:solidFill>
              <a:ea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052A46-7218-C482-D0D4-945B9B43A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48" y="1880623"/>
            <a:ext cx="3998913" cy="3378257"/>
          </a:xfrm>
          <a:prstGeom prst="roundRect">
            <a:avLst>
              <a:gd name="adj" fmla="val 2344"/>
            </a:avLst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E651BA-3A7F-1B7C-5931-25286935253F}"/>
              </a:ext>
            </a:extLst>
          </p:cNvPr>
          <p:cNvSpPr/>
          <p:nvPr/>
        </p:nvSpPr>
        <p:spPr>
          <a:xfrm>
            <a:off x="10104120" y="1880623"/>
            <a:ext cx="388620" cy="1559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432000" rIns="72000" bIns="108000" rtlCol="0" anchor="ctr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B28DA0DE-FDD7-DBAA-5E23-936227EB0077}"/>
              </a:ext>
            </a:extLst>
          </p:cNvPr>
          <p:cNvCxnSpPr>
            <a:cxnSpLocks/>
            <a:stCxn id="7" idx="0"/>
            <a:endCxn id="19" idx="0"/>
          </p:cNvCxnSpPr>
          <p:nvPr/>
        </p:nvCxnSpPr>
        <p:spPr>
          <a:xfrm rot="16200000" flipH="1" flipV="1">
            <a:off x="5649835" y="-2587053"/>
            <a:ext cx="180919" cy="9116270"/>
          </a:xfrm>
          <a:prstGeom prst="bentConnector3">
            <a:avLst>
              <a:gd name="adj1" fmla="val -12635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6D2A86E-D319-0FC8-8FFD-FC105947716D}"/>
              </a:ext>
            </a:extLst>
          </p:cNvPr>
          <p:cNvSpPr/>
          <p:nvPr/>
        </p:nvSpPr>
        <p:spPr>
          <a:xfrm>
            <a:off x="949960" y="2061542"/>
            <a:ext cx="464400" cy="1559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432000" rIns="72000" bIns="108000" rtlCol="0" anchor="ctr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52C25A-7F4E-FC45-452A-671024F6F01C}"/>
              </a:ext>
            </a:extLst>
          </p:cNvPr>
          <p:cNvSpPr txBox="1"/>
          <p:nvPr/>
        </p:nvSpPr>
        <p:spPr>
          <a:xfrm>
            <a:off x="1414360" y="4797022"/>
            <a:ext cx="5240817" cy="461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400">
                <a:solidFill>
                  <a:prstClr val="black">
                    <a:lumMod val="75000"/>
                    <a:lumOff val="25000"/>
                  </a:prstClr>
                </a:solidFill>
                <a:ea typeface="阿里巴巴普惠体" panose="00020600040101010101" pitchFamily="18" charset="-122"/>
              </a:rPr>
              <a:t>实体类的成员变量名与配置文件中的键名保持一致</a:t>
            </a:r>
            <a:endParaRPr lang="en-US" altLang="zh-CN" sz="1400">
              <a:solidFill>
                <a:prstClr val="black">
                  <a:lumMod val="75000"/>
                  <a:lumOff val="25000"/>
                </a:prstClr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3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52991-37B4-11FA-717D-356A81D4C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6744" y="2153920"/>
            <a:ext cx="5760538" cy="2255520"/>
          </a:xfrm>
        </p:spPr>
        <p:txBody>
          <a:bodyPr/>
          <a:lstStyle/>
          <a:p>
            <a:r>
              <a:rPr lang="zh-CN" altLang="en-US"/>
              <a:t>配置信息书写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配置信息获取</a:t>
            </a:r>
            <a:endParaRPr lang="en-US" altLang="zh-CN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E1F20D4-7439-48B9-744D-8FAC2D7A7B9D}"/>
              </a:ext>
            </a:extLst>
          </p:cNvPr>
          <p:cNvSpPr/>
          <p:nvPr/>
        </p:nvSpPr>
        <p:spPr>
          <a:xfrm>
            <a:off x="5582212" y="2804906"/>
            <a:ext cx="4869601" cy="727045"/>
          </a:xfrm>
          <a:prstGeom prst="roundRect">
            <a:avLst>
              <a:gd name="adj" fmla="val 11088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>
                <a:solidFill>
                  <a:srgbClr val="49504F"/>
                </a:solidFill>
                <a:latin typeface="JetBrains Mono"/>
                <a:ea typeface="阿里巴巴普惠体" panose="00020600040101010101"/>
              </a:rPr>
              <a:t>值前边必须有空格，作为分隔符</a:t>
            </a:r>
            <a:endParaRPr lang="en-US" altLang="zh-CN" sz="1400">
              <a:solidFill>
                <a:srgbClr val="49504F"/>
              </a:solidFill>
              <a:latin typeface="JetBrains Mono"/>
              <a:ea typeface="阿里巴巴普惠体" panose="00020600040101010101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>
                <a:solidFill>
                  <a:srgbClr val="49504F"/>
                </a:solidFill>
                <a:latin typeface="JetBrains Mono"/>
                <a:ea typeface="阿里巴巴普惠体" panose="00020600040101010101"/>
              </a:rPr>
              <a:t>使用空格作为缩进表示层级关系，相同的层级左侧对齐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F601B82-92EE-6CB0-1163-0E5F749F87A0}"/>
              </a:ext>
            </a:extLst>
          </p:cNvPr>
          <p:cNvSpPr/>
          <p:nvPr/>
        </p:nvSpPr>
        <p:spPr>
          <a:xfrm>
            <a:off x="5582211" y="4521882"/>
            <a:ext cx="4869601" cy="730948"/>
          </a:xfrm>
          <a:prstGeom prst="roundRect">
            <a:avLst>
              <a:gd name="adj" fmla="val 11088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rgbClr val="49504F"/>
                </a:solidFill>
                <a:latin typeface="JetBrains Mono"/>
                <a:ea typeface="阿里巴巴普惠体" panose="00020600040101010101"/>
              </a:rPr>
              <a:t>@Value(</a:t>
            </a: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JetBrains Mono"/>
                <a:ea typeface="阿里巴巴普惠体" panose="00020600040101010101"/>
              </a:rPr>
              <a:t>“${</a:t>
            </a: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  <a:latin typeface="JetBrains Mono"/>
                <a:ea typeface="阿里巴巴普惠体" panose="00020600040101010101"/>
              </a:rPr>
              <a:t>键名</a:t>
            </a: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JetBrains Mono"/>
                <a:ea typeface="阿里巴巴普惠体" panose="00020600040101010101"/>
              </a:rPr>
              <a:t>}”</a:t>
            </a:r>
            <a:r>
              <a:rPr lang="en-US" altLang="zh-CN" sz="1400">
                <a:solidFill>
                  <a:srgbClr val="49504F"/>
                </a:solidFill>
                <a:latin typeface="JetBrains Mono"/>
                <a:ea typeface="阿里巴巴普惠体" panose="00020600040101010101"/>
              </a:rPr>
              <a:t>)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>
                <a:solidFill>
                  <a:srgbClr val="49504F"/>
                </a:solidFill>
                <a:latin typeface="JetBrains Mono"/>
                <a:ea typeface="阿里巴巴普惠体" panose="00020600040101010101"/>
              </a:rPr>
              <a:t>@ConfigurationProperties</a:t>
            </a: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JetBrains Mono"/>
                <a:ea typeface="阿里巴巴普惠体" panose="00020600040101010101"/>
              </a:rPr>
              <a:t>(prefix = “</a:t>
            </a:r>
            <a:r>
              <a:rPr lang="zh-CN" altLang="en-US" sz="1400">
                <a:solidFill>
                  <a:schemeClr val="accent3">
                    <a:lumMod val="50000"/>
                  </a:schemeClr>
                </a:solidFill>
                <a:latin typeface="JetBrains Mono"/>
                <a:ea typeface="阿里巴巴普惠体" panose="00020600040101010101"/>
              </a:rPr>
              <a:t>前缀</a:t>
            </a:r>
            <a:r>
              <a:rPr lang="en-US" altLang="zh-CN" sz="1400">
                <a:solidFill>
                  <a:schemeClr val="accent3">
                    <a:lumMod val="50000"/>
                  </a:schemeClr>
                </a:solidFill>
                <a:latin typeface="JetBrains Mono"/>
                <a:ea typeface="阿里巴巴普惠体" panose="00020600040101010101"/>
              </a:rPr>
              <a:t>”</a:t>
            </a:r>
            <a:r>
              <a:rPr lang="en-US" altLang="zh-CN" sz="1400">
                <a:solidFill>
                  <a:srgbClr val="49504F"/>
                </a:solidFill>
                <a:latin typeface="JetBrains Mono"/>
                <a:ea typeface="阿里巴巴普惠体" panose="00020600040101010101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35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734" y="2771303"/>
            <a:ext cx="516791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整合</a:t>
            </a:r>
            <a:r>
              <a:rPr lang="en-US" altLang="zh-CN"/>
              <a:t>mybatis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08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整合</a:t>
            </a:r>
            <a:r>
              <a:rPr lang="en-US" altLang="zh-CN">
                <a:solidFill>
                  <a:srgbClr val="C00000"/>
                </a:solidFill>
              </a:rPr>
              <a:t>mybatis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67EFE95-E3BD-BBCC-6562-1B5476CA47E3}"/>
              </a:ext>
            </a:extLst>
          </p:cNvPr>
          <p:cNvGrpSpPr/>
          <p:nvPr/>
        </p:nvGrpSpPr>
        <p:grpSpPr>
          <a:xfrm>
            <a:off x="1213403" y="1594143"/>
            <a:ext cx="4715119" cy="3608435"/>
            <a:chOff x="1398129" y="2277631"/>
            <a:chExt cx="4163307" cy="3953948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470F2A25-E3C3-FA34-D41B-E739E578F3AD}"/>
                </a:ext>
              </a:extLst>
            </p:cNvPr>
            <p:cNvSpPr/>
            <p:nvPr/>
          </p:nvSpPr>
          <p:spPr>
            <a:xfrm>
              <a:off x="1398129" y="2278414"/>
              <a:ext cx="4163307" cy="3953165"/>
            </a:xfrm>
            <a:prstGeom prst="roundRect">
              <a:avLst>
                <a:gd name="adj" fmla="val 2283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endParaRPr>
            </a:p>
          </p:txBody>
        </p:sp>
        <p:sp>
          <p:nvSpPr>
            <p:cNvPr id="41" name="矩形: 对角圆角 40">
              <a:extLst>
                <a:ext uri="{FF2B5EF4-FFF2-40B4-BE49-F238E27FC236}">
                  <a16:creationId xmlns:a16="http://schemas.microsoft.com/office/drawing/2014/main" id="{EDB71505-BE27-93B0-0C8A-DD5043F4F3F5}"/>
                </a:ext>
              </a:extLst>
            </p:cNvPr>
            <p:cNvSpPr/>
            <p:nvPr/>
          </p:nvSpPr>
          <p:spPr>
            <a:xfrm>
              <a:off x="1407365" y="2277631"/>
              <a:ext cx="1215474" cy="243896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>
                <a:lumMod val="75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marL="0" marR="0" lvl="0" indent="0" algn="l" defTabSz="3600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工程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32BA4AC-1709-30D9-2F7A-6511ED054247}"/>
              </a:ext>
            </a:extLst>
          </p:cNvPr>
          <p:cNvGrpSpPr/>
          <p:nvPr/>
        </p:nvGrpSpPr>
        <p:grpSpPr>
          <a:xfrm>
            <a:off x="1435072" y="1949986"/>
            <a:ext cx="4263764" cy="1481326"/>
            <a:chOff x="1605946" y="3428999"/>
            <a:chExt cx="3760381" cy="1420091"/>
          </a:xfrm>
        </p:grpSpPr>
        <p:sp>
          <p:nvSpPr>
            <p:cNvPr id="36" name="!!矩形: 圆角 7">
              <a:extLst>
                <a:ext uri="{FF2B5EF4-FFF2-40B4-BE49-F238E27FC236}">
                  <a16:creationId xmlns:a16="http://schemas.microsoft.com/office/drawing/2014/main" id="{36812FAA-505C-68E4-7CAD-F49B851C9E7E}"/>
                </a:ext>
              </a:extLst>
            </p:cNvPr>
            <p:cNvSpPr/>
            <p:nvPr/>
          </p:nvSpPr>
          <p:spPr>
            <a:xfrm>
              <a:off x="1605946" y="3428999"/>
              <a:ext cx="3760381" cy="1420091"/>
            </a:xfrm>
            <a:prstGeom prst="roundRect">
              <a:avLst>
                <a:gd name="adj" fmla="val 6884"/>
              </a:avLst>
            </a:prstGeom>
            <a:solidFill>
              <a:srgbClr val="FFFFB6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endParaRPr>
            </a:p>
          </p:txBody>
        </p:sp>
        <p:sp>
          <p:nvSpPr>
            <p:cNvPr id="38" name="矩形: 对角圆角 37">
              <a:extLst>
                <a:ext uri="{FF2B5EF4-FFF2-40B4-BE49-F238E27FC236}">
                  <a16:creationId xmlns:a16="http://schemas.microsoft.com/office/drawing/2014/main" id="{D075D83F-DAC6-1EC6-55AD-20D8BBC75CD2}"/>
                </a:ext>
              </a:extLst>
            </p:cNvPr>
            <p:cNvSpPr/>
            <p:nvPr/>
          </p:nvSpPr>
          <p:spPr>
            <a:xfrm>
              <a:off x="1605946" y="3429000"/>
              <a:ext cx="1215474" cy="18907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marL="0" marR="0" lvl="0" indent="0" algn="l" defTabSz="3600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pom</a:t>
              </a:r>
            </a:p>
          </p:txBody>
        </p:sp>
      </p:grpSp>
      <p:sp>
        <p:nvSpPr>
          <p:cNvPr id="3" name="!!矩形: 圆角 7">
            <a:extLst>
              <a:ext uri="{FF2B5EF4-FFF2-40B4-BE49-F238E27FC236}">
                <a16:creationId xmlns:a16="http://schemas.microsoft.com/office/drawing/2014/main" id="{1E5ED8C3-09E3-8D69-3391-62D186F44A1A}"/>
              </a:ext>
            </a:extLst>
          </p:cNvPr>
          <p:cNvSpPr/>
          <p:nvPr/>
        </p:nvSpPr>
        <p:spPr>
          <a:xfrm>
            <a:off x="6263479" y="2247165"/>
            <a:ext cx="3662840" cy="996691"/>
          </a:xfrm>
          <a:prstGeom prst="roundRect">
            <a:avLst>
              <a:gd name="adj" fmla="val 6884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dependency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    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groupId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&gt;org.mybatis&lt;/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groupId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    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artifactId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&gt;mybatis-spring&lt;/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artifactId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    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version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&gt;3.5.6&lt;/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version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dependency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559A6F6E-A69C-F9CD-5B33-82E736B0EFE3}"/>
              </a:ext>
            </a:extLst>
          </p:cNvPr>
          <p:cNvSpPr/>
          <p:nvPr/>
        </p:nvSpPr>
        <p:spPr>
          <a:xfrm>
            <a:off x="6263479" y="2247165"/>
            <a:ext cx="3662840" cy="996691"/>
          </a:xfrm>
          <a:prstGeom prst="roundRect">
            <a:avLst>
              <a:gd name="adj" fmla="val 6884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dependency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    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groupId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&gt;org.mybatis.spring.boot&lt;/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groupId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    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artifactId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&gt;mybatis-spring-boot-starter&lt;/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artifactId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    &lt;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version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&gt;3.0.0&lt;/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version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&lt;/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dependency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/>
                <a:cs typeface="+mn-cs"/>
              </a:rPr>
              <a:t>&gt;</a:t>
            </a:r>
          </a:p>
        </p:txBody>
      </p:sp>
      <p:sp>
        <p:nvSpPr>
          <p:cNvPr id="10" name="矩形: 单圆角 9">
            <a:extLst>
              <a:ext uri="{FF2B5EF4-FFF2-40B4-BE49-F238E27FC236}">
                <a16:creationId xmlns:a16="http://schemas.microsoft.com/office/drawing/2014/main" id="{CC354262-A2B4-A54B-5196-C2ECCB80132D}"/>
              </a:ext>
            </a:extLst>
          </p:cNvPr>
          <p:cNvSpPr/>
          <p:nvPr/>
        </p:nvSpPr>
        <p:spPr>
          <a:xfrm>
            <a:off x="1435072" y="4304962"/>
            <a:ext cx="1931302" cy="312420"/>
          </a:xfrm>
          <a:prstGeom prst="round1Rect">
            <a:avLst/>
          </a:prstGeom>
          <a:solidFill>
            <a:srgbClr val="C00000"/>
          </a:solidFill>
          <a:ln w="9525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>
                <a:solidFill>
                  <a:prstClr val="white"/>
                </a:solidFill>
              </a:rPr>
              <a:t>MapperScannerConfigurer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/>
              <a:cs typeface="+mn-cs"/>
            </a:endParaRPr>
          </a:p>
        </p:txBody>
      </p:sp>
      <p:sp>
        <p:nvSpPr>
          <p:cNvPr id="11" name="矩形: 单圆角 10">
            <a:extLst>
              <a:ext uri="{FF2B5EF4-FFF2-40B4-BE49-F238E27FC236}">
                <a16:creationId xmlns:a16="http://schemas.microsoft.com/office/drawing/2014/main" id="{392100BA-E918-A8A1-51C9-63A90FE654AC}"/>
              </a:ext>
            </a:extLst>
          </p:cNvPr>
          <p:cNvSpPr/>
          <p:nvPr/>
        </p:nvSpPr>
        <p:spPr>
          <a:xfrm>
            <a:off x="1435072" y="4733946"/>
            <a:ext cx="1931302" cy="312420"/>
          </a:xfrm>
          <a:prstGeom prst="round1Rect">
            <a:avLst/>
          </a:prstGeom>
          <a:solidFill>
            <a:srgbClr val="C00000"/>
          </a:solidFill>
          <a:ln w="9525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/>
                <a:cs typeface="+mn-cs"/>
              </a:rPr>
              <a:t>Datasource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/>
              <a:cs typeface="+mn-cs"/>
            </a:endParaRPr>
          </a:p>
        </p:txBody>
      </p:sp>
      <p:sp>
        <p:nvSpPr>
          <p:cNvPr id="2" name="矩形: 单圆角 1">
            <a:extLst>
              <a:ext uri="{FF2B5EF4-FFF2-40B4-BE49-F238E27FC236}">
                <a16:creationId xmlns:a16="http://schemas.microsoft.com/office/drawing/2014/main" id="{2133C776-9D1F-C8F4-1122-69AB1C66DEBC}"/>
              </a:ext>
            </a:extLst>
          </p:cNvPr>
          <p:cNvSpPr/>
          <p:nvPr/>
        </p:nvSpPr>
        <p:spPr>
          <a:xfrm>
            <a:off x="1435072" y="3875978"/>
            <a:ext cx="1931302" cy="312420"/>
          </a:xfrm>
          <a:prstGeom prst="round1Rect">
            <a:avLst/>
          </a:prstGeom>
          <a:solidFill>
            <a:srgbClr val="C00000"/>
          </a:solidFill>
          <a:ln w="9525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>
                <a:solidFill>
                  <a:prstClr val="white"/>
                </a:solidFill>
              </a:rPr>
              <a:t>SqlSessionFactoryBean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/>
              <a:cs typeface="+mn-cs"/>
            </a:endParaRPr>
          </a:p>
        </p:txBody>
      </p:sp>
      <p:sp>
        <p:nvSpPr>
          <p:cNvPr id="5" name="!!矩形: 圆角 8">
            <a:extLst>
              <a:ext uri="{FF2B5EF4-FFF2-40B4-BE49-F238E27FC236}">
                <a16:creationId xmlns:a16="http://schemas.microsoft.com/office/drawing/2014/main" id="{8AC91BFC-5F1F-C3A7-4244-987C6A9B389C}"/>
              </a:ext>
            </a:extLst>
          </p:cNvPr>
          <p:cNvSpPr/>
          <p:nvPr/>
        </p:nvSpPr>
        <p:spPr>
          <a:xfrm>
            <a:off x="1435074" y="3501084"/>
            <a:ext cx="4263762" cy="1636334"/>
          </a:xfrm>
          <a:prstGeom prst="roundRect">
            <a:avLst>
              <a:gd name="adj" fmla="val 596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spring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: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datasource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: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driver-class-name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: com.mysql.cj.jdbc.Driver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url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: jdbc:mysql://localhost:3306/mybatis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username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: root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password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: 1234</a:t>
            </a:r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30E90CF6-1536-E7DD-8C90-5B9CA9119A72}"/>
              </a:ext>
            </a:extLst>
          </p:cNvPr>
          <p:cNvSpPr/>
          <p:nvPr/>
        </p:nvSpPr>
        <p:spPr>
          <a:xfrm>
            <a:off x="1435072" y="3504005"/>
            <a:ext cx="1165366" cy="214959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defTabSz="360000">
              <a:lnSpc>
                <a:spcPct val="150000"/>
              </a:lnSpc>
            </a:pPr>
            <a:r>
              <a:rPr lang="en-US" altLang="zh-CN" sz="1400" b="1">
                <a:solidFill>
                  <a:prstClr val="white"/>
                </a:solidFill>
                <a:ea typeface="阿里巴巴普惠体" panose="00020600040101010101" pitchFamily="18" charset="-122"/>
              </a:rPr>
              <a:t>application.yml</a:t>
            </a:r>
            <a:endParaRPr lang="zh-CN" altLang="en-US" sz="1400" b="1">
              <a:solidFill>
                <a:prstClr val="white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98FB571-5A2B-EFEC-FFEE-989DED6CFCB1}"/>
              </a:ext>
            </a:extLst>
          </p:cNvPr>
          <p:cNvSpPr/>
          <p:nvPr/>
        </p:nvSpPr>
        <p:spPr>
          <a:xfrm>
            <a:off x="3473289" y="5716892"/>
            <a:ext cx="546037" cy="486197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36ED2BA-B558-9E11-B442-328297CAF5A3}"/>
              </a:ext>
            </a:extLst>
          </p:cNvPr>
          <p:cNvSpPr/>
          <p:nvPr/>
        </p:nvSpPr>
        <p:spPr>
          <a:xfrm>
            <a:off x="5471514" y="5716892"/>
            <a:ext cx="546037" cy="486197"/>
          </a:xfrm>
          <a:prstGeom prst="rightArrow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DC8082A-E34F-F19F-FB53-09B6D6289C4F}"/>
              </a:ext>
            </a:extLst>
          </p:cNvPr>
          <p:cNvGrpSpPr/>
          <p:nvPr/>
        </p:nvGrpSpPr>
        <p:grpSpPr>
          <a:xfrm>
            <a:off x="874713" y="5615986"/>
            <a:ext cx="1154337" cy="624447"/>
            <a:chOff x="874713" y="5615986"/>
            <a:chExt cx="1154337" cy="624447"/>
          </a:xfrm>
        </p:grpSpPr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C5BA5A2A-B26F-AAE7-AF48-86BE6D6DE214}"/>
                </a:ext>
              </a:extLst>
            </p:cNvPr>
            <p:cNvSpPr/>
            <p:nvPr/>
          </p:nvSpPr>
          <p:spPr>
            <a:xfrm>
              <a:off x="1483013" y="5685758"/>
              <a:ext cx="546037" cy="486197"/>
            </a:xfrm>
            <a:prstGeom prst="rightArrow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EC77BDD-7D49-85BB-4308-60BD34416451}"/>
                </a:ext>
              </a:extLst>
            </p:cNvPr>
            <p:cNvGrpSpPr/>
            <p:nvPr/>
          </p:nvGrpSpPr>
          <p:grpSpPr>
            <a:xfrm>
              <a:off x="874713" y="5615986"/>
              <a:ext cx="618969" cy="624447"/>
              <a:chOff x="1288572" y="3466291"/>
              <a:chExt cx="1076475" cy="1086002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1977AFFB-5F97-795E-ACDF-5A7E2E155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8572" y="3466291"/>
                <a:ext cx="1076475" cy="1086002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919CB5F7-0AFB-6AFA-99B1-8908CE694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940" y="3784462"/>
                <a:ext cx="447737" cy="447737"/>
              </a:xfrm>
              <a:prstGeom prst="rect">
                <a:avLst/>
              </a:prstGeom>
            </p:spPr>
          </p:pic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1DEBD98-16DF-F088-3661-FE2A537CCBD4}"/>
              </a:ext>
            </a:extLst>
          </p:cNvPr>
          <p:cNvGrpSpPr/>
          <p:nvPr/>
        </p:nvGrpSpPr>
        <p:grpSpPr>
          <a:xfrm>
            <a:off x="7467477" y="5448748"/>
            <a:ext cx="1418099" cy="957816"/>
            <a:chOff x="7467477" y="5448748"/>
            <a:chExt cx="1418099" cy="957816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89317D67-5C05-A377-0690-A7D75AE1B387}"/>
                </a:ext>
              </a:extLst>
            </p:cNvPr>
            <p:cNvSpPr/>
            <p:nvPr/>
          </p:nvSpPr>
          <p:spPr>
            <a:xfrm>
              <a:off x="7467477" y="5716892"/>
              <a:ext cx="546037" cy="486197"/>
            </a:xfrm>
            <a:prstGeom prst="rightArrow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0449109-6685-0618-B603-5176D6DE16C5}"/>
                </a:ext>
              </a:extLst>
            </p:cNvPr>
            <p:cNvGrpSpPr/>
            <p:nvPr/>
          </p:nvGrpSpPr>
          <p:grpSpPr>
            <a:xfrm>
              <a:off x="8013514" y="5448748"/>
              <a:ext cx="872062" cy="957816"/>
              <a:chOff x="10096217" y="3657600"/>
              <a:chExt cx="1099038" cy="1207111"/>
            </a:xfrm>
          </p:grpSpPr>
          <p:sp>
            <p:nvSpPr>
              <p:cNvPr id="19" name="流程图: 磁盘 18">
                <a:extLst>
                  <a:ext uri="{FF2B5EF4-FFF2-40B4-BE49-F238E27FC236}">
                    <a16:creationId xmlns:a16="http://schemas.microsoft.com/office/drawing/2014/main" id="{2EB4E21C-63B1-0F59-8362-6BC64454EE61}"/>
                  </a:ext>
                </a:extLst>
              </p:cNvPr>
              <p:cNvSpPr/>
              <p:nvPr/>
            </p:nvSpPr>
            <p:spPr>
              <a:xfrm>
                <a:off x="10096217" y="4347521"/>
                <a:ext cx="1099038" cy="517190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!!流程图: 数据库">
                <a:extLst>
                  <a:ext uri="{FF2B5EF4-FFF2-40B4-BE49-F238E27FC236}">
                    <a16:creationId xmlns:a16="http://schemas.microsoft.com/office/drawing/2014/main" id="{6DDF40EA-A9A5-8146-D279-C4E1C7254A82}"/>
                  </a:ext>
                </a:extLst>
              </p:cNvPr>
              <p:cNvSpPr/>
              <p:nvPr/>
            </p:nvSpPr>
            <p:spPr>
              <a:xfrm>
                <a:off x="10096217" y="4004115"/>
                <a:ext cx="1099038" cy="517190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数据库</a:t>
                </a:r>
              </a:p>
            </p:txBody>
          </p:sp>
          <p:sp>
            <p:nvSpPr>
              <p:cNvPr id="21" name="流程图: 磁盘 20">
                <a:extLst>
                  <a:ext uri="{FF2B5EF4-FFF2-40B4-BE49-F238E27FC236}">
                    <a16:creationId xmlns:a16="http://schemas.microsoft.com/office/drawing/2014/main" id="{AFA2A091-8248-54C0-9858-0803398B0F6A}"/>
                  </a:ext>
                </a:extLst>
              </p:cNvPr>
              <p:cNvSpPr/>
              <p:nvPr/>
            </p:nvSpPr>
            <p:spPr>
              <a:xfrm>
                <a:off x="10096217" y="3657600"/>
                <a:ext cx="1099038" cy="517190"/>
              </a:xfrm>
              <a:prstGeom prst="flowChartMagneticDisk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E367152-110A-3259-1FA9-F59EE317F837}"/>
              </a:ext>
            </a:extLst>
          </p:cNvPr>
          <p:cNvGrpSpPr/>
          <p:nvPr/>
        </p:nvGrpSpPr>
        <p:grpSpPr>
          <a:xfrm>
            <a:off x="2032449" y="5502171"/>
            <a:ext cx="1443430" cy="914613"/>
            <a:chOff x="2032449" y="5502171"/>
            <a:chExt cx="1443430" cy="914613"/>
          </a:xfrm>
        </p:grpSpPr>
        <p:sp>
          <p:nvSpPr>
            <p:cNvPr id="22" name="!!矩形: 对角圆角 11">
              <a:extLst>
                <a:ext uri="{FF2B5EF4-FFF2-40B4-BE49-F238E27FC236}">
                  <a16:creationId xmlns:a16="http://schemas.microsoft.com/office/drawing/2014/main" id="{758CD162-ADCC-B0B6-070C-B7D6FEA29E46}"/>
                </a:ext>
              </a:extLst>
            </p:cNvPr>
            <p:cNvSpPr/>
            <p:nvPr/>
          </p:nvSpPr>
          <p:spPr>
            <a:xfrm>
              <a:off x="2032449" y="5502171"/>
              <a:ext cx="1443430" cy="914613"/>
            </a:xfrm>
            <a:prstGeom prst="round2DiagRect">
              <a:avLst>
                <a:gd name="adj1" fmla="val 7243"/>
                <a:gd name="adj2" fmla="val 0"/>
              </a:avLst>
            </a:prstGeom>
            <a:solidFill>
              <a:srgbClr val="FFC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>
                <a:lnSpc>
                  <a:spcPct val="150000"/>
                </a:lnSpc>
              </a:pPr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矩形: 对角圆角 22">
              <a:extLst>
                <a:ext uri="{FF2B5EF4-FFF2-40B4-BE49-F238E27FC236}">
                  <a16:creationId xmlns:a16="http://schemas.microsoft.com/office/drawing/2014/main" id="{900844A9-61C2-AB67-2F03-FC0CBD01B750}"/>
                </a:ext>
              </a:extLst>
            </p:cNvPr>
            <p:cNvSpPr/>
            <p:nvPr/>
          </p:nvSpPr>
          <p:spPr>
            <a:xfrm>
              <a:off x="2035167" y="5502171"/>
              <a:ext cx="1003598" cy="270559"/>
            </a:xfrm>
            <a:prstGeom prst="round2DiagRect">
              <a:avLst>
                <a:gd name="adj1" fmla="val 29610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b="1"/>
                <a:t>UserController</a:t>
              </a:r>
              <a:endParaRPr lang="zh-CN" altLang="en-US" sz="1200" b="1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CB014AC-ACBF-E4F7-786D-C6F07F0889B2}"/>
              </a:ext>
            </a:extLst>
          </p:cNvPr>
          <p:cNvGrpSpPr/>
          <p:nvPr/>
        </p:nvGrpSpPr>
        <p:grpSpPr>
          <a:xfrm>
            <a:off x="4050502" y="5502171"/>
            <a:ext cx="1420186" cy="898803"/>
            <a:chOff x="4050502" y="5502171"/>
            <a:chExt cx="1420186" cy="898803"/>
          </a:xfrm>
        </p:grpSpPr>
        <p:sp>
          <p:nvSpPr>
            <p:cNvPr id="24" name="!!矩形: 对角圆角 10">
              <a:extLst>
                <a:ext uri="{FF2B5EF4-FFF2-40B4-BE49-F238E27FC236}">
                  <a16:creationId xmlns:a16="http://schemas.microsoft.com/office/drawing/2014/main" id="{B449280E-814D-A23B-A458-821667EDCCBC}"/>
                </a:ext>
              </a:extLst>
            </p:cNvPr>
            <p:cNvSpPr/>
            <p:nvPr/>
          </p:nvSpPr>
          <p:spPr>
            <a:xfrm>
              <a:off x="4050502" y="5502171"/>
              <a:ext cx="1420186" cy="898803"/>
            </a:xfrm>
            <a:prstGeom prst="round2DiagRect">
              <a:avLst>
                <a:gd name="adj1" fmla="val 6747"/>
                <a:gd name="adj2" fmla="val 0"/>
              </a:avLst>
            </a:prstGeom>
            <a:solidFill>
              <a:srgbClr val="FFFF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对角圆角 24">
              <a:extLst>
                <a:ext uri="{FF2B5EF4-FFF2-40B4-BE49-F238E27FC236}">
                  <a16:creationId xmlns:a16="http://schemas.microsoft.com/office/drawing/2014/main" id="{1E58727A-2D28-7BCB-6267-B7719F69088E}"/>
                </a:ext>
              </a:extLst>
            </p:cNvPr>
            <p:cNvSpPr/>
            <p:nvPr/>
          </p:nvSpPr>
          <p:spPr>
            <a:xfrm>
              <a:off x="4050502" y="5502171"/>
              <a:ext cx="836228" cy="270559"/>
            </a:xfrm>
            <a:prstGeom prst="round2DiagRect">
              <a:avLst>
                <a:gd name="adj1" fmla="val 29610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b="1"/>
                <a:t>UserService</a:t>
              </a:r>
              <a:endParaRPr lang="zh-CN" altLang="en-US" sz="1200" b="1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F43CFDB-7DE3-B4A3-7D9C-BD4C71F48AE4}"/>
              </a:ext>
            </a:extLst>
          </p:cNvPr>
          <p:cNvGrpSpPr/>
          <p:nvPr/>
        </p:nvGrpSpPr>
        <p:grpSpPr>
          <a:xfrm>
            <a:off x="6028819" y="5502171"/>
            <a:ext cx="1420186" cy="914613"/>
            <a:chOff x="6028819" y="5502171"/>
            <a:chExt cx="1420186" cy="914613"/>
          </a:xfrm>
        </p:grpSpPr>
        <p:sp>
          <p:nvSpPr>
            <p:cNvPr id="26" name="!!矩形: 对角圆角 9">
              <a:extLst>
                <a:ext uri="{FF2B5EF4-FFF2-40B4-BE49-F238E27FC236}">
                  <a16:creationId xmlns:a16="http://schemas.microsoft.com/office/drawing/2014/main" id="{731A538C-368C-38FB-F215-919AC5EEC15C}"/>
                </a:ext>
              </a:extLst>
            </p:cNvPr>
            <p:cNvSpPr/>
            <p:nvPr/>
          </p:nvSpPr>
          <p:spPr>
            <a:xfrm>
              <a:off x="6028819" y="5502171"/>
              <a:ext cx="1420186" cy="914613"/>
            </a:xfrm>
            <a:prstGeom prst="round2DiagRect">
              <a:avLst>
                <a:gd name="adj1" fmla="val 7243"/>
                <a:gd name="adj2" fmla="val 0"/>
              </a:avLst>
            </a:prstGeom>
            <a:solidFill>
              <a:srgbClr val="CCE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7" name="矩形: 对角圆角 26">
              <a:extLst>
                <a:ext uri="{FF2B5EF4-FFF2-40B4-BE49-F238E27FC236}">
                  <a16:creationId xmlns:a16="http://schemas.microsoft.com/office/drawing/2014/main" id="{79BF1B08-612B-930C-E475-6F23635D070E}"/>
                </a:ext>
              </a:extLst>
            </p:cNvPr>
            <p:cNvSpPr/>
            <p:nvPr/>
          </p:nvSpPr>
          <p:spPr>
            <a:xfrm>
              <a:off x="6047291" y="5502171"/>
              <a:ext cx="932619" cy="270559"/>
            </a:xfrm>
            <a:prstGeom prst="round2DiagRect">
              <a:avLst>
                <a:gd name="adj1" fmla="val 29610"/>
                <a:gd name="adj2" fmla="val 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b="1"/>
                <a:t>UserMapper</a:t>
              </a:r>
              <a:endParaRPr lang="zh-CN" altLang="en-US" sz="1200" b="1"/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EC6BFED5-87BD-9584-F004-E4211F7CC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92124"/>
            <a:ext cx="5785359" cy="1710454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2" name="文本占位符 6">
            <a:extLst>
              <a:ext uri="{FF2B5EF4-FFF2-40B4-BE49-F238E27FC236}">
                <a16:creationId xmlns:a16="http://schemas.microsoft.com/office/drawing/2014/main" id="{5F856106-BC71-4AB8-625E-39AF540D22CF}"/>
              </a:ext>
            </a:extLst>
          </p:cNvPr>
          <p:cNvSpPr txBox="1">
            <a:spLocks/>
          </p:cNvSpPr>
          <p:nvPr/>
        </p:nvSpPr>
        <p:spPr>
          <a:xfrm>
            <a:off x="6028819" y="2905269"/>
            <a:ext cx="3907282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查询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User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表指定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id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的数据</a:t>
            </a:r>
            <a:r>
              <a:rPr lang="zh-CN" altLang="en-US" sz="1400">
                <a:solidFill>
                  <a:srgbClr val="7F7F7F"/>
                </a:solidFill>
              </a:rPr>
              <a:t>，响应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给浏览器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35633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-0.36849 -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-0.36914 -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64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8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7" grpId="0" animBg="1"/>
      <p:bldP spid="7" grpId="1" animBg="1"/>
      <p:bldP spid="7" grpId="2" animBg="1"/>
      <p:bldP spid="10" grpId="0" animBg="1"/>
      <p:bldP spid="10" grpId="1" animBg="1"/>
      <p:bldP spid="11" grpId="0" animBg="1"/>
      <p:bldP spid="11" grpId="1" animBg="1"/>
      <p:bldP spid="2" grpId="0" animBg="1"/>
      <p:bldP spid="2" grpId="1" animBg="1"/>
      <p:bldP spid="5" grpId="0" animBg="1"/>
      <p:bldP spid="6" grpId="0" animBg="1"/>
      <p:bldP spid="8" grpId="0" animBg="1"/>
      <p:bldP spid="9" grpId="0" animBg="1"/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734" y="2771303"/>
            <a:ext cx="516791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Bean</a:t>
            </a:r>
            <a:r>
              <a:rPr lang="zh-CN" altLang="en-US"/>
              <a:t>管理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2" name="文本占位符 5">
            <a:extLst>
              <a:ext uri="{FF2B5EF4-FFF2-40B4-BE49-F238E27FC236}">
                <a16:creationId xmlns:a16="http://schemas.microsoft.com/office/drawing/2014/main" id="{C3EA7869-32FA-CE2E-2EC7-F0E9FA596C1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45048" y="3319625"/>
            <a:ext cx="5466080" cy="2494949"/>
          </a:xfrm>
        </p:spPr>
        <p:txBody>
          <a:bodyPr/>
          <a:lstStyle/>
          <a:p>
            <a:r>
              <a:rPr lang="en-US" altLang="zh-CN" sz="1400">
                <a:ea typeface="阿里巴巴普惠体" panose="00020600040101010101"/>
              </a:rPr>
              <a:t>Bean</a:t>
            </a:r>
            <a:r>
              <a:rPr lang="zh-CN" altLang="en-US" sz="1400">
                <a:ea typeface="阿里巴巴普惠体" panose="00020600040101010101"/>
              </a:rPr>
              <a:t>扫描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en-US" altLang="zh-CN" sz="1400">
                <a:ea typeface="阿里巴巴普惠体" panose="00020600040101010101"/>
              </a:rPr>
              <a:t>Bean</a:t>
            </a:r>
            <a:r>
              <a:rPr lang="zh-CN" altLang="en-US" sz="1400">
                <a:ea typeface="阿里巴巴普惠体" panose="00020600040101010101"/>
              </a:rPr>
              <a:t>注册</a:t>
            </a:r>
            <a:endParaRPr lang="en-US" altLang="zh-CN" sz="1400">
              <a:ea typeface="阿里巴巴普惠体" panose="00020600040101010101"/>
            </a:endParaRPr>
          </a:p>
          <a:p>
            <a:r>
              <a:rPr lang="zh-CN" altLang="en-US" sz="1400">
                <a:solidFill>
                  <a:srgbClr val="595959"/>
                </a:solidFill>
                <a:ea typeface="阿里巴巴普惠体" panose="00020600040101010101"/>
              </a:rPr>
              <a:t>注册条件</a:t>
            </a:r>
            <a:endParaRPr lang="en-US" altLang="zh-CN" sz="1400">
              <a:solidFill>
                <a:srgbClr val="595959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700900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60454B57-0911-E37C-1A38-217A392E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863" y="2771369"/>
            <a:ext cx="3594033" cy="3341266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584BF372-5626-2E0F-E3D7-4D073FAF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6024217" cy="517190"/>
          </a:xfrm>
        </p:spPr>
        <p:txBody>
          <a:bodyPr/>
          <a:lstStyle/>
          <a:p>
            <a:r>
              <a:rPr lang="en-US" altLang="zh-CN"/>
              <a:t>Bean</a:t>
            </a:r>
            <a:r>
              <a:rPr lang="zh-CN" altLang="en-US"/>
              <a:t>扫描</a:t>
            </a:r>
          </a:p>
        </p:txBody>
      </p:sp>
      <p:sp>
        <p:nvSpPr>
          <p:cNvPr id="19" name="文本占位符 14">
            <a:extLst>
              <a:ext uri="{FF2B5EF4-FFF2-40B4-BE49-F238E27FC236}">
                <a16:creationId xmlns:a16="http://schemas.microsoft.com/office/drawing/2014/main" id="{23A9DA15-6D22-D85F-51ED-7046F0309C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58029" cy="1068786"/>
          </a:xfrm>
        </p:spPr>
        <p:txBody>
          <a:bodyPr/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/>
              <a:t>标签：</a:t>
            </a:r>
            <a:r>
              <a:rPr lang="en-US" altLang="zh-CN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b="1">
                <a:solidFill>
                  <a:srgbClr val="660E7A"/>
                </a:solidFill>
                <a:latin typeface="JetBrains Mono"/>
              </a:rPr>
              <a:t>context</a:t>
            </a:r>
            <a:r>
              <a:rPr lang="en-US" altLang="zh-CN" b="1">
                <a:solidFill>
                  <a:srgbClr val="000080"/>
                </a:solidFill>
                <a:latin typeface="JetBrains Mono"/>
              </a:rPr>
              <a:t>:component-scan </a:t>
            </a:r>
            <a:r>
              <a:rPr lang="en-US" altLang="zh-CN" b="1">
                <a:solidFill>
                  <a:srgbClr val="0000FF"/>
                </a:solidFill>
                <a:latin typeface="JetBrains Mono"/>
              </a:rPr>
              <a:t>base-package</a:t>
            </a:r>
            <a:r>
              <a:rPr lang="en-US" altLang="zh-CN" b="1">
                <a:solidFill>
                  <a:srgbClr val="008000"/>
                </a:solidFill>
                <a:latin typeface="JetBrains Mono"/>
              </a:rPr>
              <a:t>="com.itheima"</a:t>
            </a:r>
            <a:r>
              <a:rPr lang="en-US" altLang="zh-CN">
                <a:solidFill>
                  <a:srgbClr val="000000"/>
                </a:solidFill>
                <a:latin typeface="JetBrains Mono"/>
              </a:rPr>
              <a:t>/&gt;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JetBrains Mono"/>
              </a:rPr>
              <a:t>注解：</a:t>
            </a:r>
            <a:r>
              <a:rPr lang="en-US" altLang="zh-CN">
                <a:solidFill>
                  <a:srgbClr val="808000"/>
                </a:solidFill>
                <a:latin typeface="JetBrains Mono"/>
              </a:rPr>
              <a:t>@ComponentScan</a:t>
            </a:r>
            <a:r>
              <a:rPr lang="en-US" altLang="zh-CN">
                <a:solidFill>
                  <a:srgbClr val="000000"/>
                </a:solidFill>
                <a:latin typeface="JetBrains Mono"/>
              </a:rPr>
              <a:t>(basePackages = </a:t>
            </a:r>
            <a:r>
              <a:rPr lang="en-US" altLang="zh-CN" b="1">
                <a:solidFill>
                  <a:srgbClr val="008000"/>
                </a:solidFill>
                <a:latin typeface="JetBrains Mono"/>
              </a:rPr>
              <a:t>"com.itheima"</a:t>
            </a:r>
            <a:r>
              <a:rPr lang="en-US" altLang="zh-CN">
                <a:solidFill>
                  <a:srgbClr val="000000"/>
                </a:solidFill>
                <a:latin typeface="JetBrains Mono"/>
              </a:rPr>
              <a:t>)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451852-F317-3C21-9F4C-63B01C1FC260}"/>
              </a:ext>
            </a:extLst>
          </p:cNvPr>
          <p:cNvSpPr/>
          <p:nvPr/>
        </p:nvSpPr>
        <p:spPr>
          <a:xfrm>
            <a:off x="7287811" y="4196463"/>
            <a:ext cx="3572137" cy="58165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A1C672-E6D4-CB43-888A-E23A63AB2EF1}"/>
              </a:ext>
            </a:extLst>
          </p:cNvPr>
          <p:cNvSpPr/>
          <p:nvPr/>
        </p:nvSpPr>
        <p:spPr>
          <a:xfrm>
            <a:off x="7276863" y="4574767"/>
            <a:ext cx="3583085" cy="20335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ACB07D57-83ED-37B5-300A-BC3AB4BFEC18}"/>
              </a:ext>
            </a:extLst>
          </p:cNvPr>
          <p:cNvSpPr/>
          <p:nvPr/>
        </p:nvSpPr>
        <p:spPr>
          <a:xfrm>
            <a:off x="874712" y="2771394"/>
            <a:ext cx="5860385" cy="1536655"/>
          </a:xfrm>
          <a:prstGeom prst="roundRect">
            <a:avLst>
              <a:gd name="adj" fmla="val 3962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//</a:t>
            </a:r>
            <a: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启动类</a:t>
            </a:r>
            <a:br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@SpringBootApplication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</a:b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public class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SpringbootQuickstartApplication {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   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public static void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main(String[] args) {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        SpringApplication.</a:t>
            </a: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run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(SpringbootQuickstartApplication.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class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, args);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    }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}</a:t>
            </a:r>
          </a:p>
        </p:txBody>
      </p:sp>
      <p:sp>
        <p:nvSpPr>
          <p:cNvPr id="9" name="!!矩形: 圆角 7">
            <a:extLst>
              <a:ext uri="{FF2B5EF4-FFF2-40B4-BE49-F238E27FC236}">
                <a16:creationId xmlns:a16="http://schemas.microsoft.com/office/drawing/2014/main" id="{A9B52976-BBDE-6167-744A-9B6E132C0164}"/>
              </a:ext>
            </a:extLst>
          </p:cNvPr>
          <p:cNvSpPr/>
          <p:nvPr/>
        </p:nvSpPr>
        <p:spPr>
          <a:xfrm>
            <a:off x="884138" y="4485137"/>
            <a:ext cx="5860385" cy="1536655"/>
          </a:xfrm>
          <a:prstGeom prst="roundRect">
            <a:avLst>
              <a:gd name="adj" fmla="val 3962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@SpringBootConfiguration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@EnableAutoConfiguration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@ComponentScan</a:t>
            </a: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</a:b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public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@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interface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SpringBootApplication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}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2C48BD0-3E53-08D3-1EAC-0E83D5E5872C}"/>
              </a:ext>
            </a:extLst>
          </p:cNvPr>
          <p:cNvSpPr/>
          <p:nvPr/>
        </p:nvSpPr>
        <p:spPr>
          <a:xfrm>
            <a:off x="884138" y="2978871"/>
            <a:ext cx="2094732" cy="26386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60AEB75-903A-26C4-BE8B-C671B69C0529}"/>
              </a:ext>
            </a:extLst>
          </p:cNvPr>
          <p:cNvSpPr/>
          <p:nvPr/>
        </p:nvSpPr>
        <p:spPr>
          <a:xfrm>
            <a:off x="884138" y="5019844"/>
            <a:ext cx="2094732" cy="26386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6B5636D8-A7FC-EB2B-8288-31B294940292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 flipV="1">
            <a:off x="884138" y="3110803"/>
            <a:ext cx="12700" cy="214266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58D2B3E-2C0E-72C8-FC89-BB6DCB3901FB}"/>
              </a:ext>
            </a:extLst>
          </p:cNvPr>
          <p:cNvSpPr txBox="1"/>
          <p:nvPr/>
        </p:nvSpPr>
        <p:spPr>
          <a:xfrm>
            <a:off x="7287811" y="6183162"/>
            <a:ext cx="3685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SpringBoot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默认扫描启动类所在的包及其子包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81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8" grpId="0" animBg="1"/>
      <p:bldP spid="9" grpId="0" animBg="1"/>
      <p:bldP spid="10" grpId="0" animBg="1"/>
      <p:bldP spid="11" grpId="0" animBg="1"/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4BF372-5626-2E0F-E3D7-4D073FAF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6024217" cy="517190"/>
          </a:xfrm>
        </p:spPr>
        <p:txBody>
          <a:bodyPr/>
          <a:lstStyle/>
          <a:p>
            <a:r>
              <a:rPr lang="en-US" altLang="zh-CN"/>
              <a:t>Bean</a:t>
            </a:r>
            <a:r>
              <a:rPr lang="zh-CN" altLang="en-US"/>
              <a:t>注册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D6AE41D-8106-E711-4786-F60D2415411F}"/>
              </a:ext>
            </a:extLst>
          </p:cNvPr>
          <p:cNvGraphicFramePr>
            <a:graphicFrameLocks noGrp="1"/>
          </p:cNvGraphicFramePr>
          <p:nvPr/>
        </p:nvGraphicFramePr>
        <p:xfrm>
          <a:off x="823011" y="1664925"/>
          <a:ext cx="10728957" cy="2304000"/>
        </p:xfrm>
        <a:graphic>
          <a:graphicData uri="http://schemas.openxmlformats.org/drawingml/2006/table">
            <a:tbl>
              <a:tblPr/>
              <a:tblGrid>
                <a:gridCol w="234161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3936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4993690">
                  <a:extLst>
                    <a:ext uri="{9D8B030D-6E8A-4147-A177-3AD203B41FA5}">
                      <a16:colId xmlns:a16="http://schemas.microsoft.com/office/drawing/2014/main" val="708555821"/>
                    </a:ext>
                  </a:extLst>
                </a:gridCol>
              </a:tblGrid>
              <a:tr h="5175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注解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位置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6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@Component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声明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bean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的基础注解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不属于以下三类时，用此注解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46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@Controller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@Component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的衍生注解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标注在控制器类上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46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@Service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@Component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的衍生注解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标注在业务类上</a:t>
                      </a:r>
                      <a:endParaRPr kumimoji="0" lang="en-US" altLang="zh-CN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46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@Repository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@Component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的衍生注解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标注在数据访问类上（由于与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mybatis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整合，用的少）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8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Bean</a:t>
            </a:r>
            <a:r>
              <a:rPr lang="zh-CN" altLang="en-US"/>
              <a:t>注册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15E5F0B8-70B1-890B-7A0B-036E14AF095E}"/>
              </a:ext>
            </a:extLst>
          </p:cNvPr>
          <p:cNvSpPr txBox="1">
            <a:spLocks/>
          </p:cNvSpPr>
          <p:nvPr/>
        </p:nvSpPr>
        <p:spPr>
          <a:xfrm>
            <a:off x="775554" y="1476009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如果要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注册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对象来自于第三方（不是自定义的），是无法用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@Component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及衍生注解声明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Shape 2380">
            <a:extLst>
              <a:ext uri="{FF2B5EF4-FFF2-40B4-BE49-F238E27FC236}">
                <a16:creationId xmlns:a16="http://schemas.microsoft.com/office/drawing/2014/main" id="{54C8FB56-E6BC-1C4A-7515-B38216E16451}"/>
              </a:ext>
            </a:extLst>
          </p:cNvPr>
          <p:cNvSpPr/>
          <p:nvPr/>
        </p:nvSpPr>
        <p:spPr>
          <a:xfrm>
            <a:off x="966520" y="2070321"/>
            <a:ext cx="3576263" cy="980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 pitchFamily="18" charset="-122"/>
                <a:cs typeface="+mn-cs"/>
              </a:rPr>
              <a:t>@Bean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 pitchFamily="18" charset="-122"/>
                <a:cs typeface="+mn-cs"/>
              </a:rPr>
              <a:t>@Import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DDBCC4F-5895-F7C7-35BB-E8630B31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49" y="4478860"/>
            <a:ext cx="2686050" cy="238125"/>
          </a:xfrm>
          <a:prstGeom prst="rect">
            <a:avLst/>
          </a:prstGeom>
          <a:ln w="19050">
            <a:solidFill>
              <a:srgbClr val="D9D9D9"/>
            </a:solidFill>
          </a:ln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B566DF-3C90-461A-7A62-3D0F195A9F7E}"/>
              </a:ext>
            </a:extLst>
          </p:cNvPr>
          <p:cNvCxnSpPr>
            <a:cxnSpLocks/>
          </p:cNvCxnSpPr>
          <p:nvPr/>
        </p:nvCxnSpPr>
        <p:spPr>
          <a:xfrm>
            <a:off x="3569999" y="4597923"/>
            <a:ext cx="6348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867154D-4409-6F25-E216-6444A309798B}"/>
              </a:ext>
            </a:extLst>
          </p:cNvPr>
          <p:cNvSpPr/>
          <p:nvPr/>
        </p:nvSpPr>
        <p:spPr>
          <a:xfrm>
            <a:off x="4204834" y="3989529"/>
            <a:ext cx="3663949" cy="1207926"/>
          </a:xfrm>
          <a:prstGeom prst="roundRect">
            <a:avLst>
              <a:gd name="adj" fmla="val 7444"/>
            </a:avLst>
          </a:prstGeom>
          <a:solidFill>
            <a:srgbClr val="FFFFE4"/>
          </a:solidFill>
          <a:ln w="3175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lIns="144000" tIns="36000" rIns="72000" bIns="36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mvn install:install-file    -Dfile=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jar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包在本地磁盘的路径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 panose="00020600040101010101"/>
                <a:cs typeface="+mn-cs"/>
              </a:rPr>
              <a:t>                                          -DgroupId=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 panose="00020600040101010101"/>
                <a:cs typeface="+mn-cs"/>
              </a:rPr>
              <a:t>组织名称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 panose="00020600040101010101"/>
                <a:cs typeface="+mn-cs"/>
              </a:rPr>
              <a:t>                                          -DartifactId=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 panose="00020600040101010101"/>
                <a:cs typeface="+mn-cs"/>
              </a:rPr>
              <a:t>项目名称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 panose="00020600040101010101"/>
                <a:cs typeface="+mn-cs"/>
              </a:rPr>
              <a:t>                                          -Dversion=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 panose="00020600040101010101"/>
                <a:cs typeface="+mn-cs"/>
              </a:rPr>
              <a:t>版本号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 panose="00020600040101010101"/>
                <a:cs typeface="+mn-cs"/>
              </a:rPr>
              <a:t>                                          -Dpackaging=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阿里巴巴普惠体" panose="00020600040101010101"/>
                <a:cs typeface="+mn-cs"/>
              </a:rPr>
              <a:t>打包方式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etBrains Mono"/>
              <a:ea typeface="阿里巴巴普惠体" panose="00020600040101010101"/>
              <a:cs typeface="+mn-cs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DFBCA02-AD19-4598-68A9-447F25B6F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410" y="3632073"/>
            <a:ext cx="3027385" cy="1946688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8FC53EF-0E35-F2EC-4318-CECEFD338C54}"/>
              </a:ext>
            </a:extLst>
          </p:cNvPr>
          <p:cNvCxnSpPr>
            <a:cxnSpLocks/>
          </p:cNvCxnSpPr>
          <p:nvPr/>
        </p:nvCxnSpPr>
        <p:spPr>
          <a:xfrm>
            <a:off x="7868783" y="4597923"/>
            <a:ext cx="6348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88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Bean</a:t>
            </a:r>
            <a:r>
              <a:rPr lang="zh-CN" altLang="en-US"/>
              <a:t>注册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15E5F0B8-70B1-890B-7A0B-036E14AF095E}"/>
              </a:ext>
            </a:extLst>
          </p:cNvPr>
          <p:cNvSpPr txBox="1">
            <a:spLocks/>
          </p:cNvSpPr>
          <p:nvPr/>
        </p:nvSpPr>
        <p:spPr>
          <a:xfrm>
            <a:off x="775554" y="1476009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如果要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注册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对象来自于第三方（不是自定义的），是无法用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@Component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及衍生注解声明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Shape 2380">
            <a:extLst>
              <a:ext uri="{FF2B5EF4-FFF2-40B4-BE49-F238E27FC236}">
                <a16:creationId xmlns:a16="http://schemas.microsoft.com/office/drawing/2014/main" id="{54C8FB56-E6BC-1C4A-7515-B38216E16451}"/>
              </a:ext>
            </a:extLst>
          </p:cNvPr>
          <p:cNvSpPr/>
          <p:nvPr/>
        </p:nvSpPr>
        <p:spPr>
          <a:xfrm>
            <a:off x="966520" y="2070321"/>
            <a:ext cx="3576263" cy="980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 pitchFamily="18" charset="-122"/>
                <a:cs typeface="+mn-cs"/>
              </a:rPr>
              <a:t>@Bean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 pitchFamily="18" charset="-122"/>
                <a:cs typeface="+mn-cs"/>
              </a:rPr>
              <a:t>@Import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601D66B-E56E-3683-6474-9AF25DB2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3" y="2737296"/>
            <a:ext cx="1704975" cy="819150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7F0D406-F205-73C4-F028-CD6ACAEB0415}"/>
              </a:ext>
            </a:extLst>
          </p:cNvPr>
          <p:cNvSpPr/>
          <p:nvPr/>
        </p:nvSpPr>
        <p:spPr>
          <a:xfrm>
            <a:off x="6649202" y="3125296"/>
            <a:ext cx="5072223" cy="1997427"/>
          </a:xfrm>
          <a:prstGeom prst="roundRect">
            <a:avLst>
              <a:gd name="adj" fmla="val 3081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@Configuration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CommonConfig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FC95A99-DE23-EE72-BA56-9F31B471AD4F}"/>
              </a:ext>
            </a:extLst>
          </p:cNvPr>
          <p:cNvSpPr/>
          <p:nvPr/>
        </p:nvSpPr>
        <p:spPr>
          <a:xfrm>
            <a:off x="876249" y="3138477"/>
            <a:ext cx="5072223" cy="1997427"/>
          </a:xfrm>
          <a:prstGeom prst="roundRect">
            <a:avLst>
              <a:gd name="adj" fmla="val 3081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@SpringBootApplication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public class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SpringBootRegister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Application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{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E880D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@Bean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将方法返回值交给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容器管理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成为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容器的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public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Resolver resolver(){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                 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new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Resolver();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BC3301-C17E-A234-D030-086EE9CC1369}"/>
              </a:ext>
            </a:extLst>
          </p:cNvPr>
          <p:cNvSpPr txBox="1"/>
          <p:nvPr/>
        </p:nvSpPr>
        <p:spPr>
          <a:xfrm>
            <a:off x="3968443" y="46044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+mn-cs"/>
              </a:rPr>
              <a:t>启动类，不建议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汉仪尚巍流云体简" panose="00020600040101010101" pitchFamily="18" charset="-122"/>
              <a:ea typeface="汉仪尚巍流云体简" panose="00020600040101010101" pitchFamily="18" charset="-122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1F987C9-E99A-298F-1176-59A488FF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786" y="3698006"/>
            <a:ext cx="4600575" cy="266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0BFCA61-8229-B7B0-768A-A3E789646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015" y="3206361"/>
            <a:ext cx="2143125" cy="2667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C42D575-AB25-0C90-03AE-8BF7ADE2FEA7}"/>
              </a:ext>
            </a:extLst>
          </p:cNvPr>
          <p:cNvSpPr txBox="1"/>
          <p:nvPr/>
        </p:nvSpPr>
        <p:spPr>
          <a:xfrm>
            <a:off x="1099127" y="2508177"/>
            <a:ext cx="10464800" cy="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如果要注册第三方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，建议在配置类中集中注册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66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Bean</a:t>
            </a:r>
            <a:r>
              <a:rPr lang="zh-CN" altLang="en-US"/>
              <a:t>注册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15E5F0B8-70B1-890B-7A0B-036E14AF095E}"/>
              </a:ext>
            </a:extLst>
          </p:cNvPr>
          <p:cNvSpPr txBox="1">
            <a:spLocks/>
          </p:cNvSpPr>
          <p:nvPr/>
        </p:nvSpPr>
        <p:spPr>
          <a:xfrm>
            <a:off x="775554" y="1476009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如果要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注册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对象来自于第三方（不是自定义的），是无法用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@Component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及衍生注解声明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Shape 2380">
            <a:extLst>
              <a:ext uri="{FF2B5EF4-FFF2-40B4-BE49-F238E27FC236}">
                <a16:creationId xmlns:a16="http://schemas.microsoft.com/office/drawing/2014/main" id="{54C8FB56-E6BC-1C4A-7515-B38216E16451}"/>
              </a:ext>
            </a:extLst>
          </p:cNvPr>
          <p:cNvSpPr/>
          <p:nvPr/>
        </p:nvSpPr>
        <p:spPr>
          <a:xfrm>
            <a:off x="966520" y="2070321"/>
            <a:ext cx="3576263" cy="980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 pitchFamily="18" charset="-122"/>
                <a:cs typeface="+mn-cs"/>
              </a:rPr>
              <a:t>@Bean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 pitchFamily="18" charset="-122"/>
                <a:cs typeface="+mn-cs"/>
              </a:rPr>
              <a:t>@Import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601D66B-E56E-3683-6474-9AF25DB2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3" y="2737296"/>
            <a:ext cx="1704975" cy="819150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7F0D406-F205-73C4-F028-CD6ACAEB0415}"/>
              </a:ext>
            </a:extLst>
          </p:cNvPr>
          <p:cNvSpPr/>
          <p:nvPr/>
        </p:nvSpPr>
        <p:spPr>
          <a:xfrm>
            <a:off x="6649202" y="3125296"/>
            <a:ext cx="5072223" cy="1997427"/>
          </a:xfrm>
          <a:prstGeom prst="roundRect">
            <a:avLst>
              <a:gd name="adj" fmla="val 3081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@Configuration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CommonConfig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@Bean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public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Resolver resolver(){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                     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new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Resolver();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          }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FC95A99-DE23-EE72-BA56-9F31B471AD4F}"/>
              </a:ext>
            </a:extLst>
          </p:cNvPr>
          <p:cNvSpPr/>
          <p:nvPr/>
        </p:nvSpPr>
        <p:spPr>
          <a:xfrm>
            <a:off x="876249" y="3138477"/>
            <a:ext cx="5072223" cy="1997427"/>
          </a:xfrm>
          <a:prstGeom prst="roundRect">
            <a:avLst>
              <a:gd name="adj" fmla="val 3081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@SpringBootApplication</a:t>
            </a:r>
            <a:b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</a:b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public class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SpringBootRegister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Application 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{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E880D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BC3301-C17E-A234-D030-086EE9CC1369}"/>
              </a:ext>
            </a:extLst>
          </p:cNvPr>
          <p:cNvSpPr txBox="1"/>
          <p:nvPr/>
        </p:nvSpPr>
        <p:spPr>
          <a:xfrm>
            <a:off x="3968443" y="46044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汉仪尚巍流云体简" panose="00020600040101010101" pitchFamily="18" charset="-122"/>
                <a:ea typeface="汉仪尚巍流云体简" panose="00020600040101010101" pitchFamily="18" charset="-122"/>
                <a:cs typeface="+mn-cs"/>
              </a:rPr>
              <a:t>启动类，不建议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汉仪尚巍流云体简" panose="00020600040101010101" pitchFamily="18" charset="-122"/>
              <a:ea typeface="汉仪尚巍流云体简" panose="00020600040101010101" pitchFamily="18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C42D575-AB25-0C90-03AE-8BF7ADE2FEA7}"/>
              </a:ext>
            </a:extLst>
          </p:cNvPr>
          <p:cNvSpPr txBox="1"/>
          <p:nvPr/>
        </p:nvSpPr>
        <p:spPr>
          <a:xfrm>
            <a:off x="1099127" y="2508177"/>
            <a:ext cx="10464800" cy="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如果要注册第三方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，建议在配置类中集中注册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654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zh-CN" altLang="en-US" dirty="0"/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CF8BD065-A9F1-2FA1-6440-2F42696E6DCF}"/>
              </a:ext>
            </a:extLst>
          </p:cNvPr>
          <p:cNvSpPr txBox="1">
            <a:spLocks/>
          </p:cNvSpPr>
          <p:nvPr/>
        </p:nvSpPr>
        <p:spPr>
          <a:xfrm>
            <a:off x="978768" y="1502732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Spring Boot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是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Spring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提供的一个子项目，用于快速构建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Spring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应用程序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D74AF38-ABC6-E663-C847-7E899A58F95E}"/>
              </a:ext>
            </a:extLst>
          </p:cNvPr>
          <p:cNvGrpSpPr/>
          <p:nvPr/>
        </p:nvGrpSpPr>
        <p:grpSpPr>
          <a:xfrm>
            <a:off x="970858" y="2220719"/>
            <a:ext cx="10776514" cy="3279345"/>
            <a:chOff x="970858" y="2220719"/>
            <a:chExt cx="10776514" cy="327934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21480D3B-D0E4-5D89-A84B-5C2933AFF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9143" y="3288191"/>
              <a:ext cx="3252455" cy="1196705"/>
            </a:xfrm>
            <a:prstGeom prst="roundRect">
              <a:avLst>
                <a:gd name="adj" fmla="val 2244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9AA9083A-06FD-0517-FECA-D85FE593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858" y="2247535"/>
              <a:ext cx="3452217" cy="1196705"/>
            </a:xfrm>
            <a:prstGeom prst="roundRect">
              <a:avLst>
                <a:gd name="adj" fmla="val 2244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3C27D468-C5DA-6A3A-E212-42ADA0B10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3832" y="4320986"/>
              <a:ext cx="3633540" cy="1179078"/>
            </a:xfrm>
            <a:prstGeom prst="roundRect">
              <a:avLst>
                <a:gd name="adj" fmla="val 2244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48EAEC4-267E-6F3F-C8B4-95337828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0682" y="2220719"/>
              <a:ext cx="3633540" cy="1196705"/>
            </a:xfrm>
            <a:prstGeom prst="roundRect">
              <a:avLst>
                <a:gd name="adj" fmla="val 2244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973E2C91-676C-AE40-8A3B-C3529C530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4008" y="4313076"/>
              <a:ext cx="3452217" cy="1179078"/>
            </a:xfrm>
            <a:prstGeom prst="roundRect">
              <a:avLst>
                <a:gd name="adj" fmla="val 2244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563A6A9-262C-6A34-EA3D-DDC2163DA29E}"/>
                </a:ext>
              </a:extLst>
            </p:cNvPr>
            <p:cNvSpPr txBox="1"/>
            <p:nvPr/>
          </p:nvSpPr>
          <p:spPr>
            <a:xfrm>
              <a:off x="3449320" y="311404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字魂白鸽天行体" panose="00000500000000000000" pitchFamily="2" charset="-122"/>
                  <a:ea typeface="字魂白鸽天行体" panose="00000500000000000000" pitchFamily="2" charset="-122"/>
                  <a:cs typeface="+mn-cs"/>
                </a:rPr>
                <a:t>数据获取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F29CC4C-6A43-0934-FB46-A149DAA1B9F8}"/>
                </a:ext>
              </a:extLst>
            </p:cNvPr>
            <p:cNvSpPr txBox="1"/>
            <p:nvPr/>
          </p:nvSpPr>
          <p:spPr>
            <a:xfrm>
              <a:off x="7046971" y="418869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字魂白鸽天行体" panose="00000500000000000000" pitchFamily="2" charset="-122"/>
                  <a:ea typeface="字魂白鸽天行体" panose="00000500000000000000" pitchFamily="2" charset="-122"/>
                  <a:cs typeface="+mn-cs"/>
                </a:rPr>
                <a:t>核心功能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7ADED21-28DC-6F93-4355-AB3C1A7DB3E3}"/>
                </a:ext>
              </a:extLst>
            </p:cNvPr>
            <p:cNvSpPr txBox="1"/>
            <p:nvPr/>
          </p:nvSpPr>
          <p:spPr>
            <a:xfrm>
              <a:off x="10745211" y="308504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字魂白鸽天行体" panose="00000500000000000000" pitchFamily="2" charset="-122"/>
                  <a:ea typeface="字魂白鸽天行体" panose="00000500000000000000" pitchFamily="2" charset="-122"/>
                  <a:cs typeface="+mn-cs"/>
                </a:rPr>
                <a:t>认证授权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F6E0831-1667-0BB3-D527-FDE0AABBBEDF}"/>
                </a:ext>
              </a:extLst>
            </p:cNvPr>
            <p:cNvSpPr txBox="1"/>
            <p:nvPr/>
          </p:nvSpPr>
          <p:spPr>
            <a:xfrm>
              <a:off x="3449320" y="516073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字魂白鸽天行体" panose="00000500000000000000" pitchFamily="2" charset="-122"/>
                  <a:ea typeface="字魂白鸽天行体" panose="00000500000000000000" pitchFamily="2" charset="-122"/>
                  <a:cs typeface="+mn-cs"/>
                </a:rPr>
                <a:t>消息传递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3F7B4D9-D7E4-DB17-3982-48544DC13AD2}"/>
                </a:ext>
              </a:extLst>
            </p:cNvPr>
            <p:cNvSpPr txBox="1"/>
            <p:nvPr/>
          </p:nvSpPr>
          <p:spPr>
            <a:xfrm>
              <a:off x="10644622" y="516073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字魂白鸽天行体" panose="00000500000000000000" pitchFamily="2" charset="-122"/>
                  <a:ea typeface="字魂白鸽天行体" panose="00000500000000000000" pitchFamily="2" charset="-122"/>
                  <a:cs typeface="+mn-cs"/>
                </a:rPr>
                <a:t>服务治理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D8E177E-E7CE-D644-F74E-1033F3B7FF7C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911598" y="2819072"/>
              <a:ext cx="179084" cy="46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D808ECF-37CF-469D-AC7C-4FBA3D863943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4423075" y="2845888"/>
              <a:ext cx="236068" cy="44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43E812F-DDB3-A0AF-53D8-244F95A3E981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4446225" y="4484896"/>
              <a:ext cx="212918" cy="417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7A816E4-135E-9AD6-7836-93A12DC46293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7911598" y="4496471"/>
              <a:ext cx="202234" cy="4140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9E67D54-6EE9-35C2-62DB-BF3AAFAAB657}"/>
              </a:ext>
            </a:extLst>
          </p:cNvPr>
          <p:cNvSpPr/>
          <p:nvPr/>
        </p:nvSpPr>
        <p:spPr>
          <a:xfrm>
            <a:off x="874713" y="2019922"/>
            <a:ext cx="11012487" cy="3701530"/>
          </a:xfrm>
          <a:prstGeom prst="roundRect">
            <a:avLst>
              <a:gd name="adj" fmla="val 6053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8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Bean</a:t>
            </a:r>
            <a:r>
              <a:rPr lang="zh-CN" altLang="en-US"/>
              <a:t>注册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15E5F0B8-70B1-890B-7A0B-036E14AF095E}"/>
              </a:ext>
            </a:extLst>
          </p:cNvPr>
          <p:cNvSpPr txBox="1">
            <a:spLocks/>
          </p:cNvSpPr>
          <p:nvPr/>
        </p:nvSpPr>
        <p:spPr>
          <a:xfrm>
            <a:off x="775554" y="1476009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如果要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注册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对象来自于第三方（不是自定义的），是无法用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@Component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及衍生注解声明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bean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Shape 2380">
            <a:extLst>
              <a:ext uri="{FF2B5EF4-FFF2-40B4-BE49-F238E27FC236}">
                <a16:creationId xmlns:a16="http://schemas.microsoft.com/office/drawing/2014/main" id="{54C8FB56-E6BC-1C4A-7515-B38216E16451}"/>
              </a:ext>
            </a:extLst>
          </p:cNvPr>
          <p:cNvSpPr/>
          <p:nvPr/>
        </p:nvSpPr>
        <p:spPr>
          <a:xfrm>
            <a:off x="966520" y="2070321"/>
            <a:ext cx="3576263" cy="980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 pitchFamily="18" charset="-122"/>
                <a:cs typeface="+mn-cs"/>
              </a:rPr>
              <a:t>@Import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 pitchFamily="18" charset="-122"/>
                <a:cs typeface="+mn-cs"/>
              </a:rPr>
              <a:t>@Import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3FA662-D665-B4A9-FDE0-547B7749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20" y="2727491"/>
            <a:ext cx="3667125" cy="43815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E6B9508F-4A25-BAA6-F7E4-414F9F61CA5A}"/>
              </a:ext>
            </a:extLst>
          </p:cNvPr>
          <p:cNvSpPr/>
          <p:nvPr/>
        </p:nvSpPr>
        <p:spPr>
          <a:xfrm>
            <a:off x="5006450" y="2262788"/>
            <a:ext cx="5285537" cy="2087995"/>
          </a:xfrm>
          <a:prstGeom prst="roundRect">
            <a:avLst>
              <a:gd name="adj" fmla="val 3081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E880D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@Import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(Xxx.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class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"/>
                <a:ea typeface="黑体"/>
                <a:cs typeface="+mn-cs"/>
              </a:rPr>
              <a:t>)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E880D"/>
              </a:solidFill>
              <a:effectLst/>
              <a:uLnTx/>
              <a:uFillTx/>
              <a:latin typeface="Consolas" panose="020B0609020204030204" pitchFamily="49" charset="0"/>
              <a:ea typeface="黑体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808000"/>
                </a:solidFill>
                <a:latin typeface="JetBrains Mono"/>
              </a:rPr>
              <a:t>@</a:t>
            </a:r>
            <a:r>
              <a:rPr lang="en-US" altLang="zh-CN" sz="1200">
                <a:solidFill>
                  <a:srgbClr val="9E880D"/>
                </a:solidFill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SpringBootApplication</a:t>
            </a:r>
            <a:br>
              <a:rPr lang="en-US" altLang="zh-CN" sz="1200">
                <a:solidFill>
                  <a:srgbClr val="808000"/>
                </a:solidFill>
                <a:latin typeface="JetBrains Mono"/>
              </a:rPr>
            </a:br>
            <a:r>
              <a:rPr lang="en-US" altLang="zh-CN" sz="1200">
                <a:solidFill>
                  <a:srgbClr val="808000"/>
                </a:solidFill>
                <a:latin typeface="JetBrains Mono"/>
              </a:rPr>
              <a:t>@</a:t>
            </a:r>
            <a:r>
              <a:rPr lang="en-US" altLang="zh-CN" sz="1200">
                <a:solidFill>
                  <a:srgbClr val="9E880D"/>
                </a:solidFill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Import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(CommonConfig.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class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)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public class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SpringbootRegistApplication 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7" name="文本占位符 26">
            <a:extLst>
              <a:ext uri="{FF2B5EF4-FFF2-40B4-BE49-F238E27FC236}">
                <a16:creationId xmlns:a16="http://schemas.microsoft.com/office/drawing/2014/main" id="{8ED0537B-87CD-8F66-DD49-95210180C9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6872" y="2599051"/>
            <a:ext cx="3766420" cy="2338197"/>
          </a:xfrm>
        </p:spPr>
        <p:txBody>
          <a:bodyPr/>
          <a:lstStyle/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 配置类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 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ImportSelector 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接口实现类</a:t>
            </a:r>
            <a:endParaRPr lang="en-US" altLang="zh-CN" sz="1400" b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@EnableXxxx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注解，封装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@Import</a:t>
            </a:r>
            <a:r>
              <a:rPr lang="zh-CN" altLang="en-US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r>
              <a:rPr lang="en-US" altLang="zh-CN" sz="1400" b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105FA4-1D38-19B5-22E8-458AD14E8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40" y="3692360"/>
            <a:ext cx="3882016" cy="4667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9628982-D7C3-54E9-1B78-3E961C65B557}"/>
              </a:ext>
            </a:extLst>
          </p:cNvPr>
          <p:cNvSpPr/>
          <p:nvPr/>
        </p:nvSpPr>
        <p:spPr>
          <a:xfrm>
            <a:off x="5077892" y="2384387"/>
            <a:ext cx="1440873" cy="24377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ED85F0-0416-1930-235D-0D3CA00D7592}"/>
              </a:ext>
            </a:extLst>
          </p:cNvPr>
          <p:cNvSpPr/>
          <p:nvPr/>
        </p:nvSpPr>
        <p:spPr>
          <a:xfrm>
            <a:off x="5022245" y="4497942"/>
            <a:ext cx="5285537" cy="1699569"/>
          </a:xfrm>
          <a:prstGeom prst="roundRect">
            <a:avLst>
              <a:gd name="adj" fmla="val 3081"/>
            </a:avLst>
          </a:prstGeom>
          <a:solidFill>
            <a:srgbClr val="FFFFE4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>
              <a:lnSpc>
                <a:spcPct val="150000"/>
              </a:lnSpc>
            </a:pP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public class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CommonImportSelector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implements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ImportSelector 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altLang="zh-CN" sz="1200">
                <a:solidFill>
                  <a:srgbClr val="9E880D"/>
                </a:solidFill>
                <a:latin typeface="Consolas" panose="020B0609020204030204" pitchFamily="49" charset="0"/>
                <a:ea typeface="黑体"/>
                <a:cs typeface="Courier New" panose="02070309020205020404" pitchFamily="49" charset="0"/>
              </a:rPr>
              <a:t>@Override</a:t>
            </a:r>
            <a:br>
              <a:rPr lang="en-US" altLang="zh-CN" sz="1200">
                <a:solidFill>
                  <a:srgbClr val="808000"/>
                </a:solidFill>
                <a:latin typeface="JetBrains Mono"/>
              </a:rPr>
            </a:br>
            <a:r>
              <a:rPr lang="en-US" altLang="zh-CN" sz="1200">
                <a:solidFill>
                  <a:srgbClr val="808000"/>
                </a:solidFill>
                <a:latin typeface="JetBrains Mono"/>
              </a:rPr>
              <a:t>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public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String[] selectImports(AnnotationMetadata importingClassMetadata) {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    </a:t>
            </a:r>
            <a:r>
              <a:rPr lang="en-US" altLang="zh-CN" sz="1200" b="1">
                <a:solidFill>
                  <a:srgbClr val="000080"/>
                </a:solidFill>
                <a:latin typeface="JetBrains Mono"/>
              </a:rPr>
              <a:t>return new 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String[]{</a:t>
            </a:r>
            <a:r>
              <a:rPr lang="en-US" altLang="zh-CN" sz="1200" b="1">
                <a:solidFill>
                  <a:srgbClr val="008000"/>
                </a:solidFill>
                <a:latin typeface="JetBrains Mono"/>
              </a:rPr>
              <a:t>"com.itheima.config.CommonConfig"</a:t>
            </a: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};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    }</a:t>
            </a:r>
            <a:br>
              <a:rPr lang="en-US" altLang="zh-CN" sz="1200">
                <a:solidFill>
                  <a:srgbClr val="000000"/>
                </a:solidFill>
                <a:latin typeface="JetBrains Mono"/>
              </a:rPr>
            </a:br>
            <a:r>
              <a:rPr lang="en-US" altLang="zh-CN" sz="120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D10B6FB-6768-679F-7A54-0686CE4DD29B}"/>
              </a:ext>
            </a:extLst>
          </p:cNvPr>
          <p:cNvSpPr/>
          <p:nvPr/>
        </p:nvSpPr>
        <p:spPr>
          <a:xfrm>
            <a:off x="5339842" y="5381990"/>
            <a:ext cx="3831867" cy="2614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0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/>
      <p:bldP spid="11" grpId="0" animBg="1"/>
      <p:bldP spid="2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注册条件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15E5F0B8-70B1-890B-7A0B-036E14AF095E}"/>
              </a:ext>
            </a:extLst>
          </p:cNvPr>
          <p:cNvSpPr txBox="1">
            <a:spLocks/>
          </p:cNvSpPr>
          <p:nvPr/>
        </p:nvSpPr>
        <p:spPr>
          <a:xfrm>
            <a:off x="775554" y="1476009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SpringBoot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提供了设置注册生效条件的注解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@Conditional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8F331B8-11FC-A5CC-FC1B-8D8803E68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3" y="2121167"/>
            <a:ext cx="5787304" cy="4432093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8286699-24AD-1A7F-085E-59E6D0A13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62133"/>
              </p:ext>
            </p:extLst>
          </p:nvPr>
        </p:nvGraphicFramePr>
        <p:xfrm>
          <a:off x="893175" y="2125747"/>
          <a:ext cx="9082098" cy="1857384"/>
        </p:xfrm>
        <a:graphic>
          <a:graphicData uri="http://schemas.openxmlformats.org/drawingml/2006/table">
            <a:tbl>
              <a:tblPr/>
              <a:tblGrid>
                <a:gridCol w="370807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37402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175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注解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6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E880D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@ConditionalOnProperty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阿里巴巴普惠体" panose="00020600040101010101" pitchFamily="18" charset="-122"/>
                        </a:rPr>
                        <a:t>配置文件中存在对应的属性，才声明该</a:t>
                      </a: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阿里巴巴普惠体" panose="00020600040101010101" pitchFamily="18" charset="-122"/>
                        </a:rPr>
                        <a:t>bean</a:t>
                      </a:r>
                      <a:endParaRPr kumimoji="0" lang="en-US" altLang="zh-CN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46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E880D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@ConditionalOnMissingBean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E880D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阿里巴巴普惠体" panose="00020600040101010101" pitchFamily="18" charset="-122"/>
                        </a:rPr>
                        <a:t>当不存在当前类型的</a:t>
                      </a: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阿里巴巴普惠体" panose="00020600040101010101" pitchFamily="18" charset="-122"/>
                        </a:rPr>
                        <a:t>bean</a:t>
                      </a: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阿里巴巴普惠体" panose="00020600040101010101" pitchFamily="18" charset="-122"/>
                        </a:rPr>
                        <a:t>时，才声明该</a:t>
                      </a: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阿里巴巴普惠体" panose="00020600040101010101" pitchFamily="18" charset="-122"/>
                        </a:rPr>
                        <a:t>bean </a:t>
                      </a:r>
                      <a:endParaRPr kumimoji="0" lang="zh-CN" altLang="en-US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466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E880D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@ConditionalOn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E880D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Class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阿里巴巴普惠体" panose="00020600040101010101" pitchFamily="18" charset="-122"/>
                        </a:rPr>
                        <a:t>当前环境存在指定的这个类时，才声明该</a:t>
                      </a:r>
                      <a:r>
                        <a:rPr kumimoji="0" lang="en-US" altLang="zh-CN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阿里巴巴普惠体" panose="00020600040101010101" pitchFamily="18" charset="-122"/>
                        </a:rPr>
                        <a:t>bean</a:t>
                      </a:r>
                      <a:endParaRPr kumimoji="0" lang="en-US" altLang="zh-CN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8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734" y="2771303"/>
            <a:ext cx="516791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自动配置原理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24DA88-6BA2-C29F-AFC5-3E34C0898569}"/>
              </a:ext>
            </a:extLst>
          </p:cNvPr>
          <p:cNvSpPr txBox="1"/>
          <p:nvPr/>
        </p:nvSpPr>
        <p:spPr>
          <a:xfrm>
            <a:off x="5985164" y="3573463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1. </a:t>
            </a:r>
            <a:r>
              <a:rPr lang="zh-CN" altLang="en-US" sz="28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自定义</a:t>
            </a:r>
            <a:r>
              <a:rPr lang="en-US" altLang="zh-CN" sz="28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starter</a:t>
            </a:r>
            <a:endParaRPr lang="zh-CN" altLang="en-US" sz="280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EA791D-7F7D-E72B-792C-31B6AEF73283}"/>
              </a:ext>
            </a:extLst>
          </p:cNvPr>
          <p:cNvSpPr txBox="1"/>
          <p:nvPr/>
        </p:nvSpPr>
        <p:spPr>
          <a:xfrm>
            <a:off x="5985164" y="4350521"/>
            <a:ext cx="1287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2. </a:t>
            </a:r>
            <a:r>
              <a:rPr lang="zh-CN" altLang="en-US" sz="28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面试</a:t>
            </a:r>
          </a:p>
        </p:txBody>
      </p:sp>
    </p:spTree>
    <p:extLst>
      <p:ext uri="{BB962C8B-B14F-4D97-AF65-F5344CB8AC3E}">
        <p14:creationId xmlns:p14="http://schemas.microsoft.com/office/powerpoint/2010/main" val="58425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4AE0B6A-1E96-2496-7DE4-6DE97B7E21AD}"/>
              </a:ext>
            </a:extLst>
          </p:cNvPr>
          <p:cNvSpPr/>
          <p:nvPr/>
        </p:nvSpPr>
        <p:spPr>
          <a:xfrm>
            <a:off x="874713" y="2395536"/>
            <a:ext cx="3318596" cy="4069919"/>
          </a:xfrm>
          <a:prstGeom prst="roundRect">
            <a:avLst>
              <a:gd name="adj" fmla="val 246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自动配置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15E5F0B8-70B1-890B-7A0B-036E14AF095E}"/>
              </a:ext>
            </a:extLst>
          </p:cNvPr>
          <p:cNvSpPr txBox="1">
            <a:spLocks/>
          </p:cNvSpPr>
          <p:nvPr/>
        </p:nvSpPr>
        <p:spPr>
          <a:xfrm>
            <a:off x="775554" y="1476009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遵循约定大约配置的原则，在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boot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程序启动后，起步依赖中的一些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bean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对象会自动注入到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ioc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容器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98FE91-B1EC-C968-5875-90A1178A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3" y="2276475"/>
            <a:ext cx="2686050" cy="238125"/>
          </a:xfrm>
          <a:prstGeom prst="rect">
            <a:avLst/>
          </a:prstGeom>
          <a:ln w="19050">
            <a:solidFill>
              <a:srgbClr val="D9D9D9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788D13-8C59-B8B2-4287-3C5433EB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45" y="2622550"/>
            <a:ext cx="1854407" cy="1100189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2A5DF8-F82A-8633-1C83-2DD987D22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45" y="3838319"/>
            <a:ext cx="1868187" cy="972220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F09FB6-D76F-F198-7AFF-F2484A8C708A}"/>
              </a:ext>
            </a:extLst>
          </p:cNvPr>
          <p:cNvSpPr/>
          <p:nvPr/>
        </p:nvSpPr>
        <p:spPr>
          <a:xfrm>
            <a:off x="4673601" y="2389743"/>
            <a:ext cx="7001164" cy="4069919"/>
          </a:xfrm>
          <a:prstGeom prst="roundRect">
            <a:avLst>
              <a:gd name="adj" fmla="val 246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6ABBD00-5C42-4BC7-D071-3A6B88D37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676" y="2622550"/>
            <a:ext cx="3765782" cy="2032577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1AC27AE-F1DE-61CA-9073-FBB99C813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200" y="2624243"/>
            <a:ext cx="2860108" cy="1098496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F34CC27-D257-CB35-CA34-C0B298B2CF4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4193309" y="4424703"/>
            <a:ext cx="480292" cy="5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25F6617-7310-0EE3-708A-22CB73EF2F3B}"/>
              </a:ext>
            </a:extLst>
          </p:cNvPr>
          <p:cNvSpPr txBox="1"/>
          <p:nvPr/>
        </p:nvSpPr>
        <p:spPr>
          <a:xfrm>
            <a:off x="9938330" y="475246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自动？</a:t>
            </a:r>
            <a:endParaRPr lang="zh-CN" altLang="en-US" sz="40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98E210-B5C8-430C-CE16-6B4AB2391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841" y="2294857"/>
            <a:ext cx="1762125" cy="257175"/>
          </a:xfrm>
          <a:prstGeom prst="rect">
            <a:avLst/>
          </a:prstGeom>
          <a:ln w="19050"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382594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1" grpId="0" animBg="1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自动配置</a:t>
            </a:r>
            <a:r>
              <a:rPr lang="en-US" altLang="zh-CN"/>
              <a:t>-</a:t>
            </a:r>
            <a:r>
              <a:rPr lang="zh-CN" altLang="en-US"/>
              <a:t>源码分析</a:t>
            </a: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FF1B123D-83DC-978D-8194-413373061F8C}"/>
              </a:ext>
            </a:extLst>
          </p:cNvPr>
          <p:cNvSpPr txBox="1">
            <a:spLocks/>
          </p:cNvSpPr>
          <p:nvPr/>
        </p:nvSpPr>
        <p:spPr>
          <a:xfrm>
            <a:off x="775554" y="1476009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>
                <a:solidFill>
                  <a:prstClr val="black"/>
                </a:solidFill>
              </a:rPr>
              <a:t>程序引入</a:t>
            </a:r>
            <a:r>
              <a:rPr lang="en-US" altLang="zh-CN">
                <a:solidFill>
                  <a:prstClr val="black"/>
                </a:solidFill>
              </a:rPr>
              <a:t>s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pring-boot-starter-web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起步依赖，启动后，会自动往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ioc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容器中注入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DispatcherServlet</a:t>
            </a:r>
          </a:p>
        </p:txBody>
      </p:sp>
    </p:spTree>
    <p:extLst>
      <p:ext uri="{BB962C8B-B14F-4D97-AF65-F5344CB8AC3E}">
        <p14:creationId xmlns:p14="http://schemas.microsoft.com/office/powerpoint/2010/main" val="770346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自动配置</a:t>
            </a:r>
            <a:r>
              <a:rPr lang="en-US" altLang="zh-CN"/>
              <a:t>-</a:t>
            </a:r>
            <a:r>
              <a:rPr lang="zh-CN" altLang="en-US"/>
              <a:t>源码分析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6EDBE4-BFF0-1C8D-9324-9E3957B1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738" y="3720896"/>
            <a:ext cx="256352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[]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selectImports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200">
                <a:solidFill>
                  <a:srgbClr val="080808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6F023A-D487-84F5-3CFC-05AF9160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75" y="1639950"/>
            <a:ext cx="7332280" cy="1044136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!!矩形 17">
            <a:extLst>
              <a:ext uri="{FF2B5EF4-FFF2-40B4-BE49-F238E27FC236}">
                <a16:creationId xmlns:a16="http://schemas.microsoft.com/office/drawing/2014/main" id="{5DB9BEC4-C3B3-69AA-513B-6BEBD1A6CBD3}"/>
              </a:ext>
            </a:extLst>
          </p:cNvPr>
          <p:cNvSpPr/>
          <p:nvPr/>
        </p:nvSpPr>
        <p:spPr>
          <a:xfrm>
            <a:off x="860374" y="1836215"/>
            <a:ext cx="1827408" cy="22767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6329B8-0B71-8C67-7289-511947F57D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46"/>
          <a:stretch/>
        </p:blipFill>
        <p:spPr>
          <a:xfrm>
            <a:off x="860374" y="2937353"/>
            <a:ext cx="5160729" cy="716258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71D619-3DA1-D4E7-9BC4-FD0192E6B530}"/>
              </a:ext>
            </a:extLst>
          </p:cNvPr>
          <p:cNvSpPr/>
          <p:nvPr/>
        </p:nvSpPr>
        <p:spPr>
          <a:xfrm>
            <a:off x="860374" y="3158560"/>
            <a:ext cx="3950766" cy="22510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B542E6A-C0AE-5E1B-8BDD-D6A22FE29391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2830336" y="3389084"/>
            <a:ext cx="708691" cy="697848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3F6DA0F5-23A8-EBC1-3E05-6DB78F0B5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3" y="4114713"/>
            <a:ext cx="5160729" cy="2615055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D9969C03-2ED3-3E6F-5B8F-44B4D05CB6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1131" y="2019291"/>
            <a:ext cx="1208508" cy="107003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!!矩形 17">
            <a:extLst>
              <a:ext uri="{FF2B5EF4-FFF2-40B4-BE49-F238E27FC236}">
                <a16:creationId xmlns:a16="http://schemas.microsoft.com/office/drawing/2014/main" id="{114A574E-1C09-568D-170D-480939CAF19E}"/>
              </a:ext>
            </a:extLst>
          </p:cNvPr>
          <p:cNvSpPr/>
          <p:nvPr/>
        </p:nvSpPr>
        <p:spPr>
          <a:xfrm>
            <a:off x="1706197" y="4990375"/>
            <a:ext cx="4168129" cy="22767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D3C9330-8A65-4D04-8CB7-221FDB474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171" y="2933585"/>
            <a:ext cx="5431443" cy="784678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" name="!!矩形 17">
            <a:extLst>
              <a:ext uri="{FF2B5EF4-FFF2-40B4-BE49-F238E27FC236}">
                <a16:creationId xmlns:a16="http://schemas.microsoft.com/office/drawing/2014/main" id="{EDAED705-352A-A43A-5A1E-DC0F42FF7A1E}"/>
              </a:ext>
            </a:extLst>
          </p:cNvPr>
          <p:cNvSpPr/>
          <p:nvPr/>
        </p:nvSpPr>
        <p:spPr>
          <a:xfrm>
            <a:off x="9232301" y="2933584"/>
            <a:ext cx="2154741" cy="16983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2C3C5A8-5E53-6F13-6E59-413666C3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171" y="3958118"/>
            <a:ext cx="5431443" cy="2519864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6" name="!!矩形 17">
            <a:extLst>
              <a:ext uri="{FF2B5EF4-FFF2-40B4-BE49-F238E27FC236}">
                <a16:creationId xmlns:a16="http://schemas.microsoft.com/office/drawing/2014/main" id="{397271A4-BA60-8C70-5459-7BFBACACB625}"/>
              </a:ext>
            </a:extLst>
          </p:cNvPr>
          <p:cNvSpPr/>
          <p:nvPr/>
        </p:nvSpPr>
        <p:spPr>
          <a:xfrm>
            <a:off x="6313354" y="4029797"/>
            <a:ext cx="1343592" cy="172748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!!矩形 17">
            <a:extLst>
              <a:ext uri="{FF2B5EF4-FFF2-40B4-BE49-F238E27FC236}">
                <a16:creationId xmlns:a16="http://schemas.microsoft.com/office/drawing/2014/main" id="{577B1641-FA6B-FE7D-871C-D4827085E47E}"/>
              </a:ext>
            </a:extLst>
          </p:cNvPr>
          <p:cNvSpPr/>
          <p:nvPr/>
        </p:nvSpPr>
        <p:spPr>
          <a:xfrm>
            <a:off x="6326065" y="4221017"/>
            <a:ext cx="3095026" cy="172748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E7FD13DC-39D7-80A6-87F6-87180891D5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55235" y="4054594"/>
            <a:ext cx="1602873" cy="451000"/>
          </a:xfrm>
          <a:prstGeom prst="curvedConnector3">
            <a:avLst>
              <a:gd name="adj1" fmla="val 75355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00CE6EAF-723E-3AFE-9B13-0465078F27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32612" y="3504530"/>
            <a:ext cx="907172" cy="3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2F43CD6-4E77-F797-E33C-35D18943AC19}"/>
              </a:ext>
            </a:extLst>
          </p:cNvPr>
          <p:cNvSpPr/>
          <p:nvPr/>
        </p:nvSpPr>
        <p:spPr>
          <a:xfrm>
            <a:off x="6807200" y="5081531"/>
            <a:ext cx="4775200" cy="99599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4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20" grpId="0" animBg="1"/>
      <p:bldP spid="23" grpId="0" animBg="1"/>
      <p:bldP spid="26" grpId="0" animBg="1"/>
      <p:bldP spid="27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4AE0B6A-1E96-2496-7DE4-6DE97B7E21AD}"/>
              </a:ext>
            </a:extLst>
          </p:cNvPr>
          <p:cNvSpPr/>
          <p:nvPr/>
        </p:nvSpPr>
        <p:spPr>
          <a:xfrm>
            <a:off x="874713" y="2395536"/>
            <a:ext cx="3318596" cy="4069919"/>
          </a:xfrm>
          <a:prstGeom prst="roundRect">
            <a:avLst>
              <a:gd name="adj" fmla="val 246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自动配置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15E5F0B8-70B1-890B-7A0B-036E14AF095E}"/>
              </a:ext>
            </a:extLst>
          </p:cNvPr>
          <p:cNvSpPr txBox="1">
            <a:spLocks/>
          </p:cNvSpPr>
          <p:nvPr/>
        </p:nvSpPr>
        <p:spPr>
          <a:xfrm>
            <a:off x="775554" y="1476009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遵循约定大约配置的原则，在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boot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程序启动后，起步依赖中的一些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bean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对象会自动注入到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ioc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容器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98FE91-B1EC-C968-5875-90A1178A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3" y="2276475"/>
            <a:ext cx="2686050" cy="238125"/>
          </a:xfrm>
          <a:prstGeom prst="rect">
            <a:avLst/>
          </a:prstGeom>
          <a:ln w="19050">
            <a:solidFill>
              <a:srgbClr val="D9D9D9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788D13-8C59-B8B2-4287-3C5433EB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45" y="2622550"/>
            <a:ext cx="1854407" cy="1100189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2A5DF8-F82A-8633-1C83-2DD987D22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45" y="3838319"/>
            <a:ext cx="1868187" cy="972220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F09FB6-D76F-F198-7AFF-F2484A8C708A}"/>
              </a:ext>
            </a:extLst>
          </p:cNvPr>
          <p:cNvSpPr/>
          <p:nvPr/>
        </p:nvSpPr>
        <p:spPr>
          <a:xfrm>
            <a:off x="4673601" y="2389743"/>
            <a:ext cx="7001164" cy="4069919"/>
          </a:xfrm>
          <a:prstGeom prst="roundRect">
            <a:avLst>
              <a:gd name="adj" fmla="val 246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6ABBD00-5C42-4BC7-D071-3A6B88D37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676" y="2622550"/>
            <a:ext cx="3765782" cy="2032577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1AC27AE-F1DE-61CA-9073-FBB99C813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200" y="2624243"/>
            <a:ext cx="2860108" cy="1098496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F34CC27-D257-CB35-CA34-C0B298B2CF4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4193309" y="4424703"/>
            <a:ext cx="480292" cy="5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25F6617-7310-0EE3-708A-22CB73EF2F3B}"/>
              </a:ext>
            </a:extLst>
          </p:cNvPr>
          <p:cNvSpPr txBox="1"/>
          <p:nvPr/>
        </p:nvSpPr>
        <p:spPr>
          <a:xfrm>
            <a:off x="9938330" y="475246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自动？</a:t>
            </a:r>
            <a:endParaRPr lang="zh-CN" altLang="en-US" sz="40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98E210-B5C8-430C-CE16-6B4AB2391D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841" y="2294857"/>
            <a:ext cx="1762125" cy="257175"/>
          </a:xfrm>
          <a:prstGeom prst="rect">
            <a:avLst/>
          </a:prstGeom>
          <a:ln w="19050">
            <a:solidFill>
              <a:srgbClr val="D9D9D9"/>
            </a:solidFill>
          </a:ln>
        </p:spPr>
      </p:pic>
    </p:spTree>
    <p:extLst>
      <p:ext uri="{BB962C8B-B14F-4D97-AF65-F5344CB8AC3E}">
        <p14:creationId xmlns:p14="http://schemas.microsoft.com/office/powerpoint/2010/main" val="12719821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4AE0B6A-1E96-2496-7DE4-6DE97B7E21AD}"/>
              </a:ext>
            </a:extLst>
          </p:cNvPr>
          <p:cNvSpPr/>
          <p:nvPr/>
        </p:nvSpPr>
        <p:spPr>
          <a:xfrm>
            <a:off x="874712" y="2395536"/>
            <a:ext cx="6791469" cy="4069919"/>
          </a:xfrm>
          <a:prstGeom prst="roundRect">
            <a:avLst>
              <a:gd name="adj" fmla="val 246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自动配置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15E5F0B8-70B1-890B-7A0B-036E14AF095E}"/>
              </a:ext>
            </a:extLst>
          </p:cNvPr>
          <p:cNvSpPr txBox="1">
            <a:spLocks/>
          </p:cNvSpPr>
          <p:nvPr/>
        </p:nvSpPr>
        <p:spPr>
          <a:xfrm>
            <a:off x="775554" y="1476009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遵循约定大约配置的原则，在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boot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程序启动后，起步依赖中的一些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bean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对象会自动注入到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ioc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容器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98FE91-B1EC-C968-5875-90A1178A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3" y="2276475"/>
            <a:ext cx="2686050" cy="238125"/>
          </a:xfrm>
          <a:prstGeom prst="rect">
            <a:avLst/>
          </a:prstGeom>
          <a:ln w="19050">
            <a:solidFill>
              <a:srgbClr val="D9D9D9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788D13-8C59-B8B2-4287-3C5433EB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45" y="2622550"/>
            <a:ext cx="1854407" cy="1100189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F09FB6-D76F-F198-7AFF-F2484A8C708A}"/>
              </a:ext>
            </a:extLst>
          </p:cNvPr>
          <p:cNvSpPr/>
          <p:nvPr/>
        </p:nvSpPr>
        <p:spPr>
          <a:xfrm>
            <a:off x="8356167" y="2389743"/>
            <a:ext cx="3318597" cy="4069919"/>
          </a:xfrm>
          <a:prstGeom prst="roundRect">
            <a:avLst>
              <a:gd name="adj" fmla="val 246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6ABBD00-5C42-4BC7-D071-3A6B88D37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638" y="2622550"/>
            <a:ext cx="3765782" cy="2032577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1AC27AE-F1DE-61CA-9073-FBB99C813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200" y="2624243"/>
            <a:ext cx="2860108" cy="1098496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F34CC27-D257-CB35-CA34-C0B298B2CF4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7666181" y="4424703"/>
            <a:ext cx="689986" cy="5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AF21251C-DA86-B7F6-CB4C-E7D147C626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200" y="2791074"/>
            <a:ext cx="2457450" cy="230189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2D95ED38-00C3-C539-F398-54FBE8522C69}"/>
              </a:ext>
            </a:extLst>
          </p:cNvPr>
          <p:cNvGrpSpPr/>
          <p:nvPr/>
        </p:nvGrpSpPr>
        <p:grpSpPr>
          <a:xfrm>
            <a:off x="978245" y="4882141"/>
            <a:ext cx="1868187" cy="972220"/>
            <a:chOff x="978245" y="4882141"/>
            <a:chExt cx="1868187" cy="97222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76F1713-E847-0A4F-9BAC-465B27079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245" y="4882141"/>
              <a:ext cx="1868187" cy="972220"/>
            </a:xfrm>
            <a:prstGeom prst="roundRect">
              <a:avLst>
                <a:gd name="adj" fmla="val 3070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4C7AE4A-4D03-E32C-C34B-3A752E43AA09}"/>
                </a:ext>
              </a:extLst>
            </p:cNvPr>
            <p:cNvSpPr txBox="1"/>
            <p:nvPr/>
          </p:nvSpPr>
          <p:spPr>
            <a:xfrm>
              <a:off x="1394691" y="534474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>
                  <a:solidFill>
                    <a:srgbClr val="C00000"/>
                  </a:solidFill>
                  <a:ea typeface="阿里巴巴普惠体" panose="00020600040101010101"/>
                </a:rPr>
                <a:t>②</a:t>
              </a:r>
              <a:endParaRPr lang="zh-CN" altLang="en-US" sz="20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1BCE710-D1DE-46E9-2EFF-E1BD1DC645DF}"/>
              </a:ext>
            </a:extLst>
          </p:cNvPr>
          <p:cNvGrpSpPr/>
          <p:nvPr/>
        </p:nvGrpSpPr>
        <p:grpSpPr>
          <a:xfrm>
            <a:off x="3521782" y="4810290"/>
            <a:ext cx="3765782" cy="579351"/>
            <a:chOff x="3521782" y="4810290"/>
            <a:chExt cx="3765782" cy="57935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224FDFC-C262-2677-34C2-013C4184B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21782" y="4810290"/>
              <a:ext cx="3765782" cy="579351"/>
            </a:xfrm>
            <a:prstGeom prst="roundRect">
              <a:avLst>
                <a:gd name="adj" fmla="val 3070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FA8A2AD-254D-0501-499E-85C6780871BC}"/>
                </a:ext>
              </a:extLst>
            </p:cNvPr>
            <p:cNvSpPr txBox="1"/>
            <p:nvPr/>
          </p:nvSpPr>
          <p:spPr>
            <a:xfrm>
              <a:off x="4606580" y="481029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>
                  <a:solidFill>
                    <a:srgbClr val="C00000"/>
                  </a:solidFill>
                  <a:ea typeface="阿里巴巴普惠体" panose="00020600040101010101"/>
                </a:rPr>
                <a:t>③</a:t>
              </a:r>
              <a:endParaRPr lang="zh-CN" altLang="en-US" sz="20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FDEAB8A-533C-0E56-0AB7-AAA987B8CD20}"/>
              </a:ext>
            </a:extLst>
          </p:cNvPr>
          <p:cNvGrpSpPr/>
          <p:nvPr/>
        </p:nvGrpSpPr>
        <p:grpSpPr>
          <a:xfrm>
            <a:off x="3521782" y="5544804"/>
            <a:ext cx="3765782" cy="580892"/>
            <a:chOff x="3521782" y="5544804"/>
            <a:chExt cx="3765782" cy="58089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6CE4B6B-DDBF-B793-644D-F3AB9A7D8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1782" y="5544804"/>
              <a:ext cx="3765782" cy="580892"/>
            </a:xfrm>
            <a:prstGeom prst="roundRect">
              <a:avLst>
                <a:gd name="adj" fmla="val 3070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68883B-C296-3741-70CF-C011769734D8}"/>
                </a:ext>
              </a:extLst>
            </p:cNvPr>
            <p:cNvSpPr txBox="1"/>
            <p:nvPr/>
          </p:nvSpPr>
          <p:spPr>
            <a:xfrm>
              <a:off x="6410668" y="571812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>
                  <a:solidFill>
                    <a:srgbClr val="C00000"/>
                  </a:solidFill>
                  <a:ea typeface="阿里巴巴普惠体" panose="00020600040101010101"/>
                </a:rPr>
                <a:t>④</a:t>
              </a:r>
              <a:endParaRPr lang="zh-CN" altLang="en-US" sz="20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5BF222E-639E-3178-DEBF-5A443F00D5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6628" y="2294857"/>
            <a:ext cx="1762125" cy="257175"/>
          </a:xfrm>
          <a:prstGeom prst="rect">
            <a:avLst/>
          </a:prstGeom>
          <a:ln w="19050">
            <a:solidFill>
              <a:srgbClr val="D9D9D9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1D16D4-9CC5-70B4-25A4-2AFA5D62E1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245" y="3838319"/>
            <a:ext cx="1868187" cy="972220"/>
          </a:xfrm>
          <a:prstGeom prst="roundRect">
            <a:avLst>
              <a:gd name="adj" fmla="val 307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27BF010-C085-85B8-FFCB-8F575F44BA98}"/>
              </a:ext>
            </a:extLst>
          </p:cNvPr>
          <p:cNvSpPr txBox="1"/>
          <p:nvPr/>
        </p:nvSpPr>
        <p:spPr>
          <a:xfrm>
            <a:off x="6421328" y="40586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ea typeface="阿里巴巴普惠体" panose="00020600040101010101"/>
              </a:rPr>
              <a:t>①</a:t>
            </a:r>
            <a:endParaRPr lang="zh-CN" altLang="en-US" sz="2000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54195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1">
            <a:extLst>
              <a:ext uri="{FF2B5EF4-FFF2-40B4-BE49-F238E27FC236}">
                <a16:creationId xmlns:a16="http://schemas.microsoft.com/office/drawing/2014/main" id="{0B0C1443-8DE2-C7D4-4B59-A50076EB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自动配置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15E5F0B8-70B1-890B-7A0B-036E14AF095E}"/>
              </a:ext>
            </a:extLst>
          </p:cNvPr>
          <p:cNvSpPr txBox="1">
            <a:spLocks/>
          </p:cNvSpPr>
          <p:nvPr/>
        </p:nvSpPr>
        <p:spPr>
          <a:xfrm>
            <a:off x="775554" y="1476009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遵循约定大约配置的原则，在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boot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程序启动后，起步依赖中的一些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bean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对象会自动注入到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</a:rPr>
              <a:t>ioc</a:t>
            </a: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容器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E7ECE2-BFB4-2E6B-D4D7-F0B67875A11A}"/>
              </a:ext>
            </a:extLst>
          </p:cNvPr>
          <p:cNvSpPr txBox="1"/>
          <p:nvPr/>
        </p:nvSpPr>
        <p:spPr>
          <a:xfrm>
            <a:off x="853805" y="2286771"/>
            <a:ext cx="3793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说一说</a:t>
            </a:r>
            <a:r>
              <a:rPr lang="en-US" altLang="zh-CN" sz="20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SpringBoot</a:t>
            </a:r>
            <a:r>
              <a:rPr lang="zh-CN" altLang="en-US" sz="20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自动配置原理</a:t>
            </a:r>
            <a:r>
              <a:rPr lang="en-US" altLang="zh-CN" sz="2000">
                <a:solidFill>
                  <a:srgbClr val="C00000"/>
                </a:solidFill>
                <a:latin typeface="字魂白鸽天行体" panose="00000500000000000000" pitchFamily="2" charset="-122"/>
                <a:ea typeface="字魂白鸽天行体" panose="00000500000000000000" pitchFamily="2" charset="-122"/>
              </a:rPr>
              <a:t>?</a:t>
            </a:r>
            <a:endParaRPr lang="zh-CN" altLang="en-US" sz="2000" dirty="0">
              <a:solidFill>
                <a:srgbClr val="C00000"/>
              </a:solidFill>
              <a:latin typeface="字魂白鸽天行体" panose="00000500000000000000" pitchFamily="2" charset="-122"/>
              <a:ea typeface="字魂白鸽天行体" panose="00000500000000000000" pitchFamily="2" charset="-122"/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973935B0-F9CF-C609-2C39-3D0392B796EB}"/>
              </a:ext>
            </a:extLst>
          </p:cNvPr>
          <p:cNvGrpSpPr/>
          <p:nvPr/>
        </p:nvGrpSpPr>
        <p:grpSpPr>
          <a:xfrm>
            <a:off x="970433" y="3052898"/>
            <a:ext cx="2397708" cy="2503074"/>
            <a:chOff x="970433" y="3052900"/>
            <a:chExt cx="2397708" cy="2503074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D4968CE7-35CF-FB2E-F7A4-663A204CBE77}"/>
                </a:ext>
              </a:extLst>
            </p:cNvPr>
            <p:cNvSpPr/>
            <p:nvPr/>
          </p:nvSpPr>
          <p:spPr>
            <a:xfrm>
              <a:off x="970433" y="3052900"/>
              <a:ext cx="2397708" cy="2503074"/>
            </a:xfrm>
            <a:prstGeom prst="roundRect">
              <a:avLst>
                <a:gd name="adj" fmla="val 4400"/>
              </a:avLst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kumimoji="1"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Text1">
              <a:extLst>
                <a:ext uri="{FF2B5EF4-FFF2-40B4-BE49-F238E27FC236}">
                  <a16:creationId xmlns:a16="http://schemas.microsoft.com/office/drawing/2014/main" id="{FCC48EF0-D5F2-0F20-B91B-936886460ECC}"/>
                </a:ext>
              </a:extLst>
            </p:cNvPr>
            <p:cNvSpPr txBox="1"/>
            <p:nvPr/>
          </p:nvSpPr>
          <p:spPr>
            <a:xfrm>
              <a:off x="1170820" y="4037661"/>
              <a:ext cx="1990427" cy="111677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ctr" anchorCtr="1">
              <a:noAutofit/>
            </a:bodyPr>
            <a:lstStyle>
              <a:defPPr>
                <a:defRPr lang="zh-CN"/>
              </a:defPPr>
              <a:lvl1pPr marL="0" algn="ctr" defTabSz="914400" rtl="0" eaLnBrk="1" latinLnBrk="0" hangingPunct="1">
                <a:lnSpc>
                  <a:spcPct val="150000"/>
                </a:lnSpc>
                <a:defRPr sz="1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在主启动类上添加了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SpringBootApplication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注解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,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这个注解组合了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EnableAutoConfiguration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注解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DA999D6-D9BB-D872-EB80-8C9AD8F09A9B}"/>
                </a:ext>
              </a:extLst>
            </p:cNvPr>
            <p:cNvGrpSpPr/>
            <p:nvPr/>
          </p:nvGrpSpPr>
          <p:grpSpPr>
            <a:xfrm>
              <a:off x="1883426" y="3249008"/>
              <a:ext cx="571723" cy="571720"/>
              <a:chOff x="2631615" y="4670247"/>
              <a:chExt cx="444222" cy="444220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5436457-B496-791B-7254-ABA70562148C}"/>
                  </a:ext>
                </a:extLst>
              </p:cNvPr>
              <p:cNvSpPr/>
              <p:nvPr/>
            </p:nvSpPr>
            <p:spPr>
              <a:xfrm>
                <a:off x="2631615" y="4670247"/>
                <a:ext cx="444222" cy="444220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Icon1">
                <a:extLst>
                  <a:ext uri="{FF2B5EF4-FFF2-40B4-BE49-F238E27FC236}">
                    <a16:creationId xmlns:a16="http://schemas.microsoft.com/office/drawing/2014/main" id="{27402B9A-2CBE-4F48-D5A5-80A600BF89BC}"/>
                  </a:ext>
                </a:extLst>
              </p:cNvPr>
              <p:cNvSpPr/>
              <p:nvPr/>
            </p:nvSpPr>
            <p:spPr bwMode="auto">
              <a:xfrm>
                <a:off x="2750946" y="4806791"/>
                <a:ext cx="205561" cy="171132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ADC2C70-16A5-6446-19AF-0476EBDC3BA0}"/>
              </a:ext>
            </a:extLst>
          </p:cNvPr>
          <p:cNvGrpSpPr/>
          <p:nvPr/>
        </p:nvGrpSpPr>
        <p:grpSpPr>
          <a:xfrm>
            <a:off x="3564427" y="3052898"/>
            <a:ext cx="2397708" cy="2503075"/>
            <a:chOff x="3564427" y="3052898"/>
            <a:chExt cx="2397708" cy="2503075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4D3E225B-21D3-845B-3E57-89CB97B570A3}"/>
                </a:ext>
              </a:extLst>
            </p:cNvPr>
            <p:cNvSpPr/>
            <p:nvPr/>
          </p:nvSpPr>
          <p:spPr>
            <a:xfrm>
              <a:off x="3564427" y="3052898"/>
              <a:ext cx="2397708" cy="2503075"/>
            </a:xfrm>
            <a:prstGeom prst="roundRect">
              <a:avLst>
                <a:gd name="adj" fmla="val 4400"/>
              </a:avLst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kumimoji="1"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Text2">
              <a:extLst>
                <a:ext uri="{FF2B5EF4-FFF2-40B4-BE49-F238E27FC236}">
                  <a16:creationId xmlns:a16="http://schemas.microsoft.com/office/drawing/2014/main" id="{B6936F83-BB6B-36F8-9A68-56B629F62D8F}"/>
                </a:ext>
              </a:extLst>
            </p:cNvPr>
            <p:cNvSpPr txBox="1"/>
            <p:nvPr/>
          </p:nvSpPr>
          <p:spPr>
            <a:xfrm>
              <a:off x="3760344" y="4037661"/>
              <a:ext cx="2046535" cy="1130967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>
              <a:defPPr>
                <a:defRPr lang="zh-CN"/>
              </a:defPPr>
              <a:lvl1pPr marL="0" algn="ctr" defTabSz="914400" rtl="0" eaLnBrk="1" latinLnBrk="0" hangingPunct="1">
                <a:lnSpc>
                  <a:spcPct val="150000"/>
                </a:lnSpc>
                <a:defRPr sz="1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EnableAutoConfiguration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注解又组合了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Import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注解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,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导入了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AutoConfigurationImportSelector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类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E67EB9F2-1F68-A936-3A98-1B5B940C0117}"/>
                </a:ext>
              </a:extLst>
            </p:cNvPr>
            <p:cNvGrpSpPr/>
            <p:nvPr/>
          </p:nvGrpSpPr>
          <p:grpSpPr>
            <a:xfrm>
              <a:off x="4477421" y="3249008"/>
              <a:ext cx="571723" cy="571720"/>
              <a:chOff x="3434618" y="4670247"/>
              <a:chExt cx="444222" cy="444220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4F00ABE6-A171-019F-2E7B-D8D26019B1D9}"/>
                  </a:ext>
                </a:extLst>
              </p:cNvPr>
              <p:cNvSpPr/>
              <p:nvPr/>
            </p:nvSpPr>
            <p:spPr>
              <a:xfrm>
                <a:off x="3434618" y="4670247"/>
                <a:ext cx="444222" cy="444220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Icon2">
                <a:extLst>
                  <a:ext uri="{FF2B5EF4-FFF2-40B4-BE49-F238E27FC236}">
                    <a16:creationId xmlns:a16="http://schemas.microsoft.com/office/drawing/2014/main" id="{A3D73BE2-27AC-A3DA-C131-160FF53D49C5}"/>
                  </a:ext>
                </a:extLst>
              </p:cNvPr>
              <p:cNvSpPr/>
              <p:nvPr/>
            </p:nvSpPr>
            <p:spPr bwMode="auto">
              <a:xfrm>
                <a:off x="3553948" y="4798754"/>
                <a:ext cx="205561" cy="187207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3B889E3D-6A7C-D571-E73B-A19FC304652E}"/>
              </a:ext>
            </a:extLst>
          </p:cNvPr>
          <p:cNvGrpSpPr/>
          <p:nvPr/>
        </p:nvGrpSpPr>
        <p:grpSpPr>
          <a:xfrm>
            <a:off x="6158423" y="3052899"/>
            <a:ext cx="2397708" cy="2503075"/>
            <a:chOff x="6158423" y="3052899"/>
            <a:chExt cx="2397708" cy="2503075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4AEBDB3-D8C6-1066-77FA-3B209D333FE8}"/>
                </a:ext>
              </a:extLst>
            </p:cNvPr>
            <p:cNvSpPr/>
            <p:nvPr/>
          </p:nvSpPr>
          <p:spPr>
            <a:xfrm>
              <a:off x="6158423" y="3052899"/>
              <a:ext cx="2397708" cy="2503075"/>
            </a:xfrm>
            <a:prstGeom prst="roundRect">
              <a:avLst>
                <a:gd name="adj" fmla="val 4400"/>
              </a:avLst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kumimoji="1"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Text3">
              <a:extLst>
                <a:ext uri="{FF2B5EF4-FFF2-40B4-BE49-F238E27FC236}">
                  <a16:creationId xmlns:a16="http://schemas.microsoft.com/office/drawing/2014/main" id="{5F4CC334-5BB0-1D8A-2DF4-EAC3C995FA69}"/>
                </a:ext>
              </a:extLst>
            </p:cNvPr>
            <p:cNvSpPr txBox="1"/>
            <p:nvPr/>
          </p:nvSpPr>
          <p:spPr>
            <a:xfrm>
              <a:off x="6405976" y="4037661"/>
              <a:ext cx="1999180" cy="103632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 anchorCtr="1">
              <a:noAutofit/>
            </a:bodyPr>
            <a:lstStyle>
              <a:defPPr>
                <a:defRPr lang="zh-CN"/>
              </a:defPPr>
              <a:lvl1pPr marL="0" algn="ctr" defTabSz="914400" rtl="0" eaLnBrk="1" latinLnBrk="0" hangingPunct="1">
                <a:lnSpc>
                  <a:spcPct val="150000"/>
                </a:lnSpc>
                <a:defRPr sz="1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实现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selectImports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方法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,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这个方法经过层层调用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,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最终会读取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META-INF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目录下的 后缀名 为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imorts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的文件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,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当然了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,boot2.7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以前的版本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,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读取的是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spring.factories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文件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,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169FF94F-90BE-EADB-4612-503988222F1F}"/>
                </a:ext>
              </a:extLst>
            </p:cNvPr>
            <p:cNvGrpSpPr/>
            <p:nvPr/>
          </p:nvGrpSpPr>
          <p:grpSpPr>
            <a:xfrm>
              <a:off x="7071416" y="3249008"/>
              <a:ext cx="571723" cy="571720"/>
              <a:chOff x="2236765" y="5208889"/>
              <a:chExt cx="444222" cy="444220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91CDD520-CA96-8848-6F91-5C0AF79E4411}"/>
                  </a:ext>
                </a:extLst>
              </p:cNvPr>
              <p:cNvSpPr/>
              <p:nvPr/>
            </p:nvSpPr>
            <p:spPr>
              <a:xfrm>
                <a:off x="2236765" y="5208889"/>
                <a:ext cx="444222" cy="444220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Icon3">
                <a:extLst>
                  <a:ext uri="{FF2B5EF4-FFF2-40B4-BE49-F238E27FC236}">
                    <a16:creationId xmlns:a16="http://schemas.microsoft.com/office/drawing/2014/main" id="{235993E6-82DA-DCF7-ED24-D82935155D0C}"/>
                  </a:ext>
                </a:extLst>
              </p:cNvPr>
              <p:cNvSpPr/>
              <p:nvPr/>
            </p:nvSpPr>
            <p:spPr bwMode="auto">
              <a:xfrm>
                <a:off x="2365111" y="5328219"/>
                <a:ext cx="187529" cy="20556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78C2DC92-1049-255D-FBAC-5E3B5228BD3C}"/>
              </a:ext>
            </a:extLst>
          </p:cNvPr>
          <p:cNvGrpSpPr/>
          <p:nvPr/>
        </p:nvGrpSpPr>
        <p:grpSpPr>
          <a:xfrm>
            <a:off x="8752417" y="3052899"/>
            <a:ext cx="2397708" cy="2503075"/>
            <a:chOff x="8752417" y="3052899"/>
            <a:chExt cx="2397708" cy="2503075"/>
          </a:xfrm>
        </p:grpSpPr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62D47903-91AF-ED54-E3DE-BB3DF6476A34}"/>
                </a:ext>
              </a:extLst>
            </p:cNvPr>
            <p:cNvSpPr/>
            <p:nvPr/>
          </p:nvSpPr>
          <p:spPr>
            <a:xfrm>
              <a:off x="8752417" y="3052899"/>
              <a:ext cx="2397708" cy="2503075"/>
            </a:xfrm>
            <a:prstGeom prst="roundRect">
              <a:avLst>
                <a:gd name="adj" fmla="val 4400"/>
              </a:avLst>
            </a:prstGeom>
            <a:solidFill>
              <a:schemeClr val="tx2">
                <a:alpha val="15000"/>
              </a:schemeClr>
            </a:solidFill>
            <a:ln w="6055" cap="flat">
              <a:noFill/>
              <a:prstDash val="solid"/>
              <a:miter/>
            </a:ln>
          </p:spPr>
          <p:txBody>
            <a:bodyPr wrap="square" lIns="91440" tIns="45720" rIns="9144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kumimoji="1"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Text4">
              <a:extLst>
                <a:ext uri="{FF2B5EF4-FFF2-40B4-BE49-F238E27FC236}">
                  <a16:creationId xmlns:a16="http://schemas.microsoft.com/office/drawing/2014/main" id="{5A14E2D9-632B-F91D-424B-83298374272E}"/>
                </a:ext>
              </a:extLst>
            </p:cNvPr>
            <p:cNvSpPr txBox="1"/>
            <p:nvPr/>
          </p:nvSpPr>
          <p:spPr>
            <a:xfrm>
              <a:off x="9004252" y="4037661"/>
              <a:ext cx="2111354" cy="685965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 anchorCtr="1">
              <a:noAutofit/>
            </a:bodyPr>
            <a:lstStyle>
              <a:defPPr>
                <a:defRPr lang="zh-CN"/>
              </a:defPPr>
              <a:lvl1pPr marL="0" algn="ctr" defTabSz="914400" rtl="0" eaLnBrk="1" latinLnBrk="0" hangingPunct="1">
                <a:lnSpc>
                  <a:spcPct val="150000"/>
                </a:lnSpc>
                <a:defRPr sz="1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读取到全类名了之后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,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会解析注册条件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,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也就是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@Conditional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及其衍生注解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,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把满足注册条件的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Bean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对象自动注入到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IOC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容器中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7184498C-E8B9-63B5-C31A-1A7C010C43DB}"/>
                </a:ext>
              </a:extLst>
            </p:cNvPr>
            <p:cNvGrpSpPr/>
            <p:nvPr/>
          </p:nvGrpSpPr>
          <p:grpSpPr>
            <a:xfrm>
              <a:off x="9665410" y="3249008"/>
              <a:ext cx="571723" cy="571720"/>
              <a:chOff x="3039766" y="5208889"/>
              <a:chExt cx="444222" cy="444220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184412C-15D7-1900-4D0D-613459B703EC}"/>
                  </a:ext>
                </a:extLst>
              </p:cNvPr>
              <p:cNvSpPr/>
              <p:nvPr/>
            </p:nvSpPr>
            <p:spPr>
              <a:xfrm>
                <a:off x="3039766" y="5208889"/>
                <a:ext cx="444222" cy="444220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Icon4">
                <a:extLst>
                  <a:ext uri="{FF2B5EF4-FFF2-40B4-BE49-F238E27FC236}">
                    <a16:creationId xmlns:a16="http://schemas.microsoft.com/office/drawing/2014/main" id="{57A2E7A3-DE02-155C-0DC7-628A1EC31250}"/>
                  </a:ext>
                </a:extLst>
              </p:cNvPr>
              <p:cNvSpPr/>
              <p:nvPr/>
            </p:nvSpPr>
            <p:spPr bwMode="auto">
              <a:xfrm>
                <a:off x="3177450" y="5328219"/>
                <a:ext cx="168853" cy="205561"/>
              </a:xfrm>
              <a:custGeom>
                <a:avLst/>
                <a:gdLst>
                  <a:gd name="connsiteX0" fmla="*/ 283816 w 438150"/>
                  <a:gd name="connsiteY0" fmla="*/ 621 h 533400"/>
                  <a:gd name="connsiteX1" fmla="*/ 286102 w 438150"/>
                  <a:gd name="connsiteY1" fmla="*/ 716 h 533400"/>
                  <a:gd name="connsiteX2" fmla="*/ 286102 w 438150"/>
                  <a:gd name="connsiteY2" fmla="*/ 124446 h 533400"/>
                  <a:gd name="connsiteX3" fmla="*/ 286197 w 438150"/>
                  <a:gd name="connsiteY3" fmla="*/ 126160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407 w 438150"/>
                  <a:gd name="connsiteY6" fmla="*/ 153021 h 533400"/>
                  <a:gd name="connsiteX7" fmla="*/ 438502 w 438150"/>
                  <a:gd name="connsiteY7" fmla="*/ 155307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3816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50098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534 w 438150"/>
                  <a:gd name="connsiteY34" fmla="*/ 133876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3816" y="621"/>
                    </a:moveTo>
                    <a:cubicBezTo>
                      <a:pt x="284578" y="621"/>
                      <a:pt x="285340" y="621"/>
                      <a:pt x="286102" y="716"/>
                    </a:cubicBezTo>
                    <a:lnTo>
                      <a:pt x="286102" y="124446"/>
                    </a:lnTo>
                    <a:lnTo>
                      <a:pt x="286197" y="126160"/>
                    </a:lnTo>
                    <a:cubicBezTo>
                      <a:pt x="287055" y="141115"/>
                      <a:pt x="299532" y="153021"/>
                      <a:pt x="314677" y="153021"/>
                    </a:cubicBezTo>
                    <a:lnTo>
                      <a:pt x="314677" y="153021"/>
                    </a:lnTo>
                    <a:lnTo>
                      <a:pt x="438407" y="153021"/>
                    </a:lnTo>
                    <a:cubicBezTo>
                      <a:pt x="438502" y="153783"/>
                      <a:pt x="438502" y="154545"/>
                      <a:pt x="438502" y="155307"/>
                    </a:cubicBezTo>
                    <a:lnTo>
                      <a:pt x="438502" y="505446"/>
                    </a:lnTo>
                    <a:cubicBezTo>
                      <a:pt x="438502" y="521257"/>
                      <a:pt x="425739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3115" y="534021"/>
                      <a:pt x="352" y="521257"/>
                      <a:pt x="352" y="505446"/>
                    </a:cubicBezTo>
                    <a:lnTo>
                      <a:pt x="352" y="29196"/>
                    </a:lnTo>
                    <a:cubicBezTo>
                      <a:pt x="352" y="13385"/>
                      <a:pt x="13115" y="621"/>
                      <a:pt x="28927" y="621"/>
                    </a:cubicBezTo>
                    <a:lnTo>
                      <a:pt x="283816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50098" y="314946"/>
                    </a:lnTo>
                    <a:cubicBezTo>
                      <a:pt x="280673" y="313803"/>
                      <a:pt x="305152" y="288657"/>
                      <a:pt x="305152" y="257796"/>
                    </a:cubicBezTo>
                    <a:cubicBezTo>
                      <a:pt x="305152" y="226268"/>
                      <a:pt x="279530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9052" y="219696"/>
                      <a:pt x="286102" y="236746"/>
                      <a:pt x="286102" y="257796"/>
                    </a:cubicBezTo>
                    <a:cubicBezTo>
                      <a:pt x="286102" y="278846"/>
                      <a:pt x="269052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534" y="133876"/>
                    </a:lnTo>
                    <a:cubicBezTo>
                      <a:pt x="308772" y="133304"/>
                      <a:pt x="305152" y="129304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57114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134DE3-80FD-C2D6-7E9E-7CE819FA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734" y="2771303"/>
            <a:ext cx="516791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自定义</a:t>
            </a:r>
            <a:r>
              <a:rPr lang="en-US" altLang="zh-CN"/>
              <a:t>starter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60315EC-9797-ABDD-66D4-4438002F34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8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概述</a:t>
            </a:r>
            <a:endParaRPr lang="zh-CN" altLang="en-US" dirty="0"/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CF8BD065-A9F1-2FA1-6440-2F42696E6DCF}"/>
              </a:ext>
            </a:extLst>
          </p:cNvPr>
          <p:cNvSpPr txBox="1">
            <a:spLocks/>
          </p:cNvSpPr>
          <p:nvPr/>
        </p:nvSpPr>
        <p:spPr>
          <a:xfrm>
            <a:off x="978768" y="1502732"/>
            <a:ext cx="10569451" cy="4447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Spring Boot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是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Spring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提供的一个子项目，用于快速构建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Spring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应用程序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D74AF38-ABC6-E663-C847-7E899A58F95E}"/>
              </a:ext>
            </a:extLst>
          </p:cNvPr>
          <p:cNvGrpSpPr/>
          <p:nvPr/>
        </p:nvGrpSpPr>
        <p:grpSpPr>
          <a:xfrm>
            <a:off x="970858" y="2220720"/>
            <a:ext cx="6553883" cy="1994378"/>
            <a:chOff x="970858" y="2220719"/>
            <a:chExt cx="10776514" cy="3279345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21480D3B-D0E4-5D89-A84B-5C2933AFF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9143" y="3288191"/>
              <a:ext cx="3252455" cy="1196705"/>
            </a:xfrm>
            <a:prstGeom prst="roundRect">
              <a:avLst>
                <a:gd name="adj" fmla="val 2244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9AA9083A-06FD-0517-FECA-D85FE593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858" y="2247535"/>
              <a:ext cx="3452217" cy="1196705"/>
            </a:xfrm>
            <a:prstGeom prst="roundRect">
              <a:avLst>
                <a:gd name="adj" fmla="val 2244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3C27D468-C5DA-6A3A-E212-42ADA0B10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13832" y="4320986"/>
              <a:ext cx="3633540" cy="1179078"/>
            </a:xfrm>
            <a:prstGeom prst="roundRect">
              <a:avLst>
                <a:gd name="adj" fmla="val 2244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48EAEC4-267E-6F3F-C8B4-95337828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0682" y="2220719"/>
              <a:ext cx="3633540" cy="1196705"/>
            </a:xfrm>
            <a:prstGeom prst="roundRect">
              <a:avLst>
                <a:gd name="adj" fmla="val 2244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973E2C91-676C-AE40-8A3B-C3529C530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4008" y="4313076"/>
              <a:ext cx="3452217" cy="1179078"/>
            </a:xfrm>
            <a:prstGeom prst="roundRect">
              <a:avLst>
                <a:gd name="adj" fmla="val 2244"/>
              </a:avLst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563A6A9-262C-6A34-EA3D-DDC2163DA29E}"/>
                </a:ext>
              </a:extLst>
            </p:cNvPr>
            <p:cNvSpPr txBox="1"/>
            <p:nvPr/>
          </p:nvSpPr>
          <p:spPr>
            <a:xfrm>
              <a:off x="3449320" y="3114040"/>
              <a:ext cx="894067" cy="328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字魂白鸽天行体" panose="00000500000000000000" pitchFamily="2" charset="-122"/>
                  <a:ea typeface="字魂白鸽天行体" panose="00000500000000000000" pitchFamily="2" charset="-122"/>
                  <a:cs typeface="+mn-cs"/>
                </a:rPr>
                <a:t>数据获取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F29CC4C-6A43-0934-FB46-A149DAA1B9F8}"/>
                </a:ext>
              </a:extLst>
            </p:cNvPr>
            <p:cNvSpPr txBox="1"/>
            <p:nvPr/>
          </p:nvSpPr>
          <p:spPr>
            <a:xfrm>
              <a:off x="7046970" y="4188695"/>
              <a:ext cx="894067" cy="328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字魂白鸽天行体" panose="00000500000000000000" pitchFamily="2" charset="-122"/>
                  <a:ea typeface="字魂白鸽天行体" panose="00000500000000000000" pitchFamily="2" charset="-122"/>
                  <a:cs typeface="+mn-cs"/>
                </a:rPr>
                <a:t>核心功能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7ADED21-28DC-6F93-4355-AB3C1A7DB3E3}"/>
                </a:ext>
              </a:extLst>
            </p:cNvPr>
            <p:cNvSpPr txBox="1"/>
            <p:nvPr/>
          </p:nvSpPr>
          <p:spPr>
            <a:xfrm>
              <a:off x="10745211" y="3085046"/>
              <a:ext cx="894067" cy="328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字魂白鸽天行体" panose="00000500000000000000" pitchFamily="2" charset="-122"/>
                  <a:ea typeface="字魂白鸽天行体" panose="00000500000000000000" pitchFamily="2" charset="-122"/>
                  <a:cs typeface="+mn-cs"/>
                </a:rPr>
                <a:t>认证授权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F6E0831-1667-0BB3-D527-FDE0AABBBEDF}"/>
                </a:ext>
              </a:extLst>
            </p:cNvPr>
            <p:cNvSpPr txBox="1"/>
            <p:nvPr/>
          </p:nvSpPr>
          <p:spPr>
            <a:xfrm>
              <a:off x="3449320" y="5160739"/>
              <a:ext cx="894067" cy="328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字魂白鸽天行体" panose="00000500000000000000" pitchFamily="2" charset="-122"/>
                  <a:ea typeface="字魂白鸽天行体" panose="00000500000000000000" pitchFamily="2" charset="-122"/>
                  <a:cs typeface="+mn-cs"/>
                </a:rPr>
                <a:t>消息传递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3F7B4D9-D7E4-DB17-3982-48544DC13AD2}"/>
                </a:ext>
              </a:extLst>
            </p:cNvPr>
            <p:cNvSpPr txBox="1"/>
            <p:nvPr/>
          </p:nvSpPr>
          <p:spPr>
            <a:xfrm>
              <a:off x="10644623" y="5160737"/>
              <a:ext cx="894067" cy="328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字魂白鸽天行体" panose="00000500000000000000" pitchFamily="2" charset="-122"/>
                  <a:ea typeface="字魂白鸽天行体" panose="00000500000000000000" pitchFamily="2" charset="-122"/>
                  <a:cs typeface="+mn-cs"/>
                </a:rPr>
                <a:t>服务治理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D8E177E-E7CE-D644-F74E-1033F3B7FF7C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911598" y="2819072"/>
              <a:ext cx="179084" cy="4691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D808ECF-37CF-469D-AC7C-4FBA3D863943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4423075" y="2845888"/>
              <a:ext cx="236068" cy="442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43E812F-DDB3-A0AF-53D8-244F95A3E981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4446225" y="4484896"/>
              <a:ext cx="212918" cy="417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7A816E4-135E-9AD6-7836-93A12DC46293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7911598" y="4496471"/>
              <a:ext cx="202234" cy="4140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9E67D54-6EE9-35C2-62DB-BF3AAFAAB657}"/>
              </a:ext>
            </a:extLst>
          </p:cNvPr>
          <p:cNvSpPr/>
          <p:nvPr/>
        </p:nvSpPr>
        <p:spPr>
          <a:xfrm>
            <a:off x="874714" y="2019922"/>
            <a:ext cx="6697394" cy="2251136"/>
          </a:xfrm>
          <a:prstGeom prst="roundRect">
            <a:avLst>
              <a:gd name="adj" fmla="val 6053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B6F990-FFA5-87E7-2532-412764E12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714" y="4765729"/>
            <a:ext cx="3252457" cy="1179078"/>
          </a:xfrm>
          <a:prstGeom prst="roundRect">
            <a:avLst>
              <a:gd name="adj" fmla="val 2244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E6230C-1545-13FB-DD0F-2DC9428FB2E5}"/>
              </a:ext>
            </a:extLst>
          </p:cNvPr>
          <p:cNvSpPr txBox="1"/>
          <p:nvPr/>
        </p:nvSpPr>
        <p:spPr>
          <a:xfrm>
            <a:off x="3213938" y="56370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字魂白鸽天行体" panose="00000500000000000000" pitchFamily="2" charset="-122"/>
                <a:ea typeface="字魂白鸽天行体" panose="00000500000000000000" pitchFamily="2" charset="-122"/>
                <a:cs typeface="+mn-cs"/>
              </a:rPr>
              <a:t>项目构建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字魂白鸽天行体" panose="00000500000000000000" pitchFamily="2" charset="-122"/>
              <a:ea typeface="字魂白鸽天行体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0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B175179-14EC-2ED4-717B-C0AB5FF9A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39" y="3580009"/>
            <a:ext cx="6010275" cy="457200"/>
          </a:xfrm>
          <a:prstGeom prst="rect">
            <a:avLst/>
          </a:prstGeom>
        </p:spPr>
      </p:pic>
      <p:sp>
        <p:nvSpPr>
          <p:cNvPr id="4" name="!!文本框 3">
            <a:extLst>
              <a:ext uri="{FF2B5EF4-FFF2-40B4-BE49-F238E27FC236}">
                <a16:creationId xmlns:a16="http://schemas.microsoft.com/office/drawing/2014/main" id="{664933DB-91AC-D5BB-9886-5AB47025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starter</a:t>
            </a:r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936360E-38D8-93CA-85D0-0C8A248937D2}"/>
              </a:ext>
            </a:extLst>
          </p:cNvPr>
          <p:cNvGrpSpPr/>
          <p:nvPr/>
        </p:nvGrpSpPr>
        <p:grpSpPr>
          <a:xfrm>
            <a:off x="886726" y="1752391"/>
            <a:ext cx="10612772" cy="1413084"/>
            <a:chOff x="710880" y="3554815"/>
            <a:chExt cx="10612772" cy="141308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7C93A47-40A7-81A5-90D9-365F08E6D174}"/>
                </a:ext>
              </a:extLst>
            </p:cNvPr>
            <p:cNvGrpSpPr/>
            <p:nvPr/>
          </p:nvGrpSpPr>
          <p:grpSpPr>
            <a:xfrm>
              <a:off x="710880" y="3554815"/>
              <a:ext cx="10612772" cy="1413084"/>
              <a:chOff x="806778" y="1685854"/>
              <a:chExt cx="10527097" cy="1413084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0A5C094-39F4-0466-88F0-066ADD6C7334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27097" cy="1413083"/>
              </a:xfrm>
              <a:prstGeom prst="roundRect">
                <a:avLst>
                  <a:gd name="adj" fmla="val 4079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在实际开发中，经常会定义一些公共组件，提供给各个项目团队使用。而在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SpringBoot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的项目中，一般会将这些公共组件封装为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SpringBoot 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 </a:t>
                </a:r>
                <a:r>
                  <a:rPr kumimoji="0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starter</a:t>
                </a:r>
                <a:r>
                  <a: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。</a:t>
                </a:r>
                <a:endPara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5" name="矩形: 对角圆角 14">
                <a:extLst>
                  <a:ext uri="{FF2B5EF4-FFF2-40B4-BE49-F238E27FC236}">
                    <a16:creationId xmlns:a16="http://schemas.microsoft.com/office/drawing/2014/main" id="{0059EBE8-E2BD-E268-B9BA-A8B35FF37FDD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060386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marL="0" marR="0" lvl="0" indent="0" algn="l" defTabSz="3600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场景</a:t>
                </a:r>
                <a:endPara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6" name="Shape 2460">
              <a:extLst>
                <a:ext uri="{FF2B5EF4-FFF2-40B4-BE49-F238E27FC236}">
                  <a16:creationId xmlns:a16="http://schemas.microsoft.com/office/drawing/2014/main" id="{AEC9FDA3-1BBA-E47F-2882-07C94EBC0965}"/>
                </a:ext>
              </a:extLst>
            </p:cNvPr>
            <p:cNvSpPr/>
            <p:nvPr/>
          </p:nvSpPr>
          <p:spPr>
            <a:xfrm>
              <a:off x="868348" y="3634937"/>
              <a:ext cx="279459" cy="22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57" y="20400"/>
                  </a:moveTo>
                  <a:cubicBezTo>
                    <a:pt x="4686" y="18711"/>
                    <a:pt x="5897" y="18036"/>
                    <a:pt x="7134" y="17493"/>
                  </a:cubicBezTo>
                  <a:lnTo>
                    <a:pt x="7173" y="17477"/>
                  </a:lnTo>
                  <a:cubicBezTo>
                    <a:pt x="8055" y="17190"/>
                    <a:pt x="9626" y="16039"/>
                    <a:pt x="9626" y="13569"/>
                  </a:cubicBezTo>
                  <a:cubicBezTo>
                    <a:pt x="9626" y="11474"/>
                    <a:pt x="8932" y="10452"/>
                    <a:pt x="8558" y="9902"/>
                  </a:cubicBezTo>
                  <a:cubicBezTo>
                    <a:pt x="8484" y="9791"/>
                    <a:pt x="8394" y="9649"/>
                    <a:pt x="8414" y="9680"/>
                  </a:cubicBezTo>
                  <a:cubicBezTo>
                    <a:pt x="8384" y="9599"/>
                    <a:pt x="8237" y="9129"/>
                    <a:pt x="8449" y="8035"/>
                  </a:cubicBezTo>
                  <a:cubicBezTo>
                    <a:pt x="8549" y="7522"/>
                    <a:pt x="8380" y="7241"/>
                    <a:pt x="8380" y="7241"/>
                  </a:cubicBezTo>
                  <a:cubicBezTo>
                    <a:pt x="8112" y="6505"/>
                    <a:pt x="7614" y="5133"/>
                    <a:pt x="7988" y="4025"/>
                  </a:cubicBezTo>
                  <a:cubicBezTo>
                    <a:pt x="8490" y="2492"/>
                    <a:pt x="8935" y="2190"/>
                    <a:pt x="9741" y="1747"/>
                  </a:cubicBezTo>
                  <a:cubicBezTo>
                    <a:pt x="9788" y="1721"/>
                    <a:pt x="9834" y="1691"/>
                    <a:pt x="9877" y="1657"/>
                  </a:cubicBezTo>
                  <a:cubicBezTo>
                    <a:pt x="10029" y="1535"/>
                    <a:pt x="10674" y="1200"/>
                    <a:pt x="11403" y="1200"/>
                  </a:cubicBezTo>
                  <a:cubicBezTo>
                    <a:pt x="11768" y="1200"/>
                    <a:pt x="12075" y="1285"/>
                    <a:pt x="12318" y="1454"/>
                  </a:cubicBezTo>
                  <a:cubicBezTo>
                    <a:pt x="12610" y="1655"/>
                    <a:pt x="12890" y="2039"/>
                    <a:pt x="13313" y="3271"/>
                  </a:cubicBezTo>
                  <a:cubicBezTo>
                    <a:pt x="14101" y="5469"/>
                    <a:pt x="13602" y="6698"/>
                    <a:pt x="13350" y="7124"/>
                  </a:cubicBezTo>
                  <a:cubicBezTo>
                    <a:pt x="13183" y="7407"/>
                    <a:pt x="13126" y="7764"/>
                    <a:pt x="13191" y="8102"/>
                  </a:cubicBezTo>
                  <a:cubicBezTo>
                    <a:pt x="13386" y="9109"/>
                    <a:pt x="13260" y="9534"/>
                    <a:pt x="13227" y="9619"/>
                  </a:cubicBezTo>
                  <a:cubicBezTo>
                    <a:pt x="13219" y="9631"/>
                    <a:pt x="13101" y="9814"/>
                    <a:pt x="13041" y="9902"/>
                  </a:cubicBezTo>
                  <a:cubicBezTo>
                    <a:pt x="12668" y="10452"/>
                    <a:pt x="11973" y="11474"/>
                    <a:pt x="11973" y="13569"/>
                  </a:cubicBezTo>
                  <a:cubicBezTo>
                    <a:pt x="11973" y="16039"/>
                    <a:pt x="13545" y="17190"/>
                    <a:pt x="14427" y="17477"/>
                  </a:cubicBezTo>
                  <a:lnTo>
                    <a:pt x="14466" y="17493"/>
                  </a:lnTo>
                  <a:cubicBezTo>
                    <a:pt x="15703" y="18036"/>
                    <a:pt x="16914" y="18711"/>
                    <a:pt x="17143" y="20400"/>
                  </a:cubicBezTo>
                  <a:cubicBezTo>
                    <a:pt x="17143" y="20400"/>
                    <a:pt x="4457" y="20400"/>
                    <a:pt x="4457" y="20400"/>
                  </a:cubicBezTo>
                  <a:close/>
                  <a:moveTo>
                    <a:pt x="14715" y="16328"/>
                  </a:moveTo>
                  <a:cubicBezTo>
                    <a:pt x="14715" y="16328"/>
                    <a:pt x="12955" y="15815"/>
                    <a:pt x="12955" y="13569"/>
                  </a:cubicBezTo>
                  <a:cubicBezTo>
                    <a:pt x="12955" y="11596"/>
                    <a:pt x="13678" y="10901"/>
                    <a:pt x="13957" y="10421"/>
                  </a:cubicBezTo>
                  <a:cubicBezTo>
                    <a:pt x="13957" y="10421"/>
                    <a:pt x="14531" y="9807"/>
                    <a:pt x="14146" y="7826"/>
                  </a:cubicBezTo>
                  <a:cubicBezTo>
                    <a:pt x="14787" y="6740"/>
                    <a:pt x="14995" y="4972"/>
                    <a:pt x="14211" y="2789"/>
                  </a:cubicBezTo>
                  <a:cubicBezTo>
                    <a:pt x="13774" y="1514"/>
                    <a:pt x="13389" y="815"/>
                    <a:pt x="12801" y="409"/>
                  </a:cubicBezTo>
                  <a:cubicBezTo>
                    <a:pt x="12370" y="110"/>
                    <a:pt x="11880" y="0"/>
                    <a:pt x="11403" y="0"/>
                  </a:cubicBezTo>
                  <a:cubicBezTo>
                    <a:pt x="10516" y="0"/>
                    <a:pt x="9675" y="384"/>
                    <a:pt x="9339" y="653"/>
                  </a:cubicBezTo>
                  <a:cubicBezTo>
                    <a:pt x="8357" y="1192"/>
                    <a:pt x="7697" y="1688"/>
                    <a:pt x="7077" y="3579"/>
                  </a:cubicBezTo>
                  <a:cubicBezTo>
                    <a:pt x="6540" y="5168"/>
                    <a:pt x="7179" y="6892"/>
                    <a:pt x="7494" y="7758"/>
                  </a:cubicBezTo>
                  <a:cubicBezTo>
                    <a:pt x="7110" y="9740"/>
                    <a:pt x="7642" y="10421"/>
                    <a:pt x="7642" y="10421"/>
                  </a:cubicBezTo>
                  <a:cubicBezTo>
                    <a:pt x="7922" y="10901"/>
                    <a:pt x="8644" y="11596"/>
                    <a:pt x="8644" y="13569"/>
                  </a:cubicBezTo>
                  <a:cubicBezTo>
                    <a:pt x="8644" y="15815"/>
                    <a:pt x="6885" y="16328"/>
                    <a:pt x="6885" y="16328"/>
                  </a:cubicBezTo>
                  <a:cubicBezTo>
                    <a:pt x="5768" y="16819"/>
                    <a:pt x="3436" y="17760"/>
                    <a:pt x="3436" y="21000"/>
                  </a:cubicBezTo>
                  <a:cubicBezTo>
                    <a:pt x="3436" y="21000"/>
                    <a:pt x="3436" y="21600"/>
                    <a:pt x="3927" y="21600"/>
                  </a:cubicBezTo>
                  <a:lnTo>
                    <a:pt x="17673" y="21600"/>
                  </a:lnTo>
                  <a:cubicBezTo>
                    <a:pt x="18164" y="21600"/>
                    <a:pt x="18164" y="21000"/>
                    <a:pt x="18164" y="21000"/>
                  </a:cubicBezTo>
                  <a:cubicBezTo>
                    <a:pt x="18164" y="17760"/>
                    <a:pt x="15832" y="16819"/>
                    <a:pt x="14715" y="16328"/>
                  </a:cubicBezTo>
                  <a:moveTo>
                    <a:pt x="19516" y="15006"/>
                  </a:moveTo>
                  <a:cubicBezTo>
                    <a:pt x="19516" y="15006"/>
                    <a:pt x="18416" y="14701"/>
                    <a:pt x="18416" y="12954"/>
                  </a:cubicBezTo>
                  <a:cubicBezTo>
                    <a:pt x="18416" y="11419"/>
                    <a:pt x="18794" y="10879"/>
                    <a:pt x="19017" y="10506"/>
                  </a:cubicBezTo>
                  <a:cubicBezTo>
                    <a:pt x="19017" y="10506"/>
                    <a:pt x="19443" y="9975"/>
                    <a:pt x="19136" y="8435"/>
                  </a:cubicBezTo>
                  <a:cubicBezTo>
                    <a:pt x="19388" y="7760"/>
                    <a:pt x="19900" y="6419"/>
                    <a:pt x="19470" y="5184"/>
                  </a:cubicBezTo>
                  <a:cubicBezTo>
                    <a:pt x="18974" y="3714"/>
                    <a:pt x="18645" y="3327"/>
                    <a:pt x="17860" y="2908"/>
                  </a:cubicBezTo>
                  <a:cubicBezTo>
                    <a:pt x="17591" y="2699"/>
                    <a:pt x="16918" y="2400"/>
                    <a:pt x="16208" y="2400"/>
                  </a:cubicBezTo>
                  <a:cubicBezTo>
                    <a:pt x="15873" y="2400"/>
                    <a:pt x="15531" y="2473"/>
                    <a:pt x="15218" y="2647"/>
                  </a:cubicBezTo>
                  <a:cubicBezTo>
                    <a:pt x="15343" y="3035"/>
                    <a:pt x="15449" y="3420"/>
                    <a:pt x="15525" y="3799"/>
                  </a:cubicBezTo>
                  <a:cubicBezTo>
                    <a:pt x="15537" y="3790"/>
                    <a:pt x="15550" y="3779"/>
                    <a:pt x="15563" y="3770"/>
                  </a:cubicBezTo>
                  <a:cubicBezTo>
                    <a:pt x="15730" y="3657"/>
                    <a:pt x="15948" y="3600"/>
                    <a:pt x="16208" y="3600"/>
                  </a:cubicBezTo>
                  <a:cubicBezTo>
                    <a:pt x="16716" y="3600"/>
                    <a:pt x="17211" y="3825"/>
                    <a:pt x="17332" y="3919"/>
                  </a:cubicBezTo>
                  <a:cubicBezTo>
                    <a:pt x="17375" y="3953"/>
                    <a:pt x="17421" y="3983"/>
                    <a:pt x="17467" y="4008"/>
                  </a:cubicBezTo>
                  <a:cubicBezTo>
                    <a:pt x="17950" y="4265"/>
                    <a:pt x="18131" y="4362"/>
                    <a:pt x="18562" y="5641"/>
                  </a:cubicBezTo>
                  <a:cubicBezTo>
                    <a:pt x="18822" y="6387"/>
                    <a:pt x="18452" y="7378"/>
                    <a:pt x="18253" y="7911"/>
                  </a:cubicBezTo>
                  <a:cubicBezTo>
                    <a:pt x="18161" y="8156"/>
                    <a:pt x="18130" y="8457"/>
                    <a:pt x="18182" y="8718"/>
                  </a:cubicBezTo>
                  <a:cubicBezTo>
                    <a:pt x="18316" y="9392"/>
                    <a:pt x="18254" y="9706"/>
                    <a:pt x="18232" y="9784"/>
                  </a:cubicBezTo>
                  <a:cubicBezTo>
                    <a:pt x="18230" y="9788"/>
                    <a:pt x="18227" y="9793"/>
                    <a:pt x="18224" y="9798"/>
                  </a:cubicBezTo>
                  <a:lnTo>
                    <a:pt x="18191" y="9853"/>
                  </a:lnTo>
                  <a:cubicBezTo>
                    <a:pt x="17926" y="10290"/>
                    <a:pt x="17434" y="11106"/>
                    <a:pt x="17434" y="12954"/>
                  </a:cubicBezTo>
                  <a:cubicBezTo>
                    <a:pt x="17434" y="15019"/>
                    <a:pt x="18570" y="15933"/>
                    <a:pt x="19229" y="16155"/>
                  </a:cubicBezTo>
                  <a:cubicBezTo>
                    <a:pt x="19856" y="16429"/>
                    <a:pt x="20435" y="16859"/>
                    <a:pt x="20582" y="17999"/>
                  </a:cubicBezTo>
                  <a:lnTo>
                    <a:pt x="18459" y="18000"/>
                  </a:lnTo>
                  <a:cubicBezTo>
                    <a:pt x="18647" y="18353"/>
                    <a:pt x="18802" y="18755"/>
                    <a:pt x="18920" y="19200"/>
                  </a:cubicBezTo>
                  <a:lnTo>
                    <a:pt x="21109" y="19199"/>
                  </a:lnTo>
                  <a:cubicBezTo>
                    <a:pt x="21600" y="19199"/>
                    <a:pt x="21600" y="18599"/>
                    <a:pt x="21600" y="18599"/>
                  </a:cubicBezTo>
                  <a:cubicBezTo>
                    <a:pt x="21600" y="16199"/>
                    <a:pt x="20410" y="15388"/>
                    <a:pt x="19516" y="15006"/>
                  </a:cubicBezTo>
                  <a:moveTo>
                    <a:pt x="2371" y="16155"/>
                  </a:moveTo>
                  <a:cubicBezTo>
                    <a:pt x="3030" y="15933"/>
                    <a:pt x="4166" y="15019"/>
                    <a:pt x="4166" y="12954"/>
                  </a:cubicBezTo>
                  <a:cubicBezTo>
                    <a:pt x="4166" y="11106"/>
                    <a:pt x="3673" y="10290"/>
                    <a:pt x="3409" y="9853"/>
                  </a:cubicBezTo>
                  <a:lnTo>
                    <a:pt x="3376" y="9798"/>
                  </a:lnTo>
                  <a:cubicBezTo>
                    <a:pt x="3373" y="9793"/>
                    <a:pt x="3370" y="9788"/>
                    <a:pt x="3367" y="9784"/>
                  </a:cubicBezTo>
                  <a:cubicBezTo>
                    <a:pt x="3346" y="9706"/>
                    <a:pt x="3283" y="9392"/>
                    <a:pt x="3418" y="8718"/>
                  </a:cubicBezTo>
                  <a:cubicBezTo>
                    <a:pt x="3470" y="8457"/>
                    <a:pt x="3439" y="8156"/>
                    <a:pt x="3347" y="7911"/>
                  </a:cubicBezTo>
                  <a:cubicBezTo>
                    <a:pt x="3148" y="7378"/>
                    <a:pt x="2778" y="6387"/>
                    <a:pt x="3038" y="5641"/>
                  </a:cubicBezTo>
                  <a:cubicBezTo>
                    <a:pt x="3469" y="4362"/>
                    <a:pt x="3649" y="4265"/>
                    <a:pt x="4133" y="4008"/>
                  </a:cubicBezTo>
                  <a:cubicBezTo>
                    <a:pt x="4180" y="3983"/>
                    <a:pt x="4225" y="3953"/>
                    <a:pt x="4268" y="3919"/>
                  </a:cubicBezTo>
                  <a:cubicBezTo>
                    <a:pt x="4389" y="3825"/>
                    <a:pt x="4884" y="3600"/>
                    <a:pt x="5392" y="3600"/>
                  </a:cubicBezTo>
                  <a:cubicBezTo>
                    <a:pt x="5636" y="3600"/>
                    <a:pt x="5839" y="3655"/>
                    <a:pt x="6002" y="3755"/>
                  </a:cubicBezTo>
                  <a:cubicBezTo>
                    <a:pt x="6045" y="3548"/>
                    <a:pt x="6096" y="3341"/>
                    <a:pt x="6165" y="3134"/>
                  </a:cubicBezTo>
                  <a:cubicBezTo>
                    <a:pt x="6225" y="2950"/>
                    <a:pt x="6289" y="2793"/>
                    <a:pt x="6351" y="2630"/>
                  </a:cubicBezTo>
                  <a:cubicBezTo>
                    <a:pt x="6046" y="2468"/>
                    <a:pt x="5716" y="2400"/>
                    <a:pt x="5392" y="2400"/>
                  </a:cubicBezTo>
                  <a:cubicBezTo>
                    <a:pt x="4682" y="2400"/>
                    <a:pt x="4009" y="2699"/>
                    <a:pt x="3740" y="2908"/>
                  </a:cubicBezTo>
                  <a:cubicBezTo>
                    <a:pt x="2955" y="3327"/>
                    <a:pt x="2625" y="3714"/>
                    <a:pt x="2130" y="5184"/>
                  </a:cubicBezTo>
                  <a:cubicBezTo>
                    <a:pt x="1700" y="6419"/>
                    <a:pt x="2212" y="7760"/>
                    <a:pt x="2464" y="8435"/>
                  </a:cubicBezTo>
                  <a:cubicBezTo>
                    <a:pt x="2156" y="9975"/>
                    <a:pt x="2583" y="10506"/>
                    <a:pt x="2583" y="10506"/>
                  </a:cubicBezTo>
                  <a:cubicBezTo>
                    <a:pt x="2806" y="10879"/>
                    <a:pt x="3185" y="11419"/>
                    <a:pt x="3185" y="12954"/>
                  </a:cubicBezTo>
                  <a:cubicBezTo>
                    <a:pt x="3185" y="14701"/>
                    <a:pt x="2084" y="15006"/>
                    <a:pt x="2084" y="15006"/>
                  </a:cubicBezTo>
                  <a:cubicBezTo>
                    <a:pt x="1191" y="15388"/>
                    <a:pt x="0" y="16199"/>
                    <a:pt x="0" y="18599"/>
                  </a:cubicBezTo>
                  <a:cubicBezTo>
                    <a:pt x="0" y="18599"/>
                    <a:pt x="0" y="19199"/>
                    <a:pt x="491" y="19199"/>
                  </a:cubicBezTo>
                  <a:lnTo>
                    <a:pt x="2680" y="19200"/>
                  </a:lnTo>
                  <a:cubicBezTo>
                    <a:pt x="2798" y="18755"/>
                    <a:pt x="2952" y="18353"/>
                    <a:pt x="3141" y="18000"/>
                  </a:cubicBezTo>
                  <a:lnTo>
                    <a:pt x="1018" y="17999"/>
                  </a:lnTo>
                  <a:cubicBezTo>
                    <a:pt x="1165" y="16859"/>
                    <a:pt x="1744" y="16429"/>
                    <a:pt x="2371" y="16155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marL="0" marR="0" lvl="0" indent="0" algn="ctr" defTabSz="2285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62" b="0" i="0" u="none" strike="noStrike" kern="1200" cap="none" spc="0" normalizeH="0" baseline="0" noProof="1">
                <a:ln>
                  <a:noFill/>
                </a:ln>
                <a:solidFill>
                  <a:srgbClr val="F4B246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黑体"/>
                <a:cs typeface="Arial" panose="020B0604020202020204"/>
                <a:sym typeface="Gill Sans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A917B22-1C23-47E5-41E0-F7485642248C}"/>
              </a:ext>
            </a:extLst>
          </p:cNvPr>
          <p:cNvSpPr/>
          <p:nvPr/>
        </p:nvSpPr>
        <p:spPr>
          <a:xfrm>
            <a:off x="886726" y="3580009"/>
            <a:ext cx="6542774" cy="23190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484A94-28DB-05A9-6BB2-7B1647D5A65C}"/>
              </a:ext>
            </a:extLst>
          </p:cNvPr>
          <p:cNvSpPr/>
          <p:nvPr/>
        </p:nvSpPr>
        <p:spPr>
          <a:xfrm>
            <a:off x="874713" y="3817900"/>
            <a:ext cx="6542774" cy="23190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7" name="矩形: 对角圆角 36">
            <a:extLst>
              <a:ext uri="{FF2B5EF4-FFF2-40B4-BE49-F238E27FC236}">
                <a16:creationId xmlns:a16="http://schemas.microsoft.com/office/drawing/2014/main" id="{B5CEE1BA-189F-369E-CFC1-68A877620A76}"/>
              </a:ext>
            </a:extLst>
          </p:cNvPr>
          <p:cNvSpPr/>
          <p:nvPr/>
        </p:nvSpPr>
        <p:spPr>
          <a:xfrm>
            <a:off x="7478457" y="3478667"/>
            <a:ext cx="1485900" cy="333244"/>
          </a:xfrm>
          <a:prstGeom prst="round2DiagRect">
            <a:avLst/>
          </a:prstGeom>
          <a:solidFill>
            <a:srgbClr val="FFB2B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自动配置功能</a:t>
            </a:r>
          </a:p>
        </p:txBody>
      </p:sp>
      <p:sp>
        <p:nvSpPr>
          <p:cNvPr id="38" name="矩形: 对角圆角 37">
            <a:extLst>
              <a:ext uri="{FF2B5EF4-FFF2-40B4-BE49-F238E27FC236}">
                <a16:creationId xmlns:a16="http://schemas.microsoft.com/office/drawing/2014/main" id="{6E6733A7-2396-AFDD-1BCC-D8AC35A502B8}"/>
              </a:ext>
            </a:extLst>
          </p:cNvPr>
          <p:cNvSpPr/>
          <p:nvPr/>
        </p:nvSpPr>
        <p:spPr>
          <a:xfrm>
            <a:off x="7478457" y="3818753"/>
            <a:ext cx="1485900" cy="333244"/>
          </a:xfrm>
          <a:prstGeom prst="round2DiagRect">
            <a:avLst/>
          </a:prstGeom>
          <a:solidFill>
            <a:srgbClr val="FFFFB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依赖管理功能</a:t>
            </a: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B57DB3F9-DB79-B8D8-407C-EB0FD2EC3AB5}"/>
              </a:ext>
            </a:extLst>
          </p:cNvPr>
          <p:cNvCxnSpPr>
            <a:cxnSpLocks/>
          </p:cNvCxnSpPr>
          <p:nvPr/>
        </p:nvCxnSpPr>
        <p:spPr>
          <a:xfrm rot="5400000">
            <a:off x="6470992" y="3729317"/>
            <a:ext cx="318271" cy="177165"/>
          </a:xfrm>
          <a:prstGeom prst="curvedConnector3">
            <a:avLst>
              <a:gd name="adj1" fmla="val 8830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28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37" grpId="0" animBg="1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4933DB-91AC-D5BB-9886-5AB47025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自定义</a:t>
            </a:r>
            <a:r>
              <a:rPr lang="en-US" altLang="zh-CN"/>
              <a:t>starter</a:t>
            </a:r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706D64-6BBD-4E10-DBC0-97AC5D53DFF4}"/>
              </a:ext>
            </a:extLst>
          </p:cNvPr>
          <p:cNvGrpSpPr/>
          <p:nvPr/>
        </p:nvGrpSpPr>
        <p:grpSpPr>
          <a:xfrm>
            <a:off x="886619" y="1746962"/>
            <a:ext cx="10612772" cy="965822"/>
            <a:chOff x="847707" y="1620498"/>
            <a:chExt cx="10612772" cy="96582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9E7E03D-BE37-2E21-73C0-EB04D60196A9}"/>
                </a:ext>
              </a:extLst>
            </p:cNvPr>
            <p:cNvGrpSpPr/>
            <p:nvPr/>
          </p:nvGrpSpPr>
          <p:grpSpPr>
            <a:xfrm>
              <a:off x="847707" y="1620498"/>
              <a:ext cx="10612772" cy="965822"/>
              <a:chOff x="806778" y="1685854"/>
              <a:chExt cx="10527097" cy="965822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02AD584-97C5-1525-8596-8ED6F9619173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27097" cy="965821"/>
              </a:xfrm>
              <a:prstGeom prst="roundRect">
                <a:avLst>
                  <a:gd name="adj" fmla="val 4361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需求：自定义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mybatis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的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starter</a:t>
                </a:r>
                <a:endParaRPr lang="en-US" altLang="zh-CN" sz="1400" b="0" i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" name="矩形: 对角圆角 9">
                <a:extLst>
                  <a:ext uri="{FF2B5EF4-FFF2-40B4-BE49-F238E27FC236}">
                    <a16:creationId xmlns:a16="http://schemas.microsoft.com/office/drawing/2014/main" id="{C6F23CF8-D061-E24B-2DED-144D010FEDA9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060386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需求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Shape 2627">
              <a:extLst>
                <a:ext uri="{FF2B5EF4-FFF2-40B4-BE49-F238E27FC236}">
                  <a16:creationId xmlns:a16="http://schemas.microsoft.com/office/drawing/2014/main" id="{141A646C-8278-7E50-38A8-8E4A33BB2E4C}"/>
                </a:ext>
              </a:extLst>
            </p:cNvPr>
            <p:cNvSpPr/>
            <p:nvPr/>
          </p:nvSpPr>
          <p:spPr>
            <a:xfrm>
              <a:off x="962971" y="1691976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734D003-44DC-E0EB-DB69-60EEF5F33FAD}"/>
              </a:ext>
            </a:extLst>
          </p:cNvPr>
          <p:cNvGrpSpPr/>
          <p:nvPr/>
        </p:nvGrpSpPr>
        <p:grpSpPr>
          <a:xfrm>
            <a:off x="886619" y="3254522"/>
            <a:ext cx="10612772" cy="1405044"/>
            <a:chOff x="847707" y="1620498"/>
            <a:chExt cx="10612772" cy="140504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37D77CC-0618-1997-B695-F41C711FCCEE}"/>
                </a:ext>
              </a:extLst>
            </p:cNvPr>
            <p:cNvGrpSpPr/>
            <p:nvPr/>
          </p:nvGrpSpPr>
          <p:grpSpPr>
            <a:xfrm>
              <a:off x="847707" y="1620498"/>
              <a:ext cx="10612772" cy="1405044"/>
              <a:chOff x="806778" y="1685854"/>
              <a:chExt cx="10527097" cy="1405044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9AC62A2-3A84-42B3-3494-C4BFFFE231B8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27097" cy="1405043"/>
              </a:xfrm>
              <a:prstGeom prst="roundRect">
                <a:avLst>
                  <a:gd name="adj" fmla="val 4361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txBody>
              <a:bodyPr wrap="square" lIns="144000" tIns="504000" rIns="72000" bIns="7200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创建 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dmybatis-spring-boot-autoconfigure 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模块，提供自动配置功能，并自定义配置文件 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META-INF/spring/xxx.imports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b="0" i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创建 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dmybatis-spring-boot-starter 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模块，在</a:t>
                </a:r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starter</a:t>
                </a:r>
                <a:r>
                  <a:rPr lang="zh-CN" altLang="en-US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中引入自动配置模块</a:t>
                </a:r>
                <a:endPara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" name="矩形: 对角圆角 7">
                <a:extLst>
                  <a:ext uri="{FF2B5EF4-FFF2-40B4-BE49-F238E27FC236}">
                    <a16:creationId xmlns:a16="http://schemas.microsoft.com/office/drawing/2014/main" id="{A8901EAC-0370-4BAF-E177-15C07F2F362A}"/>
                  </a:ext>
                </a:extLst>
              </p:cNvPr>
              <p:cNvSpPr/>
              <p:nvPr/>
            </p:nvSpPr>
            <p:spPr>
              <a:xfrm>
                <a:off x="806779" y="1685854"/>
                <a:ext cx="1060386" cy="422417"/>
              </a:xfrm>
              <a:prstGeom prst="round2DiagRect">
                <a:avLst>
                  <a:gd name="adj1" fmla="val 21937"/>
                  <a:gd name="adj2" fmla="val 0"/>
                </a:avLst>
              </a:prstGeom>
              <a:solidFill>
                <a:srgbClr val="C00000"/>
              </a:solidFill>
              <a:ln w="6350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6000" bIns="72000" rtlCol="0" anchor="ctr"/>
              <a:lstStyle/>
              <a:p>
                <a:pPr defTabSz="360000">
                  <a:lnSpc>
                    <a:spcPct val="150000"/>
                  </a:lnSpc>
                </a:pPr>
                <a:r>
                  <a:rPr lang="zh-CN" altLang="en-US" sz="1600" b="1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步骤</a:t>
                </a:r>
                <a:endParaRPr lang="en-US" altLang="zh-CN" sz="16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5" name="Shape 2627">
              <a:extLst>
                <a:ext uri="{FF2B5EF4-FFF2-40B4-BE49-F238E27FC236}">
                  <a16:creationId xmlns:a16="http://schemas.microsoft.com/office/drawing/2014/main" id="{09F8AA6E-A085-C22F-DA86-388F4E055B01}"/>
                </a:ext>
              </a:extLst>
            </p:cNvPr>
            <p:cNvSpPr/>
            <p:nvPr/>
          </p:nvSpPr>
          <p:spPr>
            <a:xfrm>
              <a:off x="962971" y="1691976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0DE83621-EEC9-501A-590E-D8BEBBACC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83" y="4262691"/>
            <a:ext cx="73628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8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传统方式构建</a:t>
            </a:r>
            <a:r>
              <a:rPr lang="en-US" altLang="zh-CN"/>
              <a:t>spring</a:t>
            </a:r>
            <a:r>
              <a:rPr lang="zh-CN" altLang="en-US"/>
              <a:t>应用程序</a:t>
            </a:r>
            <a:endParaRPr lang="zh-CN" altLang="en-US" dirty="0"/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CF8BD065-A9F1-2FA1-6440-2F42696E6DCF}"/>
              </a:ext>
            </a:extLst>
          </p:cNvPr>
          <p:cNvSpPr txBox="1">
            <a:spLocks/>
          </p:cNvSpPr>
          <p:nvPr/>
        </p:nvSpPr>
        <p:spPr>
          <a:xfrm>
            <a:off x="938128" y="1502732"/>
            <a:ext cx="10569451" cy="9395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导入依赖繁琐</a:t>
            </a:r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项目配置繁琐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5" name="矩形: 单圆角 4">
            <a:extLst>
              <a:ext uri="{FF2B5EF4-FFF2-40B4-BE49-F238E27FC236}">
                <a16:creationId xmlns:a16="http://schemas.microsoft.com/office/drawing/2014/main" id="{52073DCE-5134-AA4B-EA1E-ABB76CCCCAF4}"/>
              </a:ext>
            </a:extLst>
          </p:cNvPr>
          <p:cNvSpPr/>
          <p:nvPr/>
        </p:nvSpPr>
        <p:spPr>
          <a:xfrm>
            <a:off x="802640" y="2578722"/>
            <a:ext cx="10942320" cy="3507118"/>
          </a:xfrm>
          <a:prstGeom prst="round1Rect">
            <a:avLst>
              <a:gd name="adj" fmla="val 232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/>
              <a:cs typeface="+mn-cs"/>
            </a:endParaRP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0E14D49D-1DB2-F306-6793-D79640C3345D}"/>
              </a:ext>
            </a:extLst>
          </p:cNvPr>
          <p:cNvSpPr/>
          <p:nvPr/>
        </p:nvSpPr>
        <p:spPr>
          <a:xfrm>
            <a:off x="902876" y="2682670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&gt;spring-core&lt;/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B822754C-A2D4-D9FE-7162-5ED8A97A6587}"/>
              </a:ext>
            </a:extLst>
          </p:cNvPr>
          <p:cNvSpPr/>
          <p:nvPr/>
        </p:nvSpPr>
        <p:spPr>
          <a:xfrm>
            <a:off x="3593180" y="2682670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&gt;spring-context&lt;/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167608CE-E31B-CE1F-0AFF-75DD5F1DB5DA}"/>
              </a:ext>
            </a:extLst>
          </p:cNvPr>
          <p:cNvSpPr/>
          <p:nvPr/>
        </p:nvSpPr>
        <p:spPr>
          <a:xfrm>
            <a:off x="6283484" y="2682670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&gt;spring-beans&lt;/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3" name="!!矩形: 圆角 7">
            <a:extLst>
              <a:ext uri="{FF2B5EF4-FFF2-40B4-BE49-F238E27FC236}">
                <a16:creationId xmlns:a16="http://schemas.microsoft.com/office/drawing/2014/main" id="{D2E0DC0E-B0DA-4FFA-AD37-3F2B672EE891}"/>
              </a:ext>
            </a:extLst>
          </p:cNvPr>
          <p:cNvSpPr/>
          <p:nvPr/>
        </p:nvSpPr>
        <p:spPr>
          <a:xfrm>
            <a:off x="902876" y="3741228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&gt;spring-aop&lt;/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4" name="!!矩形: 圆角 7">
            <a:extLst>
              <a:ext uri="{FF2B5EF4-FFF2-40B4-BE49-F238E27FC236}">
                <a16:creationId xmlns:a16="http://schemas.microsoft.com/office/drawing/2014/main" id="{E1A48E24-7FF0-E934-CFB5-DE5488B33D3F}"/>
              </a:ext>
            </a:extLst>
          </p:cNvPr>
          <p:cNvSpPr/>
          <p:nvPr/>
        </p:nvSpPr>
        <p:spPr>
          <a:xfrm>
            <a:off x="3596566" y="3741228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&gt;spring-web&lt;/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5" name="!!矩形: 圆角 7">
            <a:extLst>
              <a:ext uri="{FF2B5EF4-FFF2-40B4-BE49-F238E27FC236}">
                <a16:creationId xmlns:a16="http://schemas.microsoft.com/office/drawing/2014/main" id="{C46E8411-3254-0514-6797-51444DE353D8}"/>
              </a:ext>
            </a:extLst>
          </p:cNvPr>
          <p:cNvSpPr/>
          <p:nvPr/>
        </p:nvSpPr>
        <p:spPr>
          <a:xfrm>
            <a:off x="6290256" y="3741228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&gt;spring-expression&lt;/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7" name="!!矩形: 圆角 7">
            <a:extLst>
              <a:ext uri="{FF2B5EF4-FFF2-40B4-BE49-F238E27FC236}">
                <a16:creationId xmlns:a16="http://schemas.microsoft.com/office/drawing/2014/main" id="{CD4E08F0-10A5-C6B5-BFDD-4A2A22A62099}"/>
              </a:ext>
            </a:extLst>
          </p:cNvPr>
          <p:cNvSpPr/>
          <p:nvPr/>
        </p:nvSpPr>
        <p:spPr>
          <a:xfrm>
            <a:off x="8973787" y="2682670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lvl="0"/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&gt;javax.servlet&lt;/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&gt;javax.servlet-api&lt;/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&gt;4.0.1&lt;/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34" name="!!矩形: 圆角 7">
            <a:extLst>
              <a:ext uri="{FF2B5EF4-FFF2-40B4-BE49-F238E27FC236}">
                <a16:creationId xmlns:a16="http://schemas.microsoft.com/office/drawing/2014/main" id="{BC442C78-CFC7-D882-3F33-53D75FD9489D}"/>
              </a:ext>
            </a:extLst>
          </p:cNvPr>
          <p:cNvSpPr/>
          <p:nvPr/>
        </p:nvSpPr>
        <p:spPr>
          <a:xfrm>
            <a:off x="8983947" y="3741228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  <a:p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……</a:t>
            </a:r>
          </a:p>
          <a:p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1C2B7AB-5E2C-8B52-2BB9-79F56D60D75D}"/>
              </a:ext>
            </a:extLst>
          </p:cNvPr>
          <p:cNvGrpSpPr/>
          <p:nvPr/>
        </p:nvGrpSpPr>
        <p:grpSpPr>
          <a:xfrm>
            <a:off x="938698" y="4786990"/>
            <a:ext cx="2586822" cy="1142474"/>
            <a:chOff x="943516" y="4251001"/>
            <a:chExt cx="3609182" cy="1295997"/>
          </a:xfrm>
        </p:grpSpPr>
        <p:sp>
          <p:nvSpPr>
            <p:cNvPr id="42" name="!!矩形: 圆角 7">
              <a:extLst>
                <a:ext uri="{FF2B5EF4-FFF2-40B4-BE49-F238E27FC236}">
                  <a16:creationId xmlns:a16="http://schemas.microsoft.com/office/drawing/2014/main" id="{A76259C8-A981-98FD-9255-15D294AD77A0}"/>
                </a:ext>
              </a:extLst>
            </p:cNvPr>
            <p:cNvSpPr/>
            <p:nvPr/>
          </p:nvSpPr>
          <p:spPr>
            <a:xfrm>
              <a:off x="943516" y="4251001"/>
              <a:ext cx="3609182" cy="1295997"/>
            </a:xfrm>
            <a:prstGeom prst="roundRect">
              <a:avLst>
                <a:gd name="adj" fmla="val 6884"/>
              </a:avLst>
            </a:prstGeom>
            <a:solidFill>
              <a:srgbClr val="FFFFB6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web-app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JetBrains Mono"/>
                </a:rPr>
                <a:t>        ………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&lt;/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web-app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</p:txBody>
        </p:sp>
        <p:sp>
          <p:nvSpPr>
            <p:cNvPr id="43" name="矩形: 对角圆角 42">
              <a:extLst>
                <a:ext uri="{FF2B5EF4-FFF2-40B4-BE49-F238E27FC236}">
                  <a16:creationId xmlns:a16="http://schemas.microsoft.com/office/drawing/2014/main" id="{ABF596BE-9D0D-0A5B-26B9-62A4B5E47164}"/>
                </a:ext>
              </a:extLst>
            </p:cNvPr>
            <p:cNvSpPr/>
            <p:nvPr/>
          </p:nvSpPr>
          <p:spPr>
            <a:xfrm>
              <a:off x="958448" y="4251457"/>
              <a:ext cx="1166602" cy="22186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</a:t>
              </a:r>
              <a:r>
                <a:rPr lang="en-US" altLang="zh-CN" sz="1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web.xml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73A72A-99B8-834B-B121-C490DD53926B}"/>
              </a:ext>
            </a:extLst>
          </p:cNvPr>
          <p:cNvGrpSpPr/>
          <p:nvPr/>
        </p:nvGrpSpPr>
        <p:grpSpPr>
          <a:xfrm>
            <a:off x="3630145" y="4786990"/>
            <a:ext cx="2586822" cy="1142474"/>
            <a:chOff x="943516" y="4251001"/>
            <a:chExt cx="3609182" cy="1295997"/>
          </a:xfrm>
        </p:grpSpPr>
        <p:sp>
          <p:nvSpPr>
            <p:cNvPr id="45" name="!!矩形: 圆角 7">
              <a:extLst>
                <a:ext uri="{FF2B5EF4-FFF2-40B4-BE49-F238E27FC236}">
                  <a16:creationId xmlns:a16="http://schemas.microsoft.com/office/drawing/2014/main" id="{97457D17-3946-D8A5-9BD3-2F9A197C6F75}"/>
                </a:ext>
              </a:extLst>
            </p:cNvPr>
            <p:cNvSpPr/>
            <p:nvPr/>
          </p:nvSpPr>
          <p:spPr>
            <a:xfrm>
              <a:off x="943516" y="4251001"/>
              <a:ext cx="3609182" cy="1295997"/>
            </a:xfrm>
            <a:prstGeom prst="roundRect">
              <a:avLst>
                <a:gd name="adj" fmla="val 6884"/>
              </a:avLst>
            </a:prstGeom>
            <a:solidFill>
              <a:srgbClr val="FFFFB6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beans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JetBrains Mono"/>
                </a:rPr>
                <a:t>        ………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&lt;/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beans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</p:txBody>
        </p:sp>
        <p:sp>
          <p:nvSpPr>
            <p:cNvPr id="46" name="矩形: 对角圆角 45">
              <a:extLst>
                <a:ext uri="{FF2B5EF4-FFF2-40B4-BE49-F238E27FC236}">
                  <a16:creationId xmlns:a16="http://schemas.microsoft.com/office/drawing/2014/main" id="{38F4A58A-E391-846F-5B06-B31059B67CD3}"/>
                </a:ext>
              </a:extLst>
            </p:cNvPr>
            <p:cNvSpPr/>
            <p:nvPr/>
          </p:nvSpPr>
          <p:spPr>
            <a:xfrm>
              <a:off x="958448" y="4251001"/>
              <a:ext cx="2291441" cy="19644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1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applicationContext.xml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A99AA15-D10F-A931-6987-2A8BB8EEC236}"/>
              </a:ext>
            </a:extLst>
          </p:cNvPr>
          <p:cNvGrpSpPr/>
          <p:nvPr/>
        </p:nvGrpSpPr>
        <p:grpSpPr>
          <a:xfrm>
            <a:off x="6321592" y="4786990"/>
            <a:ext cx="2586822" cy="1142474"/>
            <a:chOff x="943516" y="4251001"/>
            <a:chExt cx="3609182" cy="1295997"/>
          </a:xfrm>
        </p:grpSpPr>
        <p:sp>
          <p:nvSpPr>
            <p:cNvPr id="48" name="!!矩形: 圆角 7">
              <a:extLst>
                <a:ext uri="{FF2B5EF4-FFF2-40B4-BE49-F238E27FC236}">
                  <a16:creationId xmlns:a16="http://schemas.microsoft.com/office/drawing/2014/main" id="{1476E418-48B6-6F34-791C-141A7E9E5F80}"/>
                </a:ext>
              </a:extLst>
            </p:cNvPr>
            <p:cNvSpPr/>
            <p:nvPr/>
          </p:nvSpPr>
          <p:spPr>
            <a:xfrm>
              <a:off x="943516" y="4251001"/>
              <a:ext cx="3609182" cy="1295997"/>
            </a:xfrm>
            <a:prstGeom prst="roundRect">
              <a:avLst>
                <a:gd name="adj" fmla="val 6884"/>
              </a:avLst>
            </a:prstGeom>
            <a:solidFill>
              <a:srgbClr val="FFFFB6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beans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JetBrains Mono"/>
                </a:rPr>
                <a:t>        ………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&lt;/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beans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</p:txBody>
        </p:sp>
        <p:sp>
          <p:nvSpPr>
            <p:cNvPr id="49" name="矩形: 对角圆角 48">
              <a:extLst>
                <a:ext uri="{FF2B5EF4-FFF2-40B4-BE49-F238E27FC236}">
                  <a16:creationId xmlns:a16="http://schemas.microsoft.com/office/drawing/2014/main" id="{10DB151E-9058-642E-72F2-6B57A024F289}"/>
                </a:ext>
              </a:extLst>
            </p:cNvPr>
            <p:cNvSpPr/>
            <p:nvPr/>
          </p:nvSpPr>
          <p:spPr>
            <a:xfrm>
              <a:off x="958449" y="4251001"/>
              <a:ext cx="1711579" cy="19644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en-US" altLang="zh-CN" sz="1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springMvc.xml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82364BB-18F6-4984-DB76-5ACC6F58945C}"/>
              </a:ext>
            </a:extLst>
          </p:cNvPr>
          <p:cNvGrpSpPr/>
          <p:nvPr/>
        </p:nvGrpSpPr>
        <p:grpSpPr>
          <a:xfrm>
            <a:off x="9013039" y="4786990"/>
            <a:ext cx="2586822" cy="1142474"/>
            <a:chOff x="943516" y="4251001"/>
            <a:chExt cx="3609182" cy="1295997"/>
          </a:xfrm>
        </p:grpSpPr>
        <p:sp>
          <p:nvSpPr>
            <p:cNvPr id="51" name="!!矩形: 圆角 7">
              <a:extLst>
                <a:ext uri="{FF2B5EF4-FFF2-40B4-BE49-F238E27FC236}">
                  <a16:creationId xmlns:a16="http://schemas.microsoft.com/office/drawing/2014/main" id="{82A9DDEB-EB85-C256-6E26-EDB7FC458F69}"/>
                </a:ext>
              </a:extLst>
            </p:cNvPr>
            <p:cNvSpPr/>
            <p:nvPr/>
          </p:nvSpPr>
          <p:spPr>
            <a:xfrm>
              <a:off x="943516" y="4251001"/>
              <a:ext cx="3609182" cy="1295997"/>
            </a:xfrm>
            <a:prstGeom prst="roundRect">
              <a:avLst>
                <a:gd name="adj" fmla="val 6884"/>
              </a:avLst>
            </a:prstGeom>
            <a:solidFill>
              <a:srgbClr val="FFFFB6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endParaRPr lang="en-US" altLang="zh-CN" sz="1200">
                <a:solidFill>
                  <a:srgbClr val="000000"/>
                </a:solidFill>
                <a:effectLst/>
                <a:latin typeface="JetBrains Mono"/>
              </a:endParaRPr>
            </a:p>
          </p:txBody>
        </p:sp>
        <p:sp>
          <p:nvSpPr>
            <p:cNvPr id="52" name="矩形: 对角圆角 51">
              <a:extLst>
                <a:ext uri="{FF2B5EF4-FFF2-40B4-BE49-F238E27FC236}">
                  <a16:creationId xmlns:a16="http://schemas.microsoft.com/office/drawing/2014/main" id="{FD0D8804-D61D-BC59-26B7-6997AEA37B38}"/>
                </a:ext>
              </a:extLst>
            </p:cNvPr>
            <p:cNvSpPr/>
            <p:nvPr/>
          </p:nvSpPr>
          <p:spPr>
            <a:xfrm>
              <a:off x="958449" y="4251001"/>
              <a:ext cx="720628" cy="19644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其他</a:t>
              </a:r>
              <a:endParaRPr lang="en-US" altLang="zh-CN" sz="1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7" name="矩形: 对角圆角 56">
            <a:extLst>
              <a:ext uri="{FF2B5EF4-FFF2-40B4-BE49-F238E27FC236}">
                <a16:creationId xmlns:a16="http://schemas.microsoft.com/office/drawing/2014/main" id="{13F2FF7E-ADE6-BD28-DF32-F8C53771906B}"/>
              </a:ext>
            </a:extLst>
          </p:cNvPr>
          <p:cNvSpPr/>
          <p:nvPr/>
        </p:nvSpPr>
        <p:spPr>
          <a:xfrm>
            <a:off x="794330" y="2441798"/>
            <a:ext cx="1166602" cy="2225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工程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36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7" grpId="0" animBg="1"/>
      <p:bldP spid="34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传统方式构建</a:t>
            </a:r>
            <a:r>
              <a:rPr lang="en-US" altLang="zh-CN"/>
              <a:t>spring</a:t>
            </a:r>
            <a:r>
              <a:rPr lang="zh-CN" altLang="en-US"/>
              <a:t>应用程序</a:t>
            </a:r>
            <a:endParaRPr lang="zh-CN" altLang="en-US" dirty="0"/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CF8BD065-A9F1-2FA1-6440-2F42696E6DCF}"/>
              </a:ext>
            </a:extLst>
          </p:cNvPr>
          <p:cNvSpPr txBox="1">
            <a:spLocks/>
          </p:cNvSpPr>
          <p:nvPr/>
        </p:nvSpPr>
        <p:spPr>
          <a:xfrm>
            <a:off x="938128" y="1502732"/>
            <a:ext cx="10569451" cy="9395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导入依赖繁琐</a:t>
            </a:r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项目配置繁琐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5" name="矩形: 单圆角 4">
            <a:extLst>
              <a:ext uri="{FF2B5EF4-FFF2-40B4-BE49-F238E27FC236}">
                <a16:creationId xmlns:a16="http://schemas.microsoft.com/office/drawing/2014/main" id="{52073DCE-5134-AA4B-EA1E-ABB76CCCCAF4}"/>
              </a:ext>
            </a:extLst>
          </p:cNvPr>
          <p:cNvSpPr/>
          <p:nvPr/>
        </p:nvSpPr>
        <p:spPr>
          <a:xfrm>
            <a:off x="802640" y="2578722"/>
            <a:ext cx="10942320" cy="3507118"/>
          </a:xfrm>
          <a:prstGeom prst="round1Rect">
            <a:avLst>
              <a:gd name="adj" fmla="val 2322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/>
              <a:cs typeface="+mn-cs"/>
            </a:endParaRP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0E14D49D-1DB2-F306-6793-D79640C3345D}"/>
              </a:ext>
            </a:extLst>
          </p:cNvPr>
          <p:cNvSpPr/>
          <p:nvPr/>
        </p:nvSpPr>
        <p:spPr>
          <a:xfrm>
            <a:off x="902876" y="2682670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&gt;spring-core&lt;/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B822754C-A2D4-D9FE-7162-5ED8A97A6587}"/>
              </a:ext>
            </a:extLst>
          </p:cNvPr>
          <p:cNvSpPr/>
          <p:nvPr/>
        </p:nvSpPr>
        <p:spPr>
          <a:xfrm>
            <a:off x="3593180" y="2682670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&gt;spring-context&lt;/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167608CE-E31B-CE1F-0AFF-75DD5F1DB5DA}"/>
              </a:ext>
            </a:extLst>
          </p:cNvPr>
          <p:cNvSpPr/>
          <p:nvPr/>
        </p:nvSpPr>
        <p:spPr>
          <a:xfrm>
            <a:off x="6283484" y="2682670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&gt;spring-beans&lt;/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3" name="!!矩形: 圆角 7">
            <a:extLst>
              <a:ext uri="{FF2B5EF4-FFF2-40B4-BE49-F238E27FC236}">
                <a16:creationId xmlns:a16="http://schemas.microsoft.com/office/drawing/2014/main" id="{D2E0DC0E-B0DA-4FFA-AD37-3F2B672EE891}"/>
              </a:ext>
            </a:extLst>
          </p:cNvPr>
          <p:cNvSpPr/>
          <p:nvPr/>
        </p:nvSpPr>
        <p:spPr>
          <a:xfrm>
            <a:off x="902876" y="3741228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&gt;spring-aop&lt;/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4" name="!!矩形: 圆角 7">
            <a:extLst>
              <a:ext uri="{FF2B5EF4-FFF2-40B4-BE49-F238E27FC236}">
                <a16:creationId xmlns:a16="http://schemas.microsoft.com/office/drawing/2014/main" id="{E1A48E24-7FF0-E934-CFB5-DE5488B33D3F}"/>
              </a:ext>
            </a:extLst>
          </p:cNvPr>
          <p:cNvSpPr/>
          <p:nvPr/>
        </p:nvSpPr>
        <p:spPr>
          <a:xfrm>
            <a:off x="3596566" y="3741228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&gt;spring-web&lt;/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5" name="!!矩形: 圆角 7">
            <a:extLst>
              <a:ext uri="{FF2B5EF4-FFF2-40B4-BE49-F238E27FC236}">
                <a16:creationId xmlns:a16="http://schemas.microsoft.com/office/drawing/2014/main" id="{C46E8411-3254-0514-6797-51444DE353D8}"/>
              </a:ext>
            </a:extLst>
          </p:cNvPr>
          <p:cNvSpPr/>
          <p:nvPr/>
        </p:nvSpPr>
        <p:spPr>
          <a:xfrm>
            <a:off x="6290256" y="3741228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&gt;org.springframework&lt;/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&gt;spring-expression&lt;/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&gt;5.3.1&lt;/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17" name="!!矩形: 圆角 7">
            <a:extLst>
              <a:ext uri="{FF2B5EF4-FFF2-40B4-BE49-F238E27FC236}">
                <a16:creationId xmlns:a16="http://schemas.microsoft.com/office/drawing/2014/main" id="{CD4E08F0-10A5-C6B5-BFDD-4A2A22A62099}"/>
              </a:ext>
            </a:extLst>
          </p:cNvPr>
          <p:cNvSpPr/>
          <p:nvPr/>
        </p:nvSpPr>
        <p:spPr>
          <a:xfrm>
            <a:off x="8973787" y="2682670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lvl="0"/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&gt;javax.servlet&lt;/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groupId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&gt;javax.servlet-api&lt;/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artifactId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    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&gt;4.0.1&lt;/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version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sp>
        <p:nvSpPr>
          <p:cNvPr id="34" name="!!矩形: 圆角 7">
            <a:extLst>
              <a:ext uri="{FF2B5EF4-FFF2-40B4-BE49-F238E27FC236}">
                <a16:creationId xmlns:a16="http://schemas.microsoft.com/office/drawing/2014/main" id="{BC442C78-CFC7-D882-3F33-53D75FD9489D}"/>
              </a:ext>
            </a:extLst>
          </p:cNvPr>
          <p:cNvSpPr/>
          <p:nvPr/>
        </p:nvSpPr>
        <p:spPr>
          <a:xfrm>
            <a:off x="8983947" y="3741228"/>
            <a:ext cx="2622644" cy="954610"/>
          </a:xfrm>
          <a:prstGeom prst="roundRect">
            <a:avLst>
              <a:gd name="adj" fmla="val 6884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  <a:p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    ……</a:t>
            </a:r>
          </a:p>
          <a:p>
            <a:br>
              <a:rPr lang="en-US" altLang="zh-CN" sz="1000">
                <a:solidFill>
                  <a:srgbClr val="000000"/>
                </a:solidFill>
                <a:latin typeface="JetBrains Mono"/>
              </a:rPr>
            </a:b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&lt;/</a:t>
            </a:r>
            <a:r>
              <a:rPr lang="en-US" altLang="zh-CN" sz="1000" b="1">
                <a:solidFill>
                  <a:srgbClr val="000080"/>
                </a:solidFill>
                <a:latin typeface="JetBrains Mono"/>
              </a:rPr>
              <a:t>dependency</a:t>
            </a:r>
            <a:r>
              <a:rPr lang="en-US" altLang="zh-CN" sz="1000">
                <a:solidFill>
                  <a:srgbClr val="000000"/>
                </a:solidFill>
                <a:latin typeface="JetBrains Mono"/>
              </a:rPr>
              <a:t>&gt;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1C2B7AB-5E2C-8B52-2BB9-79F56D60D75D}"/>
              </a:ext>
            </a:extLst>
          </p:cNvPr>
          <p:cNvGrpSpPr/>
          <p:nvPr/>
        </p:nvGrpSpPr>
        <p:grpSpPr>
          <a:xfrm>
            <a:off x="938698" y="4786990"/>
            <a:ext cx="2586822" cy="1142474"/>
            <a:chOff x="943516" y="4251001"/>
            <a:chExt cx="3609182" cy="1295997"/>
          </a:xfrm>
        </p:grpSpPr>
        <p:sp>
          <p:nvSpPr>
            <p:cNvPr id="42" name="!!矩形: 圆角 7">
              <a:extLst>
                <a:ext uri="{FF2B5EF4-FFF2-40B4-BE49-F238E27FC236}">
                  <a16:creationId xmlns:a16="http://schemas.microsoft.com/office/drawing/2014/main" id="{A76259C8-A981-98FD-9255-15D294AD77A0}"/>
                </a:ext>
              </a:extLst>
            </p:cNvPr>
            <p:cNvSpPr/>
            <p:nvPr/>
          </p:nvSpPr>
          <p:spPr>
            <a:xfrm>
              <a:off x="943516" y="4251001"/>
              <a:ext cx="3609182" cy="1295997"/>
            </a:xfrm>
            <a:prstGeom prst="roundRect">
              <a:avLst>
                <a:gd name="adj" fmla="val 6884"/>
              </a:avLst>
            </a:prstGeom>
            <a:solidFill>
              <a:srgbClr val="FFFFB6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web-app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JetBrains Mono"/>
                </a:rPr>
                <a:t>        ………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&lt;/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web-app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</p:txBody>
        </p:sp>
        <p:sp>
          <p:nvSpPr>
            <p:cNvPr id="43" name="矩形: 对角圆角 42">
              <a:extLst>
                <a:ext uri="{FF2B5EF4-FFF2-40B4-BE49-F238E27FC236}">
                  <a16:creationId xmlns:a16="http://schemas.microsoft.com/office/drawing/2014/main" id="{ABF596BE-9D0D-0A5B-26B9-62A4B5E47164}"/>
                </a:ext>
              </a:extLst>
            </p:cNvPr>
            <p:cNvSpPr/>
            <p:nvPr/>
          </p:nvSpPr>
          <p:spPr>
            <a:xfrm>
              <a:off x="958448" y="4251457"/>
              <a:ext cx="1166602" cy="22186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</a:t>
              </a:r>
              <a:r>
                <a:rPr lang="en-US" altLang="zh-CN" sz="1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web.xml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A99AA15-D10F-A931-6987-2A8BB8EEC236}"/>
              </a:ext>
            </a:extLst>
          </p:cNvPr>
          <p:cNvGrpSpPr/>
          <p:nvPr/>
        </p:nvGrpSpPr>
        <p:grpSpPr>
          <a:xfrm>
            <a:off x="6321592" y="4786990"/>
            <a:ext cx="2586822" cy="1142474"/>
            <a:chOff x="943516" y="4251001"/>
            <a:chExt cx="3609182" cy="1295997"/>
          </a:xfrm>
        </p:grpSpPr>
        <p:sp>
          <p:nvSpPr>
            <p:cNvPr id="48" name="!!矩形: 圆角 7">
              <a:extLst>
                <a:ext uri="{FF2B5EF4-FFF2-40B4-BE49-F238E27FC236}">
                  <a16:creationId xmlns:a16="http://schemas.microsoft.com/office/drawing/2014/main" id="{1476E418-48B6-6F34-791C-141A7E9E5F80}"/>
                </a:ext>
              </a:extLst>
            </p:cNvPr>
            <p:cNvSpPr/>
            <p:nvPr/>
          </p:nvSpPr>
          <p:spPr>
            <a:xfrm>
              <a:off x="943516" y="4251001"/>
              <a:ext cx="3609182" cy="1295997"/>
            </a:xfrm>
            <a:prstGeom prst="roundRect">
              <a:avLst>
                <a:gd name="adj" fmla="val 6884"/>
              </a:avLst>
            </a:prstGeom>
            <a:solidFill>
              <a:srgbClr val="FFFFB6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beans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JetBrains Mono"/>
                </a:rPr>
                <a:t>        ………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&lt;/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beans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</p:txBody>
        </p:sp>
        <p:sp>
          <p:nvSpPr>
            <p:cNvPr id="49" name="矩形: 对角圆角 48">
              <a:extLst>
                <a:ext uri="{FF2B5EF4-FFF2-40B4-BE49-F238E27FC236}">
                  <a16:creationId xmlns:a16="http://schemas.microsoft.com/office/drawing/2014/main" id="{10DB151E-9058-642E-72F2-6B57A024F289}"/>
                </a:ext>
              </a:extLst>
            </p:cNvPr>
            <p:cNvSpPr/>
            <p:nvPr/>
          </p:nvSpPr>
          <p:spPr>
            <a:xfrm>
              <a:off x="958449" y="4251001"/>
              <a:ext cx="1711579" cy="19644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en-US" altLang="zh-CN" sz="1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springMvc.xml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82364BB-18F6-4984-DB76-5ACC6F58945C}"/>
              </a:ext>
            </a:extLst>
          </p:cNvPr>
          <p:cNvGrpSpPr/>
          <p:nvPr/>
        </p:nvGrpSpPr>
        <p:grpSpPr>
          <a:xfrm>
            <a:off x="9013039" y="4786990"/>
            <a:ext cx="2586822" cy="1142474"/>
            <a:chOff x="943516" y="4251001"/>
            <a:chExt cx="3609182" cy="1295997"/>
          </a:xfrm>
        </p:grpSpPr>
        <p:sp>
          <p:nvSpPr>
            <p:cNvPr id="51" name="!!矩形: 圆角 7">
              <a:extLst>
                <a:ext uri="{FF2B5EF4-FFF2-40B4-BE49-F238E27FC236}">
                  <a16:creationId xmlns:a16="http://schemas.microsoft.com/office/drawing/2014/main" id="{82A9DDEB-EB85-C256-6E26-EDB7FC458F69}"/>
                </a:ext>
              </a:extLst>
            </p:cNvPr>
            <p:cNvSpPr/>
            <p:nvPr/>
          </p:nvSpPr>
          <p:spPr>
            <a:xfrm>
              <a:off x="943516" y="4251001"/>
              <a:ext cx="3609182" cy="1295997"/>
            </a:xfrm>
            <a:prstGeom prst="roundRect">
              <a:avLst>
                <a:gd name="adj" fmla="val 6884"/>
              </a:avLst>
            </a:prstGeom>
            <a:solidFill>
              <a:srgbClr val="FFFFB6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endParaRPr lang="en-US" altLang="zh-CN" sz="1200">
                <a:solidFill>
                  <a:srgbClr val="000000"/>
                </a:solidFill>
                <a:effectLst/>
                <a:latin typeface="JetBrains Mono"/>
              </a:endParaRPr>
            </a:p>
          </p:txBody>
        </p:sp>
        <p:sp>
          <p:nvSpPr>
            <p:cNvPr id="52" name="矩形: 对角圆角 51">
              <a:extLst>
                <a:ext uri="{FF2B5EF4-FFF2-40B4-BE49-F238E27FC236}">
                  <a16:creationId xmlns:a16="http://schemas.microsoft.com/office/drawing/2014/main" id="{FD0D8804-D61D-BC59-26B7-6997AEA37B38}"/>
                </a:ext>
              </a:extLst>
            </p:cNvPr>
            <p:cNvSpPr/>
            <p:nvPr/>
          </p:nvSpPr>
          <p:spPr>
            <a:xfrm>
              <a:off x="958449" y="4251001"/>
              <a:ext cx="720628" cy="19644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其他</a:t>
              </a:r>
              <a:endParaRPr lang="en-US" altLang="zh-CN" sz="1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57" name="矩形: 对角圆角 56">
            <a:extLst>
              <a:ext uri="{FF2B5EF4-FFF2-40B4-BE49-F238E27FC236}">
                <a16:creationId xmlns:a16="http://schemas.microsoft.com/office/drawing/2014/main" id="{13F2FF7E-ADE6-BD28-DF32-F8C53771906B}"/>
              </a:ext>
            </a:extLst>
          </p:cNvPr>
          <p:cNvSpPr/>
          <p:nvPr/>
        </p:nvSpPr>
        <p:spPr>
          <a:xfrm>
            <a:off x="794330" y="2441798"/>
            <a:ext cx="1166602" cy="2225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75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/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工程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73A72A-99B8-834B-B121-C490DD53926B}"/>
              </a:ext>
            </a:extLst>
          </p:cNvPr>
          <p:cNvGrpSpPr/>
          <p:nvPr/>
        </p:nvGrpSpPr>
        <p:grpSpPr>
          <a:xfrm>
            <a:off x="6283484" y="772160"/>
            <a:ext cx="5451343" cy="5791200"/>
            <a:chOff x="938313" y="4251001"/>
            <a:chExt cx="3614385" cy="1295997"/>
          </a:xfrm>
        </p:grpSpPr>
        <p:sp>
          <p:nvSpPr>
            <p:cNvPr id="45" name="!!矩形: 圆角 7">
              <a:extLst>
                <a:ext uri="{FF2B5EF4-FFF2-40B4-BE49-F238E27FC236}">
                  <a16:creationId xmlns:a16="http://schemas.microsoft.com/office/drawing/2014/main" id="{97457D17-3946-D8A5-9BD3-2F9A197C6F75}"/>
                </a:ext>
              </a:extLst>
            </p:cNvPr>
            <p:cNvSpPr/>
            <p:nvPr/>
          </p:nvSpPr>
          <p:spPr>
            <a:xfrm>
              <a:off x="943516" y="4251001"/>
              <a:ext cx="3609182" cy="1295997"/>
            </a:xfrm>
            <a:prstGeom prst="roundRect">
              <a:avLst>
                <a:gd name="adj" fmla="val 2017"/>
              </a:avLst>
            </a:prstGeom>
            <a:solidFill>
              <a:srgbClr val="FFFFB6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beans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  <a:p>
              <a:r>
                <a:rPr lang="en-US" altLang="zh-CN" sz="1200">
                  <a:solidFill>
                    <a:srgbClr val="000000"/>
                  </a:solidFill>
                  <a:latin typeface="JetBrains Mono"/>
                </a:rPr>
                <a:t>        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id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="dataSource"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class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="com.alibaba.druid.pool.DruidDataSource"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        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property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name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="driverClassName"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value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="${jdbc.driver}"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/&gt;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        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property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name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="url"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value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="${jdbc.url}"</a:t>
              </a: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"/>
                  <a:ea typeface="阿里巴巴普惠体"/>
                  <a:cs typeface="+mn-cs"/>
                </a:rPr>
                <a:t>/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        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property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name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="username"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value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="${jdbc.username}"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/&gt;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        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property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name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="password"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value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="${jdbc.password}"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/&gt;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&lt;/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id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="transactionManager"  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class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="org.</a:t>
              </a:r>
            </a:p>
            <a:p>
              <a:r>
                <a:rPr lang="en-US" altLang="zh-CN" sz="1200" b="1">
                  <a:solidFill>
                    <a:srgbClr val="008000"/>
                  </a:solidFill>
                  <a:latin typeface="JetBrains Mono"/>
                </a:rPr>
                <a:t>                                                                                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springframework. jdbc.datasource.</a:t>
              </a:r>
            </a:p>
            <a:p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                                                                                 DataSourceTransactionManager"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        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property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name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="dataSource"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ref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="dataSource"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/&gt;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&lt;/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endParaRPr lang="en-US" altLang="zh-CN" sz="1200">
                <a:solidFill>
                  <a:srgbClr val="000000"/>
                </a:solidFill>
                <a:effectLst/>
                <a:latin typeface="JetBrains Mono"/>
              </a:endParaRPr>
            </a:p>
            <a:p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id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="sqlSessionFactory"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class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="org.mybatis.spring.</a:t>
              </a:r>
            </a:p>
            <a:p>
              <a:r>
                <a:rPr lang="en-US" altLang="zh-CN" sz="1200" b="1">
                  <a:solidFill>
                    <a:srgbClr val="008000"/>
                  </a:solidFill>
                  <a:latin typeface="JetBrains Mono"/>
                </a:rPr>
                <a:t>                                                                        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SqlSessionFactoryBean"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         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property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name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="dataSource"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ref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="dataSource"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/&gt;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         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property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name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="configLocation"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value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="mybatis-config.xml"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/&gt;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&lt;/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  <a:p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id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="mapperScannerConfigure"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class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="org.mybatis.spring.mapper.</a:t>
              </a:r>
            </a:p>
            <a:p>
              <a:r>
                <a:rPr lang="en-US" altLang="zh-CN" sz="1200" b="1">
                  <a:solidFill>
                    <a:srgbClr val="008000"/>
                  </a:solidFill>
                  <a:latin typeface="JetBrains Mono"/>
                </a:rPr>
                <a:t>                                                                                            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MapperScannerConfigurer"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         &lt;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property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name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="basePackage" </a:t>
              </a:r>
              <a:r>
                <a:rPr lang="en-US" altLang="zh-CN" sz="1200" b="1">
                  <a:solidFill>
                    <a:srgbClr val="0000FF"/>
                  </a:solidFill>
                  <a:effectLst/>
                  <a:latin typeface="JetBrains Mono"/>
                </a:rPr>
                <a:t>value</a:t>
              </a:r>
              <a:r>
                <a:rPr lang="en-US" altLang="zh-CN" sz="1200" b="1">
                  <a:solidFill>
                    <a:srgbClr val="008000"/>
                  </a:solidFill>
                  <a:effectLst/>
                  <a:latin typeface="JetBrains Mono"/>
                </a:rPr>
                <a:t>="com.itheima.mapper"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/&gt;</a:t>
              </a:r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      &lt;/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  <a:p>
              <a:b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</a:b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&lt;/</a:t>
              </a:r>
              <a:r>
                <a:rPr lang="en-US" altLang="zh-CN" sz="1200" b="1">
                  <a:solidFill>
                    <a:srgbClr val="000080"/>
                  </a:solidFill>
                  <a:effectLst/>
                  <a:latin typeface="JetBrains Mono"/>
                </a:rPr>
                <a:t>beans</a:t>
              </a:r>
              <a:r>
                <a:rPr lang="en-US" altLang="zh-CN" sz="1200">
                  <a:solidFill>
                    <a:srgbClr val="000000"/>
                  </a:solidFill>
                  <a:effectLst/>
                  <a:latin typeface="JetBrains Mono"/>
                </a:rPr>
                <a:t>&gt;</a:t>
              </a:r>
            </a:p>
          </p:txBody>
        </p:sp>
        <p:sp>
          <p:nvSpPr>
            <p:cNvPr id="46" name="矩形: 对角圆角 45">
              <a:extLst>
                <a:ext uri="{FF2B5EF4-FFF2-40B4-BE49-F238E27FC236}">
                  <a16:creationId xmlns:a16="http://schemas.microsoft.com/office/drawing/2014/main" id="{38F4A58A-E391-846F-5B06-B31059B67CD3}"/>
                </a:ext>
              </a:extLst>
            </p:cNvPr>
            <p:cNvSpPr/>
            <p:nvPr/>
          </p:nvSpPr>
          <p:spPr>
            <a:xfrm>
              <a:off x="938313" y="4251001"/>
              <a:ext cx="1137641" cy="5385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1000" b="1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applicationContext.xml</a:t>
              </a: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B951AEC-BEA5-FA81-94C7-2D581BC0FC69}"/>
              </a:ext>
            </a:extLst>
          </p:cNvPr>
          <p:cNvSpPr/>
          <p:nvPr/>
        </p:nvSpPr>
        <p:spPr>
          <a:xfrm>
            <a:off x="6582642" y="1292668"/>
            <a:ext cx="4866960" cy="1112217"/>
          </a:xfrm>
          <a:prstGeom prst="roundRect">
            <a:avLst>
              <a:gd name="adj" fmla="val 8379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492B1CE-E5F5-ABA9-F269-CFD7856D5D95}"/>
              </a:ext>
            </a:extLst>
          </p:cNvPr>
          <p:cNvSpPr/>
          <p:nvPr/>
        </p:nvSpPr>
        <p:spPr>
          <a:xfrm>
            <a:off x="6579559" y="2526006"/>
            <a:ext cx="4866960" cy="1019834"/>
          </a:xfrm>
          <a:prstGeom prst="roundRect">
            <a:avLst>
              <a:gd name="adj" fmla="val 8379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64CFB82-B78D-4B70-D981-E97EC3F694B8}"/>
              </a:ext>
            </a:extLst>
          </p:cNvPr>
          <p:cNvSpPr/>
          <p:nvPr/>
        </p:nvSpPr>
        <p:spPr>
          <a:xfrm>
            <a:off x="6569426" y="3772825"/>
            <a:ext cx="4866960" cy="1019834"/>
          </a:xfrm>
          <a:prstGeom prst="roundRect">
            <a:avLst>
              <a:gd name="adj" fmla="val 8379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75036D9-F459-38B2-583F-E0CD4F105EC6}"/>
              </a:ext>
            </a:extLst>
          </p:cNvPr>
          <p:cNvSpPr/>
          <p:nvPr/>
        </p:nvSpPr>
        <p:spPr>
          <a:xfrm>
            <a:off x="6590262" y="4988703"/>
            <a:ext cx="4866960" cy="1019834"/>
          </a:xfrm>
          <a:prstGeom prst="roundRect">
            <a:avLst>
              <a:gd name="adj" fmla="val 8379"/>
            </a:avLst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1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B7D878-0EB2-551A-2DCF-2C99C75D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SpringBoot</a:t>
            </a:r>
            <a:r>
              <a:rPr lang="zh-CN" altLang="en-US">
                <a:solidFill>
                  <a:srgbClr val="C00000"/>
                </a:solidFill>
              </a:rPr>
              <a:t>特性</a:t>
            </a:r>
            <a:endParaRPr lang="zh-CN" altLang="en-US" dirty="0"/>
          </a:p>
        </p:txBody>
      </p:sp>
      <p:sp>
        <p:nvSpPr>
          <p:cNvPr id="69" name="文本占位符 6">
            <a:extLst>
              <a:ext uri="{FF2B5EF4-FFF2-40B4-BE49-F238E27FC236}">
                <a16:creationId xmlns:a16="http://schemas.microsoft.com/office/drawing/2014/main" id="{F713F71D-FDDF-C705-97E5-6288E7CACFBE}"/>
              </a:ext>
            </a:extLst>
          </p:cNvPr>
          <p:cNvSpPr txBox="1">
            <a:spLocks/>
          </p:cNvSpPr>
          <p:nvPr/>
        </p:nvSpPr>
        <p:spPr>
          <a:xfrm>
            <a:off x="978768" y="1502732"/>
            <a:ext cx="10569451" cy="132895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起步依赖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>
                <a:solidFill>
                  <a:prstClr val="black"/>
                </a:solidFill>
                <a:latin typeface="Arial" panose="020B0604020202020204" pitchFamily="34" charset="0"/>
              </a:rPr>
              <a:t>自动配置</a:t>
            </a:r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阿里巴巴普惠体" panose="00020600040101010101" pitchFamily="18" charset="-122"/>
              </a:rPr>
              <a:t>其他特性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706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6980;#66699;#66664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41410;#196601;#187384;#186041;#188721;"/>
  <p:tag name="ISLIDE.ICON" val="#171072;#150514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41410;#196601;#187384;#186041;#188721;"/>
  <p:tag name="ISLIDE.ICON" val="#171072;#150514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41410;#196601;#187384;#186041;#188721;"/>
  <p:tag name="ISLIDE.ICON" val="#171072;#150514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41410;#196601;#187384;#186041;#188721;"/>
  <p:tag name="ISLIDE.ICON" val="#171072;#150514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41410;#196601;#187384;#186041;#188721;"/>
  <p:tag name="ISLIDE.ICON" val="#171072;#150514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18257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40059;#187382;#224266;"/>
  <p:tag name="ISLIDE.ICON" val="#131889;#37086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5538;#64943;#3342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5538;#64943;#33421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41410;#196601;#187384;#186041;#188721;"/>
  <p:tag name="ISLIDE.ICON" val="#171072;#61473;#96852;#13179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41410;#196601;#187384;#186041;#188721;"/>
  <p:tag name="ISLIDE.ICON" val="#171072;#61473;#96852;#13179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41410;#196601;#187384;#186041;#188721;"/>
  <p:tag name="ISLIDE.ICON" val="#171072;#61473;#96852;#131798;#3433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1072;"/>
  <p:tag name="ISLIDE.VECTOR" val="#341410;#196601;#187384;#186041;#18872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41410;#196601;#187384;#186041;#188721;"/>
  <p:tag name="ISLIDE.ICON" val="#171072;#150514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>
            <a:alpha val="27059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阿里巴巴">
      <a:majorFont>
        <a:latin typeface="Calibri"/>
        <a:ea typeface="阿里巴巴普惠体"/>
        <a:cs typeface=""/>
      </a:majorFont>
      <a:minorFont>
        <a:latin typeface="Calibri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9525">
          <a:solidFill>
            <a:schemeClr val="bg1">
              <a:lumMod val="85000"/>
            </a:schemeClr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2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lIns="144000" tIns="432000" rIns="72000" bIns="108000" rtlCol="0" anchor="ctr">
        <a:spAutoFit/>
      </a:bodyPr>
      <a:lstStyle>
        <a:defPPr marL="285750" marR="0" indent="-285750" algn="l" defTabSz="914400" rtl="0" eaLnBrk="1" fontAlgn="auto" latinLnBrk="0" hangingPunct="1">
          <a:lnSpc>
            <a:spcPct val="200000"/>
          </a:lnSpc>
          <a:spcBef>
            <a:spcPts val="0"/>
          </a:spcBef>
          <a:spcAft>
            <a:spcPts val="0"/>
          </a:spcAft>
          <a:buClrTx/>
          <a:buSzTx/>
          <a:buFont typeface="Wingdings" panose="05000000000000000000" pitchFamily="2" charset="2"/>
          <a:buChar char="l"/>
          <a:tabLst/>
          <a:defRPr kumimoji="0" sz="1400" b="0" i="0" u="none" strike="noStrike" kern="1200" cap="none" spc="0" normalizeH="0" baseline="0" noProof="0">
            <a:ln>
              <a:noFill/>
            </a:ln>
            <a:solidFill>
              <a:prstClr val="black">
                <a:lumMod val="75000"/>
                <a:lumOff val="25000"/>
              </a:prstClr>
            </a:solidFill>
            <a:effectLst/>
            <a:uLnTx/>
            <a:uFillTx/>
            <a:latin typeface="阿里巴巴普惠体" panose="00020600040101010101" pitchFamily="18" charset="-122"/>
            <a:ea typeface="阿里巴巴普惠体" panose="00020600040101010101" pitchFamily="18" charset="-122"/>
            <a:cs typeface="阿里巴巴普惠体" panose="00020600040101010101" pitchFamily="18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105253</TotalTime>
  <Words>5179</Words>
  <Application>Microsoft Office PowerPoint</Application>
  <PresentationFormat>宽屏</PresentationFormat>
  <Paragraphs>487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62</vt:i4>
      </vt:variant>
    </vt:vector>
  </HeadingPairs>
  <TitlesOfParts>
    <vt:vector size="94" baseType="lpstr">
      <vt:lpstr>Alibaba PuHuiTi B</vt:lpstr>
      <vt:lpstr>Alibaba PuHuiTi M</vt:lpstr>
      <vt:lpstr>Alibaba PuHuiTi Medium</vt:lpstr>
      <vt:lpstr>Alibaba PuHuiTi R</vt:lpstr>
      <vt:lpstr>JetBrains Mono</vt:lpstr>
      <vt:lpstr>阿里巴巴普惠体</vt:lpstr>
      <vt:lpstr>等线</vt:lpstr>
      <vt:lpstr>等线 Light</vt:lpstr>
      <vt:lpstr>汉仪尚巍流云体简</vt:lpstr>
      <vt:lpstr>黑体</vt:lpstr>
      <vt:lpstr>华文楷体</vt:lpstr>
      <vt:lpstr>华文楷体</vt:lpstr>
      <vt:lpstr>宋体</vt:lpstr>
      <vt:lpstr>字魂白鸽天行体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1_正文设计方案</vt:lpstr>
      <vt:lpstr>2_正文设计方案</vt:lpstr>
      <vt:lpstr>3_正文设计方案</vt:lpstr>
      <vt:lpstr>4_正文设计方案</vt:lpstr>
      <vt:lpstr>SpringBoot3</vt:lpstr>
      <vt:lpstr>SpringBoot概述</vt:lpstr>
      <vt:lpstr>概述</vt:lpstr>
      <vt:lpstr>概述</vt:lpstr>
      <vt:lpstr>概述</vt:lpstr>
      <vt:lpstr>概述</vt:lpstr>
      <vt:lpstr>传统方式构建spring应用程序</vt:lpstr>
      <vt:lpstr>传统方式构建spring应用程序</vt:lpstr>
      <vt:lpstr>SpringBoot特性</vt:lpstr>
      <vt:lpstr>起步依赖</vt:lpstr>
      <vt:lpstr>起步依赖</vt:lpstr>
      <vt:lpstr>起步依赖</vt:lpstr>
      <vt:lpstr>起步依赖</vt:lpstr>
      <vt:lpstr>起步依赖</vt:lpstr>
      <vt:lpstr>自动配置</vt:lpstr>
      <vt:lpstr>其他特性</vt:lpstr>
      <vt:lpstr>PowerPoint 演示文稿</vt:lpstr>
      <vt:lpstr>SpringBoot入门</vt:lpstr>
      <vt:lpstr>SpringBoot入门</vt:lpstr>
      <vt:lpstr>PowerPoint 演示文稿</vt:lpstr>
      <vt:lpstr>PowerPoint 演示文稿</vt:lpstr>
      <vt:lpstr>PowerPoint 演示文稿</vt:lpstr>
      <vt:lpstr>PowerPoint 演示文稿</vt:lpstr>
      <vt:lpstr>手动创建SpringBoot工程</vt:lpstr>
      <vt:lpstr>学习路径</vt:lpstr>
      <vt:lpstr>学习路径</vt:lpstr>
      <vt:lpstr>配置文件</vt:lpstr>
      <vt:lpstr>application.properties</vt:lpstr>
      <vt:lpstr>application.properties</vt:lpstr>
      <vt:lpstr>配置文件格式</vt:lpstr>
      <vt:lpstr>yml配置信息书写与获取</vt:lpstr>
      <vt:lpstr>yml配置信息书写与获取</vt:lpstr>
      <vt:lpstr>yml配置信息书写与获取</vt:lpstr>
      <vt:lpstr>yml配置信息书写与获取</vt:lpstr>
      <vt:lpstr>yml配置信息书写与获取</vt:lpstr>
      <vt:lpstr>yml配置信息书写与获取</vt:lpstr>
      <vt:lpstr>yml配置信息书写与获取</vt:lpstr>
      <vt:lpstr>yml配置信息书写与获取</vt:lpstr>
      <vt:lpstr>yml配置信息书写与获取</vt:lpstr>
      <vt:lpstr>yml配置信息书写与获取</vt:lpstr>
      <vt:lpstr>PowerPoint 演示文稿</vt:lpstr>
      <vt:lpstr>整合mybatis</vt:lpstr>
      <vt:lpstr>整合mybatis</vt:lpstr>
      <vt:lpstr>Bean管理</vt:lpstr>
      <vt:lpstr>Bean扫描</vt:lpstr>
      <vt:lpstr>Bean注册</vt:lpstr>
      <vt:lpstr>Bean注册</vt:lpstr>
      <vt:lpstr>Bean注册</vt:lpstr>
      <vt:lpstr>Bean注册</vt:lpstr>
      <vt:lpstr>Bean注册</vt:lpstr>
      <vt:lpstr>注册条件</vt:lpstr>
      <vt:lpstr>自动配置原理</vt:lpstr>
      <vt:lpstr>自动配置</vt:lpstr>
      <vt:lpstr>自动配置-源码分析</vt:lpstr>
      <vt:lpstr>自动配置-源码分析</vt:lpstr>
      <vt:lpstr>自动配置</vt:lpstr>
      <vt:lpstr>自动配置</vt:lpstr>
      <vt:lpstr>自动配置</vt:lpstr>
      <vt:lpstr>自定义starter</vt:lpstr>
      <vt:lpstr>自定义starter</vt:lpstr>
      <vt:lpstr>自定义starter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Administrator</cp:lastModifiedBy>
  <cp:revision>4952</cp:revision>
  <dcterms:created xsi:type="dcterms:W3CDTF">2020-03-31T02:23:27Z</dcterms:created>
  <dcterms:modified xsi:type="dcterms:W3CDTF">2023-09-03T09:27:41Z</dcterms:modified>
</cp:coreProperties>
</file>