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30400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imerge</a:t>
            </a:r>
            <a:r>
              <a:rPr lang="en-US" sz="4400">
                <a:latin typeface="Arial"/>
              </a:rPr>
              <a:t>合图工具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--</a:t>
            </a:r>
            <a:r>
              <a:rPr lang="en-US" sz="3200">
                <a:latin typeface="Arial"/>
              </a:rPr>
              <a:t>邹家伟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Background-position</a:t>
            </a:r>
            <a:r>
              <a:rPr lang="en-US" sz="3200">
                <a:latin typeface="Arial"/>
              </a:rPr>
              <a:t>，</a:t>
            </a:r>
            <a:r>
              <a:rPr lang="en-US" sz="3200">
                <a:latin typeface="Arial"/>
              </a:rPr>
              <a:t>top/right...%</a:t>
            </a:r>
            <a:r>
              <a:rPr lang="en-US" sz="3200">
                <a:latin typeface="Arial"/>
              </a:rPr>
              <a:t>的实现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1097280" y="1563480"/>
            <a:ext cx="7040520" cy="5019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65" name="Line 4"/>
          <p:cNvSpPr/>
          <p:nvPr/>
        </p:nvSpPr>
        <p:spPr>
          <a:xfrm>
            <a:off x="1097280" y="2651760"/>
            <a:ext cx="70408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6" name="Line 5"/>
          <p:cNvSpPr/>
          <p:nvPr/>
        </p:nvSpPr>
        <p:spPr>
          <a:xfrm>
            <a:off x="1097280" y="5394960"/>
            <a:ext cx="70408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7" name="Line 6"/>
          <p:cNvSpPr/>
          <p:nvPr/>
        </p:nvSpPr>
        <p:spPr>
          <a:xfrm>
            <a:off x="3017520" y="1563480"/>
            <a:ext cx="0" cy="5020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8" name="Line 7"/>
          <p:cNvSpPr/>
          <p:nvPr/>
        </p:nvSpPr>
        <p:spPr>
          <a:xfrm>
            <a:off x="6441840" y="1563480"/>
            <a:ext cx="0" cy="5020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69" name="Line 8"/>
          <p:cNvSpPr/>
          <p:nvPr/>
        </p:nvSpPr>
        <p:spPr>
          <a:xfrm>
            <a:off x="4480560" y="1563480"/>
            <a:ext cx="0" cy="50202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0" name="Line 9"/>
          <p:cNvSpPr/>
          <p:nvPr/>
        </p:nvSpPr>
        <p:spPr>
          <a:xfrm>
            <a:off x="1097280" y="4114800"/>
            <a:ext cx="704088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1" name="CustomShape 10"/>
          <p:cNvSpPr/>
          <p:nvPr/>
        </p:nvSpPr>
        <p:spPr>
          <a:xfrm>
            <a:off x="1097280" y="2651760"/>
            <a:ext cx="1919880" cy="1462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left</a:t>
            </a:r>
            <a:endParaRPr/>
          </a:p>
        </p:txBody>
      </p:sp>
      <p:sp>
        <p:nvSpPr>
          <p:cNvPr id="172" name="CustomShape 11"/>
          <p:cNvSpPr/>
          <p:nvPr/>
        </p:nvSpPr>
        <p:spPr>
          <a:xfrm>
            <a:off x="6441840" y="4114800"/>
            <a:ext cx="1695960" cy="1279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right</a:t>
            </a:r>
            <a:endParaRPr/>
          </a:p>
        </p:txBody>
      </p:sp>
      <p:sp>
        <p:nvSpPr>
          <p:cNvPr id="173" name="CustomShape 12"/>
          <p:cNvSpPr/>
          <p:nvPr/>
        </p:nvSpPr>
        <p:spPr>
          <a:xfrm>
            <a:off x="3017520" y="1563480"/>
            <a:ext cx="1462680" cy="1087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top</a:t>
            </a:r>
            <a:endParaRPr/>
          </a:p>
        </p:txBody>
      </p:sp>
      <p:sp>
        <p:nvSpPr>
          <p:cNvPr id="174" name="CustomShape 13"/>
          <p:cNvSpPr/>
          <p:nvPr/>
        </p:nvSpPr>
        <p:spPr>
          <a:xfrm>
            <a:off x="4480560" y="5394960"/>
            <a:ext cx="1960920" cy="1188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5" name="CustomShape 14"/>
          <p:cNvSpPr/>
          <p:nvPr/>
        </p:nvSpPr>
        <p:spPr>
          <a:xfrm>
            <a:off x="5126400" y="5829480"/>
            <a:ext cx="8784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bottom</a:t>
            </a:r>
            <a:endParaRPr/>
          </a:p>
        </p:txBody>
      </p:sp>
      <p:sp>
        <p:nvSpPr>
          <p:cNvPr id="176" name="CustomShape 15"/>
          <p:cNvSpPr/>
          <p:nvPr/>
        </p:nvSpPr>
        <p:spPr>
          <a:xfrm>
            <a:off x="1097280" y="1563480"/>
            <a:ext cx="1919880" cy="10879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77" name="CustomShape 16"/>
          <p:cNvSpPr/>
          <p:nvPr/>
        </p:nvSpPr>
        <p:spPr>
          <a:xfrm>
            <a:off x="6441840" y="1563480"/>
            <a:ext cx="1695960" cy="10879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78" name="CustomShape 17"/>
          <p:cNvSpPr/>
          <p:nvPr/>
        </p:nvSpPr>
        <p:spPr>
          <a:xfrm>
            <a:off x="1097280" y="5394960"/>
            <a:ext cx="1919880" cy="118836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79" name="CustomShape 18"/>
          <p:cNvSpPr/>
          <p:nvPr/>
        </p:nvSpPr>
        <p:spPr>
          <a:xfrm>
            <a:off x="6441840" y="5394960"/>
            <a:ext cx="1695960" cy="118836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80" name="CustomShape 19"/>
          <p:cNvSpPr/>
          <p:nvPr/>
        </p:nvSpPr>
        <p:spPr>
          <a:xfrm>
            <a:off x="2881440" y="2743200"/>
            <a:ext cx="3657240" cy="27428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81" name="CustomShape 20"/>
          <p:cNvSpPr/>
          <p:nvPr/>
        </p:nvSpPr>
        <p:spPr>
          <a:xfrm>
            <a:off x="2881440" y="2743200"/>
            <a:ext cx="2011320" cy="13712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82" name="CustomShape 21"/>
          <p:cNvSpPr/>
          <p:nvPr/>
        </p:nvSpPr>
        <p:spPr>
          <a:xfrm>
            <a:off x="4893120" y="2743200"/>
            <a:ext cx="1645560" cy="13712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83" name="CustomShape 22"/>
          <p:cNvSpPr/>
          <p:nvPr/>
        </p:nvSpPr>
        <p:spPr>
          <a:xfrm>
            <a:off x="2881440" y="4114800"/>
            <a:ext cx="2011320" cy="13712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84" name="CustomShape 23"/>
          <p:cNvSpPr/>
          <p:nvPr/>
        </p:nvSpPr>
        <p:spPr>
          <a:xfrm>
            <a:off x="4893120" y="4114800"/>
            <a:ext cx="1645560" cy="13712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</p:spTree>
  </p:cSld>
  <p:timing>
    <p:tnLst>
      <p:par>
        <p:cTn id="164" dur="indefinite" restart="never" nodeType="tmRoot">
          <p:childTnLst>
            <p:seq>
              <p:cTn id="165" nodeType="mainSeq">
                <p:childTnLst>
                  <p:par>
                    <p:cTn id="166" fill="freeze">
                      <p:stCondLst>
                        <p:cond delay="indefinite"/>
                      </p:stCondLst>
                      <p:childTnLst>
                        <p:par>
                          <p:cTn id="167" fill="freeze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freeze">
                      <p:stCondLst>
                        <p:cond delay="indefinite"/>
                      </p:stCondLst>
                      <p:childTnLst>
                        <p:par>
                          <p:cTn id="201" fill="freeze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1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1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四个矩形区域满足一定的约束条件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每个区域都是动态的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采用</a:t>
            </a:r>
            <a:r>
              <a:rPr lang="en-US" sz="2800">
                <a:latin typeface="Arial"/>
              </a:rPr>
              <a:t>get/set</a:t>
            </a:r>
            <a:r>
              <a:rPr lang="en-US" sz="2800">
                <a:latin typeface="Arial"/>
              </a:rPr>
              <a:t>方法，动态获取属性值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并非所有面积为</a:t>
            </a:r>
            <a:r>
              <a:rPr lang="en-US" sz="3200">
                <a:latin typeface="Arial"/>
              </a:rPr>
              <a:t>0</a:t>
            </a:r>
            <a:r>
              <a:rPr lang="en-US" sz="3200">
                <a:latin typeface="Arial"/>
              </a:rPr>
              <a:t>的矩形区域都要舍弃，当该区域处于边界时，应该保留</a:t>
            </a:r>
            <a:endParaRPr/>
          </a:p>
        </p:txBody>
      </p:sp>
    </p:spTree>
  </p:cSld>
  <p:timing>
    <p:tnLst>
      <p:par>
        <p:cTn id="217" dur="indefinite" restart="never" nodeType="tmRoot">
          <p:childTnLst>
            <p:seq>
              <p:cTn id="2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4400">
                <a:latin typeface="Arial"/>
              </a:rPr>
              <a:t>写在结尾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1884960" y="3270600"/>
            <a:ext cx="6581520" cy="1300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600">
                <a:latin typeface="Arial"/>
              </a:rPr>
              <a:t>Unix</a:t>
            </a:r>
            <a:r>
              <a:rPr lang="en-US" sz="3600">
                <a:latin typeface="Arial"/>
              </a:rPr>
              <a:t>哲学</a:t>
            </a:r>
            <a:endParaRPr/>
          </a:p>
          <a:p>
            <a:r>
              <a:rPr lang="en-US" sz="3600">
                <a:latin typeface="Arial"/>
              </a:rPr>
              <a:t>	</a:t>
            </a:r>
            <a:r>
              <a:rPr lang="en-US" sz="3600">
                <a:latin typeface="Arial"/>
              </a:rPr>
              <a:t>只做一件事，并将它做到极致</a:t>
            </a:r>
            <a:endParaRPr/>
          </a:p>
        </p:txBody>
      </p:sp>
    </p:spTree>
  </p:cSld>
  <p:timing>
    <p:tnLst>
      <p:par>
        <p:cTn id="219" dur="indefinite" restart="never" nodeType="tmRoot">
          <p:childTnLst>
            <p:seq>
              <p:cTn id="2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对</a:t>
            </a:r>
            <a:r>
              <a:rPr lang="en-US" sz="4400">
                <a:latin typeface="Arial"/>
              </a:rPr>
              <a:t>background</a:t>
            </a:r>
            <a:r>
              <a:rPr lang="en-US" sz="4400">
                <a:latin typeface="Arial"/>
              </a:rPr>
              <a:t>属性的探讨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Background-image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Background-position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px</a:t>
            </a:r>
            <a:r>
              <a:rPr lang="en-US" sz="2800">
                <a:latin typeface="Arial"/>
              </a:rPr>
              <a:t>，</a:t>
            </a:r>
            <a:r>
              <a:rPr lang="en-US" sz="2800">
                <a:latin typeface="Arial"/>
              </a:rPr>
              <a:t>%</a:t>
            </a:r>
            <a:r>
              <a:rPr lang="en-US" sz="2800">
                <a:latin typeface="Arial"/>
              </a:rPr>
              <a:t>，</a:t>
            </a:r>
            <a:r>
              <a:rPr lang="en-US" sz="2800">
                <a:latin typeface="Arial"/>
              </a:rPr>
              <a:t>left/top/right/bottom/center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Background-repeat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Repeat-x</a:t>
            </a:r>
            <a:r>
              <a:rPr lang="en-US" sz="2800">
                <a:latin typeface="Arial"/>
              </a:rPr>
              <a:t>，</a:t>
            </a:r>
            <a:r>
              <a:rPr lang="en-US" sz="2800">
                <a:latin typeface="Arial"/>
              </a:rPr>
              <a:t>repeat-y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Background-origin(css3)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Background-clip(css3)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Background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写法非常任意，可以省略任何值，或者任意改变值的顺序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装箱算法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在一个可变的容器中，装入</a:t>
            </a:r>
            <a:r>
              <a:rPr lang="en-US" sz="3200">
                <a:latin typeface="Arial"/>
              </a:rPr>
              <a:t>n</a:t>
            </a:r>
            <a:r>
              <a:rPr lang="en-US" sz="3200">
                <a:latin typeface="Arial"/>
              </a:rPr>
              <a:t>个方块，使容器利用率最大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bin_packing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optimized_packing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bin_packing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3"/>
          <p:cNvSpPr/>
          <p:nvPr/>
        </p:nvSpPr>
        <p:spPr>
          <a:xfrm>
            <a:off x="4268160" y="58716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bottom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4268160" y="58716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82" name="Line 5"/>
          <p:cNvSpPr/>
          <p:nvPr/>
        </p:nvSpPr>
        <p:spPr>
          <a:xfrm>
            <a:off x="4268160" y="1638720"/>
            <a:ext cx="37033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3" name="CustomShape 6"/>
          <p:cNvSpPr/>
          <p:nvPr/>
        </p:nvSpPr>
        <p:spPr>
          <a:xfrm>
            <a:off x="4276440" y="377280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84" name="CustomShape 7"/>
          <p:cNvSpPr/>
          <p:nvPr/>
        </p:nvSpPr>
        <p:spPr>
          <a:xfrm>
            <a:off x="4276440" y="377280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85" name="Line 8"/>
          <p:cNvSpPr/>
          <p:nvPr/>
        </p:nvSpPr>
        <p:spPr>
          <a:xfrm>
            <a:off x="4276440" y="4824360"/>
            <a:ext cx="37033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6" name="CustomShape 9"/>
          <p:cNvSpPr/>
          <p:nvPr/>
        </p:nvSpPr>
        <p:spPr>
          <a:xfrm>
            <a:off x="4268160" y="4839120"/>
            <a:ext cx="1234080" cy="1188360"/>
          </a:xfrm>
          <a:prstGeom prst="rect">
            <a:avLst/>
          </a:prstGeom>
          <a:solidFill>
            <a:srgbClr val="ff33ff"/>
          </a:solidFill>
          <a:ln>
            <a:solidFill>
              <a:srgbClr val="3465a4"/>
            </a:solidFill>
          </a:ln>
        </p:spPr>
      </p:sp>
      <p:sp>
        <p:nvSpPr>
          <p:cNvPr id="87" name="Line 10"/>
          <p:cNvSpPr/>
          <p:nvPr/>
        </p:nvSpPr>
        <p:spPr>
          <a:xfrm>
            <a:off x="4313880" y="6027840"/>
            <a:ext cx="36576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8" name="CustomShape 11"/>
          <p:cNvSpPr/>
          <p:nvPr/>
        </p:nvSpPr>
        <p:spPr>
          <a:xfrm>
            <a:off x="6690960" y="933840"/>
            <a:ext cx="6238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right</a:t>
            </a:r>
            <a:endParaRPr/>
          </a:p>
        </p:txBody>
      </p:sp>
      <p:sp>
        <p:nvSpPr>
          <p:cNvPr id="89" name="CustomShape 12"/>
          <p:cNvSpPr/>
          <p:nvPr/>
        </p:nvSpPr>
        <p:spPr>
          <a:xfrm>
            <a:off x="6690960" y="4101840"/>
            <a:ext cx="6238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right</a:t>
            </a:r>
            <a:endParaRPr/>
          </a:p>
        </p:txBody>
      </p:sp>
      <p:sp>
        <p:nvSpPr>
          <p:cNvPr id="90" name="CustomShape 13"/>
          <p:cNvSpPr/>
          <p:nvPr/>
        </p:nvSpPr>
        <p:spPr>
          <a:xfrm>
            <a:off x="6402960" y="5253840"/>
            <a:ext cx="6238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right</a:t>
            </a:r>
            <a:endParaRPr/>
          </a:p>
        </p:txBody>
      </p:sp>
      <p:sp>
        <p:nvSpPr>
          <p:cNvPr id="91" name="CustomShape 14"/>
          <p:cNvSpPr/>
          <p:nvPr/>
        </p:nvSpPr>
        <p:spPr>
          <a:xfrm>
            <a:off x="5754960" y="6153840"/>
            <a:ext cx="8784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bottom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bin_packing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装箱之前必须排序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640080" y="2103120"/>
            <a:ext cx="2102760" cy="15541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95" name="Line 4"/>
          <p:cNvSpPr/>
          <p:nvPr/>
        </p:nvSpPr>
        <p:spPr>
          <a:xfrm>
            <a:off x="2743200" y="2834640"/>
            <a:ext cx="18288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6" name="CustomShape 5"/>
          <p:cNvSpPr/>
          <p:nvPr/>
        </p:nvSpPr>
        <p:spPr>
          <a:xfrm>
            <a:off x="4663440" y="2103120"/>
            <a:ext cx="2834280" cy="2377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97" name="CustomShape 6"/>
          <p:cNvSpPr/>
          <p:nvPr/>
        </p:nvSpPr>
        <p:spPr>
          <a:xfrm>
            <a:off x="4663440" y="2103120"/>
            <a:ext cx="2102760" cy="15541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98" name="Line 7"/>
          <p:cNvSpPr/>
          <p:nvPr/>
        </p:nvSpPr>
        <p:spPr>
          <a:xfrm>
            <a:off x="1371600" y="5943600"/>
            <a:ext cx="21945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9" name="CustomShape 8"/>
          <p:cNvSpPr/>
          <p:nvPr/>
        </p:nvSpPr>
        <p:spPr>
          <a:xfrm>
            <a:off x="6766560" y="2103120"/>
            <a:ext cx="73116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0" name="CustomShape 9"/>
          <p:cNvSpPr/>
          <p:nvPr/>
        </p:nvSpPr>
        <p:spPr>
          <a:xfrm>
            <a:off x="3566160" y="365760"/>
            <a:ext cx="73116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1" name="CustomShape 10"/>
          <p:cNvSpPr/>
          <p:nvPr/>
        </p:nvSpPr>
        <p:spPr>
          <a:xfrm>
            <a:off x="640080" y="4663440"/>
            <a:ext cx="73116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2" name="CustomShape 11"/>
          <p:cNvSpPr/>
          <p:nvPr/>
        </p:nvSpPr>
        <p:spPr>
          <a:xfrm>
            <a:off x="1645920" y="4114800"/>
            <a:ext cx="2102760" cy="15541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03" name="CustomShape 12"/>
          <p:cNvSpPr/>
          <p:nvPr/>
        </p:nvSpPr>
        <p:spPr>
          <a:xfrm>
            <a:off x="4297680" y="4846320"/>
            <a:ext cx="2834280" cy="2377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04" name="CustomShape 13"/>
          <p:cNvSpPr/>
          <p:nvPr/>
        </p:nvSpPr>
        <p:spPr>
          <a:xfrm>
            <a:off x="4297680" y="4846320"/>
            <a:ext cx="73116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5" name="CustomShape 14"/>
          <p:cNvSpPr/>
          <p:nvPr/>
        </p:nvSpPr>
        <p:spPr>
          <a:xfrm>
            <a:off x="5029200" y="4846320"/>
            <a:ext cx="2102760" cy="15541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06" name="CustomShape 15"/>
          <p:cNvSpPr/>
          <p:nvPr/>
        </p:nvSpPr>
        <p:spPr>
          <a:xfrm>
            <a:off x="7500240" y="3108960"/>
            <a:ext cx="2466360" cy="39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同时增加了宽度和高度</a:t>
            </a:r>
            <a:endParaRPr/>
          </a:p>
        </p:txBody>
      </p:sp>
      <p:sp>
        <p:nvSpPr>
          <p:cNvPr id="107" name="CustomShape 16"/>
          <p:cNvSpPr/>
          <p:nvPr/>
        </p:nvSpPr>
        <p:spPr>
          <a:xfrm>
            <a:off x="7500240" y="5881320"/>
            <a:ext cx="1551960" cy="39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只增加了宽度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bin_packing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优势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实现简单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缺点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相邻空间不能合并，不能充分利用空间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空间合并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676440" y="287280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13" name="CustomShape 4"/>
          <p:cNvSpPr/>
          <p:nvPr/>
        </p:nvSpPr>
        <p:spPr>
          <a:xfrm>
            <a:off x="676440" y="287280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14" name="Line 5"/>
          <p:cNvSpPr/>
          <p:nvPr/>
        </p:nvSpPr>
        <p:spPr>
          <a:xfrm>
            <a:off x="676440" y="3924360"/>
            <a:ext cx="37033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5" name="CustomShape 6"/>
          <p:cNvSpPr/>
          <p:nvPr/>
        </p:nvSpPr>
        <p:spPr>
          <a:xfrm>
            <a:off x="668160" y="3939120"/>
            <a:ext cx="1234080" cy="1188360"/>
          </a:xfrm>
          <a:prstGeom prst="rect">
            <a:avLst/>
          </a:prstGeom>
          <a:solidFill>
            <a:srgbClr val="ff33ff"/>
          </a:solidFill>
          <a:ln>
            <a:solidFill>
              <a:srgbClr val="3465a4"/>
            </a:solidFill>
          </a:ln>
        </p:spPr>
      </p:sp>
      <p:sp>
        <p:nvSpPr>
          <p:cNvPr id="116" name="Line 7"/>
          <p:cNvSpPr/>
          <p:nvPr/>
        </p:nvSpPr>
        <p:spPr>
          <a:xfrm>
            <a:off x="713880" y="5127840"/>
            <a:ext cx="36576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7" name="Line 8"/>
          <p:cNvSpPr/>
          <p:nvPr/>
        </p:nvSpPr>
        <p:spPr>
          <a:xfrm>
            <a:off x="2459520" y="3924360"/>
            <a:ext cx="0" cy="1828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8" name="Line 9"/>
          <p:cNvSpPr/>
          <p:nvPr/>
        </p:nvSpPr>
        <p:spPr>
          <a:xfrm>
            <a:off x="1902600" y="5127840"/>
            <a:ext cx="0" cy="625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9" name="Line 10"/>
          <p:cNvSpPr/>
          <p:nvPr/>
        </p:nvSpPr>
        <p:spPr>
          <a:xfrm>
            <a:off x="4379760" y="4136400"/>
            <a:ext cx="14032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0" name="CustomShape 11"/>
          <p:cNvSpPr/>
          <p:nvPr/>
        </p:nvSpPr>
        <p:spPr>
          <a:xfrm>
            <a:off x="4846320" y="2437200"/>
            <a:ext cx="639720" cy="1311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1" name="CustomShape 12"/>
          <p:cNvSpPr/>
          <p:nvPr/>
        </p:nvSpPr>
        <p:spPr>
          <a:xfrm>
            <a:off x="5824440" y="287280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22" name="CustomShape 13"/>
          <p:cNvSpPr/>
          <p:nvPr/>
        </p:nvSpPr>
        <p:spPr>
          <a:xfrm>
            <a:off x="5824440" y="287280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23" name="Line 14"/>
          <p:cNvSpPr/>
          <p:nvPr/>
        </p:nvSpPr>
        <p:spPr>
          <a:xfrm>
            <a:off x="5824440" y="3924360"/>
            <a:ext cx="370332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4" name="CustomShape 15"/>
          <p:cNvSpPr/>
          <p:nvPr/>
        </p:nvSpPr>
        <p:spPr>
          <a:xfrm>
            <a:off x="5816160" y="3939120"/>
            <a:ext cx="1234080" cy="1188360"/>
          </a:xfrm>
          <a:prstGeom prst="rect">
            <a:avLst/>
          </a:prstGeom>
          <a:solidFill>
            <a:srgbClr val="ff33ff"/>
          </a:solidFill>
          <a:ln>
            <a:solidFill>
              <a:srgbClr val="3465a4"/>
            </a:solidFill>
          </a:ln>
        </p:spPr>
      </p:sp>
      <p:sp>
        <p:nvSpPr>
          <p:cNvPr id="125" name="Line 16"/>
          <p:cNvSpPr/>
          <p:nvPr/>
        </p:nvSpPr>
        <p:spPr>
          <a:xfrm>
            <a:off x="5861880" y="5127840"/>
            <a:ext cx="36576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6" name="Line 17"/>
          <p:cNvSpPr/>
          <p:nvPr/>
        </p:nvSpPr>
        <p:spPr>
          <a:xfrm>
            <a:off x="7607520" y="3924360"/>
            <a:ext cx="0" cy="1828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7" name="Line 18"/>
          <p:cNvSpPr/>
          <p:nvPr/>
        </p:nvSpPr>
        <p:spPr>
          <a:xfrm>
            <a:off x="7050600" y="5127840"/>
            <a:ext cx="0" cy="625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8" name="CustomShape 19"/>
          <p:cNvSpPr/>
          <p:nvPr/>
        </p:nvSpPr>
        <p:spPr>
          <a:xfrm>
            <a:off x="7611840" y="2872800"/>
            <a:ext cx="639720" cy="1311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9" name="CustomShape 20"/>
          <p:cNvSpPr/>
          <p:nvPr/>
        </p:nvSpPr>
        <p:spPr>
          <a:xfrm>
            <a:off x="2459520" y="2872800"/>
            <a:ext cx="1919880" cy="28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0" name="CustomShape 21"/>
          <p:cNvSpPr/>
          <p:nvPr/>
        </p:nvSpPr>
        <p:spPr>
          <a:xfrm>
            <a:off x="1902600" y="3939120"/>
            <a:ext cx="2476800" cy="1813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1" name="CustomShape 22"/>
          <p:cNvSpPr/>
          <p:nvPr/>
        </p:nvSpPr>
        <p:spPr>
          <a:xfrm>
            <a:off x="676440" y="5127840"/>
            <a:ext cx="3702960" cy="624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57" dur="indefinite" restart="never" nodeType="tmRoot">
          <p:childTnLst>
            <p:seq>
              <p:cTn id="58" nodeType="mainSeq">
                <p:childTnLst>
                  <p:par>
                    <p:cTn id="59" fill="freeze">
                      <p:stCondLst>
                        <p:cond delay="indefinite"/>
                      </p:stCondLst>
                      <p:childTnLst>
                        <p:par>
                          <p:cTn id="60" fill="freeze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freeze">
                      <p:stCondLst>
                        <p:cond delay="indefinite"/>
                      </p:stCondLst>
                      <p:childTnLst>
                        <p:par>
                          <p:cTn id="65" fill="freeze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freeze">
                      <p:stCondLst>
                        <p:cond delay="indefinite"/>
                      </p:stCondLst>
                      <p:childTnLst>
                        <p:par>
                          <p:cTn id="70" fill="freeze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freeze">
                      <p:stCondLst>
                        <p:cond delay="indefinite"/>
                      </p:stCondLst>
                      <p:childTnLst>
                        <p:par>
                          <p:cTn id="75" fill="freeze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freeze">
                      <p:stCondLst>
                        <p:cond delay="indefinite"/>
                      </p:stCondLst>
                      <p:childTnLst>
                        <p:par>
                          <p:cTn id="85" fill="freeze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freeze">
                      <p:stCondLst>
                        <p:cond delay="indefinite"/>
                      </p:stCondLst>
                      <p:childTnLst>
                        <p:par>
                          <p:cTn id="90" fill="freeze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freeze">
                      <p:stCondLst>
                        <p:cond delay="indefinite"/>
                      </p:stCondLst>
                      <p:childTnLst>
                        <p:par>
                          <p:cTn id="95" fill="freeze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optimized_packing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空间相交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3017520" y="3017520"/>
            <a:ext cx="4845960" cy="15541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35" name="CustomShape 4"/>
          <p:cNvSpPr/>
          <p:nvPr/>
        </p:nvSpPr>
        <p:spPr>
          <a:xfrm>
            <a:off x="4846320" y="2560320"/>
            <a:ext cx="1462680" cy="29257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36" name="CustomShape 5"/>
          <p:cNvSpPr/>
          <p:nvPr/>
        </p:nvSpPr>
        <p:spPr>
          <a:xfrm>
            <a:off x="4303440" y="2083680"/>
            <a:ext cx="7837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Xa,Ya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5342400" y="2560320"/>
            <a:ext cx="5140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Wa</a:t>
            </a:r>
            <a:endParaRPr/>
          </a:p>
        </p:txBody>
      </p:sp>
      <p:sp>
        <p:nvSpPr>
          <p:cNvPr id="138" name="CustomShape 7"/>
          <p:cNvSpPr/>
          <p:nvPr/>
        </p:nvSpPr>
        <p:spPr>
          <a:xfrm>
            <a:off x="2575440" y="2587680"/>
            <a:ext cx="8020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Xb,Yb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>
            <a:off x="3830760" y="2992320"/>
            <a:ext cx="52344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Wb</a:t>
            </a:r>
            <a:endParaRPr/>
          </a:p>
        </p:txBody>
      </p:sp>
      <p:sp>
        <p:nvSpPr>
          <p:cNvPr id="140" name="CustomShape 9"/>
          <p:cNvSpPr/>
          <p:nvPr/>
        </p:nvSpPr>
        <p:spPr>
          <a:xfrm>
            <a:off x="3075120" y="3604320"/>
            <a:ext cx="4716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Hb</a:t>
            </a:r>
            <a:endParaRPr/>
          </a:p>
        </p:txBody>
      </p:sp>
      <p:sp>
        <p:nvSpPr>
          <p:cNvPr id="141" name="CustomShape 10"/>
          <p:cNvSpPr/>
          <p:nvPr/>
        </p:nvSpPr>
        <p:spPr>
          <a:xfrm>
            <a:off x="1371600" y="5669280"/>
            <a:ext cx="41184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max(Xa, Xb) &lt; min(Xa + Wa, Xb + Wb)</a:t>
            </a:r>
            <a:endParaRPr/>
          </a:p>
        </p:txBody>
      </p:sp>
      <p:sp>
        <p:nvSpPr>
          <p:cNvPr id="142" name="CustomShape 11"/>
          <p:cNvSpPr/>
          <p:nvPr/>
        </p:nvSpPr>
        <p:spPr>
          <a:xfrm>
            <a:off x="1371960" y="6029280"/>
            <a:ext cx="39780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max(Ya, Yb) &lt; min(Ya + Ha, Yb + Hb)</a:t>
            </a:r>
            <a:endParaRPr/>
          </a:p>
        </p:txBody>
      </p:sp>
      <p:sp>
        <p:nvSpPr>
          <p:cNvPr id="143" name="CustomShape 12"/>
          <p:cNvSpPr/>
          <p:nvPr/>
        </p:nvSpPr>
        <p:spPr>
          <a:xfrm>
            <a:off x="4846320" y="3017520"/>
            <a:ext cx="1462680" cy="1554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4" name="CustomShape 13"/>
          <p:cNvSpPr/>
          <p:nvPr/>
        </p:nvSpPr>
        <p:spPr>
          <a:xfrm>
            <a:off x="4839120" y="3532320"/>
            <a:ext cx="4716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Ha</a:t>
            </a:r>
            <a:endParaRPr/>
          </a:p>
        </p:txBody>
      </p:sp>
      <p:sp>
        <p:nvSpPr>
          <p:cNvPr id="145" name="CustomShape 14"/>
          <p:cNvSpPr/>
          <p:nvPr/>
        </p:nvSpPr>
        <p:spPr>
          <a:xfrm>
            <a:off x="1463040" y="6766560"/>
            <a:ext cx="7479720" cy="64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相交区域面积：</a:t>
            </a:r>
            <a:r>
              <a:rPr lang="en-US">
                <a:latin typeface="Arial"/>
              </a:rPr>
              <a:t>width * heigth = min(Xa + Wa, Xb + Wb) -  max(Xa, Xb) 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* min(Ya + Ha, Yb + Hb) - max(Ya, Yb) </a:t>
            </a:r>
            <a:endParaRPr/>
          </a:p>
        </p:txBody>
      </p:sp>
    </p:spTree>
  </p:cSld>
  <p:timing>
    <p:tnLst>
      <p:par>
        <p:cTn id="120" dur="indefinite" restart="never" nodeType="tmRoot">
          <p:childTnLst>
            <p:seq>
              <p:cTn id="1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opimized_packing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经过相交矩形切割后，再合并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1144440" y="2584800"/>
            <a:ext cx="3702960" cy="288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  <p:sp>
        <p:nvSpPr>
          <p:cNvPr id="149" name="CustomShape 4"/>
          <p:cNvSpPr/>
          <p:nvPr/>
        </p:nvSpPr>
        <p:spPr>
          <a:xfrm>
            <a:off x="1144440" y="2584800"/>
            <a:ext cx="1782720" cy="10512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</p:sp>
      <p:sp>
        <p:nvSpPr>
          <p:cNvPr id="150" name="CustomShape 5"/>
          <p:cNvSpPr/>
          <p:nvPr/>
        </p:nvSpPr>
        <p:spPr>
          <a:xfrm>
            <a:off x="1136160" y="3651120"/>
            <a:ext cx="1234080" cy="1188360"/>
          </a:xfrm>
          <a:prstGeom prst="rect">
            <a:avLst/>
          </a:prstGeom>
          <a:solidFill>
            <a:srgbClr val="ff33ff"/>
          </a:solidFill>
          <a:ln>
            <a:solidFill>
              <a:srgbClr val="3465a4"/>
            </a:solidFill>
          </a:ln>
        </p:spPr>
      </p:sp>
      <p:sp>
        <p:nvSpPr>
          <p:cNvPr id="151" name="Line 6"/>
          <p:cNvSpPr/>
          <p:nvPr/>
        </p:nvSpPr>
        <p:spPr>
          <a:xfrm>
            <a:off x="1181880" y="4839840"/>
            <a:ext cx="36576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2" name="Line 7"/>
          <p:cNvSpPr/>
          <p:nvPr/>
        </p:nvSpPr>
        <p:spPr>
          <a:xfrm>
            <a:off x="2927520" y="3636360"/>
            <a:ext cx="0" cy="1828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3" name="Line 8"/>
          <p:cNvSpPr/>
          <p:nvPr/>
        </p:nvSpPr>
        <p:spPr>
          <a:xfrm>
            <a:off x="2370600" y="4839840"/>
            <a:ext cx="0" cy="625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4" name="CustomShape 9"/>
          <p:cNvSpPr/>
          <p:nvPr/>
        </p:nvSpPr>
        <p:spPr>
          <a:xfrm>
            <a:off x="2931840" y="2584800"/>
            <a:ext cx="639720" cy="1311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5" name="Line 10"/>
          <p:cNvSpPr/>
          <p:nvPr/>
        </p:nvSpPr>
        <p:spPr>
          <a:xfrm>
            <a:off x="2370600" y="3895920"/>
            <a:ext cx="247716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6" name="Line 11"/>
          <p:cNvSpPr/>
          <p:nvPr/>
        </p:nvSpPr>
        <p:spPr>
          <a:xfrm flipH="1">
            <a:off x="3566160" y="3895920"/>
            <a:ext cx="5760" cy="15692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7" name="Line 12"/>
          <p:cNvSpPr/>
          <p:nvPr/>
        </p:nvSpPr>
        <p:spPr>
          <a:xfrm>
            <a:off x="3571920" y="3638160"/>
            <a:ext cx="127584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58" name="CustomShape 13"/>
          <p:cNvSpPr/>
          <p:nvPr/>
        </p:nvSpPr>
        <p:spPr>
          <a:xfrm>
            <a:off x="3571920" y="2584800"/>
            <a:ext cx="1275480" cy="28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9" name="CustomShape 14"/>
          <p:cNvSpPr/>
          <p:nvPr/>
        </p:nvSpPr>
        <p:spPr>
          <a:xfrm>
            <a:off x="2370600" y="3895920"/>
            <a:ext cx="2476800" cy="15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0" name="CustomShape 15"/>
          <p:cNvSpPr/>
          <p:nvPr/>
        </p:nvSpPr>
        <p:spPr>
          <a:xfrm>
            <a:off x="2370600" y="3636360"/>
            <a:ext cx="556560" cy="1828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1" name="CustomShape 16"/>
          <p:cNvSpPr/>
          <p:nvPr/>
        </p:nvSpPr>
        <p:spPr>
          <a:xfrm>
            <a:off x="1136160" y="4839840"/>
            <a:ext cx="3711240" cy="624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22" dur="indefinite" restart="never" nodeType="tmRoot">
          <p:childTnLst>
            <p:seq>
              <p:cTn id="123" nodeType="mainSeq">
                <p:childTnLst>
                  <p:par>
                    <p:cTn id="124" fill="freeze">
                      <p:stCondLst>
                        <p:cond delay="indefinite"/>
                      </p:stCondLst>
                      <p:childTnLst>
                        <p:par>
                          <p:cTn id="125" fill="freeze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freeze">
                      <p:stCondLst>
                        <p:cond delay="indefinite"/>
                      </p:stCondLst>
                      <p:childTnLst>
                        <p:par>
                          <p:cTn id="130" fill="freeze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1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freeze">
                      <p:stCondLst>
                        <p:cond delay="indefinite"/>
                      </p:stCondLst>
                      <p:childTnLst>
                        <p:par>
                          <p:cTn id="135" fill="freeze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freeze">
                      <p:stCondLst>
                        <p:cond delay="indefinite"/>
                      </p:stCondLst>
                      <p:childTnLst>
                        <p:par>
                          <p:cTn id="140" fill="freeze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1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freeze">
                      <p:stCondLst>
                        <p:cond delay="indefinite"/>
                      </p:stCondLst>
                      <p:childTnLst>
                        <p:par>
                          <p:cTn id="145" fill="freeze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freeze">
                      <p:stCondLst>
                        <p:cond delay="indefinite"/>
                      </p:stCondLst>
                      <p:childTnLst>
                        <p:par>
                          <p:cTn id="150" fill="freeze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freeze">
                      <p:stCondLst>
                        <p:cond delay="indefinite"/>
                      </p:stCondLst>
                      <p:childTnLst>
                        <p:par>
                          <p:cTn id="155" fill="freeze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freeze">
                      <p:stCondLst>
                        <p:cond delay="indefinite"/>
                      </p:stCondLst>
                      <p:childTnLst>
                        <p:par>
                          <p:cTn id="160" fill="freeze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