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54"/>
  </p:notesMasterIdLst>
  <p:sldIdLst>
    <p:sldId id="443" r:id="rId2"/>
    <p:sldId id="299" r:id="rId3"/>
    <p:sldId id="440" r:id="rId4"/>
    <p:sldId id="380" r:id="rId5"/>
    <p:sldId id="381" r:id="rId6"/>
    <p:sldId id="385" r:id="rId7"/>
    <p:sldId id="387" r:id="rId8"/>
    <p:sldId id="442" r:id="rId9"/>
    <p:sldId id="392" r:id="rId10"/>
    <p:sldId id="394" r:id="rId11"/>
    <p:sldId id="395" r:id="rId12"/>
    <p:sldId id="396" r:id="rId13"/>
    <p:sldId id="411" r:id="rId14"/>
    <p:sldId id="412" r:id="rId15"/>
    <p:sldId id="416" r:id="rId16"/>
    <p:sldId id="419" r:id="rId17"/>
    <p:sldId id="420" r:id="rId18"/>
    <p:sldId id="421" r:id="rId19"/>
    <p:sldId id="422" r:id="rId20"/>
    <p:sldId id="423" r:id="rId21"/>
    <p:sldId id="424" r:id="rId22"/>
    <p:sldId id="425" r:id="rId23"/>
    <p:sldId id="426" r:id="rId24"/>
    <p:sldId id="427" r:id="rId25"/>
    <p:sldId id="428" r:id="rId26"/>
    <p:sldId id="429" r:id="rId27"/>
    <p:sldId id="430" r:id="rId28"/>
    <p:sldId id="432" r:id="rId29"/>
    <p:sldId id="447" r:id="rId30"/>
    <p:sldId id="458" r:id="rId31"/>
    <p:sldId id="465" r:id="rId32"/>
    <p:sldId id="466" r:id="rId33"/>
    <p:sldId id="468" r:id="rId34"/>
    <p:sldId id="471" r:id="rId35"/>
    <p:sldId id="472" r:id="rId36"/>
    <p:sldId id="473" r:id="rId37"/>
    <p:sldId id="474" r:id="rId38"/>
    <p:sldId id="480" r:id="rId39"/>
    <p:sldId id="481" r:id="rId40"/>
    <p:sldId id="484" r:id="rId41"/>
    <p:sldId id="485" r:id="rId42"/>
    <p:sldId id="497" r:id="rId43"/>
    <p:sldId id="510" r:id="rId44"/>
    <p:sldId id="511" r:id="rId45"/>
    <p:sldId id="512" r:id="rId46"/>
    <p:sldId id="520" r:id="rId47"/>
    <p:sldId id="522" r:id="rId48"/>
    <p:sldId id="523" r:id="rId49"/>
    <p:sldId id="524" r:id="rId50"/>
    <p:sldId id="525" r:id="rId51"/>
    <p:sldId id="526" r:id="rId52"/>
    <p:sldId id="439" r:id="rId5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F4FB"/>
    <a:srgbClr val="FFD5D5"/>
    <a:srgbClr val="FFCCCC"/>
    <a:srgbClr val="4949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02" autoAdjust="0"/>
    <p:restoredTop sz="95095" autoAdjust="0"/>
  </p:normalViewPr>
  <p:slideViewPr>
    <p:cSldViewPr snapToGrid="0" snapToObjects="1">
      <p:cViewPr varScale="1">
        <p:scale>
          <a:sx n="38" d="100"/>
          <a:sy n="38" d="100"/>
        </p:scale>
        <p:origin x="84" y="10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F52A5-DB3B-324D-B810-FB6C0A0F77F0}" type="datetimeFigureOut">
              <a:rPr kumimoji="1" lang="zh-CN" altLang="en-US" smtClean="0"/>
              <a:t>2018/7/4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371C16-5AB1-B24D-91A5-63350E5D6767}" type="slidenum">
              <a:rPr kumimoji="1" lang="zh-CN" altLang="en-US" smtClean="0"/>
              <a:t>‹#›</a:t>
            </a:fld>
            <a:endParaRPr kumimoji="1" lang="zh-CN" altLang="en-US"/>
          </a:p>
        </p:txBody>
      </p:sp>
    </p:spTree>
    <p:extLst>
      <p:ext uri="{BB962C8B-B14F-4D97-AF65-F5344CB8AC3E}">
        <p14:creationId xmlns:p14="http://schemas.microsoft.com/office/powerpoint/2010/main" val="1010715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D3A6B6-EB2D-40B4-804D-0DEBF837A4C8}" type="slidenum">
              <a:rPr lang="zh-CN" altLang="en-US" smtClean="0"/>
              <a:t>1</a:t>
            </a:fld>
            <a:endParaRPr lang="zh-CN" altLang="en-US"/>
          </a:p>
        </p:txBody>
      </p:sp>
    </p:spTree>
    <p:extLst>
      <p:ext uri="{BB962C8B-B14F-4D97-AF65-F5344CB8AC3E}">
        <p14:creationId xmlns:p14="http://schemas.microsoft.com/office/powerpoint/2010/main" val="978484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371C16-5AB1-B24D-91A5-63350E5D6767}" type="slidenum">
              <a:rPr kumimoji="1" lang="zh-CN" altLang="en-US" smtClean="0"/>
              <a:t>37</a:t>
            </a:fld>
            <a:endParaRPr kumimoji="1" lang="zh-CN" altLang="en-US"/>
          </a:p>
        </p:txBody>
      </p:sp>
    </p:spTree>
    <p:extLst>
      <p:ext uri="{BB962C8B-B14F-4D97-AF65-F5344CB8AC3E}">
        <p14:creationId xmlns:p14="http://schemas.microsoft.com/office/powerpoint/2010/main" val="164581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371C16-5AB1-B24D-91A5-63350E5D6767}" type="slidenum">
              <a:rPr kumimoji="1" lang="zh-CN" altLang="en-US" smtClean="0"/>
              <a:t>38</a:t>
            </a:fld>
            <a:endParaRPr kumimoji="1" lang="zh-CN" altLang="en-US"/>
          </a:p>
        </p:txBody>
      </p:sp>
    </p:spTree>
    <p:extLst>
      <p:ext uri="{BB962C8B-B14F-4D97-AF65-F5344CB8AC3E}">
        <p14:creationId xmlns:p14="http://schemas.microsoft.com/office/powerpoint/2010/main" val="3246775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371C16-5AB1-B24D-91A5-63350E5D6767}" type="slidenum">
              <a:rPr kumimoji="1" lang="zh-CN" altLang="en-US" smtClean="0"/>
              <a:t>39</a:t>
            </a:fld>
            <a:endParaRPr kumimoji="1" lang="zh-CN" altLang="en-US"/>
          </a:p>
        </p:txBody>
      </p:sp>
    </p:spTree>
    <p:extLst>
      <p:ext uri="{BB962C8B-B14F-4D97-AF65-F5344CB8AC3E}">
        <p14:creationId xmlns:p14="http://schemas.microsoft.com/office/powerpoint/2010/main" val="3812942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371C16-5AB1-B24D-91A5-63350E5D6767}" type="slidenum">
              <a:rPr kumimoji="1" lang="zh-CN" altLang="en-US" smtClean="0"/>
              <a:t>40</a:t>
            </a:fld>
            <a:endParaRPr kumimoji="1" lang="zh-CN" altLang="en-US"/>
          </a:p>
        </p:txBody>
      </p:sp>
    </p:spTree>
    <p:extLst>
      <p:ext uri="{BB962C8B-B14F-4D97-AF65-F5344CB8AC3E}">
        <p14:creationId xmlns:p14="http://schemas.microsoft.com/office/powerpoint/2010/main" val="509672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371C16-5AB1-B24D-91A5-63350E5D6767}" type="slidenum">
              <a:rPr kumimoji="1" lang="zh-CN" altLang="en-US" smtClean="0"/>
              <a:t>41</a:t>
            </a:fld>
            <a:endParaRPr kumimoji="1" lang="zh-CN" altLang="en-US"/>
          </a:p>
        </p:txBody>
      </p:sp>
    </p:spTree>
    <p:extLst>
      <p:ext uri="{BB962C8B-B14F-4D97-AF65-F5344CB8AC3E}">
        <p14:creationId xmlns:p14="http://schemas.microsoft.com/office/powerpoint/2010/main" val="337266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371C16-5AB1-B24D-91A5-63350E5D6767}" type="slidenum">
              <a:rPr kumimoji="1" lang="zh-CN" altLang="en-US" smtClean="0"/>
              <a:t>42</a:t>
            </a:fld>
            <a:endParaRPr kumimoji="1" lang="zh-CN" altLang="en-US"/>
          </a:p>
        </p:txBody>
      </p:sp>
    </p:spTree>
    <p:extLst>
      <p:ext uri="{BB962C8B-B14F-4D97-AF65-F5344CB8AC3E}">
        <p14:creationId xmlns:p14="http://schemas.microsoft.com/office/powerpoint/2010/main" val="3492186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371C16-5AB1-B24D-91A5-63350E5D6767}" type="slidenum">
              <a:rPr kumimoji="1" lang="zh-CN" altLang="en-US" smtClean="0"/>
              <a:t>43</a:t>
            </a:fld>
            <a:endParaRPr kumimoji="1" lang="zh-CN" altLang="en-US"/>
          </a:p>
        </p:txBody>
      </p:sp>
    </p:spTree>
    <p:extLst>
      <p:ext uri="{BB962C8B-B14F-4D97-AF65-F5344CB8AC3E}">
        <p14:creationId xmlns:p14="http://schemas.microsoft.com/office/powerpoint/2010/main" val="89493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371C16-5AB1-B24D-91A5-63350E5D6767}" type="slidenum">
              <a:rPr kumimoji="1" lang="zh-CN" altLang="en-US" smtClean="0"/>
              <a:t>44</a:t>
            </a:fld>
            <a:endParaRPr kumimoji="1" lang="zh-CN" altLang="en-US"/>
          </a:p>
        </p:txBody>
      </p:sp>
    </p:spTree>
    <p:extLst>
      <p:ext uri="{BB962C8B-B14F-4D97-AF65-F5344CB8AC3E}">
        <p14:creationId xmlns:p14="http://schemas.microsoft.com/office/powerpoint/2010/main" val="1553093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371C16-5AB1-B24D-91A5-63350E5D6767}" type="slidenum">
              <a:rPr kumimoji="1" lang="zh-CN" altLang="en-US" smtClean="0"/>
              <a:t>45</a:t>
            </a:fld>
            <a:endParaRPr kumimoji="1" lang="zh-CN" altLang="en-US"/>
          </a:p>
        </p:txBody>
      </p:sp>
    </p:spTree>
    <p:extLst>
      <p:ext uri="{BB962C8B-B14F-4D97-AF65-F5344CB8AC3E}">
        <p14:creationId xmlns:p14="http://schemas.microsoft.com/office/powerpoint/2010/main" val="2529497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371C16-5AB1-B24D-91A5-63350E5D6767}" type="slidenum">
              <a:rPr kumimoji="1" lang="zh-CN" altLang="en-US" smtClean="0"/>
              <a:t>46</a:t>
            </a:fld>
            <a:endParaRPr kumimoji="1" lang="zh-CN" altLang="en-US"/>
          </a:p>
        </p:txBody>
      </p:sp>
    </p:spTree>
    <p:extLst>
      <p:ext uri="{BB962C8B-B14F-4D97-AF65-F5344CB8AC3E}">
        <p14:creationId xmlns:p14="http://schemas.microsoft.com/office/powerpoint/2010/main" val="4230873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371C16-5AB1-B24D-91A5-63350E5D6767}" type="slidenum">
              <a:rPr kumimoji="1" lang="zh-CN" altLang="en-US" smtClean="0"/>
              <a:t>2</a:t>
            </a:fld>
            <a:endParaRPr kumimoji="1" lang="zh-CN" altLang="en-US"/>
          </a:p>
        </p:txBody>
      </p:sp>
    </p:spTree>
    <p:extLst>
      <p:ext uri="{BB962C8B-B14F-4D97-AF65-F5344CB8AC3E}">
        <p14:creationId xmlns:p14="http://schemas.microsoft.com/office/powerpoint/2010/main" val="3962452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371C16-5AB1-B24D-91A5-63350E5D6767}" type="slidenum">
              <a:rPr kumimoji="1" lang="zh-CN" altLang="en-US" smtClean="0"/>
              <a:t>47</a:t>
            </a:fld>
            <a:endParaRPr kumimoji="1" lang="zh-CN" altLang="en-US"/>
          </a:p>
        </p:txBody>
      </p:sp>
    </p:spTree>
    <p:extLst>
      <p:ext uri="{BB962C8B-B14F-4D97-AF65-F5344CB8AC3E}">
        <p14:creationId xmlns:p14="http://schemas.microsoft.com/office/powerpoint/2010/main" val="4154088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371C16-5AB1-B24D-91A5-63350E5D6767}" type="slidenum">
              <a:rPr kumimoji="1" lang="zh-CN" altLang="en-US" smtClean="0"/>
              <a:t>48</a:t>
            </a:fld>
            <a:endParaRPr kumimoji="1" lang="zh-CN" altLang="en-US"/>
          </a:p>
        </p:txBody>
      </p:sp>
    </p:spTree>
    <p:extLst>
      <p:ext uri="{BB962C8B-B14F-4D97-AF65-F5344CB8AC3E}">
        <p14:creationId xmlns:p14="http://schemas.microsoft.com/office/powerpoint/2010/main" val="3989072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371C16-5AB1-B24D-91A5-63350E5D6767}" type="slidenum">
              <a:rPr kumimoji="1" lang="zh-CN" altLang="en-US" smtClean="0"/>
              <a:t>49</a:t>
            </a:fld>
            <a:endParaRPr kumimoji="1" lang="zh-CN" altLang="en-US"/>
          </a:p>
        </p:txBody>
      </p:sp>
    </p:spTree>
    <p:extLst>
      <p:ext uri="{BB962C8B-B14F-4D97-AF65-F5344CB8AC3E}">
        <p14:creationId xmlns:p14="http://schemas.microsoft.com/office/powerpoint/2010/main" val="1351310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371C16-5AB1-B24D-91A5-63350E5D6767}" type="slidenum">
              <a:rPr kumimoji="1" lang="zh-CN" altLang="en-US" smtClean="0"/>
              <a:t>50</a:t>
            </a:fld>
            <a:endParaRPr kumimoji="1" lang="zh-CN" altLang="en-US"/>
          </a:p>
        </p:txBody>
      </p:sp>
    </p:spTree>
    <p:extLst>
      <p:ext uri="{BB962C8B-B14F-4D97-AF65-F5344CB8AC3E}">
        <p14:creationId xmlns:p14="http://schemas.microsoft.com/office/powerpoint/2010/main" val="3123450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371C16-5AB1-B24D-91A5-63350E5D6767}" type="slidenum">
              <a:rPr kumimoji="1" lang="zh-CN" altLang="en-US" smtClean="0"/>
              <a:t>51</a:t>
            </a:fld>
            <a:endParaRPr kumimoji="1" lang="zh-CN" altLang="en-US"/>
          </a:p>
        </p:txBody>
      </p:sp>
    </p:spTree>
    <p:extLst>
      <p:ext uri="{BB962C8B-B14F-4D97-AF65-F5344CB8AC3E}">
        <p14:creationId xmlns:p14="http://schemas.microsoft.com/office/powerpoint/2010/main" val="2725136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371C16-5AB1-B24D-91A5-63350E5D6767}" type="slidenum">
              <a:rPr kumimoji="1" lang="zh-CN" altLang="en-US" smtClean="0"/>
              <a:t>52</a:t>
            </a:fld>
            <a:endParaRPr kumimoji="1" lang="zh-CN" altLang="en-US"/>
          </a:p>
        </p:txBody>
      </p:sp>
    </p:spTree>
    <p:extLst>
      <p:ext uri="{BB962C8B-B14F-4D97-AF65-F5344CB8AC3E}">
        <p14:creationId xmlns:p14="http://schemas.microsoft.com/office/powerpoint/2010/main" val="776680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371C16-5AB1-B24D-91A5-63350E5D6767}" type="slidenum">
              <a:rPr kumimoji="1" lang="zh-CN" altLang="en-US" smtClean="0"/>
              <a:t>30</a:t>
            </a:fld>
            <a:endParaRPr kumimoji="1" lang="zh-CN" altLang="en-US"/>
          </a:p>
        </p:txBody>
      </p:sp>
    </p:spTree>
    <p:extLst>
      <p:ext uri="{BB962C8B-B14F-4D97-AF65-F5344CB8AC3E}">
        <p14:creationId xmlns:p14="http://schemas.microsoft.com/office/powerpoint/2010/main" val="1813228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r>
              <a:rPr lang="en-US" altLang="zh-CN" dirty="0"/>
              <a:t>"""</a:t>
            </a:r>
          </a:p>
          <a:p>
            <a:r>
              <a:rPr lang="en-US" altLang="zh-CN" dirty="0"/>
              <a:t>    </a:t>
            </a:r>
            <a:r>
              <a:rPr lang="zh-CN" altLang="en-US" dirty="0"/>
              <a:t>绘图初始化函数：</a:t>
            </a:r>
          </a:p>
          <a:p>
            <a:r>
              <a:rPr lang="zh-CN" altLang="en-US" dirty="0"/>
              <a:t>        初始化绘图相关变量</a:t>
            </a:r>
          </a:p>
          <a:p>
            <a:r>
              <a:rPr lang="zh-CN" altLang="en-US" dirty="0"/>
              <a:t>    </a:t>
            </a:r>
            <a:r>
              <a:rPr lang="en-US" altLang="zh-CN" dirty="0" err="1"/>
              <a:t>Args</a:t>
            </a:r>
            <a:r>
              <a:rPr lang="en-US" altLang="zh-CN" dirty="0"/>
              <a:t>:</a:t>
            </a:r>
          </a:p>
          <a:p>
            <a:r>
              <a:rPr lang="en-US" altLang="zh-CN" dirty="0"/>
              <a:t>    Return:</a:t>
            </a:r>
          </a:p>
          <a:p>
            <a:r>
              <a:rPr lang="en-US" altLang="zh-CN" dirty="0"/>
              <a:t>        </a:t>
            </a:r>
            <a:r>
              <a:rPr lang="en-US" altLang="zh-CN" dirty="0" err="1"/>
              <a:t>cost_ploter</a:t>
            </a:r>
            <a:r>
              <a:rPr lang="en-US" altLang="zh-CN" dirty="0"/>
              <a:t> -- </a:t>
            </a:r>
            <a:r>
              <a:rPr lang="zh-CN" altLang="en-US" dirty="0"/>
              <a:t>用于绘制</a:t>
            </a:r>
            <a:r>
              <a:rPr lang="en-US" altLang="zh-CN" dirty="0"/>
              <a:t>cost</a:t>
            </a:r>
            <a:r>
              <a:rPr lang="zh-CN" altLang="en-US" dirty="0"/>
              <a:t>曲线的变量</a:t>
            </a:r>
          </a:p>
          <a:p>
            <a:r>
              <a:rPr lang="zh-CN" altLang="en-US" dirty="0"/>
              <a:t>        </a:t>
            </a:r>
            <a:r>
              <a:rPr lang="en-US" altLang="zh-CN" dirty="0" err="1"/>
              <a:t>error_ploter</a:t>
            </a:r>
            <a:r>
              <a:rPr lang="en-US" altLang="zh-CN" dirty="0"/>
              <a:t> -- </a:t>
            </a:r>
            <a:r>
              <a:rPr lang="zh-CN" altLang="en-US" dirty="0"/>
              <a:t>用于绘制</a:t>
            </a:r>
            <a:r>
              <a:rPr lang="en-US" altLang="zh-CN" dirty="0" err="1"/>
              <a:t>error_rate</a:t>
            </a:r>
            <a:r>
              <a:rPr lang="zh-CN" altLang="en-US" dirty="0"/>
              <a:t>曲线的变量</a:t>
            </a:r>
          </a:p>
          <a:p>
            <a:r>
              <a:rPr lang="zh-CN" altLang="en-US" dirty="0"/>
              <a:t>    </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A2371C16-5AB1-B24D-91A5-63350E5D6767}" type="slidenum">
              <a:rPr kumimoji="1" lang="zh-CN" altLang="en-US" smtClean="0"/>
              <a:t>31</a:t>
            </a:fld>
            <a:endParaRPr kumimoji="1" lang="zh-CN" altLang="en-US"/>
          </a:p>
        </p:txBody>
      </p:sp>
    </p:spTree>
    <p:extLst>
      <p:ext uri="{BB962C8B-B14F-4D97-AF65-F5344CB8AC3E}">
        <p14:creationId xmlns:p14="http://schemas.microsoft.com/office/powerpoint/2010/main" val="578515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r>
              <a:rPr lang="en-US" altLang="zh-CN" dirty="0"/>
              <a:t>"""</a:t>
            </a:r>
          </a:p>
          <a:p>
            <a:r>
              <a:rPr lang="en-US" altLang="zh-CN" dirty="0"/>
              <a:t>    </a:t>
            </a:r>
            <a:r>
              <a:rPr lang="zh-CN" altLang="en-US" dirty="0"/>
              <a:t>定义读取输入图片的函数：</a:t>
            </a:r>
          </a:p>
          <a:p>
            <a:r>
              <a:rPr lang="zh-CN" altLang="en-US" dirty="0"/>
              <a:t>        读取指定路径下的图片，将其处理成分类网络输入数据对应形式的数据，如数据维度等</a:t>
            </a:r>
          </a:p>
          <a:p>
            <a:r>
              <a:rPr lang="zh-CN" altLang="en-US" dirty="0"/>
              <a:t>    </a:t>
            </a:r>
            <a:r>
              <a:rPr lang="en-US" altLang="zh-CN" dirty="0" err="1"/>
              <a:t>Args</a:t>
            </a:r>
            <a:r>
              <a:rPr lang="en-US" altLang="zh-CN" dirty="0"/>
              <a:t>:</a:t>
            </a:r>
          </a:p>
          <a:p>
            <a:r>
              <a:rPr lang="en-US" altLang="zh-CN" dirty="0"/>
              <a:t>        file -- </a:t>
            </a:r>
            <a:r>
              <a:rPr lang="zh-CN" altLang="en-US" dirty="0"/>
              <a:t>输入图片的文件路径</a:t>
            </a:r>
          </a:p>
          <a:p>
            <a:r>
              <a:rPr lang="zh-CN" altLang="en-US" dirty="0"/>
              <a:t>    </a:t>
            </a:r>
            <a:r>
              <a:rPr lang="en-US" altLang="zh-CN" dirty="0"/>
              <a:t>Return:</a:t>
            </a:r>
          </a:p>
          <a:p>
            <a:r>
              <a:rPr lang="en-US" altLang="zh-CN" dirty="0"/>
              <a:t>        </a:t>
            </a:r>
            <a:r>
              <a:rPr lang="en-US" altLang="zh-CN" dirty="0" err="1"/>
              <a:t>im</a:t>
            </a:r>
            <a:r>
              <a:rPr lang="en-US" altLang="zh-CN" dirty="0"/>
              <a:t> -- </a:t>
            </a:r>
            <a:r>
              <a:rPr lang="zh-CN" altLang="en-US" dirty="0"/>
              <a:t>分类网络输入数据对应形式的数据</a:t>
            </a:r>
          </a:p>
          <a:p>
            <a:r>
              <a:rPr lang="zh-CN" altLang="en-US" dirty="0"/>
              <a:t>    </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A2371C16-5AB1-B24D-91A5-63350E5D6767}" type="slidenum">
              <a:rPr kumimoji="1" lang="zh-CN" altLang="en-US" smtClean="0"/>
              <a:t>32</a:t>
            </a:fld>
            <a:endParaRPr kumimoji="1" lang="zh-CN" altLang="en-US"/>
          </a:p>
        </p:txBody>
      </p:sp>
    </p:spTree>
    <p:extLst>
      <p:ext uri="{BB962C8B-B14F-4D97-AF65-F5344CB8AC3E}">
        <p14:creationId xmlns:p14="http://schemas.microsoft.com/office/powerpoint/2010/main" val="534494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371C16-5AB1-B24D-91A5-63350E5D6767}" type="slidenum">
              <a:rPr kumimoji="1" lang="zh-CN" altLang="en-US" smtClean="0"/>
              <a:t>33</a:t>
            </a:fld>
            <a:endParaRPr kumimoji="1" lang="zh-CN" altLang="en-US"/>
          </a:p>
        </p:txBody>
      </p:sp>
    </p:spTree>
    <p:extLst>
      <p:ext uri="{BB962C8B-B14F-4D97-AF65-F5344CB8AC3E}">
        <p14:creationId xmlns:p14="http://schemas.microsoft.com/office/powerpoint/2010/main" val="3092928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r>
              <a:rPr lang="en-US" altLang="zh-CN" dirty="0"/>
              <a:t>"""</a:t>
            </a:r>
          </a:p>
          <a:p>
            <a:r>
              <a:rPr lang="en-US" altLang="zh-CN" dirty="0"/>
              <a:t>    </a:t>
            </a:r>
            <a:r>
              <a:rPr lang="zh-CN" altLang="en-US" dirty="0"/>
              <a:t>定义</a:t>
            </a:r>
            <a:r>
              <a:rPr lang="en-US" altLang="zh-CN" dirty="0" err="1"/>
              <a:t>event_handler_plot</a:t>
            </a:r>
            <a:r>
              <a:rPr lang="zh-CN" altLang="en-US" dirty="0"/>
              <a:t>事件处理函数：</a:t>
            </a:r>
          </a:p>
          <a:p>
            <a:r>
              <a:rPr lang="zh-CN" altLang="en-US" dirty="0"/>
              <a:t>        事件处理器，可以根据训练过程的信息做相应操作：包括绘图和输出训练结果信息</a:t>
            </a:r>
          </a:p>
          <a:p>
            <a:r>
              <a:rPr lang="zh-CN" altLang="en-US" dirty="0"/>
              <a:t>    </a:t>
            </a:r>
            <a:r>
              <a:rPr lang="en-US" altLang="zh-CN" dirty="0" err="1"/>
              <a:t>Args</a:t>
            </a:r>
            <a:r>
              <a:rPr lang="en-US" altLang="zh-CN" dirty="0"/>
              <a:t>:</a:t>
            </a:r>
          </a:p>
          <a:p>
            <a:r>
              <a:rPr lang="en-US" altLang="zh-CN" dirty="0"/>
              <a:t>        event -- </a:t>
            </a:r>
            <a:r>
              <a:rPr lang="zh-CN" altLang="en-US" dirty="0"/>
              <a:t>事件对象，包含</a:t>
            </a:r>
            <a:r>
              <a:rPr lang="en-US" altLang="zh-CN" dirty="0" err="1"/>
              <a:t>event.pass_id</a:t>
            </a:r>
            <a:r>
              <a:rPr lang="en-US" altLang="zh-CN" dirty="0"/>
              <a:t>, </a:t>
            </a:r>
            <a:r>
              <a:rPr lang="en-US" altLang="zh-CN" dirty="0" err="1"/>
              <a:t>event.batch_id</a:t>
            </a:r>
            <a:r>
              <a:rPr lang="en-US" altLang="zh-CN" dirty="0"/>
              <a:t>, </a:t>
            </a:r>
            <a:r>
              <a:rPr lang="en-US" altLang="zh-CN" dirty="0" err="1"/>
              <a:t>event.cost</a:t>
            </a:r>
            <a:r>
              <a:rPr lang="zh-CN" altLang="en-US" dirty="0"/>
              <a:t>等信息</a:t>
            </a:r>
          </a:p>
          <a:p>
            <a:r>
              <a:rPr lang="zh-CN" altLang="en-US" dirty="0"/>
              <a:t>    </a:t>
            </a:r>
            <a:r>
              <a:rPr lang="en-US" altLang="zh-CN" dirty="0"/>
              <a:t>Return:</a:t>
            </a:r>
          </a:p>
          <a:p>
            <a:r>
              <a:rPr lang="en-US" altLang="zh-CN" dirty="0"/>
              <a:t>    """</a:t>
            </a:r>
            <a:endParaRPr lang="zh-CN" altLang="en-US" dirty="0"/>
          </a:p>
        </p:txBody>
      </p:sp>
      <p:sp>
        <p:nvSpPr>
          <p:cNvPr id="4" name="灯片编号占位符 3"/>
          <p:cNvSpPr>
            <a:spLocks noGrp="1"/>
          </p:cNvSpPr>
          <p:nvPr>
            <p:ph type="sldNum" sz="quarter" idx="10"/>
          </p:nvPr>
        </p:nvSpPr>
        <p:spPr/>
        <p:txBody>
          <a:bodyPr/>
          <a:lstStyle/>
          <a:p>
            <a:fld id="{A2371C16-5AB1-B24D-91A5-63350E5D6767}" type="slidenum">
              <a:rPr kumimoji="1" lang="zh-CN" altLang="en-US" smtClean="0"/>
              <a:t>34</a:t>
            </a:fld>
            <a:endParaRPr kumimoji="1" lang="zh-CN" altLang="en-US"/>
          </a:p>
        </p:txBody>
      </p:sp>
    </p:spTree>
    <p:extLst>
      <p:ext uri="{BB962C8B-B14F-4D97-AF65-F5344CB8AC3E}">
        <p14:creationId xmlns:p14="http://schemas.microsoft.com/office/powerpoint/2010/main" val="510967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371C16-5AB1-B24D-91A5-63350E5D6767}" type="slidenum">
              <a:rPr kumimoji="1" lang="zh-CN" altLang="en-US" smtClean="0"/>
              <a:t>35</a:t>
            </a:fld>
            <a:endParaRPr kumimoji="1" lang="zh-CN" altLang="en-US"/>
          </a:p>
        </p:txBody>
      </p:sp>
    </p:spTree>
    <p:extLst>
      <p:ext uri="{BB962C8B-B14F-4D97-AF65-F5344CB8AC3E}">
        <p14:creationId xmlns:p14="http://schemas.microsoft.com/office/powerpoint/2010/main" val="1280083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371C16-5AB1-B24D-91A5-63350E5D6767}" type="slidenum">
              <a:rPr kumimoji="1" lang="zh-CN" altLang="en-US" smtClean="0"/>
              <a:t>36</a:t>
            </a:fld>
            <a:endParaRPr kumimoji="1" lang="zh-CN" altLang="en-US"/>
          </a:p>
        </p:txBody>
      </p:sp>
    </p:spTree>
    <p:extLst>
      <p:ext uri="{BB962C8B-B14F-4D97-AF65-F5344CB8AC3E}">
        <p14:creationId xmlns:p14="http://schemas.microsoft.com/office/powerpoint/2010/main" val="4285055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lvl1pPr>
              <a:defRPr sz="30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lnSpc>
                <a:spcPct val="150000"/>
              </a:lnSpc>
              <a:buNone/>
              <a:defRPr sz="1500" baseline="0">
                <a:solidFill>
                  <a:schemeClr val="tx1"/>
                </a:solidFill>
                <a:latin typeface="Times New Roman" panose="02020603050405020304" pitchFamily="18" charset="0"/>
                <a:ea typeface="微软雅黑" panose="020B0503020204020204" pitchFamily="34" charset="-122"/>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endParaRPr lang="zh-CN" altLang="en-US" dirty="0"/>
          </a:p>
        </p:txBody>
      </p:sp>
    </p:spTree>
    <p:extLst>
      <p:ext uri="{BB962C8B-B14F-4D97-AF65-F5344CB8AC3E}">
        <p14:creationId xmlns:p14="http://schemas.microsoft.com/office/powerpoint/2010/main" val="4092403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835814"/>
            <a:ext cx="7315200" cy="389176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sym typeface="Calibri" pitchFamily="34" charset="0"/>
              </a:rPr>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Tree>
    <p:extLst>
      <p:ext uri="{BB962C8B-B14F-4D97-AF65-F5344CB8AC3E}">
        <p14:creationId xmlns:p14="http://schemas.microsoft.com/office/powerpoint/2010/main" val="1237335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47416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73364" y="691745"/>
            <a:ext cx="2946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1492" y="691749"/>
            <a:ext cx="8259784"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54150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327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35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62527" y="176379"/>
            <a:ext cx="7603959" cy="786148"/>
          </a:xfrm>
        </p:spPr>
        <p:txBody>
          <a:bodyPr/>
          <a:lstStyle>
            <a:lvl1pPr algn="l">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155034"/>
            <a:ext cx="10972800" cy="5309935"/>
          </a:xfrm>
        </p:spPr>
        <p:txBody>
          <a:bodyPr/>
          <a:lstStyle>
            <a:lvl1pPr>
              <a:defRPr sz="2000">
                <a:latin typeface="宋体" panose="02010600030101010101" pitchFamily="2" charset="-122"/>
                <a:ea typeface="宋体" panose="02010600030101010101" pitchFamily="2" charset="-122"/>
              </a:defRPr>
            </a:lvl1pPr>
            <a:lvl2pPr>
              <a:defRPr sz="1600">
                <a:latin typeface="宋体" panose="02010600030101010101" pitchFamily="2" charset="-122"/>
                <a:ea typeface="宋体" panose="02010600030101010101" pitchFamily="2" charset="-122"/>
              </a:defRPr>
            </a:lvl2pPr>
            <a:lvl3pPr>
              <a:defRPr sz="1400">
                <a:latin typeface="宋体" panose="02010600030101010101" pitchFamily="2" charset="-122"/>
                <a:ea typeface="宋体" panose="02010600030101010101" pitchFamily="2" charset="-122"/>
              </a:defRPr>
            </a:lvl3pPr>
            <a:lvl4pPr>
              <a:defRPr sz="1400">
                <a:latin typeface="宋体" panose="02010600030101010101" pitchFamily="2" charset="-122"/>
                <a:ea typeface="宋体" panose="02010600030101010101" pitchFamily="2" charset="-122"/>
              </a:defRPr>
            </a:lvl4pPr>
            <a:lvl5pPr>
              <a:defRPr sz="1400">
                <a:latin typeface="宋体" panose="02010600030101010101" pitchFamily="2" charset="-122"/>
                <a:ea typeface="宋体" panose="0201060003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pic>
        <p:nvPicPr>
          <p:cNvPr id="7" name="图片 6">
            <a:extLst>
              <a:ext uri="{FF2B5EF4-FFF2-40B4-BE49-F238E27FC236}">
                <a16:creationId xmlns:a16="http://schemas.microsoft.com/office/drawing/2014/main" id="{36B3CC08-AB77-4F7C-8106-6396F3694B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071" y="465039"/>
            <a:ext cx="544345" cy="443681"/>
          </a:xfrm>
          <a:prstGeom prst="rect">
            <a:avLst/>
          </a:prstGeom>
        </p:spPr>
      </p:pic>
      <p:sp>
        <p:nvSpPr>
          <p:cNvPr id="8" name="矩形 23">
            <a:extLst>
              <a:ext uri="{FF2B5EF4-FFF2-40B4-BE49-F238E27FC236}">
                <a16:creationId xmlns:a16="http://schemas.microsoft.com/office/drawing/2014/main" id="{3222F0F2-2260-42FC-9C02-C902B4F13A22}"/>
              </a:ext>
            </a:extLst>
          </p:cNvPr>
          <p:cNvSpPr/>
          <p:nvPr/>
        </p:nvSpPr>
        <p:spPr>
          <a:xfrm>
            <a:off x="911424" y="944429"/>
            <a:ext cx="7199630" cy="36195"/>
          </a:xfrm>
          <a:prstGeom prst="rect">
            <a:avLst/>
          </a:prstGeom>
          <a:solidFill>
            <a:srgbClr val="75BDA7"/>
          </a:solidFill>
          <a:ln w="12700" cap="flat" cmpd="sng" algn="ctr">
            <a:noFill/>
            <a:prstDash val="solid"/>
            <a:miter lim="800000"/>
            <a:headEnd type="none" w="med" len="med"/>
            <a:tailEnd type="none" w="med" len="med"/>
          </a:ln>
          <a:effectLst/>
        </p:spPr>
        <p:txBody>
          <a:bodyPr vert="horz" wrap="square" lIns="91440" tIns="45720" rIns="91440" bIns="45720" numCol="1" anchor="ctr"/>
          <a:lstStyle/>
          <a:p>
            <a:pPr marL="0" marR="0" indent="0" algn="ctr" defTabSz="914400">
              <a:lnSpc>
                <a:spcPct val="100000"/>
              </a:lnSpc>
              <a:spcBef>
                <a:spcPts val="0"/>
              </a:spcBef>
              <a:spcAft>
                <a:spcPts val="0"/>
              </a:spcAft>
              <a:buNone/>
              <a:defRPr lang="zh-CN" sz="1800" b="0" i="0" u="none" strike="noStrike" kern="1" spc="0" baseline="0">
                <a:solidFill>
                  <a:schemeClr val="tx1"/>
                </a:solidFill>
                <a:effectLst/>
                <a:latin typeface="Calibri" panose="020F0502020204030204" pitchFamily="2" charset="0"/>
                <a:ea typeface="Calibri" panose="020F0502020204030204" pitchFamily="2" charset="0"/>
                <a:cs typeface="Calibri" panose="020F0502020204030204" pitchFamily="2" charset="0"/>
              </a:defRPr>
            </a:pPr>
            <a:endParaRPr lang="en-US" sz="1350">
              <a:solidFill>
                <a:srgbClr val="FFFFFF"/>
              </a:solidFill>
              <a:latin typeface="Arial" panose="020B0604020202020204" pitchFamily="34" charset="0"/>
              <a:ea typeface="微软雅黑" panose="020B0503020204020204" pitchFamily="2" charset="-122"/>
              <a:cs typeface="Calibri" panose="020F0502020204030204" pitchFamily="2" charset="0"/>
            </a:endParaRPr>
          </a:p>
        </p:txBody>
      </p:sp>
    </p:spTree>
    <p:extLst>
      <p:ext uri="{BB962C8B-B14F-4D97-AF65-F5344CB8AC3E}">
        <p14:creationId xmlns:p14="http://schemas.microsoft.com/office/powerpoint/2010/main" val="3882630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鸥若教育">
    <p:spTree>
      <p:nvGrpSpPr>
        <p:cNvPr id="1" name=""/>
        <p:cNvGrpSpPr/>
        <p:nvPr/>
      </p:nvGrpSpPr>
      <p:grpSpPr>
        <a:xfrm>
          <a:off x="0" y="0"/>
          <a:ext cx="0" cy="0"/>
          <a:chOff x="0" y="0"/>
          <a:chExt cx="0" cy="0"/>
        </a:xfrm>
      </p:grpSpPr>
      <p:sp>
        <p:nvSpPr>
          <p:cNvPr id="2" name="标题 1"/>
          <p:cNvSpPr>
            <a:spLocks noGrp="1"/>
          </p:cNvSpPr>
          <p:nvPr>
            <p:ph type="title"/>
          </p:nvPr>
        </p:nvSpPr>
        <p:spPr>
          <a:xfrm>
            <a:off x="609600" y="296782"/>
            <a:ext cx="8175632" cy="548289"/>
          </a:xfrm>
        </p:spPr>
        <p:txBody>
          <a:bodyPr/>
          <a:lstStyle>
            <a:lvl1pPr marL="685800" indent="-685800" algn="ctr" rtl="0" eaLnBrk="1" fontAlgn="base" hangingPunct="1">
              <a:spcBef>
                <a:spcPct val="0"/>
              </a:spcBef>
              <a:spcAft>
                <a:spcPct val="0"/>
              </a:spcAft>
              <a:defRPr lang="zh-CN" altLang="en-US" sz="24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283367"/>
            <a:ext cx="10972800" cy="5277853"/>
          </a:xfrm>
        </p:spPr>
        <p:txBody>
          <a:bodyPr/>
          <a:lstStyle>
            <a:lvl1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1pPr>
            <a:lvl2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2pPr>
            <a:lvl3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3pPr>
            <a:lvl4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4pPr>
            <a:lvl5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30937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11264" y="2132409"/>
            <a:ext cx="10363200" cy="1362075"/>
          </a:xfrm>
        </p:spPr>
        <p:txBody>
          <a:bodyPr anchor="t"/>
          <a:lstStyle>
            <a:lvl1pPr marL="685800" indent="-685800" algn="ctr" rtl="0" eaLnBrk="1" fontAlgn="base" hangingPunct="1">
              <a:spcBef>
                <a:spcPct val="0"/>
              </a:spcBef>
              <a:spcAft>
                <a:spcPct val="0"/>
              </a:spcAft>
              <a:defRPr lang="zh-CN" altLang="en-US" sz="27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1111264" y="3494484"/>
            <a:ext cx="10363200" cy="1500187"/>
          </a:xfrm>
        </p:spPr>
        <p:txBody>
          <a:bodyPr anchor="b"/>
          <a:lstStyle>
            <a:lvl1pPr marL="0" indent="0" algn="ctr">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Tree>
    <p:extLst>
      <p:ext uri="{BB962C8B-B14F-4D97-AF65-F5344CB8AC3E}">
        <p14:creationId xmlns:p14="http://schemas.microsoft.com/office/powerpoint/2010/main" val="2496712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143000"/>
          </a:xfrm>
        </p:spPr>
        <p:txBody>
          <a:bodyPr/>
          <a:lstStyle>
            <a:lvl1pPr>
              <a:defRPr sz="2400"/>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609600" y="1632860"/>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32860"/>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51402733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547680"/>
            <a:ext cx="10972800" cy="1143000"/>
          </a:xfrm>
        </p:spPr>
        <p:txBody>
          <a:bodyPr/>
          <a:lstStyle>
            <a:lvl1pPr>
              <a:defRPr sz="2400"/>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158312058"/>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400"/>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3243907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9789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898323"/>
            <a:ext cx="4011084" cy="1162050"/>
          </a:xfrm>
        </p:spPr>
        <p:txBody>
          <a:bodyPr anchor="b"/>
          <a:lstStyle>
            <a:lvl1pPr algn="l">
              <a:defRPr sz="15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4766733" y="898323"/>
            <a:ext cx="6815667" cy="52278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609602" y="2060373"/>
            <a:ext cx="4011084" cy="4065790"/>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Tree>
    <p:extLst>
      <p:ext uri="{BB962C8B-B14F-4D97-AF65-F5344CB8AC3E}">
        <p14:creationId xmlns:p14="http://schemas.microsoft.com/office/powerpoint/2010/main" val="1357343813"/>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4572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sym typeface="Calibri" panose="020F0502020204030204" pitchFamily="34" charset="0"/>
              </a:rPr>
              <a:t>单击此处编辑母版标题样式</a:t>
            </a:r>
          </a:p>
        </p:txBody>
      </p:sp>
      <p:sp>
        <p:nvSpPr>
          <p:cNvPr id="1027" name="文本占位符 2"/>
          <p:cNvSpPr>
            <a:spLocks noGrp="1" noChangeArrowheads="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Calibri" panose="020F0502020204030204" pitchFamily="34" charset="0"/>
              </a:rPr>
              <a:t>单击此处编辑母版文本样式</a:t>
            </a:r>
          </a:p>
          <a:p>
            <a:pPr lvl="1"/>
            <a:r>
              <a:rPr lang="zh-CN" altLang="zh-CN" dirty="0">
                <a:sym typeface="Calibri" panose="020F0502020204030204" pitchFamily="34" charset="0"/>
              </a:rPr>
              <a:t>第二级</a:t>
            </a:r>
          </a:p>
          <a:p>
            <a:pPr lvl="2"/>
            <a:r>
              <a:rPr lang="zh-CN" altLang="zh-CN" dirty="0">
                <a:sym typeface="Calibri" panose="020F0502020204030204" pitchFamily="34" charset="0"/>
              </a:rPr>
              <a:t>第三级</a:t>
            </a:r>
          </a:p>
          <a:p>
            <a:pPr lvl="3"/>
            <a:r>
              <a:rPr lang="zh-CN" altLang="zh-CN" dirty="0">
                <a:sym typeface="Calibri" panose="020F0502020204030204" pitchFamily="34" charset="0"/>
              </a:rPr>
              <a:t>第四级</a:t>
            </a:r>
          </a:p>
          <a:p>
            <a:pPr lvl="4"/>
            <a:r>
              <a:rPr lang="zh-CN" altLang="zh-CN" dirty="0">
                <a:sym typeface="Calibri" panose="020F0502020204030204" pitchFamily="34" charset="0"/>
              </a:rPr>
              <a:t>第五级</a:t>
            </a:r>
          </a:p>
        </p:txBody>
      </p:sp>
      <p:pic>
        <p:nvPicPr>
          <p:cNvPr id="3" name="图片 2">
            <a:extLst>
              <a:ext uri="{FF2B5EF4-FFF2-40B4-BE49-F238E27FC236}">
                <a16:creationId xmlns:a16="http://schemas.microsoft.com/office/drawing/2014/main" id="{0A76B66C-301F-49D4-BDDE-CD6DA214766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462288" y="260648"/>
            <a:ext cx="2538368" cy="648072"/>
          </a:xfrm>
          <a:prstGeom prst="rect">
            <a:avLst/>
          </a:prstGeom>
        </p:spPr>
      </p:pic>
      <p:sp>
        <p:nvSpPr>
          <p:cNvPr id="6" name="平行四边形 17">
            <a:extLst>
              <a:ext uri="{FF2B5EF4-FFF2-40B4-BE49-F238E27FC236}">
                <a16:creationId xmlns:a16="http://schemas.microsoft.com/office/drawing/2014/main" id="{2EBFECB1-FE63-4F04-9E4E-4C06E48A48BC}"/>
              </a:ext>
            </a:extLst>
          </p:cNvPr>
          <p:cNvSpPr/>
          <p:nvPr/>
        </p:nvSpPr>
        <p:spPr>
          <a:xfrm>
            <a:off x="2089785" y="6654800"/>
            <a:ext cx="10102215" cy="203200"/>
          </a:xfrm>
          <a:custGeom>
            <a:avLst/>
            <a:gdLst/>
            <a:ahLst/>
            <a:cxnLst/>
            <a:rect l="0" t="0" r="10102215" b="203200"/>
            <a:pathLst>
              <a:path w="10102215" h="203200">
                <a:moveTo>
                  <a:pt x="0" y="202911"/>
                </a:moveTo>
                <a:lnTo>
                  <a:pt x="217176" y="9227"/>
                </a:lnTo>
                <a:lnTo>
                  <a:pt x="10102215" y="9227"/>
                </a:lnTo>
                <a:cubicBezTo>
                  <a:pt x="10101403" y="64562"/>
                  <a:pt x="10100589" y="138638"/>
                  <a:pt x="10099777" y="203200"/>
                </a:cubicBezTo>
                <a:lnTo>
                  <a:pt x="0" y="203200"/>
                </a:lnTo>
                <a:lnTo>
                  <a:pt x="0" y="202911"/>
                </a:lnTo>
                <a:lnTo>
                  <a:pt x="10099777" y="202911"/>
                </a:lnTo>
                <a:lnTo>
                  <a:pt x="0" y="202911"/>
                </a:lnTo>
                <a:lnTo>
                  <a:pt x="10099777" y="202911"/>
                </a:lnTo>
                <a:close/>
              </a:path>
            </a:pathLst>
          </a:custGeom>
          <a:solidFill>
            <a:srgbClr val="243848">
              <a:alpha val="75000"/>
            </a:srgbClr>
          </a:solidFill>
          <a:ln w="12700" cap="flat" cmpd="sng" algn="ctr">
            <a:noFill/>
            <a:prstDash val="solid"/>
            <a:miter lim="800000"/>
            <a:headEnd type="none" w="med" len="med"/>
            <a:tailEnd type="none" w="med" len="med"/>
          </a:ln>
          <a:effectLst/>
        </p:spPr>
        <p:txBody>
          <a:bodyPr vert="horz" wrap="square" lIns="0" tIns="0" rIns="0" bIns="0" numCol="1" anchor="ctr"/>
          <a:lstStyle/>
          <a:p>
            <a:pPr marL="0" marR="0" indent="0" algn="ctr" defTabSz="914400">
              <a:lnSpc>
                <a:spcPct val="100000"/>
              </a:lnSpc>
              <a:spcBef>
                <a:spcPts val="0"/>
              </a:spcBef>
              <a:spcAft>
                <a:spcPts val="0"/>
              </a:spcAft>
              <a:buNone/>
              <a:defRPr lang="zh-CN" sz="1800" b="0" i="0" u="none" strike="noStrike" kern="1" spc="0" baseline="0">
                <a:solidFill>
                  <a:srgbClr val="FFFFFF"/>
                </a:solidFill>
                <a:effectLst/>
                <a:latin typeface="Calibri" panose="020F0502020204030204" pitchFamily="2" charset="0"/>
                <a:ea typeface="Calibri" panose="020F0502020204030204" pitchFamily="2" charset="0"/>
                <a:cs typeface="Calibri" panose="020F0502020204030204" pitchFamily="2" charset="0"/>
              </a:defRPr>
            </a:pPr>
            <a:endParaRPr/>
          </a:p>
        </p:txBody>
      </p:sp>
      <p:sp>
        <p:nvSpPr>
          <p:cNvPr id="7" name="流程图: 手动输入 16">
            <a:extLst>
              <a:ext uri="{FF2B5EF4-FFF2-40B4-BE49-F238E27FC236}">
                <a16:creationId xmlns:a16="http://schemas.microsoft.com/office/drawing/2014/main" id="{09F5C06F-621B-4C49-B18F-D4C10BCCD6AD}"/>
              </a:ext>
            </a:extLst>
          </p:cNvPr>
          <p:cNvSpPr/>
          <p:nvPr/>
        </p:nvSpPr>
        <p:spPr>
          <a:xfrm rot="5400000">
            <a:off x="942975" y="5711825"/>
            <a:ext cx="203200" cy="2089785"/>
          </a:xfrm>
          <a:custGeom>
            <a:avLst/>
            <a:gdLst/>
            <a:ahLst/>
            <a:cxnLst/>
            <a:rect l="0" t="0" r="203200" b="2089785"/>
            <a:pathLst>
              <a:path w="203200" h="2089785">
                <a:moveTo>
                  <a:pt x="0" y="196230"/>
                </a:moveTo>
                <a:lnTo>
                  <a:pt x="203200" y="0"/>
                </a:lnTo>
                <a:lnTo>
                  <a:pt x="203200" y="2089785"/>
                </a:lnTo>
                <a:lnTo>
                  <a:pt x="0" y="2089785"/>
                </a:lnTo>
                <a:lnTo>
                  <a:pt x="0" y="196230"/>
                </a:lnTo>
                <a:close/>
              </a:path>
            </a:pathLst>
          </a:custGeom>
          <a:solidFill>
            <a:srgbClr val="7A8C8E">
              <a:alpha val="68000"/>
            </a:srgbClr>
          </a:solidFill>
          <a:ln w="12700" cap="flat" cmpd="sng" algn="ctr">
            <a:noFill/>
            <a:prstDash val="solid"/>
            <a:miter lim="800000"/>
            <a:headEnd type="none" w="med" len="med"/>
            <a:tailEnd type="none" w="med" len="med"/>
          </a:ln>
          <a:effectLst/>
        </p:spPr>
        <p:txBody>
          <a:bodyPr vert="horz" wrap="square" lIns="0" tIns="0" rIns="0" bIns="0" numCol="1" anchor="ctr"/>
          <a:lstStyle/>
          <a:p>
            <a:pPr marL="0" marR="0" indent="0" algn="ctr" defTabSz="914400">
              <a:lnSpc>
                <a:spcPct val="100000"/>
              </a:lnSpc>
              <a:spcBef>
                <a:spcPts val="0"/>
              </a:spcBef>
              <a:spcAft>
                <a:spcPts val="0"/>
              </a:spcAft>
              <a:buNone/>
              <a:defRPr lang="zh-CN" sz="1800" b="0" i="0" u="none" strike="noStrike" kern="1" spc="0" baseline="0">
                <a:solidFill>
                  <a:srgbClr val="FFFFFF"/>
                </a:solidFill>
                <a:effectLst/>
                <a:latin typeface="Calibri" panose="020F0502020204030204" pitchFamily="2" charset="0"/>
                <a:ea typeface="Calibri" panose="020F0502020204030204" pitchFamily="2" charset="0"/>
                <a:cs typeface="Calibri" panose="020F0502020204030204" pitchFamily="2" charset="0"/>
              </a:defRPr>
            </a:pPr>
            <a:endParaRPr/>
          </a:p>
        </p:txBody>
      </p:sp>
    </p:spTree>
    <p:extLst>
      <p:ext uri="{BB962C8B-B14F-4D97-AF65-F5344CB8AC3E}">
        <p14:creationId xmlns:p14="http://schemas.microsoft.com/office/powerpoint/2010/main" val="33103447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685" r:id="rId14"/>
  </p:sldLayoutIdLst>
  <p:txStyles>
    <p:titleStyle>
      <a:lvl1pPr marL="685800" indent="-685800" algn="ctr" rtl="0" eaLnBrk="1" fontAlgn="base" hangingPunct="1">
        <a:spcBef>
          <a:spcPct val="0"/>
        </a:spcBef>
        <a:spcAft>
          <a:spcPct val="0"/>
        </a:spcAft>
        <a:defRPr sz="2700" b="1">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2pPr>
      <a:lvl3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3pPr>
      <a:lvl4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4pPr>
      <a:lvl5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5pPr>
      <a:lvl6pPr marL="10287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6pPr>
      <a:lvl7pPr marL="13716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7pPr>
      <a:lvl8pPr marL="17145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8pPr>
      <a:lvl9pPr marL="20574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1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557213" indent="-214313" algn="l" rtl="0" eaLnBrk="1" fontAlgn="base" hangingPunct="1">
        <a:spcBef>
          <a:spcPct val="20000"/>
        </a:spcBef>
        <a:spcAft>
          <a:spcPct val="0"/>
        </a:spcAft>
        <a:buFont typeface="Arial" panose="020B0604020202020204" pitchFamily="34" charset="0"/>
        <a:buChar char="–"/>
        <a:defRPr sz="15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857250" indent="-171450" algn="l" rtl="0" eaLnBrk="1" fontAlgn="base" hangingPunct="1">
        <a:spcBef>
          <a:spcPct val="200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200150" indent="-171450" algn="l" rtl="0" eaLnBrk="1" fontAlgn="base" hangingPunct="1">
        <a:spcBef>
          <a:spcPct val="20000"/>
        </a:spcBef>
        <a:spcAft>
          <a:spcPct val="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543050" indent="-171450" algn="l" rtl="0" eaLnBrk="1" fontAlgn="base" hangingPunct="1">
        <a:spcBef>
          <a:spcPct val="20000"/>
        </a:spcBef>
        <a:spcAft>
          <a:spcPct val="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18859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6pPr>
      <a:lvl7pPr marL="22288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7pPr>
      <a:lvl8pPr marL="25717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8pPr>
      <a:lvl9pPr marL="29146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 y="0"/>
            <a:ext cx="12191283" cy="6858000"/>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693" y="0"/>
            <a:ext cx="10446614" cy="5876564"/>
          </a:xfrm>
          <a:prstGeom prst="rect">
            <a:avLst/>
          </a:prstGeom>
        </p:spPr>
      </p:pic>
      <p:sp>
        <p:nvSpPr>
          <p:cNvPr id="111" name="文本框 110"/>
          <p:cNvSpPr txBox="1"/>
          <p:nvPr/>
        </p:nvSpPr>
        <p:spPr>
          <a:xfrm>
            <a:off x="4830706" y="3937173"/>
            <a:ext cx="2568685" cy="338554"/>
          </a:xfrm>
          <a:prstGeom prst="rect">
            <a:avLst/>
          </a:prstGeom>
          <a:noFill/>
          <a:effectLst/>
        </p:spPr>
        <p:txBody>
          <a:bodyPr wrap="square" rtlCol="0">
            <a:spAutoFit/>
          </a:bodyPr>
          <a:lstStyle/>
          <a:p>
            <a:pPr algn="dist"/>
            <a:r>
              <a:rPr lang="zh-CN" altLang="en-US" sz="1600" dirty="0">
                <a:latin typeface="微软雅黑 Light" panose="020B0502040204020203" pitchFamily="34" charset="-122"/>
                <a:ea typeface="微软雅黑 Light" panose="020B0502040204020203" pitchFamily="34" charset="-122"/>
              </a:rPr>
              <a:t>“鸥若教育”精品课系列</a:t>
            </a:r>
          </a:p>
        </p:txBody>
      </p:sp>
      <p:sp>
        <p:nvSpPr>
          <p:cNvPr id="115" name="矩形: 圆角 114"/>
          <p:cNvSpPr/>
          <p:nvPr/>
        </p:nvSpPr>
        <p:spPr>
          <a:xfrm>
            <a:off x="5148262" y="4749246"/>
            <a:ext cx="1933575" cy="319999"/>
          </a:xfrm>
          <a:prstGeom prst="roundRect">
            <a:avLst>
              <a:gd name="adj" fmla="val 50000"/>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主讲人：</a:t>
            </a:r>
            <a:r>
              <a:rPr lang="en-US" altLang="zh-CN" sz="1600" dirty="0">
                <a:solidFill>
                  <a:schemeClr val="tx1"/>
                </a:solidFill>
              </a:rPr>
              <a:t>XXX</a:t>
            </a:r>
            <a:r>
              <a:rPr lang="zh-CN" altLang="en-US" sz="1600" dirty="0">
                <a:solidFill>
                  <a:schemeClr val="tx1"/>
                </a:solidFill>
              </a:rPr>
              <a:t>老师</a:t>
            </a:r>
          </a:p>
        </p:txBody>
      </p:sp>
      <p:sp>
        <p:nvSpPr>
          <p:cNvPr id="142" name="文本框 141"/>
          <p:cNvSpPr txBox="1"/>
          <p:nvPr/>
        </p:nvSpPr>
        <p:spPr>
          <a:xfrm>
            <a:off x="3192610" y="2482902"/>
            <a:ext cx="5844869" cy="1323439"/>
          </a:xfrm>
          <a:prstGeom prst="rect">
            <a:avLst/>
          </a:prstGeom>
          <a:noFill/>
          <a:effectLst/>
        </p:spPr>
        <p:txBody>
          <a:bodyPr wrap="none" rtlCol="0">
            <a:spAutoFit/>
          </a:bodyPr>
          <a:lstStyle/>
          <a:p>
            <a:pPr algn="ctr"/>
            <a:r>
              <a:rPr lang="zh-CN" altLang="en-US" sz="4000" b="1" noProof="1">
                <a:effectLst>
                  <a:outerShdw blurRad="38100" dist="19050" dir="2700000" algn="tl" rotWithShape="0">
                    <a:schemeClr val="dk1">
                      <a:alpha val="40000"/>
                    </a:schemeClr>
                  </a:outerShdw>
                </a:effectLst>
                <a:sym typeface="Calibri" panose="020F0502020204030204" charset="0"/>
              </a:rPr>
              <a:t>第十章  </a:t>
            </a:r>
            <a:endParaRPr lang="en-US" altLang="zh-CN" sz="4000" b="1" noProof="1">
              <a:effectLst>
                <a:outerShdw blurRad="38100" dist="19050" dir="2700000" algn="tl" rotWithShape="0">
                  <a:schemeClr val="dk1">
                    <a:alpha val="40000"/>
                  </a:schemeClr>
                </a:outerShdw>
              </a:effectLst>
              <a:sym typeface="Calibri" panose="020F0502020204030204" charset="0"/>
            </a:endParaRPr>
          </a:p>
          <a:p>
            <a:pPr algn="ctr"/>
            <a:r>
              <a:rPr lang="zh-CN" altLang="en-US" sz="4000" b="1" noProof="1">
                <a:effectLst>
                  <a:outerShdw blurRad="38100" dist="19050" dir="2700000" algn="tl" rotWithShape="0">
                    <a:schemeClr val="dk1">
                      <a:alpha val="40000"/>
                    </a:schemeClr>
                  </a:outerShdw>
                </a:effectLst>
                <a:sym typeface="Calibri" panose="020F0502020204030204" charset="0"/>
              </a:rPr>
              <a:t>深度学习的常见优化方法</a:t>
            </a:r>
            <a:endParaRPr lang="zh-CN" altLang="en-US" sz="4000" spc="600" dirty="0">
              <a:solidFill>
                <a:schemeClr val="tx1">
                  <a:lumMod val="85000"/>
                  <a:lumOff val="15000"/>
                </a:schemeClr>
              </a:solidFill>
              <a:latin typeface="思源黑体 CN Bold" panose="020B0800000000000000" pitchFamily="34" charset="-122"/>
              <a:ea typeface="思源黑体 CN Bold" panose="020B0800000000000000" pitchFamily="34" charset="-122"/>
            </a:endParaRPr>
          </a:p>
        </p:txBody>
      </p:sp>
      <p:pic>
        <p:nvPicPr>
          <p:cNvPr id="5" name="图片 4">
            <a:extLst>
              <a:ext uri="{FF2B5EF4-FFF2-40B4-BE49-F238E27FC236}">
                <a16:creationId xmlns:a16="http://schemas.microsoft.com/office/drawing/2014/main" id="{9F2514B1-6AE3-4195-9855-7D70786785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25150" y="433461"/>
            <a:ext cx="1030324" cy="547975"/>
          </a:xfrm>
          <a:prstGeom prst="rect">
            <a:avLst/>
          </a:prstGeom>
        </p:spPr>
      </p:pic>
    </p:spTree>
    <p:extLst>
      <p:ext uri="{BB962C8B-B14F-4D97-AF65-F5344CB8AC3E}">
        <p14:creationId xmlns:p14="http://schemas.microsoft.com/office/powerpoint/2010/main" val="21226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调优策略</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a:lnSpc>
                    <a:spcPct val="160000"/>
                  </a:lnSpc>
                  <a:spcAft>
                    <a:spcPts val="0"/>
                  </a:spcAft>
                </a:pPr>
                <a:r>
                  <a:rPr lang="zh-CN" altLang="en-US" sz="1800" dirty="0"/>
                  <a:t>本节通过降低偏差和降低方差两个方面来介绍优化系统的策略。</a:t>
                </a:r>
                <a:endParaRPr lang="en-US" altLang="zh-CN" sz="1800" dirty="0"/>
              </a:p>
              <a:p>
                <a:pPr>
                  <a:lnSpc>
                    <a:spcPct val="160000"/>
                  </a:lnSpc>
                  <a:spcBef>
                    <a:spcPts val="200"/>
                  </a:spcBef>
                </a:pPr>
                <a:r>
                  <a:rPr lang="zh-CN" altLang="en-US" sz="2200" dirty="0"/>
                  <a:t> </a:t>
                </a:r>
                <a:r>
                  <a:rPr lang="zh-CN" altLang="en-US" sz="2000" dirty="0"/>
                  <a:t>降低偏差</a:t>
                </a:r>
                <a:endParaRPr kumimoji="1" lang="zh-CN" altLang="en-US" sz="2000" dirty="0">
                  <a:sym typeface="+mn-ea"/>
                </a:endParaRPr>
              </a:p>
              <a:p>
                <a:pPr lvl="1">
                  <a:lnSpc>
                    <a:spcPct val="160000"/>
                  </a:lnSpc>
                </a:pPr>
                <a:r>
                  <a:rPr lang="zh-CN" altLang="zh-CN" sz="1600" dirty="0"/>
                  <a:t>深度网络模型优化算法主要依据最小化或最大化的目标函数</a:t>
                </a:r>
                <a14:m>
                  <m:oMath xmlns:m="http://schemas.openxmlformats.org/officeDocument/2006/math">
                    <m:r>
                      <m:rPr>
                        <m:nor/>
                      </m:rPr>
                      <a:rPr lang="en-US" altLang="zh-CN" sz="1600"/>
                      <m:t>L</m:t>
                    </m:r>
                    <m:d>
                      <m:dPr>
                        <m:ctrlPr>
                          <a:rPr lang="zh-CN" altLang="zh-CN" sz="1600" i="1">
                            <a:latin typeface="Cambria Math" panose="02040503050406030204" pitchFamily="18" charset="0"/>
                          </a:rPr>
                        </m:ctrlPr>
                      </m:dPr>
                      <m:e>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𝑓</m:t>
                            </m:r>
                            <m:r>
                              <a:rPr lang="en-US" altLang="zh-CN" sz="1600" i="1">
                                <a:latin typeface="Cambria Math" panose="02040503050406030204" pitchFamily="18" charset="0"/>
                              </a:rPr>
                              <m:t>(</m:t>
                            </m:r>
                            <m:r>
                              <a:rPr lang="en-US" altLang="zh-CN" sz="1600" i="1">
                                <a:latin typeface="Cambria Math" panose="02040503050406030204" pitchFamily="18" charset="0"/>
                              </a:rPr>
                              <m:t>𝑥</m:t>
                            </m:r>
                          </m:e>
                          <m:sup>
                            <m:d>
                              <m:dPr>
                                <m:ctrlPr>
                                  <a:rPr lang="zh-CN" altLang="zh-CN" sz="1600" i="1">
                                    <a:latin typeface="Cambria Math" panose="02040503050406030204" pitchFamily="18" charset="0"/>
                                  </a:rPr>
                                </m:ctrlPr>
                              </m:dPr>
                              <m:e>
                                <m:r>
                                  <a:rPr lang="en-US" altLang="zh-CN" sz="1600" i="1">
                                    <a:latin typeface="Cambria Math" panose="02040503050406030204" pitchFamily="18" charset="0"/>
                                  </a:rPr>
                                  <m:t>𝑖</m:t>
                                </m:r>
                              </m:e>
                            </m:d>
                          </m:sup>
                        </m:sSup>
                        <m:r>
                          <a:rPr lang="en-US" altLang="zh-CN" sz="1600" i="1">
                            <a:latin typeface="Cambria Math" panose="02040503050406030204" pitchFamily="18" charset="0"/>
                          </a:rPr>
                          <m:t>;</m:t>
                        </m:r>
                        <m:r>
                          <a:rPr lang="en-US" altLang="zh-CN" sz="1600" i="1">
                            <a:latin typeface="Cambria Math" panose="02040503050406030204" pitchFamily="18" charset="0"/>
                          </a:rPr>
                          <m:t>𝜃</m:t>
                        </m:r>
                      </m:e>
                    </m:d>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𝑦</m:t>
                        </m:r>
                      </m:e>
                      <m:sup>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m:t>
                        </m:r>
                      </m:sup>
                    </m:sSup>
                    <m:r>
                      <a:rPr lang="en-US" altLang="zh-CN" sz="1600" i="1">
                        <a:latin typeface="Cambria Math" panose="02040503050406030204" pitchFamily="18" charset="0"/>
                      </a:rPr>
                      <m:t>)</m:t>
                    </m:r>
                  </m:oMath>
                </a14:m>
                <a:r>
                  <a:rPr lang="zh-CN" altLang="zh-CN" sz="1600" dirty="0"/>
                  <a:t>，更新对模型的训练和表达能力造成影响的参数，使这些参数达到或尽可能接近目标函数的最优值，从而提高模型的学习能力，获得预期的网络模型。当模型出现欠拟合的状况时，可以通过调整优化算法来改善模型的训练，降低模型的预测偏差，提升模型的表现能力。</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11" r="-14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50157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调优策略</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a:lnSpc>
                    <a:spcPct val="160000"/>
                  </a:lnSpc>
                  <a:spcBef>
                    <a:spcPts val="200"/>
                  </a:spcBef>
                </a:pPr>
                <a:r>
                  <a:rPr lang="zh-CN" altLang="en-US" sz="2200" dirty="0"/>
                  <a:t> </a:t>
                </a:r>
                <a:r>
                  <a:rPr lang="zh-CN" altLang="en-US" sz="2000" dirty="0"/>
                  <a:t>降低偏差</a:t>
                </a:r>
                <a:endParaRPr kumimoji="1" lang="zh-CN" altLang="en-US" sz="2200" dirty="0">
                  <a:sym typeface="+mn-ea"/>
                </a:endParaRPr>
              </a:p>
              <a:p>
                <a:pPr lvl="1">
                  <a:lnSpc>
                    <a:spcPct val="160000"/>
                  </a:lnSpc>
                </a:pPr>
                <a:r>
                  <a:rPr lang="zh-CN" altLang="en-US" dirty="0"/>
                  <a:t> </a:t>
                </a:r>
                <a:r>
                  <a:rPr lang="zh-CN" altLang="en-US" sz="1600" dirty="0"/>
                  <a:t>随机梯度下降</a:t>
                </a:r>
                <a:endParaRPr lang="en-US" altLang="zh-CN" dirty="0"/>
              </a:p>
              <a:p>
                <a:pPr lvl="2">
                  <a:lnSpc>
                    <a:spcPct val="160000"/>
                  </a:lnSpc>
                </a:pPr>
                <a:r>
                  <a:rPr lang="zh-CN" altLang="en-US" sz="1400" dirty="0"/>
                  <a:t>随机梯度下降（</a:t>
                </a:r>
                <a:r>
                  <a:rPr lang="en-US" altLang="zh-CN" sz="1400" dirty="0"/>
                  <a:t>stochastic gradient descent</a:t>
                </a:r>
                <a:r>
                  <a:rPr lang="zh-CN" altLang="en-US" sz="1400" dirty="0"/>
                  <a:t>，</a:t>
                </a:r>
                <a:r>
                  <a:rPr lang="en-US" altLang="zh-CN" sz="1400" dirty="0"/>
                  <a:t>SGD</a:t>
                </a:r>
                <a:r>
                  <a:rPr lang="zh-CN" altLang="en-US" sz="1400" dirty="0"/>
                  <a:t>）是最常见的优化算法，它对每个训练样本计算反向梯度，并进行参数更新，从而执行速度很快。</a:t>
                </a:r>
                <a:endParaRPr lang="en-US" altLang="zh-CN" sz="1600" dirty="0"/>
              </a:p>
              <a:p>
                <a:pPr marL="384175" lvl="2" indent="0">
                  <a:lnSpc>
                    <a:spcPct val="160000"/>
                  </a:lnSpc>
                  <a:buNone/>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𝜃</m:t>
                      </m:r>
                      <m:r>
                        <a:rPr lang="en-US" altLang="zh-CN" sz="1600" i="1">
                          <a:latin typeface="Cambria Math" panose="02040503050406030204" pitchFamily="18" charset="0"/>
                        </a:rPr>
                        <m:t>=</m:t>
                      </m:r>
                      <m:r>
                        <a:rPr lang="en-US" altLang="zh-CN" sz="1600" i="1">
                          <a:latin typeface="Cambria Math" panose="02040503050406030204" pitchFamily="18" charset="0"/>
                        </a:rPr>
                        <m:t>𝜃</m:t>
                      </m:r>
                      <m:r>
                        <a:rPr lang="zh-CN" altLang="en-US" sz="1600" i="1">
                          <a:latin typeface="Cambria Math" panose="02040503050406030204" pitchFamily="18" charset="0"/>
                        </a:rPr>
                        <m:t>−</m:t>
                      </m:r>
                      <m:r>
                        <a:rPr lang="en-US" altLang="zh-CN" sz="1600" i="1">
                          <a:latin typeface="Cambria Math" panose="02040503050406030204" pitchFamily="18" charset="0"/>
                        </a:rPr>
                        <m:t>𝜂</m:t>
                      </m:r>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a:latin typeface="Cambria Math" panose="02040503050406030204" pitchFamily="18" charset="0"/>
                            </a:rPr>
                            <m:t>𝛻</m:t>
                          </m:r>
                        </m:e>
                        <m:sub>
                          <m:r>
                            <a:rPr lang="en-US" altLang="zh-CN" sz="1600" i="1">
                              <a:latin typeface="Cambria Math" panose="02040503050406030204" pitchFamily="18" charset="0"/>
                            </a:rPr>
                            <m:t>𝜃</m:t>
                          </m:r>
                        </m:sub>
                      </m:sSub>
                      <m:r>
                        <m:rPr>
                          <m:nor/>
                        </m:rPr>
                        <a:rPr lang="en-US" altLang="zh-CN" sz="1600"/>
                        <m:t>L</m:t>
                      </m:r>
                      <m:d>
                        <m:dPr>
                          <m:ctrlPr>
                            <a:rPr lang="zh-CN" altLang="zh-CN" sz="1600" i="1">
                              <a:latin typeface="Cambria Math" panose="02040503050406030204" pitchFamily="18" charset="0"/>
                            </a:rPr>
                          </m:ctrlPr>
                        </m:dPr>
                        <m:e>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𝑓</m:t>
                              </m:r>
                              <m:r>
                                <a:rPr lang="en-US" altLang="zh-CN" sz="1600" i="1">
                                  <a:latin typeface="Cambria Math" panose="02040503050406030204" pitchFamily="18" charset="0"/>
                                </a:rPr>
                                <m:t>(</m:t>
                              </m:r>
                              <m:r>
                                <a:rPr lang="en-US" altLang="zh-CN" sz="1600" i="1">
                                  <a:latin typeface="Cambria Math" panose="02040503050406030204" pitchFamily="18" charset="0"/>
                                </a:rPr>
                                <m:t>𝑥</m:t>
                              </m:r>
                            </m:e>
                            <m:sup>
                              <m:d>
                                <m:dPr>
                                  <m:ctrlPr>
                                    <a:rPr lang="zh-CN" altLang="zh-CN" sz="1600" i="1">
                                      <a:latin typeface="Cambria Math" panose="02040503050406030204" pitchFamily="18" charset="0"/>
                                    </a:rPr>
                                  </m:ctrlPr>
                                </m:dPr>
                                <m:e>
                                  <m:r>
                                    <a:rPr lang="en-US" altLang="zh-CN" sz="1600" i="1">
                                      <a:latin typeface="Cambria Math" panose="02040503050406030204" pitchFamily="18" charset="0"/>
                                    </a:rPr>
                                    <m:t>𝑖</m:t>
                                  </m:r>
                                </m:e>
                              </m:d>
                            </m:sup>
                          </m:sSup>
                          <m:r>
                            <a:rPr lang="en-US" altLang="zh-CN" sz="1600" i="1">
                              <a:latin typeface="Cambria Math" panose="02040503050406030204" pitchFamily="18" charset="0"/>
                            </a:rPr>
                            <m:t>;</m:t>
                          </m:r>
                          <m:r>
                            <a:rPr lang="en-US" altLang="zh-CN" sz="1600" i="1">
                              <a:latin typeface="Cambria Math" panose="02040503050406030204" pitchFamily="18" charset="0"/>
                            </a:rPr>
                            <m:t>𝜃</m:t>
                          </m:r>
                        </m:e>
                      </m:d>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𝑦</m:t>
                          </m:r>
                        </m:e>
                        <m: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𝑖</m:t>
                              </m:r>
                            </m:e>
                          </m:d>
                        </m:sup>
                      </m:sSup>
                      <m:r>
                        <a:rPr lang="en-US" altLang="zh-CN" sz="1600" i="1">
                          <a:latin typeface="Cambria Math" panose="02040503050406030204" pitchFamily="18" charset="0"/>
                        </a:rPr>
                        <m:t>)</m:t>
                      </m:r>
                    </m:oMath>
                  </m:oMathPara>
                </a14:m>
                <a:endParaRPr lang="en-US" altLang="zh-CN" sz="1600" i="1" dirty="0">
                  <a:latin typeface="Cambria Math" panose="02040503050406030204" pitchFamily="18" charset="0"/>
                </a:endParaRPr>
              </a:p>
              <a:p>
                <a:pPr marL="384175" lvl="2" indent="0">
                  <a:lnSpc>
                    <a:spcPct val="160000"/>
                  </a:lnSpc>
                  <a:buNone/>
                </a:pPr>
                <a14:m>
                  <m:oMath xmlns:m="http://schemas.openxmlformats.org/officeDocument/2006/math">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𝑥</m:t>
                        </m:r>
                      </m:e>
                      <m: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𝑖</m:t>
                            </m:r>
                          </m:e>
                        </m:d>
                      </m:sup>
                    </m:sSup>
                  </m:oMath>
                </a14:m>
                <a:r>
                  <a:rPr lang="zh-CN" altLang="zh-CN" sz="1600" dirty="0"/>
                  <a:t>是第</a:t>
                </a:r>
                <a14:m>
                  <m:oMath xmlns:m="http://schemas.openxmlformats.org/officeDocument/2006/math">
                    <m:r>
                      <a:rPr lang="en-US" altLang="zh-CN" sz="1600" i="1">
                        <a:latin typeface="Cambria Math" panose="02040503050406030204" pitchFamily="18" charset="0"/>
                      </a:rPr>
                      <m:t>𝑖</m:t>
                    </m:r>
                  </m:oMath>
                </a14:m>
                <a:r>
                  <a:rPr lang="zh-CN" altLang="zh-CN" sz="1600" dirty="0"/>
                  <a:t>次训练的样本，</a:t>
                </a:r>
                <a14:m>
                  <m:oMath xmlns:m="http://schemas.openxmlformats.org/officeDocument/2006/math">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𝑦</m:t>
                        </m:r>
                      </m:e>
                      <m:sup>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m:t>
                        </m:r>
                      </m:sup>
                    </m:sSup>
                  </m:oMath>
                </a14:m>
                <a:r>
                  <a:rPr lang="zh-CN" altLang="zh-CN" sz="1600" dirty="0"/>
                  <a:t>是该样本的真实标签，</a:t>
                </a:r>
                <a14:m>
                  <m:oMath xmlns:m="http://schemas.openxmlformats.org/officeDocument/2006/math">
                    <m:r>
                      <a:rPr lang="en-US" altLang="zh-CN" sz="1600" i="1">
                        <a:latin typeface="Cambria Math" panose="02040503050406030204" pitchFamily="18" charset="0"/>
                      </a:rPr>
                      <m:t>𝜂</m:t>
                    </m:r>
                  </m:oMath>
                </a14:m>
                <a:r>
                  <a:rPr lang="zh-CN" altLang="zh-CN" sz="1600" dirty="0"/>
                  <a:t>是学习率。在实践中一般需要随训练的次数减小学习率，使得模型优化能够稳定，逐渐收敛到局部最小值。</a:t>
                </a:r>
                <a:endParaRPr lang="en-US" altLang="zh-CN" sz="1600" dirty="0"/>
              </a:p>
              <a:p>
                <a:pPr lvl="2">
                  <a:lnSpc>
                    <a:spcPct val="160000"/>
                  </a:lnSpc>
                </a:pPr>
                <a:endParaRPr lang="en-US" altLang="zh-CN" dirty="0"/>
              </a:p>
              <a:p>
                <a:pPr lvl="1">
                  <a:lnSpc>
                    <a:spcPct val="160000"/>
                  </a:lnSpc>
                </a:pPr>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50414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调优策略</a:t>
            </a:r>
            <a:endParaRPr kumimoji="1" lang="zh-CN" altLang="en-US" dirty="0"/>
          </a:p>
        </p:txBody>
      </p:sp>
      <p:sp>
        <p:nvSpPr>
          <p:cNvPr id="3" name="内容占位符 2"/>
          <p:cNvSpPr>
            <a:spLocks noGrp="1"/>
          </p:cNvSpPr>
          <p:nvPr>
            <p:ph idx="1"/>
          </p:nvPr>
        </p:nvSpPr>
        <p:spPr>
          <a:xfrm>
            <a:off x="858129" y="1417320"/>
            <a:ext cx="5236603" cy="4023360"/>
          </a:xfrm>
        </p:spPr>
        <p:txBody>
          <a:bodyPr>
            <a:noAutofit/>
          </a:bodyPr>
          <a:lstStyle/>
          <a:p>
            <a:pPr>
              <a:lnSpc>
                <a:spcPct val="160000"/>
              </a:lnSpc>
              <a:spcBef>
                <a:spcPts val="200"/>
              </a:spcBef>
            </a:pPr>
            <a:r>
              <a:rPr lang="zh-CN" altLang="en-US" sz="2000" dirty="0"/>
              <a:t>降低偏差</a:t>
            </a:r>
            <a:endParaRPr kumimoji="1" lang="zh-CN" altLang="en-US" sz="2200" dirty="0">
              <a:sym typeface="+mn-ea"/>
            </a:endParaRPr>
          </a:p>
          <a:p>
            <a:pPr lvl="1">
              <a:lnSpc>
                <a:spcPct val="160000"/>
              </a:lnSpc>
            </a:pPr>
            <a:r>
              <a:rPr lang="zh-CN" altLang="en-US" sz="1600" dirty="0"/>
              <a:t>随机梯度下降</a:t>
            </a:r>
            <a:endParaRPr lang="en-US" altLang="zh-CN" dirty="0"/>
          </a:p>
          <a:p>
            <a:pPr lvl="1">
              <a:lnSpc>
                <a:spcPct val="160000"/>
              </a:lnSpc>
            </a:pPr>
            <a:r>
              <a:rPr lang="zh-CN" altLang="zh-CN" sz="1600" dirty="0"/>
              <a:t>由于随机梯度下降对每个样本都进行更新，使得参数的变化过于频繁，参数之间的方差偏高，从而造成不同程度的代价函数波动。如</a:t>
            </a:r>
            <a:r>
              <a:rPr lang="zh-CN" altLang="en-US" sz="1600" dirty="0"/>
              <a:t>右图</a:t>
            </a:r>
            <a:r>
              <a:rPr lang="zh-CN" altLang="zh-CN" sz="1600" dirty="0"/>
              <a:t>所示，每个训练样本中高方差的更新参数会导致代价函数大幅度波动。</a:t>
            </a:r>
            <a:endParaRPr lang="en-US" altLang="zh-CN" sz="1600" dirty="0"/>
          </a:p>
          <a:p>
            <a:pPr lvl="1">
              <a:lnSpc>
                <a:spcPct val="160000"/>
              </a:lnSpc>
            </a:pPr>
            <a:endParaRPr lang="en-US" altLang="zh-CN" dirty="0"/>
          </a:p>
          <a:p>
            <a:pPr lvl="1">
              <a:lnSpc>
                <a:spcPct val="160000"/>
              </a:lnSpc>
            </a:pPr>
            <a:endParaRPr lang="zh-CN" altLang="zh-CN" dirty="0"/>
          </a:p>
        </p:txBody>
      </p:sp>
      <p:pic>
        <p:nvPicPr>
          <p:cNvPr id="4" name="图片 3" descr="C:\Users\myq\AppData\Local\Temp\ksohtml\wps2082.tmp.jpg">
            <a:extLst>
              <a:ext uri="{FF2B5EF4-FFF2-40B4-BE49-F238E27FC236}">
                <a16:creationId xmlns:a16="http://schemas.microsoft.com/office/drawing/2014/main" id="{1A277ECA-9E58-4978-9D4B-AF03AD4705CC}"/>
              </a:ext>
            </a:extLst>
          </p:cNvPr>
          <p:cNvPicPr/>
          <p:nvPr/>
        </p:nvPicPr>
        <p:blipFill>
          <a:blip r:embed="rId2">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a:xfrm>
            <a:off x="6370319" y="1715186"/>
            <a:ext cx="4841631" cy="3725494"/>
          </a:xfrm>
          <a:prstGeom prst="rect">
            <a:avLst/>
          </a:prstGeom>
          <a:noFill/>
          <a:ln>
            <a:noFill/>
          </a:ln>
        </p:spPr>
      </p:pic>
      <p:sp>
        <p:nvSpPr>
          <p:cNvPr id="5" name="矩形 4">
            <a:extLst>
              <a:ext uri="{FF2B5EF4-FFF2-40B4-BE49-F238E27FC236}">
                <a16:creationId xmlns:a16="http://schemas.microsoft.com/office/drawing/2014/main" id="{98CAD68F-DBDA-4643-B10C-AF8C0740D01A}"/>
              </a:ext>
            </a:extLst>
          </p:cNvPr>
          <p:cNvSpPr/>
          <p:nvPr/>
        </p:nvSpPr>
        <p:spPr>
          <a:xfrm>
            <a:off x="6607644" y="5648429"/>
            <a:ext cx="4366979" cy="415498"/>
          </a:xfrm>
          <a:prstGeom prst="rect">
            <a:avLst/>
          </a:prstGeom>
        </p:spPr>
        <p:txBody>
          <a:bodyPr wrap="square">
            <a:spAutoFit/>
          </a:bodyPr>
          <a:lstStyle/>
          <a:p>
            <a:pPr indent="266700" algn="ctr">
              <a:lnSpc>
                <a:spcPct val="150000"/>
              </a:lnSpc>
              <a:spcAft>
                <a:spcPts val="0"/>
              </a:spcAft>
            </a:pPr>
            <a:r>
              <a:rPr lang="zh-CN" altLang="zh-CN" sz="1400" kern="0" dirty="0">
                <a:latin typeface="Times New Roman" panose="02020603050405020304" pitchFamily="18" charset="0"/>
              </a:rPr>
              <a:t>随机梯度下降中出现的代价函数大幅度波动现象</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213279216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调优策略</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9600" y="1155035"/>
                <a:ext cx="10972800" cy="4035944"/>
              </a:xfrm>
            </p:spPr>
            <p:txBody>
              <a:bodyPr>
                <a:noAutofit/>
              </a:bodyPr>
              <a:lstStyle/>
              <a:p>
                <a:pPr>
                  <a:lnSpc>
                    <a:spcPct val="160000"/>
                  </a:lnSpc>
                  <a:spcBef>
                    <a:spcPts val="200"/>
                  </a:spcBef>
                </a:pPr>
                <a:r>
                  <a:rPr lang="zh-CN" altLang="en-US" sz="2000" dirty="0"/>
                  <a:t> 降低方差</a:t>
                </a:r>
                <a:endParaRPr kumimoji="1" lang="zh-CN" altLang="en-US" sz="2000" dirty="0">
                  <a:sym typeface="+mn-ea"/>
                </a:endParaRPr>
              </a:p>
              <a:p>
                <a:pPr lvl="1">
                  <a:lnSpc>
                    <a:spcPct val="160000"/>
                  </a:lnSpc>
                </a:pPr>
                <a:r>
                  <a:rPr lang="en-US" altLang="zh-CN" sz="1600" dirty="0"/>
                  <a:t> </a:t>
                </a:r>
                <a:r>
                  <a:rPr lang="en-US" altLang="zh-CN" sz="1800" dirty="0"/>
                  <a:t>L2</a:t>
                </a:r>
                <a:r>
                  <a:rPr lang="zh-CN" altLang="zh-CN" sz="1800" dirty="0"/>
                  <a:t>正则和</a:t>
                </a:r>
                <a:r>
                  <a:rPr lang="en-US" altLang="zh-CN" sz="1800" dirty="0"/>
                  <a:t>L1</a:t>
                </a:r>
                <a:r>
                  <a:rPr lang="zh-CN" altLang="zh-CN" sz="1800" dirty="0"/>
                  <a:t>正则</a:t>
                </a:r>
                <a:endParaRPr lang="en-US" altLang="zh-CN" sz="1400" dirty="0"/>
              </a:p>
              <a:p>
                <a:pPr lvl="2">
                  <a:lnSpc>
                    <a:spcPct val="160000"/>
                  </a:lnSpc>
                </a:pPr>
                <a:r>
                  <a:rPr lang="zh-CN" altLang="zh-CN" sz="1600" dirty="0"/>
                  <a:t>一种正则化方法是在目标函数或代价函数后面加上一个正则项，对参数进行约束，来限制模型的学习能力。</a:t>
                </a:r>
                <a:endParaRPr lang="en-US" altLang="zh-CN" sz="1600" dirty="0"/>
              </a:p>
              <a:p>
                <a:pPr lvl="2">
                  <a:lnSpc>
                    <a:spcPct val="160000"/>
                  </a:lnSpc>
                </a:pPr>
                <a:r>
                  <a:rPr lang="zh-CN" altLang="zh-CN" sz="1600" dirty="0"/>
                  <a:t>将正则化后的代价函数记作</a:t>
                </a:r>
                <a14:m>
                  <m:oMath xmlns:m="http://schemas.openxmlformats.org/officeDocument/2006/math">
                    <m:acc>
                      <m:accPr>
                        <m:chr m:val="̃"/>
                        <m:ctrlPr>
                          <a:rPr lang="zh-CN" altLang="zh-CN" sz="1600" i="1">
                            <a:latin typeface="Cambria Math" panose="02040503050406030204" pitchFamily="18" charset="0"/>
                          </a:rPr>
                        </m:ctrlPr>
                      </m:accPr>
                      <m:e>
                        <m:r>
                          <m:rPr>
                            <m:sty m:val="p"/>
                          </m:rPr>
                          <a:rPr lang="en-US" altLang="zh-CN" sz="1600">
                            <a:latin typeface="Cambria Math" panose="02040503050406030204" pitchFamily="18" charset="0"/>
                          </a:rPr>
                          <m:t>L</m:t>
                        </m:r>
                      </m:e>
                    </m:acc>
                  </m:oMath>
                </a14:m>
                <a:r>
                  <a:rPr lang="en-US" altLang="zh-CN" sz="1600" dirty="0"/>
                  <a:t>:</a:t>
                </a:r>
                <a:endParaRPr lang="zh-CN" altLang="zh-CN" sz="1600" dirty="0"/>
              </a:p>
              <a:p>
                <a:pPr marL="384175" lvl="2" indent="0">
                  <a:lnSpc>
                    <a:spcPct val="160000"/>
                  </a:lnSpc>
                  <a:buNone/>
                </a:pPr>
                <a14:m>
                  <m:oMathPara xmlns:m="http://schemas.openxmlformats.org/officeDocument/2006/math">
                    <m:oMathParaPr>
                      <m:jc m:val="centerGroup"/>
                    </m:oMathParaPr>
                    <m:oMath xmlns:m="http://schemas.openxmlformats.org/officeDocument/2006/math">
                      <m:acc>
                        <m:accPr>
                          <m:chr m:val="̃"/>
                          <m:ctrlPr>
                            <a:rPr lang="zh-CN" altLang="zh-CN" sz="1600" i="1">
                              <a:latin typeface="Cambria Math" panose="02040503050406030204" pitchFamily="18" charset="0"/>
                            </a:rPr>
                          </m:ctrlPr>
                        </m:accPr>
                        <m:e>
                          <m:r>
                            <m:rPr>
                              <m:nor/>
                            </m:rPr>
                            <a:rPr lang="en-US" altLang="zh-CN" sz="1600"/>
                            <m:t>L</m:t>
                          </m:r>
                        </m:e>
                      </m:acc>
                      <m:r>
                        <a:rPr lang="en-US" altLang="zh-CN" sz="1600" i="1">
                          <a:latin typeface="Cambria Math" panose="02040503050406030204" pitchFamily="18" charset="0"/>
                        </a:rPr>
                        <m:t>(</m:t>
                      </m:r>
                      <m:r>
                        <a:rPr lang="en-US" altLang="zh-CN" sz="1600" i="1">
                          <a:latin typeface="Cambria Math" panose="02040503050406030204" pitchFamily="18" charset="0"/>
                        </a:rPr>
                        <m:t>𝑓</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𝑥</m:t>
                          </m:r>
                          <m:r>
                            <a:rPr lang="en-US" altLang="zh-CN" sz="1600" i="1">
                              <a:latin typeface="Cambria Math" panose="02040503050406030204" pitchFamily="18" charset="0"/>
                            </a:rPr>
                            <m:t>;</m:t>
                          </m:r>
                          <m:r>
                            <a:rPr lang="en-US" altLang="zh-CN" sz="1600" i="1">
                              <a:latin typeface="Cambria Math" panose="02040503050406030204" pitchFamily="18" charset="0"/>
                            </a:rPr>
                            <m:t>𝜃</m:t>
                          </m:r>
                        </m:e>
                      </m:d>
                      <m:r>
                        <a:rPr lang="en-US" altLang="zh-CN" sz="1600" i="1">
                          <a:latin typeface="Cambria Math" panose="02040503050406030204" pitchFamily="18" charset="0"/>
                        </a:rPr>
                        <m:t>,</m:t>
                      </m:r>
                      <m:r>
                        <a:rPr lang="en-US" altLang="zh-CN" sz="1600" i="1">
                          <a:latin typeface="Cambria Math" panose="02040503050406030204" pitchFamily="18" charset="0"/>
                        </a:rPr>
                        <m:t>𝑦</m:t>
                      </m:r>
                      <m:r>
                        <a:rPr lang="en-US" altLang="zh-CN" sz="1600" i="1">
                          <a:latin typeface="Cambria Math" panose="02040503050406030204" pitchFamily="18" charset="0"/>
                        </a:rPr>
                        <m:t>)</m:t>
                      </m:r>
                      <m:r>
                        <a:rPr lang="en-US" altLang="zh-CN" sz="1600">
                          <a:latin typeface="Cambria Math" panose="02040503050406030204" pitchFamily="18" charset="0"/>
                        </a:rPr>
                        <m:t>=</m:t>
                      </m:r>
                      <m:r>
                        <m:rPr>
                          <m:sty m:val="p"/>
                        </m:rPr>
                        <a:rPr lang="en-US" altLang="zh-CN" sz="1600">
                          <a:latin typeface="Cambria Math" panose="02040503050406030204" pitchFamily="18" charset="0"/>
                        </a:rPr>
                        <m:t>L</m:t>
                      </m:r>
                      <m:r>
                        <a:rPr lang="en-US" altLang="zh-CN" sz="1600" i="1">
                          <a:latin typeface="Cambria Math" panose="02040503050406030204" pitchFamily="18" charset="0"/>
                        </a:rPr>
                        <m:t>(</m:t>
                      </m:r>
                      <m:r>
                        <a:rPr lang="en-US" altLang="zh-CN" sz="1600" i="1">
                          <a:latin typeface="Cambria Math" panose="02040503050406030204" pitchFamily="18" charset="0"/>
                        </a:rPr>
                        <m:t>𝑓</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𝑥</m:t>
                          </m:r>
                          <m:r>
                            <a:rPr lang="en-US" altLang="zh-CN" sz="1600" i="1">
                              <a:latin typeface="Cambria Math" panose="02040503050406030204" pitchFamily="18" charset="0"/>
                            </a:rPr>
                            <m:t>;</m:t>
                          </m:r>
                          <m:r>
                            <a:rPr lang="en-US" altLang="zh-CN" sz="1600" i="1">
                              <a:latin typeface="Cambria Math" panose="02040503050406030204" pitchFamily="18" charset="0"/>
                            </a:rPr>
                            <m:t>𝜃</m:t>
                          </m:r>
                        </m:e>
                      </m:d>
                      <m:r>
                        <a:rPr lang="en-US" altLang="zh-CN" sz="1600" i="1">
                          <a:latin typeface="Cambria Math" panose="02040503050406030204" pitchFamily="18" charset="0"/>
                        </a:rPr>
                        <m:t>,</m:t>
                      </m:r>
                      <m:r>
                        <a:rPr lang="en-US" altLang="zh-CN" sz="1600" i="1">
                          <a:latin typeface="Cambria Math" panose="02040503050406030204" pitchFamily="18" charset="0"/>
                        </a:rPr>
                        <m:t>𝑦</m:t>
                      </m:r>
                      <m:r>
                        <a:rPr lang="en-US" altLang="zh-CN" sz="1600" i="1">
                          <a:latin typeface="Cambria Math" panose="02040503050406030204" pitchFamily="18" charset="0"/>
                        </a:rPr>
                        <m:t>)</m:t>
                      </m:r>
                      <m:r>
                        <a:rPr lang="en-US" altLang="zh-CN" sz="1600">
                          <a:latin typeface="Cambria Math" panose="02040503050406030204" pitchFamily="18" charset="0"/>
                        </a:rPr>
                        <m:t>+</m:t>
                      </m:r>
                      <m:r>
                        <a:rPr lang="en-US" altLang="zh-CN" sz="1600" i="1">
                          <a:latin typeface="Cambria Math" panose="02040503050406030204" pitchFamily="18" charset="0"/>
                        </a:rPr>
                        <m:t>𝛼</m:t>
                      </m:r>
                      <m:r>
                        <m:rPr>
                          <m:sty m:val="p"/>
                        </m:rPr>
                        <a:rPr lang="en-US" altLang="zh-CN" sz="1600">
                          <a:latin typeface="Cambria Math" panose="02040503050406030204" pitchFamily="18" charset="0"/>
                        </a:rPr>
                        <m:t>Ω</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𝜃</m:t>
                          </m:r>
                        </m:e>
                      </m:d>
                    </m:oMath>
                  </m:oMathPara>
                </a14:m>
                <a:endParaRPr lang="en-US" altLang="zh-CN" sz="1600" dirty="0"/>
              </a:p>
              <a:p>
                <a:pPr marL="669925" lvl="2" indent="-285750">
                  <a:lnSpc>
                    <a:spcPct val="160000"/>
                  </a:lnSpc>
                </a:pPr>
                <a:r>
                  <a:rPr lang="zh-CN" altLang="zh-CN" sz="1600" dirty="0"/>
                  <a:t>其中</a:t>
                </a:r>
                <a14:m>
                  <m:oMath xmlns:m="http://schemas.openxmlformats.org/officeDocument/2006/math">
                    <m:r>
                      <m:rPr>
                        <m:sty m:val="p"/>
                      </m:rPr>
                      <a:rPr lang="en-US" altLang="zh-CN" sz="1600">
                        <a:latin typeface="Cambria Math" panose="02040503050406030204" pitchFamily="18" charset="0"/>
                      </a:rPr>
                      <m:t>α</m:t>
                    </m:r>
                    <m:r>
                      <a:rPr lang="en-US" altLang="zh-CN" sz="1600">
                        <a:latin typeface="Cambria Math" panose="02040503050406030204" pitchFamily="18" charset="0"/>
                      </a:rPr>
                      <m:t>∈[0, ∞]</m:t>
                    </m:r>
                  </m:oMath>
                </a14:m>
                <a:r>
                  <a:rPr lang="zh-CN" altLang="zh-CN" sz="1600" dirty="0"/>
                  <a:t>是一个超参数，权衡罚项对代价函数的相对贡献，</a:t>
                </a:r>
                <a14:m>
                  <m:oMath xmlns:m="http://schemas.openxmlformats.org/officeDocument/2006/math">
                    <m:r>
                      <a:rPr lang="en-US" altLang="zh-CN" sz="1600" i="1">
                        <a:latin typeface="Cambria Math" panose="02040503050406030204" pitchFamily="18" charset="0"/>
                      </a:rPr>
                      <m:t>𝛼</m:t>
                    </m:r>
                  </m:oMath>
                </a14:m>
                <a:r>
                  <a:rPr lang="zh-CN" altLang="zh-CN" sz="1600" dirty="0"/>
                  <a:t>越大，表示对应的正则化惩罚越大。</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9600" y="1155035"/>
                <a:ext cx="10972800" cy="4035944"/>
              </a:xfrm>
              <a:blipFill>
                <a:blip r:embed="rId2"/>
                <a:stretch>
                  <a:fillRect l="-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620929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调优策略</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a:lnSpc>
                    <a:spcPct val="160000"/>
                  </a:lnSpc>
                  <a:spcBef>
                    <a:spcPts val="200"/>
                  </a:spcBef>
                </a:pPr>
                <a:r>
                  <a:rPr lang="zh-CN" altLang="en-US" sz="2200" dirty="0"/>
                  <a:t> </a:t>
                </a:r>
                <a:r>
                  <a:rPr lang="zh-CN" altLang="en-US" sz="2000" dirty="0"/>
                  <a:t>降低方差</a:t>
                </a:r>
                <a:endParaRPr kumimoji="1" lang="zh-CN" altLang="en-US" sz="2200" dirty="0">
                  <a:sym typeface="+mn-ea"/>
                </a:endParaRPr>
              </a:p>
              <a:p>
                <a:pPr lvl="1">
                  <a:lnSpc>
                    <a:spcPct val="160000"/>
                  </a:lnSpc>
                </a:pPr>
                <a:r>
                  <a:rPr lang="en-US" altLang="zh-CN" sz="1600" dirty="0"/>
                  <a:t>L2</a:t>
                </a:r>
              </a:p>
              <a:p>
                <a:pPr lvl="2">
                  <a:lnSpc>
                    <a:spcPct val="160000"/>
                  </a:lnSpc>
                </a:pPr>
                <a:r>
                  <a:rPr lang="en-US" altLang="zh-CN" sz="1600" dirty="0"/>
                  <a:t>L2</a:t>
                </a:r>
                <a:r>
                  <a:rPr lang="zh-CN" altLang="zh-CN" sz="1600" dirty="0"/>
                  <a:t>参数正则化方法也叫做权重衰减。</a:t>
                </a:r>
                <a:endParaRPr lang="en-US" altLang="zh-CN" sz="1600" dirty="0"/>
              </a:p>
              <a:p>
                <a:pPr marL="1012825" lvl="3" indent="-285750">
                  <a:lnSpc>
                    <a:spcPct val="160000"/>
                  </a:lnSpc>
                </a:pPr>
                <a:r>
                  <a:rPr lang="zh-CN" altLang="zh-CN" sz="1450" dirty="0"/>
                  <a:t>通过向目标函数添加一个正则项</a:t>
                </a:r>
                <a14:m>
                  <m:oMath xmlns:m="http://schemas.openxmlformats.org/officeDocument/2006/math">
                    <m:r>
                      <a:rPr lang="en-US" altLang="zh-CN" sz="1450" b="0" i="1" smtClean="0">
                        <a:latin typeface="Cambria Math" panose="02040503050406030204" pitchFamily="18" charset="0"/>
                      </a:rPr>
                      <m:t>𝛺</m:t>
                    </m:r>
                    <m:d>
                      <m:dPr>
                        <m:ctrlPr>
                          <a:rPr lang="zh-CN" altLang="zh-CN" sz="1450" i="1">
                            <a:latin typeface="Cambria Math" panose="02040503050406030204" pitchFamily="18" charset="0"/>
                          </a:rPr>
                        </m:ctrlPr>
                      </m:dPr>
                      <m:e>
                        <m:r>
                          <a:rPr lang="en-US" altLang="zh-CN" sz="1450" b="0" i="1" smtClean="0">
                            <a:latin typeface="Cambria Math" panose="02040503050406030204" pitchFamily="18" charset="0"/>
                          </a:rPr>
                          <m:t>𝜃</m:t>
                        </m:r>
                      </m:e>
                    </m:d>
                    <m:r>
                      <a:rPr lang="en-US" altLang="zh-CN" sz="1450" b="0" smtClean="0">
                        <a:latin typeface="Cambria Math" panose="02040503050406030204" pitchFamily="18" charset="0"/>
                      </a:rPr>
                      <m:t>=</m:t>
                    </m:r>
                    <m:f>
                      <m:fPr>
                        <m:ctrlPr>
                          <a:rPr lang="zh-CN" altLang="zh-CN" sz="1450" i="1">
                            <a:latin typeface="Cambria Math" panose="02040503050406030204" pitchFamily="18" charset="0"/>
                          </a:rPr>
                        </m:ctrlPr>
                      </m:fPr>
                      <m:num>
                        <m:r>
                          <a:rPr lang="en-US" altLang="zh-CN" sz="1450" b="0" i="1" smtClean="0">
                            <a:latin typeface="Cambria Math" panose="02040503050406030204" pitchFamily="18" charset="0"/>
                          </a:rPr>
                          <m:t>1</m:t>
                        </m:r>
                      </m:num>
                      <m:den>
                        <m:r>
                          <a:rPr lang="en-US" altLang="zh-CN" sz="1450" b="0" i="1" smtClean="0">
                            <a:latin typeface="Cambria Math" panose="02040503050406030204" pitchFamily="18" charset="0"/>
                          </a:rPr>
                          <m:t>2</m:t>
                        </m:r>
                      </m:den>
                    </m:f>
                    <m:sSup>
                      <m:sSupPr>
                        <m:ctrlPr>
                          <a:rPr lang="zh-CN" altLang="zh-CN" sz="1450" i="1">
                            <a:latin typeface="Cambria Math" panose="02040503050406030204" pitchFamily="18" charset="0"/>
                          </a:rPr>
                        </m:ctrlPr>
                      </m:sSupPr>
                      <m:e>
                        <m:d>
                          <m:dPr>
                            <m:begChr m:val="|"/>
                            <m:endChr m:val="|"/>
                            <m:ctrlPr>
                              <a:rPr lang="zh-CN" altLang="zh-CN" sz="1450" i="1">
                                <a:latin typeface="Cambria Math" panose="02040503050406030204" pitchFamily="18" charset="0"/>
                              </a:rPr>
                            </m:ctrlPr>
                          </m:dPr>
                          <m:e>
                            <m:r>
                              <a:rPr lang="en-US" altLang="zh-CN" sz="1450" b="0" i="1" smtClean="0">
                                <a:latin typeface="Cambria Math" panose="02040503050406030204" pitchFamily="18" charset="0"/>
                              </a:rPr>
                              <m:t>𝜃</m:t>
                            </m:r>
                          </m:e>
                        </m:d>
                      </m:e>
                      <m:sup>
                        <m:r>
                          <a:rPr lang="en-US" altLang="zh-CN" sz="1450" b="0" i="1" smtClean="0">
                            <a:latin typeface="Cambria Math" panose="02040503050406030204" pitchFamily="18" charset="0"/>
                          </a:rPr>
                          <m:t>2</m:t>
                        </m:r>
                      </m:sup>
                    </m:sSup>
                  </m:oMath>
                </a14:m>
                <a:r>
                  <a:rPr lang="zh-CN" altLang="zh-CN" sz="1450" dirty="0"/>
                  <a:t>，使权重更加接近原点</a:t>
                </a:r>
                <a:r>
                  <a:rPr lang="en-US" altLang="zh-CN" sz="1450" dirty="0"/>
                  <a:t>L2</a:t>
                </a:r>
                <a:r>
                  <a:rPr lang="zh-CN" altLang="zh-CN" sz="1450" dirty="0"/>
                  <a:t>参数正则化之后的模型具有以下总的代价函数：</a:t>
                </a:r>
                <a:endParaRPr lang="en-US" altLang="zh-CN" sz="1450" i="1" dirty="0">
                  <a:latin typeface="Cambria Math" panose="02040503050406030204" pitchFamily="18" charset="0"/>
                </a:endParaRPr>
              </a:p>
              <a:p>
                <a:pPr marL="727075" lvl="3" indent="0">
                  <a:lnSpc>
                    <a:spcPct val="160000"/>
                  </a:lnSpc>
                  <a:buNone/>
                </a:pPr>
                <a:r>
                  <a:rPr lang="en-US" altLang="zh-CN" sz="1450" i="1" dirty="0">
                    <a:latin typeface="Cambria Math" panose="02040503050406030204" pitchFamily="18" charset="0"/>
                  </a:rPr>
                  <a:t>				</a:t>
                </a:r>
                <a14:m>
                  <m:oMath xmlns:m="http://schemas.openxmlformats.org/officeDocument/2006/math">
                    <m:acc>
                      <m:accPr>
                        <m:chr m:val="̃"/>
                        <m:ctrlPr>
                          <a:rPr lang="zh-CN" altLang="zh-CN" sz="1450" i="1">
                            <a:latin typeface="Cambria Math" panose="02040503050406030204" pitchFamily="18" charset="0"/>
                          </a:rPr>
                        </m:ctrlPr>
                      </m:accPr>
                      <m:e>
                        <m:r>
                          <m:rPr>
                            <m:nor/>
                          </m:rPr>
                          <a:rPr lang="en-US" altLang="zh-CN" sz="1450"/>
                          <m:t>L</m:t>
                        </m:r>
                      </m:e>
                    </m:acc>
                    <m:r>
                      <a:rPr lang="en-US" altLang="zh-CN" sz="1450" b="0" i="1" smtClean="0">
                        <a:latin typeface="Cambria Math" panose="02040503050406030204" pitchFamily="18" charset="0"/>
                      </a:rPr>
                      <m:t>(</m:t>
                    </m:r>
                    <m:r>
                      <a:rPr lang="en-US" altLang="zh-CN" sz="1450" b="0" i="1" smtClean="0">
                        <a:latin typeface="Cambria Math" panose="02040503050406030204" pitchFamily="18" charset="0"/>
                      </a:rPr>
                      <m:t>𝑓</m:t>
                    </m:r>
                    <m:d>
                      <m:dPr>
                        <m:ctrlPr>
                          <a:rPr lang="zh-CN" altLang="zh-CN" sz="1450" i="1">
                            <a:latin typeface="Cambria Math" panose="02040503050406030204" pitchFamily="18" charset="0"/>
                          </a:rPr>
                        </m:ctrlPr>
                      </m:dPr>
                      <m:e>
                        <m:r>
                          <a:rPr lang="en-US" altLang="zh-CN" sz="1450" b="0" i="1" smtClean="0">
                            <a:latin typeface="Cambria Math" panose="02040503050406030204" pitchFamily="18" charset="0"/>
                          </a:rPr>
                          <m:t>𝑥</m:t>
                        </m:r>
                        <m:r>
                          <a:rPr lang="en-US" altLang="zh-CN" sz="1450" b="0" i="1" smtClean="0">
                            <a:latin typeface="Cambria Math" panose="02040503050406030204" pitchFamily="18" charset="0"/>
                          </a:rPr>
                          <m:t>;</m:t>
                        </m:r>
                        <m:r>
                          <a:rPr lang="en-US" altLang="zh-CN" sz="1450" b="0" i="1" smtClean="0">
                            <a:latin typeface="Cambria Math" panose="02040503050406030204" pitchFamily="18" charset="0"/>
                          </a:rPr>
                          <m:t>𝜃</m:t>
                        </m:r>
                      </m:e>
                    </m:d>
                    <m:r>
                      <a:rPr lang="en-US" altLang="zh-CN" sz="1450" b="0" i="1" smtClean="0">
                        <a:latin typeface="Cambria Math" panose="02040503050406030204" pitchFamily="18" charset="0"/>
                      </a:rPr>
                      <m:t>,</m:t>
                    </m:r>
                    <m:r>
                      <a:rPr lang="en-US" altLang="zh-CN" sz="1450" b="0" i="1" smtClean="0">
                        <a:latin typeface="Cambria Math" panose="02040503050406030204" pitchFamily="18" charset="0"/>
                      </a:rPr>
                      <m:t>𝑦</m:t>
                    </m:r>
                    <m:r>
                      <a:rPr lang="en-US" altLang="zh-CN" sz="1450" b="0" i="1" smtClean="0">
                        <a:latin typeface="Cambria Math" panose="02040503050406030204" pitchFamily="18" charset="0"/>
                      </a:rPr>
                      <m:t>)</m:t>
                    </m:r>
                    <m:r>
                      <a:rPr lang="en-US" altLang="zh-CN" sz="1450" b="0" smtClean="0">
                        <a:latin typeface="Cambria Math" panose="02040503050406030204" pitchFamily="18" charset="0"/>
                      </a:rPr>
                      <m:t>=</m:t>
                    </m:r>
                    <m:r>
                      <a:rPr lang="en-US" altLang="zh-CN" sz="1450" b="0" i="1" smtClean="0">
                        <a:latin typeface="Cambria Math" panose="02040503050406030204" pitchFamily="18" charset="0"/>
                      </a:rPr>
                      <m:t>𝐿</m:t>
                    </m:r>
                    <m:r>
                      <a:rPr lang="en-US" altLang="zh-CN" sz="1450" b="0" i="1" smtClean="0">
                        <a:latin typeface="Cambria Math" panose="02040503050406030204" pitchFamily="18" charset="0"/>
                      </a:rPr>
                      <m:t>(</m:t>
                    </m:r>
                    <m:r>
                      <a:rPr lang="en-US" altLang="zh-CN" sz="1450" b="0" i="1" smtClean="0">
                        <a:latin typeface="Cambria Math" panose="02040503050406030204" pitchFamily="18" charset="0"/>
                      </a:rPr>
                      <m:t>𝑓</m:t>
                    </m:r>
                    <m:d>
                      <m:dPr>
                        <m:ctrlPr>
                          <a:rPr lang="zh-CN" altLang="zh-CN" sz="1450" i="1">
                            <a:latin typeface="Cambria Math" panose="02040503050406030204" pitchFamily="18" charset="0"/>
                          </a:rPr>
                        </m:ctrlPr>
                      </m:dPr>
                      <m:e>
                        <m:r>
                          <a:rPr lang="en-US" altLang="zh-CN" sz="1450" b="0" i="1" smtClean="0">
                            <a:latin typeface="Cambria Math" panose="02040503050406030204" pitchFamily="18" charset="0"/>
                          </a:rPr>
                          <m:t>𝑥</m:t>
                        </m:r>
                        <m:r>
                          <a:rPr lang="en-US" altLang="zh-CN" sz="1450" b="0" i="1" smtClean="0">
                            <a:latin typeface="Cambria Math" panose="02040503050406030204" pitchFamily="18" charset="0"/>
                          </a:rPr>
                          <m:t>;</m:t>
                        </m:r>
                        <m:r>
                          <a:rPr lang="en-US" altLang="zh-CN" sz="1450" b="0" i="1" smtClean="0">
                            <a:latin typeface="Cambria Math" panose="02040503050406030204" pitchFamily="18" charset="0"/>
                          </a:rPr>
                          <m:t>𝜃</m:t>
                        </m:r>
                      </m:e>
                    </m:d>
                    <m:r>
                      <a:rPr lang="en-US" altLang="zh-CN" sz="1450" b="0" i="1" smtClean="0">
                        <a:latin typeface="Cambria Math" panose="02040503050406030204" pitchFamily="18" charset="0"/>
                      </a:rPr>
                      <m:t>,</m:t>
                    </m:r>
                    <m:r>
                      <a:rPr lang="en-US" altLang="zh-CN" sz="1450" b="0" i="1" smtClean="0">
                        <a:latin typeface="Cambria Math" panose="02040503050406030204" pitchFamily="18" charset="0"/>
                      </a:rPr>
                      <m:t>𝑦</m:t>
                    </m:r>
                    <m:r>
                      <a:rPr lang="en-US" altLang="zh-CN" sz="1450" b="0" i="1" smtClean="0">
                        <a:latin typeface="Cambria Math" panose="02040503050406030204" pitchFamily="18" charset="0"/>
                      </a:rPr>
                      <m:t>)</m:t>
                    </m:r>
                    <m:r>
                      <a:rPr lang="en-US" altLang="zh-CN" sz="1450" b="0" smtClean="0">
                        <a:latin typeface="Cambria Math" panose="02040503050406030204" pitchFamily="18" charset="0"/>
                      </a:rPr>
                      <m:t>+</m:t>
                    </m:r>
                    <m:f>
                      <m:fPr>
                        <m:ctrlPr>
                          <a:rPr lang="zh-CN" altLang="zh-CN" sz="1450" i="1">
                            <a:latin typeface="Cambria Math" panose="02040503050406030204" pitchFamily="18" charset="0"/>
                          </a:rPr>
                        </m:ctrlPr>
                      </m:fPr>
                      <m:num>
                        <m:r>
                          <a:rPr lang="en-US" altLang="zh-CN" sz="1450" b="0" i="1" smtClean="0">
                            <a:latin typeface="Cambria Math" panose="02040503050406030204" pitchFamily="18" charset="0"/>
                          </a:rPr>
                          <m:t>𝛼</m:t>
                        </m:r>
                      </m:num>
                      <m:den>
                        <m:r>
                          <a:rPr lang="en-US" altLang="zh-CN" sz="1450" b="0" i="1" smtClean="0">
                            <a:latin typeface="Cambria Math" panose="02040503050406030204" pitchFamily="18" charset="0"/>
                          </a:rPr>
                          <m:t>2</m:t>
                        </m:r>
                      </m:den>
                    </m:f>
                    <m:sSup>
                      <m:sSupPr>
                        <m:ctrlPr>
                          <a:rPr lang="zh-CN" altLang="zh-CN" sz="1450" i="1">
                            <a:latin typeface="Cambria Math" panose="02040503050406030204" pitchFamily="18" charset="0"/>
                          </a:rPr>
                        </m:ctrlPr>
                      </m:sSupPr>
                      <m:e>
                        <m:r>
                          <a:rPr lang="en-US" altLang="zh-CN" sz="1450" b="0" i="1" smtClean="0">
                            <a:latin typeface="Cambria Math" panose="02040503050406030204" pitchFamily="18" charset="0"/>
                          </a:rPr>
                          <m:t>𝜃</m:t>
                        </m:r>
                      </m:e>
                      <m:sup>
                        <m:r>
                          <m:rPr>
                            <m:nor/>
                          </m:rPr>
                          <a:rPr lang="en-US" altLang="zh-CN" sz="1450"/>
                          <m:t>T</m:t>
                        </m:r>
                      </m:sup>
                    </m:sSup>
                    <m:r>
                      <a:rPr lang="en-US" altLang="zh-CN" sz="1450" b="0" i="1" smtClean="0">
                        <a:latin typeface="Cambria Math" panose="02040503050406030204" pitchFamily="18" charset="0"/>
                      </a:rPr>
                      <m:t>𝜃</m:t>
                    </m:r>
                  </m:oMath>
                </a14:m>
                <a:r>
                  <a:rPr lang="en-US" altLang="zh-CN" sz="1450" dirty="0"/>
                  <a:t> </a:t>
                </a:r>
                <a:endParaRPr lang="zh-CN" altLang="zh-CN" sz="145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23332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调优策略</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a:lnSpc>
                    <a:spcPct val="160000"/>
                  </a:lnSpc>
                  <a:spcBef>
                    <a:spcPts val="200"/>
                  </a:spcBef>
                  <a:buFont typeface="Wingdings" panose="05000000000000000000" pitchFamily="2" charset="2"/>
                  <a:buChar char="Ø"/>
                </a:pPr>
                <a:r>
                  <a:rPr lang="zh-CN" altLang="en-US" sz="2000" dirty="0"/>
                  <a:t> 降低方差</a:t>
                </a:r>
                <a:endParaRPr kumimoji="1" lang="zh-CN" altLang="en-US" sz="2000" dirty="0">
                  <a:sym typeface="+mn-ea"/>
                </a:endParaRPr>
              </a:p>
              <a:p>
                <a:pPr lvl="1">
                  <a:lnSpc>
                    <a:spcPct val="160000"/>
                  </a:lnSpc>
                  <a:buFont typeface="Wingdings" panose="05000000000000000000" pitchFamily="2" charset="2"/>
                  <a:buChar char="Ø"/>
                </a:pPr>
                <a:r>
                  <a:rPr lang="en-US" altLang="zh-CN" sz="1600" dirty="0"/>
                  <a:t>L1</a:t>
                </a:r>
                <a:r>
                  <a:rPr lang="zh-CN" altLang="zh-CN" sz="1600" dirty="0"/>
                  <a:t>正则</a:t>
                </a:r>
                <a:endParaRPr lang="en-US" altLang="zh-CN" dirty="0"/>
              </a:p>
              <a:p>
                <a:pPr marL="384175" lvl="2" indent="0">
                  <a:lnSpc>
                    <a:spcPct val="160000"/>
                  </a:lnSpc>
                  <a:buNone/>
                </a:pPr>
                <a:r>
                  <a:rPr lang="en-US" altLang="zh-CN" sz="1600" dirty="0"/>
                  <a:t>L1</a:t>
                </a:r>
                <a:r>
                  <a:rPr lang="zh-CN" altLang="zh-CN" sz="1600" dirty="0"/>
                  <a:t>正则化也是一种常见的正则化方法，它能使得模型的参数尽可能的稀疏化。模型参数</a:t>
                </a:r>
                <a14:m>
                  <m:oMath xmlns:m="http://schemas.openxmlformats.org/officeDocument/2006/math">
                    <m:r>
                      <m:rPr>
                        <m:sty m:val="p"/>
                      </m:rPr>
                      <a:rPr lang="en-US" altLang="zh-CN" sz="1600">
                        <a:latin typeface="Cambria Math" panose="02040503050406030204" pitchFamily="18" charset="0"/>
                      </a:rPr>
                      <m:t>θ</m:t>
                    </m:r>
                  </m:oMath>
                </a14:m>
                <a:r>
                  <a:rPr lang="zh-CN" altLang="zh-CN" sz="1600" dirty="0"/>
                  <a:t>的</a:t>
                </a:r>
                <a:r>
                  <a:rPr lang="en-US" altLang="zh-CN" sz="1600" dirty="0"/>
                  <a:t>L1</a:t>
                </a:r>
                <a:r>
                  <a:rPr lang="zh-CN" altLang="zh-CN" sz="1600" dirty="0"/>
                  <a:t>正则化被定义为：</a:t>
                </a:r>
                <a14:m>
                  <m:oMath xmlns:m="http://schemas.openxmlformats.org/officeDocument/2006/math">
                    <m:r>
                      <m:rPr>
                        <m:sty m:val="p"/>
                      </m:rPr>
                      <a:rPr lang="en-US" altLang="zh-CN" sz="1600">
                        <a:latin typeface="Cambria Math" panose="02040503050406030204" pitchFamily="18" charset="0"/>
                      </a:rPr>
                      <m:t>Ω</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𝜃</m:t>
                        </m:r>
                      </m:e>
                    </m:d>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d>
                          <m:dPr>
                            <m:begChr m:val="‖"/>
                            <m:endChr m:val="‖"/>
                            <m:ctrlPr>
                              <a:rPr lang="zh-CN" altLang="zh-CN" sz="1600" i="1">
                                <a:latin typeface="Cambria Math" panose="02040503050406030204" pitchFamily="18" charset="0"/>
                              </a:rPr>
                            </m:ctrlPr>
                          </m:dPr>
                          <m:e>
                            <m:r>
                              <a:rPr lang="en-US" altLang="zh-CN" sz="1600" i="1">
                                <a:latin typeface="Cambria Math" panose="02040503050406030204" pitchFamily="18" charset="0"/>
                              </a:rPr>
                              <m:t>𝜃</m:t>
                            </m:r>
                          </m:e>
                        </m:d>
                      </m:e>
                      <m:sub>
                        <m:r>
                          <a:rPr lang="en-US" altLang="zh-CN" sz="1600">
                            <a:latin typeface="Cambria Math" panose="02040503050406030204" pitchFamily="18" charset="0"/>
                          </a:rPr>
                          <m:t>1</m:t>
                        </m:r>
                      </m:sub>
                    </m:sSub>
                  </m:oMath>
                </a14:m>
                <a:r>
                  <a:rPr lang="en-US" altLang="zh-CN" sz="1600" dirty="0"/>
                  <a:t>, </a:t>
                </a:r>
                <a:r>
                  <a:rPr lang="zh-CN" altLang="zh-CN" sz="1600" dirty="0"/>
                  <a:t>即各个参数的绝对值之和。</a:t>
                </a:r>
                <a:endParaRPr lang="en-US" altLang="zh-CN" sz="1600" dirty="0"/>
              </a:p>
              <a:p>
                <a:pPr marL="384175" lvl="2" indent="0">
                  <a:lnSpc>
                    <a:spcPct val="160000"/>
                  </a:lnSpc>
                  <a:buNone/>
                </a:pPr>
                <a:r>
                  <a:rPr lang="zh-CN" altLang="zh-CN" sz="1600" dirty="0"/>
                  <a:t>与</a:t>
                </a:r>
                <a:r>
                  <a:rPr lang="en-US" altLang="zh-CN" sz="1600" dirty="0"/>
                  <a:t>L2</a:t>
                </a:r>
                <a:r>
                  <a:rPr lang="zh-CN" altLang="zh-CN" sz="1600" dirty="0"/>
                  <a:t>权重衰减类似，可以通过缩放惩罚项</a:t>
                </a:r>
                <a14:m>
                  <m:oMath xmlns:m="http://schemas.openxmlformats.org/officeDocument/2006/math">
                    <m:r>
                      <m:rPr>
                        <m:sty m:val="p"/>
                      </m:rPr>
                      <a:rPr lang="en-US" altLang="zh-CN" sz="1600">
                        <a:latin typeface="Cambria Math" panose="02040503050406030204" pitchFamily="18" charset="0"/>
                      </a:rPr>
                      <m:t>Ω</m:t>
                    </m:r>
                  </m:oMath>
                </a14:m>
                <a:r>
                  <a:rPr lang="zh-CN" altLang="zh-CN" sz="1600" dirty="0"/>
                  <a:t>的正超参数</a:t>
                </a:r>
                <a14:m>
                  <m:oMath xmlns:m="http://schemas.openxmlformats.org/officeDocument/2006/math">
                    <m:r>
                      <m:rPr>
                        <m:sty m:val="p"/>
                      </m:rPr>
                      <a:rPr lang="en-US" altLang="zh-CN" sz="1600">
                        <a:latin typeface="Cambria Math" panose="02040503050406030204" pitchFamily="18" charset="0"/>
                      </a:rPr>
                      <m:t>α</m:t>
                    </m:r>
                  </m:oMath>
                </a14:m>
                <a:r>
                  <a:rPr lang="zh-CN" altLang="zh-CN" sz="1600" dirty="0"/>
                  <a:t>来控制</a:t>
                </a:r>
                <a:r>
                  <a:rPr lang="en-US" altLang="zh-CN" sz="1600" dirty="0"/>
                  <a:t>L1</a:t>
                </a:r>
                <a:r>
                  <a:rPr lang="zh-CN" altLang="zh-CN" sz="1600" dirty="0"/>
                  <a:t>权重衰减的强度。 因此，正则化的目标函数</a:t>
                </a:r>
                <a14:m>
                  <m:oMath xmlns:m="http://schemas.openxmlformats.org/officeDocument/2006/math">
                    <m:acc>
                      <m:accPr>
                        <m:chr m:val="̃"/>
                        <m:ctrlPr>
                          <a:rPr lang="zh-CN" altLang="zh-CN" sz="1600" i="1">
                            <a:latin typeface="Cambria Math" panose="02040503050406030204" pitchFamily="18" charset="0"/>
                          </a:rPr>
                        </m:ctrlPr>
                      </m:accPr>
                      <m:e>
                        <m:r>
                          <m:rPr>
                            <m:sty m:val="p"/>
                          </m:rPr>
                          <a:rPr lang="en-US" altLang="zh-CN" sz="1600">
                            <a:latin typeface="Cambria Math" panose="02040503050406030204" pitchFamily="18" charset="0"/>
                          </a:rPr>
                          <m:t>L</m:t>
                        </m:r>
                      </m:e>
                    </m:acc>
                    <m:r>
                      <a:rPr lang="en-US" altLang="zh-CN" sz="1600" i="1">
                        <a:latin typeface="Cambria Math" panose="02040503050406030204" pitchFamily="18" charset="0"/>
                      </a:rPr>
                      <m:t>(</m:t>
                    </m:r>
                    <m:r>
                      <a:rPr lang="en-US" altLang="zh-CN" sz="1600" i="1">
                        <a:latin typeface="Cambria Math" panose="02040503050406030204" pitchFamily="18" charset="0"/>
                      </a:rPr>
                      <m:t>𝑓</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𝑥</m:t>
                        </m:r>
                        <m:r>
                          <a:rPr lang="en-US" altLang="zh-CN" sz="1600" i="1">
                            <a:latin typeface="Cambria Math" panose="02040503050406030204" pitchFamily="18" charset="0"/>
                          </a:rPr>
                          <m:t>;</m:t>
                        </m:r>
                        <m:r>
                          <a:rPr lang="en-US" altLang="zh-CN" sz="1600" i="1">
                            <a:latin typeface="Cambria Math" panose="02040503050406030204" pitchFamily="18" charset="0"/>
                          </a:rPr>
                          <m:t>𝜃</m:t>
                        </m:r>
                      </m:e>
                    </m:d>
                    <m:r>
                      <a:rPr lang="en-US" altLang="zh-CN" sz="1600" i="1">
                        <a:latin typeface="Cambria Math" panose="02040503050406030204" pitchFamily="18" charset="0"/>
                      </a:rPr>
                      <m:t>,</m:t>
                    </m:r>
                    <m:r>
                      <a:rPr lang="en-US" altLang="zh-CN" sz="1600" i="1">
                        <a:latin typeface="Cambria Math" panose="02040503050406030204" pitchFamily="18" charset="0"/>
                      </a:rPr>
                      <m:t>𝑦</m:t>
                    </m:r>
                    <m:r>
                      <a:rPr lang="en-US" altLang="zh-CN" sz="1600" i="1">
                        <a:latin typeface="Cambria Math" panose="02040503050406030204" pitchFamily="18" charset="0"/>
                      </a:rPr>
                      <m:t>)</m:t>
                    </m:r>
                  </m:oMath>
                </a14:m>
                <a:r>
                  <a:rPr lang="zh-CN" altLang="zh-CN" sz="1600" dirty="0"/>
                  <a:t>如下所示</a:t>
                </a:r>
                <a:endParaRPr lang="en-US" altLang="zh-CN" sz="1600" dirty="0"/>
              </a:p>
              <a:p>
                <a:pPr marL="384175" lvl="2" indent="0" algn="ctr">
                  <a:lnSpc>
                    <a:spcPct val="160000"/>
                  </a:lnSpc>
                  <a:buNone/>
                </a:pPr>
                <a14:m>
                  <m:oMath xmlns:m="http://schemas.openxmlformats.org/officeDocument/2006/math">
                    <m:acc>
                      <m:accPr>
                        <m:chr m:val="̃"/>
                        <m:ctrlPr>
                          <a:rPr lang="zh-CN" altLang="zh-CN" sz="1600" i="1">
                            <a:latin typeface="Cambria Math" panose="02040503050406030204" pitchFamily="18" charset="0"/>
                          </a:rPr>
                        </m:ctrlPr>
                      </m:accPr>
                      <m:e>
                        <m:r>
                          <m:rPr>
                            <m:nor/>
                          </m:rPr>
                          <a:rPr lang="en-US" altLang="zh-CN" sz="1600"/>
                          <m:t>L</m:t>
                        </m:r>
                      </m:e>
                    </m:acc>
                    <m:r>
                      <a:rPr lang="en-US" altLang="zh-CN" sz="1600" i="1">
                        <a:latin typeface="Cambria Math" panose="02040503050406030204" pitchFamily="18" charset="0"/>
                      </a:rPr>
                      <m:t>(</m:t>
                    </m:r>
                    <m:r>
                      <a:rPr lang="en-US" altLang="zh-CN" sz="1600" i="1">
                        <a:latin typeface="Cambria Math" panose="02040503050406030204" pitchFamily="18" charset="0"/>
                      </a:rPr>
                      <m:t>𝑓</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𝑥</m:t>
                        </m:r>
                        <m:r>
                          <a:rPr lang="en-US" altLang="zh-CN" sz="1600" i="1">
                            <a:latin typeface="Cambria Math" panose="02040503050406030204" pitchFamily="18" charset="0"/>
                          </a:rPr>
                          <m:t>;</m:t>
                        </m:r>
                        <m:r>
                          <a:rPr lang="en-US" altLang="zh-CN" sz="1600" i="1">
                            <a:latin typeface="Cambria Math" panose="02040503050406030204" pitchFamily="18" charset="0"/>
                          </a:rPr>
                          <m:t>𝜃</m:t>
                        </m:r>
                      </m:e>
                    </m:d>
                    <m:r>
                      <a:rPr lang="en-US" altLang="zh-CN" sz="1600" i="1">
                        <a:latin typeface="Cambria Math" panose="02040503050406030204" pitchFamily="18" charset="0"/>
                      </a:rPr>
                      <m:t>,</m:t>
                    </m:r>
                    <m:r>
                      <a:rPr lang="en-US" altLang="zh-CN" sz="1600" i="1">
                        <a:latin typeface="Cambria Math" panose="02040503050406030204" pitchFamily="18" charset="0"/>
                      </a:rPr>
                      <m:t>𝑦</m:t>
                    </m:r>
                    <m:r>
                      <a:rPr lang="en-US" altLang="zh-CN" sz="1600" i="1">
                        <a:latin typeface="Cambria Math" panose="02040503050406030204" pitchFamily="18" charset="0"/>
                      </a:rPr>
                      <m:t>)</m:t>
                    </m:r>
                    <m:r>
                      <a:rPr lang="en-US" altLang="zh-CN" sz="1600">
                        <a:latin typeface="Cambria Math" panose="02040503050406030204" pitchFamily="18" charset="0"/>
                      </a:rPr>
                      <m:t>=</m:t>
                    </m:r>
                    <m:r>
                      <m:rPr>
                        <m:sty m:val="p"/>
                      </m:rPr>
                      <a:rPr lang="en-US" altLang="zh-CN" sz="1600">
                        <a:latin typeface="Cambria Math" panose="02040503050406030204" pitchFamily="18" charset="0"/>
                      </a:rPr>
                      <m:t>L</m:t>
                    </m:r>
                    <m:r>
                      <a:rPr lang="en-US" altLang="zh-CN" sz="1600" i="1">
                        <a:latin typeface="Cambria Math" panose="02040503050406030204" pitchFamily="18" charset="0"/>
                      </a:rPr>
                      <m:t>(</m:t>
                    </m:r>
                    <m:r>
                      <a:rPr lang="en-US" altLang="zh-CN" sz="1600" i="1">
                        <a:latin typeface="Cambria Math" panose="02040503050406030204" pitchFamily="18" charset="0"/>
                      </a:rPr>
                      <m:t>𝑓</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𝑥</m:t>
                        </m:r>
                        <m:r>
                          <a:rPr lang="en-US" altLang="zh-CN" sz="1600" i="1">
                            <a:latin typeface="Cambria Math" panose="02040503050406030204" pitchFamily="18" charset="0"/>
                          </a:rPr>
                          <m:t>;</m:t>
                        </m:r>
                        <m:r>
                          <a:rPr lang="en-US" altLang="zh-CN" sz="1600" i="1">
                            <a:latin typeface="Cambria Math" panose="02040503050406030204" pitchFamily="18" charset="0"/>
                          </a:rPr>
                          <m:t>𝜃</m:t>
                        </m:r>
                      </m:e>
                    </m:d>
                    <m:r>
                      <a:rPr lang="en-US" altLang="zh-CN" sz="1600" i="1">
                        <a:latin typeface="Cambria Math" panose="02040503050406030204" pitchFamily="18" charset="0"/>
                      </a:rPr>
                      <m:t>,</m:t>
                    </m:r>
                    <m:r>
                      <a:rPr lang="en-US" altLang="zh-CN" sz="1600" i="1">
                        <a:latin typeface="Cambria Math" panose="02040503050406030204" pitchFamily="18" charset="0"/>
                      </a:rPr>
                      <m:t>𝑦</m:t>
                    </m:r>
                    <m:r>
                      <a:rPr lang="en-US" altLang="zh-CN" sz="1600" i="1">
                        <a:latin typeface="Cambria Math" panose="02040503050406030204" pitchFamily="18" charset="0"/>
                      </a:rPr>
                      <m:t>)</m:t>
                    </m:r>
                    <m:r>
                      <a:rPr lang="en-US" altLang="zh-CN" sz="1600">
                        <a:latin typeface="Cambria Math" panose="02040503050406030204" pitchFamily="18" charset="0"/>
                      </a:rPr>
                      <m:t>+</m:t>
                    </m:r>
                    <m:r>
                      <a:rPr lang="en-US" altLang="zh-CN" sz="1600" i="1">
                        <a:latin typeface="Cambria Math" panose="02040503050406030204" pitchFamily="18" charset="0"/>
                      </a:rPr>
                      <m:t>𝛼</m:t>
                    </m:r>
                    <m:sSub>
                      <m:sSubPr>
                        <m:ctrlPr>
                          <a:rPr lang="zh-CN" altLang="zh-CN" sz="1600" i="1">
                            <a:latin typeface="Cambria Math" panose="02040503050406030204" pitchFamily="18" charset="0"/>
                          </a:rPr>
                        </m:ctrlPr>
                      </m:sSubPr>
                      <m:e>
                        <m:d>
                          <m:dPr>
                            <m:begChr m:val="‖"/>
                            <m:endChr m:val="‖"/>
                            <m:ctrlPr>
                              <a:rPr lang="zh-CN" altLang="zh-CN" sz="1600" i="1">
                                <a:latin typeface="Cambria Math" panose="02040503050406030204" pitchFamily="18" charset="0"/>
                              </a:rPr>
                            </m:ctrlPr>
                          </m:dPr>
                          <m:e>
                            <m:r>
                              <a:rPr lang="en-US" altLang="zh-CN" sz="1600" i="1">
                                <a:latin typeface="Cambria Math" panose="02040503050406030204" pitchFamily="18" charset="0"/>
                              </a:rPr>
                              <m:t>𝜃</m:t>
                            </m:r>
                          </m:e>
                        </m:d>
                      </m:e>
                      <m:sub>
                        <m:r>
                          <a:rPr lang="en-US" altLang="zh-CN" sz="1600">
                            <a:latin typeface="Cambria Math" panose="02040503050406030204" pitchFamily="18" charset="0"/>
                          </a:rPr>
                          <m:t>1</m:t>
                        </m:r>
                      </m:sub>
                    </m:sSub>
                  </m:oMath>
                </a14:m>
                <a:r>
                  <a:rPr lang="en-US" altLang="zh-CN" sz="1600" dirty="0"/>
                  <a:t> </a:t>
                </a:r>
                <a:endParaRPr lang="zh-CN" altLang="zh-CN" sz="1600" dirty="0"/>
              </a:p>
              <a:p>
                <a:pPr marL="384175" lvl="2" indent="0">
                  <a:lnSpc>
                    <a:spcPct val="160000"/>
                  </a:lnSpc>
                  <a:buNone/>
                </a:pPr>
                <a:endParaRPr lang="zh-CN" altLang="zh-CN" sz="1600" dirty="0"/>
              </a:p>
              <a:p>
                <a:pPr marL="384175" lvl="2" indent="0">
                  <a:lnSpc>
                    <a:spcPct val="160000"/>
                  </a:lnSpc>
                  <a:buNone/>
                </a:pPr>
                <a:endParaRPr lang="zh-CN" altLang="zh-CN" dirty="0"/>
              </a:p>
              <a:p>
                <a:pPr marL="384175" lvl="2" indent="0">
                  <a:lnSpc>
                    <a:spcPct val="160000"/>
                  </a:lnSpc>
                  <a:buNone/>
                </a:pPr>
                <a:endParaRPr lang="zh-CN" altLang="zh-CN" sz="1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367460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调优策略</a:t>
            </a:r>
            <a:endParaRPr kumimoji="1" lang="zh-CN" altLang="en-US" dirty="0"/>
          </a:p>
        </p:txBody>
      </p:sp>
      <p:sp>
        <p:nvSpPr>
          <p:cNvPr id="3" name="内容占位符 2"/>
          <p:cNvSpPr>
            <a:spLocks noGrp="1"/>
          </p:cNvSpPr>
          <p:nvPr>
            <p:ph idx="1"/>
          </p:nvPr>
        </p:nvSpPr>
        <p:spPr/>
        <p:txBody>
          <a:bodyPr>
            <a:noAutofit/>
          </a:bodyPr>
          <a:lstStyle/>
          <a:p>
            <a:pPr>
              <a:lnSpc>
                <a:spcPct val="160000"/>
              </a:lnSpc>
              <a:spcBef>
                <a:spcPts val="200"/>
              </a:spcBef>
            </a:pPr>
            <a:r>
              <a:rPr lang="zh-CN" altLang="en-US" sz="2200" dirty="0"/>
              <a:t> </a:t>
            </a:r>
            <a:r>
              <a:rPr lang="zh-CN" altLang="en-US" sz="2000" dirty="0"/>
              <a:t>降低方差</a:t>
            </a:r>
            <a:endParaRPr kumimoji="1" lang="zh-CN" altLang="en-US" sz="2200" dirty="0">
              <a:sym typeface="+mn-ea"/>
            </a:endParaRPr>
          </a:p>
          <a:p>
            <a:pPr lvl="1">
              <a:lnSpc>
                <a:spcPct val="160000"/>
              </a:lnSpc>
            </a:pPr>
            <a:r>
              <a:rPr lang="en-US" altLang="zh-CN" dirty="0"/>
              <a:t> </a:t>
            </a:r>
            <a:r>
              <a:rPr lang="en-US" altLang="zh-CN" sz="1600" dirty="0"/>
              <a:t>Dropout</a:t>
            </a:r>
            <a:endParaRPr lang="en-US" altLang="zh-CN" dirty="0"/>
          </a:p>
          <a:p>
            <a:pPr lvl="2">
              <a:lnSpc>
                <a:spcPct val="160000"/>
              </a:lnSpc>
            </a:pPr>
            <a:r>
              <a:rPr lang="en-US" altLang="zh-CN" sz="1600" dirty="0"/>
              <a:t>Dropout</a:t>
            </a:r>
            <a:r>
              <a:rPr lang="zh-CN" altLang="zh-CN" sz="1600" dirty="0"/>
              <a:t>是通过修改模型本身结构来实现的，计算方便但功能强大。如</a:t>
            </a:r>
            <a:r>
              <a:rPr lang="zh-CN" altLang="en-US" sz="1600" dirty="0"/>
              <a:t>下图</a:t>
            </a:r>
            <a:r>
              <a:rPr lang="zh-CN" altLang="zh-CN" sz="1600" dirty="0"/>
              <a:t>所示的三层人工神经网络：</a:t>
            </a:r>
          </a:p>
          <a:p>
            <a:pPr marL="384175" lvl="2" indent="0">
              <a:lnSpc>
                <a:spcPct val="160000"/>
              </a:lnSpc>
              <a:buNone/>
            </a:pPr>
            <a:endParaRPr lang="zh-CN" altLang="zh-CN" sz="1600" dirty="0"/>
          </a:p>
        </p:txBody>
      </p:sp>
      <p:pic>
        <p:nvPicPr>
          <p:cNvPr id="4" name="图片 3" descr="这里写图片描述">
            <a:extLst>
              <a:ext uri="{FF2B5EF4-FFF2-40B4-BE49-F238E27FC236}">
                <a16:creationId xmlns:a16="http://schemas.microsoft.com/office/drawing/2014/main" id="{90508853-65D9-4E26-B443-6737D5E46F34}"/>
              </a:ext>
            </a:extLst>
          </p:cNvPr>
          <p:cNvPicPr/>
          <p:nvPr/>
        </p:nvPicPr>
        <p:blipFill>
          <a:blip r:embed="rId2">
            <a:extLst>
              <a:ext uri="{28A0092B-C50C-407E-A947-70E740481C1C}">
                <a14:useLocalDpi xmlns:a14="http://schemas.microsoft.com/office/drawing/2010/main" val="0"/>
              </a:ext>
            </a:extLst>
          </a:blip>
          <a:srcRect/>
          <a:stretch>
            <a:fillRect/>
          </a:stretch>
        </p:blipFill>
        <p:spPr>
          <a:xfrm>
            <a:off x="4185839" y="3055116"/>
            <a:ext cx="3820322" cy="3255108"/>
          </a:xfrm>
          <a:prstGeom prst="rect">
            <a:avLst/>
          </a:prstGeom>
          <a:noFill/>
          <a:ln>
            <a:noFill/>
          </a:ln>
        </p:spPr>
      </p:pic>
    </p:spTree>
    <p:extLst>
      <p:ext uri="{BB962C8B-B14F-4D97-AF65-F5344CB8AC3E}">
        <p14:creationId xmlns:p14="http://schemas.microsoft.com/office/powerpoint/2010/main" val="58130697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调优策略</a:t>
            </a:r>
            <a:endParaRPr kumimoji="1" lang="zh-CN" altLang="en-US" dirty="0"/>
          </a:p>
        </p:txBody>
      </p:sp>
      <p:sp>
        <p:nvSpPr>
          <p:cNvPr id="3" name="内容占位符 2"/>
          <p:cNvSpPr>
            <a:spLocks noGrp="1"/>
          </p:cNvSpPr>
          <p:nvPr>
            <p:ph idx="1"/>
          </p:nvPr>
        </p:nvSpPr>
        <p:spPr/>
        <p:txBody>
          <a:bodyPr>
            <a:noAutofit/>
          </a:bodyPr>
          <a:lstStyle/>
          <a:p>
            <a:pPr>
              <a:lnSpc>
                <a:spcPct val="160000"/>
              </a:lnSpc>
              <a:spcBef>
                <a:spcPts val="200"/>
              </a:spcBef>
            </a:pPr>
            <a:r>
              <a:rPr lang="zh-CN" altLang="en-US" sz="2200" dirty="0"/>
              <a:t> </a:t>
            </a:r>
            <a:r>
              <a:rPr lang="zh-CN" altLang="en-US" sz="2000" dirty="0"/>
              <a:t>降低方差</a:t>
            </a:r>
            <a:endParaRPr kumimoji="1" lang="zh-CN" altLang="en-US" sz="2200" dirty="0">
              <a:sym typeface="+mn-ea"/>
            </a:endParaRPr>
          </a:p>
          <a:p>
            <a:pPr lvl="1">
              <a:lnSpc>
                <a:spcPct val="160000"/>
              </a:lnSpc>
            </a:pPr>
            <a:r>
              <a:rPr lang="en-US" altLang="zh-CN" sz="1600" dirty="0"/>
              <a:t>Dropout</a:t>
            </a:r>
            <a:endParaRPr lang="en-US" altLang="zh-CN" dirty="0"/>
          </a:p>
          <a:p>
            <a:pPr lvl="1">
              <a:lnSpc>
                <a:spcPct val="160000"/>
              </a:lnSpc>
            </a:pPr>
            <a:r>
              <a:rPr lang="zh-CN" altLang="zh-CN" sz="1600" dirty="0"/>
              <a:t>对于上图所示的网络，在训练开始时，按照一定地概率随机选择一些隐藏层神经元进行删除，即认为这些神经元不存在，这样便得到如</a:t>
            </a:r>
            <a:r>
              <a:rPr lang="zh-CN" altLang="en-US" sz="1600" dirty="0"/>
              <a:t>下图</a:t>
            </a:r>
            <a:r>
              <a:rPr lang="zh-CN" altLang="zh-CN" sz="1600" dirty="0"/>
              <a:t>所示的网络：</a:t>
            </a:r>
            <a:endParaRPr lang="en-US" altLang="zh-CN" sz="1600" dirty="0"/>
          </a:p>
          <a:p>
            <a:pPr lvl="1">
              <a:lnSpc>
                <a:spcPct val="160000"/>
              </a:lnSpc>
            </a:pPr>
            <a:r>
              <a:rPr lang="zh-CN" altLang="zh-CN" sz="1800" dirty="0"/>
              <a:t>按照这样的网络计算梯度，进行参数更新（对删除的神经元不更新）</a:t>
            </a:r>
            <a:endParaRPr lang="en-US" altLang="zh-CN" sz="1800" dirty="0"/>
          </a:p>
          <a:p>
            <a:pPr lvl="1">
              <a:lnSpc>
                <a:spcPct val="160000"/>
              </a:lnSpc>
            </a:pPr>
            <a:r>
              <a:rPr lang="zh-CN" altLang="zh-CN" sz="1800" dirty="0"/>
              <a:t>在下一次迭代时，再随机选择一些神经元</a:t>
            </a:r>
            <a:endParaRPr lang="en-US" altLang="zh-CN" sz="1800" dirty="0"/>
          </a:p>
          <a:p>
            <a:pPr lvl="1">
              <a:lnSpc>
                <a:spcPct val="160000"/>
              </a:lnSpc>
            </a:pPr>
            <a:r>
              <a:rPr lang="zh-CN" altLang="zh-CN" sz="1800" dirty="0"/>
              <a:t>重复上面的做法，直到训练结束。</a:t>
            </a:r>
          </a:p>
          <a:p>
            <a:pPr lvl="1">
              <a:lnSpc>
                <a:spcPct val="160000"/>
              </a:lnSpc>
            </a:pPr>
            <a:endParaRPr lang="zh-CN" altLang="zh-CN" sz="1800" dirty="0"/>
          </a:p>
        </p:txBody>
      </p:sp>
      <p:pic>
        <p:nvPicPr>
          <p:cNvPr id="5" name="图片 4" descr="这里写图片描述">
            <a:extLst>
              <a:ext uri="{FF2B5EF4-FFF2-40B4-BE49-F238E27FC236}">
                <a16:creationId xmlns:a16="http://schemas.microsoft.com/office/drawing/2014/main" id="{3CD0CE1B-EBBB-4C1A-BF08-C0065557DCB5}"/>
              </a:ext>
            </a:extLst>
          </p:cNvPr>
          <p:cNvPicPr/>
          <p:nvPr/>
        </p:nvPicPr>
        <p:blipFill>
          <a:blip r:embed="rId2">
            <a:extLst>
              <a:ext uri="{28A0092B-C50C-407E-A947-70E740481C1C}">
                <a14:useLocalDpi xmlns:a14="http://schemas.microsoft.com/office/drawing/2010/main" val="0"/>
              </a:ext>
            </a:extLst>
          </a:blip>
          <a:srcRect/>
          <a:stretch>
            <a:fillRect/>
          </a:stretch>
        </p:blipFill>
        <p:spPr>
          <a:xfrm>
            <a:off x="8285871" y="2982351"/>
            <a:ext cx="2943601" cy="3263704"/>
          </a:xfrm>
          <a:prstGeom prst="rect">
            <a:avLst/>
          </a:prstGeom>
          <a:noFill/>
          <a:ln>
            <a:noFill/>
          </a:ln>
        </p:spPr>
      </p:pic>
      <p:sp>
        <p:nvSpPr>
          <p:cNvPr id="6" name="内容占位符 2">
            <a:extLst>
              <a:ext uri="{FF2B5EF4-FFF2-40B4-BE49-F238E27FC236}">
                <a16:creationId xmlns:a16="http://schemas.microsoft.com/office/drawing/2014/main" id="{738D62B9-50DD-4C48-A9F9-56716D82D7D3}"/>
              </a:ext>
            </a:extLst>
          </p:cNvPr>
          <p:cNvSpPr txBox="1">
            <a:spLocks/>
          </p:cNvSpPr>
          <p:nvPr/>
        </p:nvSpPr>
        <p:spPr>
          <a:xfrm>
            <a:off x="962528" y="3810001"/>
            <a:ext cx="5564882" cy="115485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384175" lvl="2" indent="0">
              <a:lnSpc>
                <a:spcPct val="160000"/>
              </a:lnSpc>
              <a:buNone/>
            </a:pPr>
            <a:endParaRPr lang="zh-CN" altLang="zh-CN" sz="1600" dirty="0"/>
          </a:p>
        </p:txBody>
      </p:sp>
    </p:spTree>
    <p:extLst>
      <p:ext uri="{BB962C8B-B14F-4D97-AF65-F5344CB8AC3E}">
        <p14:creationId xmlns:p14="http://schemas.microsoft.com/office/powerpoint/2010/main" val="165636438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调优策略</a:t>
            </a:r>
            <a:endParaRPr kumimoji="1" lang="zh-CN" altLang="en-US" dirty="0"/>
          </a:p>
        </p:txBody>
      </p:sp>
      <p:sp>
        <p:nvSpPr>
          <p:cNvPr id="3" name="内容占位符 2"/>
          <p:cNvSpPr>
            <a:spLocks noGrp="1"/>
          </p:cNvSpPr>
          <p:nvPr>
            <p:ph idx="1"/>
          </p:nvPr>
        </p:nvSpPr>
        <p:spPr>
          <a:xfrm>
            <a:off x="962527" y="1434717"/>
            <a:ext cx="6423011" cy="4023360"/>
          </a:xfrm>
        </p:spPr>
        <p:txBody>
          <a:bodyPr>
            <a:noAutofit/>
          </a:bodyPr>
          <a:lstStyle/>
          <a:p>
            <a:pPr>
              <a:lnSpc>
                <a:spcPct val="160000"/>
              </a:lnSpc>
              <a:spcBef>
                <a:spcPts val="200"/>
              </a:spcBef>
            </a:pPr>
            <a:r>
              <a:rPr lang="zh-CN" altLang="en-US" sz="2200" dirty="0"/>
              <a:t> </a:t>
            </a:r>
            <a:r>
              <a:rPr lang="zh-CN" altLang="en-US" sz="2000" dirty="0"/>
              <a:t>降低方差</a:t>
            </a:r>
            <a:endParaRPr kumimoji="1" lang="zh-CN" altLang="en-US" sz="2200" dirty="0">
              <a:sym typeface="+mn-ea"/>
            </a:endParaRPr>
          </a:p>
          <a:p>
            <a:pPr lvl="1">
              <a:lnSpc>
                <a:spcPct val="160000"/>
              </a:lnSpc>
            </a:pPr>
            <a:r>
              <a:rPr lang="en-US" altLang="zh-CN" sz="1600" dirty="0"/>
              <a:t>Dropout</a:t>
            </a:r>
            <a:endParaRPr lang="en-US" altLang="zh-CN" dirty="0"/>
          </a:p>
          <a:p>
            <a:pPr lvl="1">
              <a:lnSpc>
                <a:spcPct val="160000"/>
              </a:lnSpc>
            </a:pPr>
            <a:r>
              <a:rPr lang="en-US" altLang="zh-CN" sz="1750" dirty="0"/>
              <a:t>Dropout</a:t>
            </a:r>
            <a:r>
              <a:rPr lang="zh-CN" altLang="zh-CN" sz="1750" dirty="0"/>
              <a:t>也可以看作是一种集成（</a:t>
            </a:r>
            <a:r>
              <a:rPr lang="en-US" altLang="zh-CN" sz="1750" dirty="0"/>
              <a:t>bagging</a:t>
            </a:r>
            <a:r>
              <a:rPr lang="zh-CN" altLang="zh-CN" sz="1750" dirty="0"/>
              <a:t>）方法，每次迭代的模型都不一样，最后以某种权重平均起来，这样参数的更新不再依赖于某些共同作用的隐层节点之间的关系，能够有效地防止过拟合。</a:t>
            </a:r>
            <a:endParaRPr lang="en-US" altLang="zh-CN" sz="1750" dirty="0"/>
          </a:p>
          <a:p>
            <a:pPr lvl="1">
              <a:lnSpc>
                <a:spcPct val="160000"/>
              </a:lnSpc>
            </a:pPr>
            <a:r>
              <a:rPr lang="zh-CN" altLang="zh-CN" sz="1750" dirty="0"/>
              <a:t>本节采用的实验是点集的二分类问题。数据分布如</a:t>
            </a:r>
            <a:r>
              <a:rPr lang="zh-CN" altLang="en-US" sz="1750" dirty="0"/>
              <a:t>右</a:t>
            </a:r>
            <a:r>
              <a:rPr lang="zh-CN" altLang="zh-CN" sz="1750" dirty="0"/>
              <a:t>图所示：</a:t>
            </a:r>
          </a:p>
        </p:txBody>
      </p:sp>
      <p:pic>
        <p:nvPicPr>
          <p:cNvPr id="7" name="图片 6" descr="data">
            <a:extLst>
              <a:ext uri="{FF2B5EF4-FFF2-40B4-BE49-F238E27FC236}">
                <a16:creationId xmlns:a16="http://schemas.microsoft.com/office/drawing/2014/main" id="{17263DCB-4703-4602-9275-03CCAE3A42F5}"/>
              </a:ext>
            </a:extLst>
          </p:cNvPr>
          <p:cNvPicPr/>
          <p:nvPr/>
        </p:nvPicPr>
        <p:blipFill>
          <a:blip r:embed="rId2"/>
          <a:srcRect l="5544" t="6272" r="7224" b="4928"/>
          <a:stretch>
            <a:fillRect/>
          </a:stretch>
        </p:blipFill>
        <p:spPr>
          <a:xfrm>
            <a:off x="7649907" y="1661208"/>
            <a:ext cx="4082548" cy="3262484"/>
          </a:xfrm>
          <a:prstGeom prst="rect">
            <a:avLst/>
          </a:prstGeom>
        </p:spPr>
      </p:pic>
      <p:sp>
        <p:nvSpPr>
          <p:cNvPr id="4" name="矩形 3">
            <a:extLst>
              <a:ext uri="{FF2B5EF4-FFF2-40B4-BE49-F238E27FC236}">
                <a16:creationId xmlns:a16="http://schemas.microsoft.com/office/drawing/2014/main" id="{64C18362-B7F1-4080-9E11-2D24215732CD}"/>
              </a:ext>
            </a:extLst>
          </p:cNvPr>
          <p:cNvSpPr/>
          <p:nvPr/>
        </p:nvSpPr>
        <p:spPr>
          <a:xfrm>
            <a:off x="9060239" y="5084491"/>
            <a:ext cx="1261884" cy="307777"/>
          </a:xfrm>
          <a:prstGeom prst="rect">
            <a:avLst/>
          </a:prstGeom>
        </p:spPr>
        <p:txBody>
          <a:bodyPr wrap="none">
            <a:spAutoFit/>
          </a:bodyPr>
          <a:lstStyle/>
          <a:p>
            <a:r>
              <a:rPr lang="zh-CN" altLang="zh-CN" sz="1400" dirty="0">
                <a:latin typeface="Times New Roman" panose="02020603050405020304" pitchFamily="18" charset="0"/>
                <a:cs typeface="Times New Roman" panose="02020603050405020304" pitchFamily="18" charset="0"/>
              </a:rPr>
              <a:t>点集数据分布</a:t>
            </a:r>
            <a:endParaRPr lang="zh-CN" altLang="en-US" sz="1400" dirty="0"/>
          </a:p>
        </p:txBody>
      </p:sp>
    </p:spTree>
    <p:extLst>
      <p:ext uri="{BB962C8B-B14F-4D97-AF65-F5344CB8AC3E}">
        <p14:creationId xmlns:p14="http://schemas.microsoft.com/office/powerpoint/2010/main" val="325540409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调优策略</a:t>
            </a:r>
            <a:endParaRPr kumimoji="1" lang="zh-CN" altLang="en-US" dirty="0"/>
          </a:p>
        </p:txBody>
      </p:sp>
      <p:sp>
        <p:nvSpPr>
          <p:cNvPr id="3" name="内容占位符 2"/>
          <p:cNvSpPr>
            <a:spLocks noGrp="1"/>
          </p:cNvSpPr>
          <p:nvPr>
            <p:ph idx="1"/>
          </p:nvPr>
        </p:nvSpPr>
        <p:spPr>
          <a:xfrm>
            <a:off x="609599" y="1155034"/>
            <a:ext cx="11150991" cy="5309935"/>
          </a:xfrm>
        </p:spPr>
        <p:txBody>
          <a:bodyPr>
            <a:noAutofit/>
          </a:bodyPr>
          <a:lstStyle/>
          <a:p>
            <a:pPr>
              <a:lnSpc>
                <a:spcPct val="160000"/>
              </a:lnSpc>
              <a:spcBef>
                <a:spcPts val="200"/>
              </a:spcBef>
              <a:buFont typeface="Wingdings" panose="05000000000000000000" pitchFamily="2" charset="2"/>
              <a:buChar char="Ø"/>
            </a:pPr>
            <a:r>
              <a:rPr lang="zh-CN" altLang="en-US" sz="2200" dirty="0"/>
              <a:t> </a:t>
            </a:r>
            <a:r>
              <a:rPr lang="zh-CN" altLang="en-US" sz="2000" dirty="0"/>
              <a:t>降低方差</a:t>
            </a:r>
            <a:endParaRPr kumimoji="1" lang="zh-CN" altLang="en-US" sz="2200" dirty="0">
              <a:sym typeface="+mn-ea"/>
            </a:endParaRPr>
          </a:p>
          <a:p>
            <a:pPr lvl="1">
              <a:lnSpc>
                <a:spcPct val="160000"/>
              </a:lnSpc>
              <a:buFont typeface="Wingdings" panose="05000000000000000000" pitchFamily="2" charset="2"/>
              <a:buChar char="Ø"/>
            </a:pPr>
            <a:r>
              <a:rPr lang="en-US" altLang="zh-CN" dirty="0"/>
              <a:t> </a:t>
            </a:r>
            <a:r>
              <a:rPr lang="en-US" altLang="zh-CN" sz="1600" dirty="0"/>
              <a:t>Dropout</a:t>
            </a:r>
            <a:endParaRPr lang="en-US" altLang="zh-CN" dirty="0"/>
          </a:p>
          <a:p>
            <a:pPr lvl="1">
              <a:lnSpc>
                <a:spcPct val="160000"/>
              </a:lnSpc>
              <a:buFont typeface="Wingdings" panose="05000000000000000000" pitchFamily="2" charset="2"/>
              <a:buChar char="Ø"/>
            </a:pPr>
            <a:r>
              <a:rPr lang="en-US" altLang="zh-CN" sz="1750" dirty="0"/>
              <a:t> </a:t>
            </a:r>
            <a:r>
              <a:rPr lang="zh-CN" altLang="zh-CN" sz="1600" dirty="0"/>
              <a:t>实验的目的是找到一个决策边界将蓝色的点与红色的点分开。如果不采用任何正则化方法，得到的决策边界如</a:t>
            </a:r>
            <a:r>
              <a:rPr lang="zh-CN" altLang="en-US" sz="1600" dirty="0"/>
              <a:t>下</a:t>
            </a:r>
            <a:r>
              <a:rPr lang="zh-CN" altLang="zh-CN" sz="1600" dirty="0"/>
              <a:t>图</a:t>
            </a:r>
            <a:r>
              <a:rPr lang="zh-CN" altLang="zh-CN" sz="1750" dirty="0"/>
              <a:t>：</a:t>
            </a:r>
          </a:p>
          <a:p>
            <a:pPr lvl="2">
              <a:lnSpc>
                <a:spcPct val="160000"/>
              </a:lnSpc>
              <a:buFont typeface="Wingdings" panose="05000000000000000000" pitchFamily="2" charset="2"/>
              <a:buChar char="Ø"/>
            </a:pPr>
            <a:endParaRPr lang="zh-CN" altLang="zh-CN" sz="1600" dirty="0"/>
          </a:p>
        </p:txBody>
      </p:sp>
      <p:pic>
        <p:nvPicPr>
          <p:cNvPr id="6" name="图片 5" descr="decision_boundary_without_regularization">
            <a:extLst>
              <a:ext uri="{FF2B5EF4-FFF2-40B4-BE49-F238E27FC236}">
                <a16:creationId xmlns:a16="http://schemas.microsoft.com/office/drawing/2014/main" id="{649E3356-7335-4C7B-B9EA-AF321F22FE91}"/>
              </a:ext>
            </a:extLst>
          </p:cNvPr>
          <p:cNvPicPr/>
          <p:nvPr/>
        </p:nvPicPr>
        <p:blipFill>
          <a:blip r:embed="rId2"/>
          <a:srcRect l="6216" t="9409" r="7560" b="5824"/>
          <a:stretch>
            <a:fillRect/>
          </a:stretch>
        </p:blipFill>
        <p:spPr>
          <a:xfrm>
            <a:off x="4380148" y="3601026"/>
            <a:ext cx="2826882" cy="2085128"/>
          </a:xfrm>
          <a:prstGeom prst="rect">
            <a:avLst/>
          </a:prstGeom>
        </p:spPr>
      </p:pic>
      <p:sp>
        <p:nvSpPr>
          <p:cNvPr id="4" name="矩形 3">
            <a:extLst>
              <a:ext uri="{FF2B5EF4-FFF2-40B4-BE49-F238E27FC236}">
                <a16:creationId xmlns:a16="http://schemas.microsoft.com/office/drawing/2014/main" id="{64C18362-B7F1-4080-9E11-2D24215732CD}"/>
              </a:ext>
            </a:extLst>
          </p:cNvPr>
          <p:cNvSpPr/>
          <p:nvPr/>
        </p:nvSpPr>
        <p:spPr>
          <a:xfrm>
            <a:off x="4175197" y="5977468"/>
            <a:ext cx="3236784" cy="307777"/>
          </a:xfrm>
          <a:prstGeom prst="rect">
            <a:avLst/>
          </a:prstGeom>
        </p:spPr>
        <p:txBody>
          <a:bodyPr wrap="none">
            <a:spAutoFit/>
          </a:bodyPr>
          <a:lstStyle/>
          <a:p>
            <a:r>
              <a:rPr lang="zh-CN" altLang="en-US" sz="1400" dirty="0">
                <a:latin typeface="Times New Roman" panose="02020603050405020304" pitchFamily="18" charset="0"/>
                <a:cs typeface="Times New Roman" panose="02020603050405020304" pitchFamily="18" charset="0"/>
              </a:rPr>
              <a:t>无正则化项的分类模型得到的决策边界</a:t>
            </a:r>
            <a:endParaRPr lang="zh-CN" altLang="en-US" sz="1400" dirty="0"/>
          </a:p>
        </p:txBody>
      </p:sp>
    </p:spTree>
    <p:extLst>
      <p:ext uri="{BB962C8B-B14F-4D97-AF65-F5344CB8AC3E}">
        <p14:creationId xmlns:p14="http://schemas.microsoft.com/office/powerpoint/2010/main" val="129864686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目录</a:t>
            </a:r>
          </a:p>
        </p:txBody>
      </p:sp>
      <p:sp>
        <p:nvSpPr>
          <p:cNvPr id="3" name="内容占位符 2"/>
          <p:cNvSpPr>
            <a:spLocks noGrp="1"/>
          </p:cNvSpPr>
          <p:nvPr>
            <p:ph idx="1"/>
          </p:nvPr>
        </p:nvSpPr>
        <p:spPr/>
        <p:txBody>
          <a:bodyPr>
            <a:normAutofit fontScale="97500"/>
          </a:bodyPr>
          <a:lstStyle/>
          <a:p>
            <a:pPr>
              <a:lnSpc>
                <a:spcPct val="150000"/>
              </a:lnSpc>
              <a:buFont typeface="Wingdings" panose="05000000000000000000" pitchFamily="2" charset="2"/>
              <a:buChar char="Ø"/>
            </a:pPr>
            <a:r>
              <a:rPr kumimoji="1" lang="en-US" altLang="zh-CN" sz="2100" dirty="0"/>
              <a:t>10.1 </a:t>
            </a:r>
            <a:r>
              <a:rPr kumimoji="1" lang="zh-CN" altLang="en-US" sz="2100" dirty="0"/>
              <a:t>基础知识</a:t>
            </a:r>
            <a:endParaRPr kumimoji="1" lang="en-US" altLang="zh-CN" sz="2100" dirty="0"/>
          </a:p>
          <a:p>
            <a:pPr>
              <a:lnSpc>
                <a:spcPct val="150000"/>
              </a:lnSpc>
              <a:buFont typeface="Wingdings" panose="05000000000000000000" pitchFamily="2" charset="2"/>
              <a:buChar char="Ø"/>
            </a:pPr>
            <a:r>
              <a:rPr kumimoji="1" lang="en-US" altLang="zh-CN" sz="2100" dirty="0"/>
              <a:t>10.2 </a:t>
            </a:r>
            <a:r>
              <a:rPr kumimoji="1" lang="zh-CN" altLang="zh-CN" sz="2100" dirty="0"/>
              <a:t>评估</a:t>
            </a:r>
            <a:endParaRPr kumimoji="1" lang="en-US" altLang="zh-CN" sz="2100" dirty="0"/>
          </a:p>
          <a:p>
            <a:pPr>
              <a:lnSpc>
                <a:spcPct val="150000"/>
              </a:lnSpc>
              <a:buFont typeface="Wingdings" panose="05000000000000000000" pitchFamily="2" charset="2"/>
              <a:buChar char="Ø"/>
            </a:pPr>
            <a:r>
              <a:rPr kumimoji="1" lang="en-US" altLang="zh-CN" sz="2100" dirty="0"/>
              <a:t>10.3 </a:t>
            </a:r>
            <a:r>
              <a:rPr kumimoji="1" lang="zh-CN" altLang="zh-CN" sz="2100" dirty="0"/>
              <a:t>调优策略</a:t>
            </a:r>
            <a:endParaRPr kumimoji="1" lang="en-US" altLang="zh-CN" sz="2100" dirty="0"/>
          </a:p>
          <a:p>
            <a:pPr>
              <a:lnSpc>
                <a:spcPct val="150000"/>
              </a:lnSpc>
              <a:buFont typeface="Wingdings" panose="05000000000000000000" pitchFamily="2" charset="2"/>
              <a:buChar char="Ø"/>
            </a:pPr>
            <a:r>
              <a:rPr kumimoji="1" lang="en-US" altLang="zh-CN" sz="2100" dirty="0"/>
              <a:t>10.4 </a:t>
            </a:r>
            <a:r>
              <a:rPr kumimoji="1" lang="zh-CN" altLang="zh-CN" sz="2100" dirty="0"/>
              <a:t>超参数调优</a:t>
            </a:r>
            <a:endParaRPr kumimoji="1" lang="zh-CN" altLang="en-US" sz="2100" dirty="0"/>
          </a:p>
          <a:p>
            <a:pPr lvl="1">
              <a:lnSpc>
                <a:spcPct val="150000"/>
              </a:lnSpc>
              <a:buFont typeface="Wingdings" panose="05000000000000000000" pitchFamily="2" charset="2"/>
              <a:buChar char="Ø"/>
            </a:pPr>
            <a:endParaRPr lang="zh-CN" altLang="zh-CN" b="1" dirty="0"/>
          </a:p>
          <a:p>
            <a:pPr lvl="1">
              <a:lnSpc>
                <a:spcPct val="150000"/>
              </a:lnSpc>
              <a:buFont typeface="Wingdings" panose="05000000000000000000" pitchFamily="2" charset="2"/>
              <a:buChar char="Ø"/>
            </a:pPr>
            <a:endParaRPr kumimoji="1" lang="zh-CN"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decision_boundary_with_L2-regularization">
            <a:extLst>
              <a:ext uri="{FF2B5EF4-FFF2-40B4-BE49-F238E27FC236}">
                <a16:creationId xmlns:a16="http://schemas.microsoft.com/office/drawing/2014/main" id="{304D12D6-A639-4EAF-B5DC-40595646474C}"/>
              </a:ext>
            </a:extLst>
          </p:cNvPr>
          <p:cNvPicPr/>
          <p:nvPr/>
        </p:nvPicPr>
        <p:blipFill>
          <a:blip r:embed="rId2"/>
          <a:srcRect l="6552" t="10081" r="7897" b="5824"/>
          <a:stretch>
            <a:fillRect/>
          </a:stretch>
        </p:blipFill>
        <p:spPr>
          <a:xfrm>
            <a:off x="1971898" y="3429000"/>
            <a:ext cx="2826882" cy="2084378"/>
          </a:xfrm>
          <a:prstGeom prst="rect">
            <a:avLst/>
          </a:prstGeom>
        </p:spPr>
      </p:pic>
      <p:sp>
        <p:nvSpPr>
          <p:cNvPr id="2" name="标题 1"/>
          <p:cNvSpPr>
            <a:spLocks noGrp="1"/>
          </p:cNvSpPr>
          <p:nvPr>
            <p:ph type="title"/>
          </p:nvPr>
        </p:nvSpPr>
        <p:spPr/>
        <p:txBody>
          <a:bodyPr/>
          <a:lstStyle/>
          <a:p>
            <a:r>
              <a:rPr lang="zh-CN" altLang="en-US" dirty="0"/>
              <a:t>调优策略</a:t>
            </a:r>
            <a:endParaRPr kumimoji="1" lang="zh-CN" altLang="en-US" dirty="0"/>
          </a:p>
        </p:txBody>
      </p:sp>
      <p:sp>
        <p:nvSpPr>
          <p:cNvPr id="3" name="内容占位符 2"/>
          <p:cNvSpPr>
            <a:spLocks noGrp="1"/>
          </p:cNvSpPr>
          <p:nvPr>
            <p:ph idx="1"/>
          </p:nvPr>
        </p:nvSpPr>
        <p:spPr>
          <a:xfrm>
            <a:off x="609600" y="1155035"/>
            <a:ext cx="10972800" cy="2164458"/>
          </a:xfrm>
        </p:spPr>
        <p:txBody>
          <a:bodyPr>
            <a:noAutofit/>
          </a:bodyPr>
          <a:lstStyle/>
          <a:p>
            <a:pPr>
              <a:lnSpc>
                <a:spcPct val="160000"/>
              </a:lnSpc>
              <a:spcBef>
                <a:spcPts val="200"/>
              </a:spcBef>
            </a:pPr>
            <a:r>
              <a:rPr lang="zh-CN" altLang="en-US" sz="2000" dirty="0"/>
              <a:t> 降低方差</a:t>
            </a:r>
            <a:endParaRPr kumimoji="1" lang="zh-CN" altLang="en-US" sz="2000" dirty="0">
              <a:sym typeface="+mn-ea"/>
            </a:endParaRPr>
          </a:p>
          <a:p>
            <a:pPr lvl="1">
              <a:lnSpc>
                <a:spcPct val="160000"/>
              </a:lnSpc>
            </a:pPr>
            <a:r>
              <a:rPr lang="en-US" altLang="zh-CN" sz="1600" dirty="0"/>
              <a:t>Dropout</a:t>
            </a:r>
            <a:endParaRPr lang="en-US" altLang="zh-CN" dirty="0"/>
          </a:p>
          <a:p>
            <a:pPr lvl="1">
              <a:lnSpc>
                <a:spcPct val="160000"/>
              </a:lnSpc>
            </a:pPr>
            <a:r>
              <a:rPr lang="zh-CN" altLang="zh-CN" sz="1600" dirty="0"/>
              <a:t>可以看出，没有采取任何正则化措施，我们得到的决策边界是过拟合的。分别加入</a:t>
            </a:r>
            <a:r>
              <a:rPr lang="en-US" altLang="zh-CN" sz="1600" dirty="0"/>
              <a:t>L2</a:t>
            </a:r>
            <a:r>
              <a:rPr lang="zh-CN" altLang="zh-CN" sz="1600" dirty="0"/>
              <a:t>正则化和</a:t>
            </a:r>
            <a:r>
              <a:rPr lang="en-US" altLang="zh-CN" sz="1600" dirty="0"/>
              <a:t>dropout</a:t>
            </a:r>
            <a:r>
              <a:rPr lang="zh-CN" altLang="zh-CN" sz="1600" dirty="0"/>
              <a:t>正则化，得到的边界如下图所示：</a:t>
            </a:r>
          </a:p>
          <a:p>
            <a:pPr lvl="2">
              <a:lnSpc>
                <a:spcPct val="160000"/>
              </a:lnSpc>
            </a:pPr>
            <a:endParaRPr lang="zh-CN" altLang="zh-CN" sz="1600" dirty="0"/>
          </a:p>
        </p:txBody>
      </p:sp>
      <p:sp>
        <p:nvSpPr>
          <p:cNvPr id="4" name="矩形 3">
            <a:extLst>
              <a:ext uri="{FF2B5EF4-FFF2-40B4-BE49-F238E27FC236}">
                <a16:creationId xmlns:a16="http://schemas.microsoft.com/office/drawing/2014/main" id="{64C18362-B7F1-4080-9E11-2D24215732CD}"/>
              </a:ext>
            </a:extLst>
          </p:cNvPr>
          <p:cNvSpPr/>
          <p:nvPr/>
        </p:nvSpPr>
        <p:spPr>
          <a:xfrm>
            <a:off x="1682791" y="5804465"/>
            <a:ext cx="3435556" cy="307777"/>
          </a:xfrm>
          <a:prstGeom prst="rect">
            <a:avLst/>
          </a:prstGeom>
        </p:spPr>
        <p:txBody>
          <a:bodyPr wrap="none">
            <a:spAutoFit/>
          </a:bodyPr>
          <a:lstStyle/>
          <a:p>
            <a:r>
              <a:rPr lang="zh-CN" altLang="en-US" sz="1400" dirty="0">
                <a:latin typeface="Times New Roman" panose="02020603050405020304" pitchFamily="18" charset="0"/>
                <a:cs typeface="Times New Roman" panose="02020603050405020304" pitchFamily="18" charset="0"/>
              </a:rPr>
              <a:t>加入</a:t>
            </a:r>
            <a:r>
              <a:rPr lang="en-US" altLang="zh-CN" sz="1400" dirty="0">
                <a:latin typeface="Times New Roman" panose="02020603050405020304" pitchFamily="18" charset="0"/>
                <a:cs typeface="Times New Roman" panose="02020603050405020304" pitchFamily="18" charset="0"/>
              </a:rPr>
              <a:t>L2</a:t>
            </a:r>
            <a:r>
              <a:rPr lang="zh-CN" altLang="en-US" sz="1400" dirty="0">
                <a:latin typeface="Times New Roman" panose="02020603050405020304" pitchFamily="18" charset="0"/>
                <a:cs typeface="Times New Roman" panose="02020603050405020304" pitchFamily="18" charset="0"/>
              </a:rPr>
              <a:t>正则化的分类模型得到的决策边界</a:t>
            </a:r>
            <a:endParaRPr lang="zh-CN" altLang="en-US" sz="1400" dirty="0"/>
          </a:p>
        </p:txBody>
      </p:sp>
      <p:pic>
        <p:nvPicPr>
          <p:cNvPr id="8" name="图片 7" descr="decision_boundary_with_dropout">
            <a:extLst>
              <a:ext uri="{FF2B5EF4-FFF2-40B4-BE49-F238E27FC236}">
                <a16:creationId xmlns:a16="http://schemas.microsoft.com/office/drawing/2014/main" id="{13895409-0B68-44B8-AAD8-FF2AE8051AE8}"/>
              </a:ext>
            </a:extLst>
          </p:cNvPr>
          <p:cNvPicPr/>
          <p:nvPr/>
        </p:nvPicPr>
        <p:blipFill>
          <a:blip r:embed="rId3"/>
          <a:srcRect l="6216" t="9409" r="7560" b="5600"/>
          <a:stretch>
            <a:fillRect/>
          </a:stretch>
        </p:blipFill>
        <p:spPr>
          <a:xfrm>
            <a:off x="7393220" y="3429000"/>
            <a:ext cx="2826882" cy="2090030"/>
          </a:xfrm>
          <a:prstGeom prst="rect">
            <a:avLst/>
          </a:prstGeom>
        </p:spPr>
      </p:pic>
      <p:sp>
        <p:nvSpPr>
          <p:cNvPr id="9" name="矩形 8">
            <a:extLst>
              <a:ext uri="{FF2B5EF4-FFF2-40B4-BE49-F238E27FC236}">
                <a16:creationId xmlns:a16="http://schemas.microsoft.com/office/drawing/2014/main" id="{A7244085-F584-4AC0-AC59-176FC59079CA}"/>
              </a:ext>
            </a:extLst>
          </p:cNvPr>
          <p:cNvSpPr/>
          <p:nvPr/>
        </p:nvSpPr>
        <p:spPr>
          <a:xfrm>
            <a:off x="7073654" y="5803003"/>
            <a:ext cx="3794629" cy="307777"/>
          </a:xfrm>
          <a:prstGeom prst="rect">
            <a:avLst/>
          </a:prstGeom>
        </p:spPr>
        <p:txBody>
          <a:bodyPr wrap="none">
            <a:spAutoFit/>
          </a:bodyPr>
          <a:lstStyle/>
          <a:p>
            <a:r>
              <a:rPr lang="zh-CN" altLang="en-US" sz="1400" dirty="0">
                <a:latin typeface="Times New Roman" panose="02020603050405020304" pitchFamily="18" charset="0"/>
                <a:cs typeface="Times New Roman" panose="02020603050405020304" pitchFamily="18" charset="0"/>
              </a:rPr>
              <a:t>加入</a:t>
            </a:r>
            <a:r>
              <a:rPr lang="en-US" altLang="zh-CN" sz="1400" dirty="0">
                <a:latin typeface="Times New Roman" panose="02020603050405020304" pitchFamily="18" charset="0"/>
                <a:cs typeface="Times New Roman" panose="02020603050405020304" pitchFamily="18" charset="0"/>
              </a:rPr>
              <a:t>dropout</a:t>
            </a:r>
            <a:r>
              <a:rPr lang="zh-CN" altLang="en-US" sz="1400" dirty="0">
                <a:latin typeface="Times New Roman" panose="02020603050405020304" pitchFamily="18" charset="0"/>
                <a:cs typeface="Times New Roman" panose="02020603050405020304" pitchFamily="18" charset="0"/>
              </a:rPr>
              <a:t>正则化的分类模型得到的决策边界</a:t>
            </a:r>
            <a:endParaRPr lang="zh-CN" altLang="en-US" sz="1400" dirty="0"/>
          </a:p>
        </p:txBody>
      </p:sp>
    </p:spTree>
    <p:extLst>
      <p:ext uri="{BB962C8B-B14F-4D97-AF65-F5344CB8AC3E}">
        <p14:creationId xmlns:p14="http://schemas.microsoft.com/office/powerpoint/2010/main" val="369924310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decision_boundary_with_L2-regularization">
            <a:extLst>
              <a:ext uri="{FF2B5EF4-FFF2-40B4-BE49-F238E27FC236}">
                <a16:creationId xmlns:a16="http://schemas.microsoft.com/office/drawing/2014/main" id="{304D12D6-A639-4EAF-B5DC-40595646474C}"/>
              </a:ext>
            </a:extLst>
          </p:cNvPr>
          <p:cNvPicPr/>
          <p:nvPr/>
        </p:nvPicPr>
        <p:blipFill>
          <a:blip r:embed="rId2"/>
          <a:srcRect l="6552" t="10081" r="7897" b="5824"/>
          <a:stretch>
            <a:fillRect/>
          </a:stretch>
        </p:blipFill>
        <p:spPr>
          <a:xfrm>
            <a:off x="2131198" y="3098821"/>
            <a:ext cx="2826882" cy="2084378"/>
          </a:xfrm>
          <a:prstGeom prst="rect">
            <a:avLst/>
          </a:prstGeom>
        </p:spPr>
      </p:pic>
      <p:sp>
        <p:nvSpPr>
          <p:cNvPr id="2" name="标题 1"/>
          <p:cNvSpPr>
            <a:spLocks noGrp="1"/>
          </p:cNvSpPr>
          <p:nvPr>
            <p:ph type="title"/>
          </p:nvPr>
        </p:nvSpPr>
        <p:spPr/>
        <p:txBody>
          <a:bodyPr/>
          <a:lstStyle/>
          <a:p>
            <a:r>
              <a:rPr lang="zh-CN" altLang="en-US" dirty="0"/>
              <a:t>调优策略</a:t>
            </a:r>
            <a:endParaRPr kumimoji="1" lang="zh-CN" altLang="en-US" dirty="0"/>
          </a:p>
        </p:txBody>
      </p:sp>
      <p:sp>
        <p:nvSpPr>
          <p:cNvPr id="3" name="内容占位符 2"/>
          <p:cNvSpPr>
            <a:spLocks noGrp="1"/>
          </p:cNvSpPr>
          <p:nvPr>
            <p:ph idx="1"/>
          </p:nvPr>
        </p:nvSpPr>
        <p:spPr/>
        <p:txBody>
          <a:bodyPr>
            <a:noAutofit/>
          </a:bodyPr>
          <a:lstStyle/>
          <a:p>
            <a:pPr>
              <a:lnSpc>
                <a:spcPct val="160000"/>
              </a:lnSpc>
              <a:spcBef>
                <a:spcPts val="200"/>
              </a:spcBef>
            </a:pPr>
            <a:r>
              <a:rPr lang="zh-CN" altLang="en-US" sz="2200" dirty="0"/>
              <a:t> </a:t>
            </a:r>
            <a:r>
              <a:rPr lang="zh-CN" altLang="en-US" sz="2000" dirty="0"/>
              <a:t>降低方差</a:t>
            </a:r>
            <a:endParaRPr kumimoji="1" lang="zh-CN" altLang="en-US" sz="2200" dirty="0">
              <a:sym typeface="+mn-ea"/>
            </a:endParaRPr>
          </a:p>
          <a:p>
            <a:pPr lvl="1">
              <a:lnSpc>
                <a:spcPct val="160000"/>
              </a:lnSpc>
            </a:pPr>
            <a:r>
              <a:rPr lang="en-US" altLang="zh-CN" dirty="0"/>
              <a:t> </a:t>
            </a:r>
            <a:r>
              <a:rPr lang="en-US" altLang="zh-CN" sz="1600" dirty="0"/>
              <a:t>Dropout</a:t>
            </a:r>
            <a:endParaRPr lang="en-US" altLang="zh-CN" dirty="0"/>
          </a:p>
          <a:p>
            <a:pPr lvl="1">
              <a:lnSpc>
                <a:spcPct val="160000"/>
              </a:lnSpc>
            </a:pPr>
            <a:r>
              <a:rPr lang="en-US" altLang="zh-CN" sz="1750" dirty="0"/>
              <a:t> </a:t>
            </a:r>
            <a:r>
              <a:rPr lang="zh-CN" altLang="zh-CN" sz="1750" dirty="0"/>
              <a:t>由此可见，加入正则化后的模型得到的决策边界缓和了过拟合的问题，具有更好的泛化能力。</a:t>
            </a:r>
          </a:p>
          <a:p>
            <a:pPr lvl="2">
              <a:lnSpc>
                <a:spcPct val="160000"/>
              </a:lnSpc>
              <a:buFont typeface="Wingdings" panose="05000000000000000000" pitchFamily="2" charset="2"/>
              <a:buChar char="Ø"/>
            </a:pPr>
            <a:endParaRPr lang="zh-CN" altLang="zh-CN" sz="1600" dirty="0"/>
          </a:p>
        </p:txBody>
      </p:sp>
      <p:sp>
        <p:nvSpPr>
          <p:cNvPr id="4" name="矩形 3">
            <a:extLst>
              <a:ext uri="{FF2B5EF4-FFF2-40B4-BE49-F238E27FC236}">
                <a16:creationId xmlns:a16="http://schemas.microsoft.com/office/drawing/2014/main" id="{64C18362-B7F1-4080-9E11-2D24215732CD}"/>
              </a:ext>
            </a:extLst>
          </p:cNvPr>
          <p:cNvSpPr/>
          <p:nvPr/>
        </p:nvSpPr>
        <p:spPr>
          <a:xfrm>
            <a:off x="1826861" y="5516306"/>
            <a:ext cx="3435556" cy="307777"/>
          </a:xfrm>
          <a:prstGeom prst="rect">
            <a:avLst/>
          </a:prstGeom>
        </p:spPr>
        <p:txBody>
          <a:bodyPr wrap="none">
            <a:spAutoFit/>
          </a:bodyPr>
          <a:lstStyle/>
          <a:p>
            <a:r>
              <a:rPr lang="zh-CN" altLang="en-US" sz="1400" dirty="0">
                <a:latin typeface="Times New Roman" panose="02020603050405020304" pitchFamily="18" charset="0"/>
                <a:cs typeface="Times New Roman" panose="02020603050405020304" pitchFamily="18" charset="0"/>
              </a:rPr>
              <a:t>加入</a:t>
            </a:r>
            <a:r>
              <a:rPr lang="en-US" altLang="zh-CN" sz="1400" dirty="0">
                <a:latin typeface="Times New Roman" panose="02020603050405020304" pitchFamily="18" charset="0"/>
                <a:cs typeface="Times New Roman" panose="02020603050405020304" pitchFamily="18" charset="0"/>
              </a:rPr>
              <a:t>L2</a:t>
            </a:r>
            <a:r>
              <a:rPr lang="zh-CN" altLang="en-US" sz="1400" dirty="0">
                <a:latin typeface="Times New Roman" panose="02020603050405020304" pitchFamily="18" charset="0"/>
                <a:cs typeface="Times New Roman" panose="02020603050405020304" pitchFamily="18" charset="0"/>
              </a:rPr>
              <a:t>正则化的分类模型得到的决策边界</a:t>
            </a:r>
            <a:endParaRPr lang="zh-CN" altLang="en-US" sz="1400" dirty="0"/>
          </a:p>
        </p:txBody>
      </p:sp>
      <p:pic>
        <p:nvPicPr>
          <p:cNvPr id="8" name="图片 7" descr="decision_boundary_with_dropout">
            <a:extLst>
              <a:ext uri="{FF2B5EF4-FFF2-40B4-BE49-F238E27FC236}">
                <a16:creationId xmlns:a16="http://schemas.microsoft.com/office/drawing/2014/main" id="{13895409-0B68-44B8-AAD8-FF2AE8051AE8}"/>
              </a:ext>
            </a:extLst>
          </p:cNvPr>
          <p:cNvPicPr/>
          <p:nvPr/>
        </p:nvPicPr>
        <p:blipFill>
          <a:blip r:embed="rId3"/>
          <a:srcRect l="6216" t="9409" r="7560" b="5600"/>
          <a:stretch>
            <a:fillRect/>
          </a:stretch>
        </p:blipFill>
        <p:spPr>
          <a:xfrm>
            <a:off x="7052611" y="3098821"/>
            <a:ext cx="2826882" cy="2090030"/>
          </a:xfrm>
          <a:prstGeom prst="rect">
            <a:avLst/>
          </a:prstGeom>
        </p:spPr>
      </p:pic>
      <p:sp>
        <p:nvSpPr>
          <p:cNvPr id="9" name="矩形 8">
            <a:extLst>
              <a:ext uri="{FF2B5EF4-FFF2-40B4-BE49-F238E27FC236}">
                <a16:creationId xmlns:a16="http://schemas.microsoft.com/office/drawing/2014/main" id="{A7244085-F584-4AC0-AC59-176FC59079CA}"/>
              </a:ext>
            </a:extLst>
          </p:cNvPr>
          <p:cNvSpPr/>
          <p:nvPr/>
        </p:nvSpPr>
        <p:spPr>
          <a:xfrm>
            <a:off x="6669171" y="5516305"/>
            <a:ext cx="3794629" cy="307777"/>
          </a:xfrm>
          <a:prstGeom prst="rect">
            <a:avLst/>
          </a:prstGeom>
        </p:spPr>
        <p:txBody>
          <a:bodyPr wrap="none">
            <a:spAutoFit/>
          </a:bodyPr>
          <a:lstStyle/>
          <a:p>
            <a:r>
              <a:rPr lang="zh-CN" altLang="en-US" sz="1400" dirty="0">
                <a:latin typeface="Times New Roman" panose="02020603050405020304" pitchFamily="18" charset="0"/>
                <a:cs typeface="Times New Roman" panose="02020603050405020304" pitchFamily="18" charset="0"/>
              </a:rPr>
              <a:t>加入</a:t>
            </a:r>
            <a:r>
              <a:rPr lang="en-US" altLang="zh-CN" sz="1400" dirty="0">
                <a:latin typeface="Times New Roman" panose="02020603050405020304" pitchFamily="18" charset="0"/>
                <a:cs typeface="Times New Roman" panose="02020603050405020304" pitchFamily="18" charset="0"/>
              </a:rPr>
              <a:t>dropout</a:t>
            </a:r>
            <a:r>
              <a:rPr lang="zh-CN" altLang="en-US" sz="1400" dirty="0">
                <a:latin typeface="Times New Roman" panose="02020603050405020304" pitchFamily="18" charset="0"/>
                <a:cs typeface="Times New Roman" panose="02020603050405020304" pitchFamily="18" charset="0"/>
              </a:rPr>
              <a:t>正则化的分类模型得到的决策边界</a:t>
            </a:r>
            <a:endParaRPr lang="zh-CN" altLang="en-US" sz="1400" dirty="0"/>
          </a:p>
        </p:txBody>
      </p:sp>
    </p:spTree>
    <p:extLst>
      <p:ext uri="{BB962C8B-B14F-4D97-AF65-F5344CB8AC3E}">
        <p14:creationId xmlns:p14="http://schemas.microsoft.com/office/powerpoint/2010/main" val="372611183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调优策略</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a:lnSpc>
                    <a:spcPct val="160000"/>
                  </a:lnSpc>
                  <a:spcBef>
                    <a:spcPts val="200"/>
                  </a:spcBef>
                  <a:buFont typeface="Wingdings" panose="05000000000000000000" pitchFamily="2" charset="2"/>
                  <a:buChar char="Ø"/>
                </a:pPr>
                <a:r>
                  <a:rPr lang="zh-CN" altLang="en-US" sz="2000" dirty="0"/>
                  <a:t> 降低方差</a:t>
                </a:r>
                <a:endParaRPr kumimoji="1" lang="zh-CN" altLang="en-US" sz="2000" dirty="0">
                  <a:sym typeface="+mn-ea"/>
                </a:endParaRPr>
              </a:p>
              <a:p>
                <a:pPr lvl="1">
                  <a:lnSpc>
                    <a:spcPct val="160000"/>
                  </a:lnSpc>
                  <a:buFont typeface="Wingdings" panose="05000000000000000000" pitchFamily="2" charset="2"/>
                  <a:buChar char="Ø"/>
                </a:pPr>
                <a:r>
                  <a:rPr lang="en-US" altLang="zh-CN" dirty="0"/>
                  <a:t> </a:t>
                </a:r>
                <a:r>
                  <a:rPr lang="en-US" altLang="zh-CN" sz="1600" dirty="0"/>
                  <a:t>Batch normalization</a:t>
                </a:r>
              </a:p>
              <a:p>
                <a:pPr lvl="1">
                  <a:lnSpc>
                    <a:spcPct val="160000"/>
                  </a:lnSpc>
                  <a:buFont typeface="Wingdings" panose="05000000000000000000" pitchFamily="2" charset="2"/>
                  <a:buChar char="Ø"/>
                </a:pPr>
                <a:r>
                  <a:rPr lang="zh-CN" altLang="zh-CN" sz="1750" dirty="0"/>
                  <a:t>机器学习的一个假设就是，数据是满足独立同分布的。而在深度学习模型中，原本做好预处理的同分布数据在经过层层的前向传导后，分布不断发生变化。随着网络的加深，上述变化带来的影响不断被放大。</a:t>
                </a:r>
                <a:r>
                  <a:rPr lang="en-US" altLang="zh-CN" sz="1750" dirty="0"/>
                  <a:t>Batch normalization</a:t>
                </a:r>
                <a:r>
                  <a:rPr lang="zh-CN" altLang="zh-CN" sz="1750" dirty="0"/>
                  <a:t>的目的就是对网络的每一层输入做一个处理，使得它们尽可能满足输入同分布的基本假设。可以对每一层的输入做标准化处理，使得输入均值为</a:t>
                </a:r>
                <a:r>
                  <a:rPr lang="en-US" altLang="zh-CN" sz="1750" dirty="0"/>
                  <a:t>0</a:t>
                </a:r>
                <a:r>
                  <a:rPr lang="zh-CN" altLang="zh-CN" sz="1750" dirty="0"/>
                  <a:t>方差为</a:t>
                </a:r>
                <a:r>
                  <a:rPr lang="en-US" altLang="zh-CN" sz="1750" dirty="0"/>
                  <a:t>1</a:t>
                </a:r>
                <a:r>
                  <a:rPr lang="zh-CN" altLang="zh-CN" sz="1750" dirty="0"/>
                  <a:t>：</a:t>
                </a:r>
              </a:p>
              <a:p>
                <a:pPr marL="384175" lvl="2" indent="0">
                  <a:lnSpc>
                    <a:spcPct val="160000"/>
                  </a:lnSpc>
                  <a:buNone/>
                </a:pPr>
                <a14:m>
                  <m:oMathPara xmlns:m="http://schemas.openxmlformats.org/officeDocument/2006/math">
                    <m:oMathParaPr>
                      <m:jc m:val="centerGroup"/>
                    </m:oMathParaPr>
                    <m:oMath xmlns:m="http://schemas.openxmlformats.org/officeDocument/2006/math">
                      <m:sSup>
                        <m:sSupPr>
                          <m:ctrlPr>
                            <a:rPr lang="zh-CN" altLang="zh-CN" sz="1600" i="1">
                              <a:latin typeface="Cambria Math" panose="02040503050406030204" pitchFamily="18" charset="0"/>
                            </a:rPr>
                          </m:ctrlPr>
                        </m:sSupPr>
                        <m:e>
                          <m:acc>
                            <m:accPr>
                              <m:chr m:val="̂"/>
                              <m:ctrlPr>
                                <a:rPr lang="zh-CN" altLang="zh-CN" sz="1600" i="1">
                                  <a:latin typeface="Cambria Math" panose="02040503050406030204" pitchFamily="18" charset="0"/>
                                </a:rPr>
                              </m:ctrlPr>
                            </m:accPr>
                            <m:e>
                              <m:r>
                                <a:rPr lang="en-US" altLang="zh-CN" sz="1600" i="1">
                                  <a:latin typeface="Cambria Math" panose="02040503050406030204" pitchFamily="18" charset="0"/>
                                </a:rPr>
                                <m:t>𝑥</m:t>
                              </m:r>
                            </m:e>
                          </m:acc>
                        </m:e>
                        <m:sup>
                          <m:r>
                            <a:rPr lang="en-US" altLang="zh-CN" sz="1600" i="1">
                              <a:latin typeface="Cambria Math" panose="02040503050406030204" pitchFamily="18" charset="0"/>
                            </a:rPr>
                            <m:t>(</m:t>
                          </m:r>
                          <m:r>
                            <a:rPr lang="en-US" altLang="zh-CN" sz="1600" i="1">
                              <a:latin typeface="Cambria Math" panose="02040503050406030204" pitchFamily="18" charset="0"/>
                            </a:rPr>
                            <m:t>𝑘</m:t>
                          </m:r>
                          <m:r>
                            <a:rPr lang="en-US" altLang="zh-CN" sz="1600" i="1">
                              <a:latin typeface="Cambria Math" panose="02040503050406030204" pitchFamily="18" charset="0"/>
                            </a:rPr>
                            <m:t>)</m:t>
                          </m:r>
                        </m:sup>
                      </m:sSup>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𝑥</m:t>
                              </m:r>
                            </m:e>
                            <m:sup>
                              <m:r>
                                <a:rPr lang="en-US" altLang="zh-CN" sz="1600" i="1">
                                  <a:latin typeface="Cambria Math" panose="02040503050406030204" pitchFamily="18" charset="0"/>
                                </a:rPr>
                                <m:t>𝑘</m:t>
                              </m:r>
                            </m:sup>
                          </m:sSup>
                          <m:r>
                            <a:rPr lang="en-US" altLang="zh-CN" sz="1600" i="1">
                              <a:latin typeface="Cambria Math" panose="02040503050406030204" pitchFamily="18" charset="0"/>
                            </a:rPr>
                            <m:t>−</m:t>
                          </m:r>
                          <m:r>
                            <a:rPr lang="en-US" altLang="zh-CN" sz="1600" i="1">
                              <a:latin typeface="Cambria Math" panose="02040503050406030204" pitchFamily="18" charset="0"/>
                            </a:rPr>
                            <m:t>𝐸</m:t>
                          </m:r>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𝑥</m:t>
                              </m:r>
                            </m:e>
                            <m:sup>
                              <m:r>
                                <a:rPr lang="en-US" altLang="zh-CN" sz="1600" i="1">
                                  <a:latin typeface="Cambria Math" panose="02040503050406030204" pitchFamily="18" charset="0"/>
                                </a:rPr>
                                <m:t>(</m:t>
                              </m:r>
                              <m:r>
                                <a:rPr lang="en-US" altLang="zh-CN" sz="1600" i="1">
                                  <a:latin typeface="Cambria Math" panose="02040503050406030204" pitchFamily="18" charset="0"/>
                                </a:rPr>
                                <m:t>𝑘</m:t>
                              </m:r>
                              <m:r>
                                <a:rPr lang="en-US" altLang="zh-CN" sz="1600" i="1">
                                  <a:latin typeface="Cambria Math" panose="02040503050406030204" pitchFamily="18" charset="0"/>
                                </a:rPr>
                                <m:t>)</m:t>
                              </m:r>
                            </m:sup>
                          </m:sSup>
                          <m:r>
                            <a:rPr lang="en-US" altLang="zh-CN" sz="1600" i="1">
                              <a:latin typeface="Cambria Math" panose="02040503050406030204" pitchFamily="18" charset="0"/>
                            </a:rPr>
                            <m:t>]</m:t>
                          </m:r>
                        </m:num>
                        <m:den>
                          <m:rad>
                            <m:radPr>
                              <m:degHide m:val="on"/>
                              <m:ctrlPr>
                                <a:rPr lang="zh-CN" altLang="zh-CN" sz="1600" i="1">
                                  <a:latin typeface="Cambria Math" panose="02040503050406030204" pitchFamily="18" charset="0"/>
                                </a:rPr>
                              </m:ctrlPr>
                            </m:radPr>
                            <m:deg/>
                            <m:e>
                              <m:r>
                                <a:rPr lang="en-US" altLang="zh-CN" sz="1600" i="1">
                                  <a:latin typeface="Cambria Math" panose="02040503050406030204" pitchFamily="18" charset="0"/>
                                </a:rPr>
                                <m:t>𝑉𝑎𝑟</m:t>
                              </m:r>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𝑥</m:t>
                                  </m:r>
                                </m:e>
                                <m:sup>
                                  <m:r>
                                    <a:rPr lang="en-US" altLang="zh-CN" sz="1600" i="1">
                                      <a:latin typeface="Cambria Math" panose="02040503050406030204" pitchFamily="18" charset="0"/>
                                    </a:rPr>
                                    <m:t>(</m:t>
                                  </m:r>
                                  <m:r>
                                    <a:rPr lang="en-US" altLang="zh-CN" sz="1600" i="1">
                                      <a:latin typeface="Cambria Math" panose="02040503050406030204" pitchFamily="18" charset="0"/>
                                    </a:rPr>
                                    <m:t>𝑘</m:t>
                                  </m:r>
                                  <m:r>
                                    <a:rPr lang="en-US" altLang="zh-CN" sz="1600" i="1">
                                      <a:latin typeface="Cambria Math" panose="02040503050406030204" pitchFamily="18" charset="0"/>
                                    </a:rPr>
                                    <m:t>)</m:t>
                                  </m:r>
                                </m:sup>
                              </m:sSup>
                              <m:r>
                                <a:rPr lang="en-US" altLang="zh-CN" sz="1600" i="1">
                                  <a:latin typeface="Cambria Math" panose="02040503050406030204" pitchFamily="18" charset="0"/>
                                </a:rPr>
                                <m:t>]</m:t>
                              </m:r>
                            </m:e>
                          </m:rad>
                        </m:den>
                      </m:f>
                    </m:oMath>
                  </m:oMathPara>
                </a14:m>
                <a:endParaRPr lang="zh-CN" altLang="zh-CN" sz="1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5332500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调优策略</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62709" y="1343916"/>
                <a:ext cx="6334592" cy="4023360"/>
              </a:xfrm>
            </p:spPr>
            <p:txBody>
              <a:bodyPr>
                <a:noAutofit/>
              </a:bodyPr>
              <a:lstStyle/>
              <a:p>
                <a:pPr>
                  <a:lnSpc>
                    <a:spcPct val="160000"/>
                  </a:lnSpc>
                  <a:spcBef>
                    <a:spcPts val="200"/>
                  </a:spcBef>
                </a:pPr>
                <a:r>
                  <a:rPr lang="zh-CN" altLang="en-US" sz="2200" dirty="0"/>
                  <a:t> </a:t>
                </a:r>
                <a:r>
                  <a:rPr lang="zh-CN" altLang="en-US" sz="2000" dirty="0"/>
                  <a:t>降低方差</a:t>
                </a:r>
                <a:endParaRPr kumimoji="1" lang="zh-CN" altLang="en-US" sz="2200" dirty="0">
                  <a:sym typeface="+mn-ea"/>
                </a:endParaRPr>
              </a:p>
              <a:p>
                <a:pPr lvl="1">
                  <a:lnSpc>
                    <a:spcPct val="160000"/>
                  </a:lnSpc>
                </a:pPr>
                <a:r>
                  <a:rPr lang="en-US" altLang="zh-CN" dirty="0"/>
                  <a:t> </a:t>
                </a:r>
                <a:r>
                  <a:rPr lang="en-US" altLang="zh-CN" sz="1600" dirty="0"/>
                  <a:t>Batch normalization</a:t>
                </a:r>
                <a:endParaRPr lang="en-US" altLang="zh-CN" dirty="0"/>
              </a:p>
              <a:p>
                <a:pPr lvl="1">
                  <a:lnSpc>
                    <a:spcPct val="160000"/>
                  </a:lnSpc>
                </a:pPr>
                <a:r>
                  <a:rPr lang="zh-CN" altLang="zh-CN" sz="1600" dirty="0"/>
                  <a:t>但如果只是简单地对每一层做白化处理，会降低层的表达能力。如</a:t>
                </a:r>
                <a:r>
                  <a:rPr lang="zh-CN" altLang="en-US" sz="1600" dirty="0"/>
                  <a:t>右图</a:t>
                </a:r>
                <a:r>
                  <a:rPr lang="zh-CN" altLang="zh-CN" sz="1600" dirty="0"/>
                  <a:t>所示，在使用</a:t>
                </a:r>
                <a:r>
                  <a:rPr lang="en-US" altLang="zh-CN" sz="1600" dirty="0"/>
                  <a:t>sigmoid</a:t>
                </a:r>
                <a:r>
                  <a:rPr lang="zh-CN" altLang="zh-CN" sz="1600" dirty="0"/>
                  <a:t>激活函数的时候，如果把数据限制到</a:t>
                </a:r>
                <a:r>
                  <a:rPr lang="en-US" altLang="zh-CN" sz="1600" dirty="0"/>
                  <a:t>0</a:t>
                </a:r>
                <a:r>
                  <a:rPr lang="zh-CN" altLang="zh-CN" sz="1600" dirty="0"/>
                  <a:t>均值单位方差，那么相当于只使用了激活函数中近似线性的部分，这显然会降低模型表达能力。</a:t>
                </a:r>
                <a:endParaRPr lang="en-US" altLang="zh-CN" sz="1600" dirty="0"/>
              </a:p>
              <a:p>
                <a:pPr lvl="1">
                  <a:lnSpc>
                    <a:spcPct val="160000"/>
                  </a:lnSpc>
                </a:pPr>
                <a:r>
                  <a:rPr lang="zh-CN" altLang="zh-CN" sz="1600" dirty="0"/>
                  <a:t>所以为</a:t>
                </a:r>
                <a:r>
                  <a:rPr lang="en-US" altLang="zh-CN" sz="1600" dirty="0"/>
                  <a:t>batch normalization</a:t>
                </a:r>
                <a:r>
                  <a:rPr lang="zh-CN" altLang="zh-CN" sz="1600" dirty="0"/>
                  <a:t>增加了</a:t>
                </a:r>
                <a:r>
                  <a:rPr lang="en-US" altLang="zh-CN" sz="1600" dirty="0"/>
                  <a:t>2</a:t>
                </a:r>
                <a:r>
                  <a:rPr lang="zh-CN" altLang="zh-CN" sz="1600" dirty="0"/>
                  <a:t>个参数，用来保持模型的表达能力。于是最后的输出为：</a:t>
                </a:r>
                <a:endParaRPr lang="zh-CN" altLang="zh-CN" sz="1750" dirty="0"/>
              </a:p>
              <a:p>
                <a:pPr marL="384175" lvl="2" indent="0">
                  <a:lnSpc>
                    <a:spcPct val="160000"/>
                  </a:lnSpc>
                  <a:buNone/>
                </a:pPr>
                <a14:m>
                  <m:oMathPara xmlns:m="http://schemas.openxmlformats.org/officeDocument/2006/math">
                    <m:oMathParaPr>
                      <m:jc m:val="centerGroup"/>
                    </m:oMathParaPr>
                    <m:oMath xmlns:m="http://schemas.openxmlformats.org/officeDocument/2006/math">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𝑦</m:t>
                          </m:r>
                        </m:e>
                        <m:sup>
                          <m:r>
                            <a:rPr lang="en-US" altLang="zh-CN" sz="1600" i="1">
                              <a:latin typeface="Cambria Math" panose="02040503050406030204" pitchFamily="18" charset="0"/>
                            </a:rPr>
                            <m:t>(</m:t>
                          </m:r>
                          <m:r>
                            <a:rPr lang="en-US" altLang="zh-CN" sz="1600" i="1">
                              <a:latin typeface="Cambria Math" panose="02040503050406030204" pitchFamily="18" charset="0"/>
                            </a:rPr>
                            <m:t>𝑘</m:t>
                          </m:r>
                          <m:r>
                            <a:rPr lang="en-US" altLang="zh-CN" sz="1600" i="1">
                              <a:latin typeface="Cambria Math" panose="02040503050406030204" pitchFamily="18" charset="0"/>
                            </a:rPr>
                            <m:t>)</m:t>
                          </m:r>
                        </m:sup>
                      </m:sSup>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𝛾</m:t>
                          </m:r>
                        </m:e>
                        <m:sup>
                          <m:r>
                            <a:rPr lang="en-US" altLang="zh-CN" sz="1600" i="1">
                              <a:latin typeface="Cambria Math" panose="02040503050406030204" pitchFamily="18" charset="0"/>
                            </a:rPr>
                            <m:t>(</m:t>
                          </m:r>
                          <m:r>
                            <a:rPr lang="en-US" altLang="zh-CN" sz="1600" i="1">
                              <a:latin typeface="Cambria Math" panose="02040503050406030204" pitchFamily="18" charset="0"/>
                            </a:rPr>
                            <m:t>𝑘</m:t>
                          </m:r>
                          <m:r>
                            <a:rPr lang="en-US" altLang="zh-CN" sz="1600" i="1">
                              <a:latin typeface="Cambria Math" panose="02040503050406030204" pitchFamily="18" charset="0"/>
                            </a:rPr>
                            <m:t>)</m:t>
                          </m:r>
                        </m:sup>
                      </m:sSup>
                      <m:sSup>
                        <m:sSupPr>
                          <m:ctrlPr>
                            <a:rPr lang="zh-CN" altLang="zh-CN" sz="1600" i="1">
                              <a:latin typeface="Cambria Math" panose="02040503050406030204" pitchFamily="18" charset="0"/>
                            </a:rPr>
                          </m:ctrlPr>
                        </m:sSupPr>
                        <m:e>
                          <m:acc>
                            <m:accPr>
                              <m:chr m:val="̂"/>
                              <m:ctrlPr>
                                <a:rPr lang="zh-CN" altLang="zh-CN" sz="1600" i="1">
                                  <a:latin typeface="Cambria Math" panose="02040503050406030204" pitchFamily="18" charset="0"/>
                                </a:rPr>
                              </m:ctrlPr>
                            </m:accPr>
                            <m:e>
                              <m:r>
                                <a:rPr lang="en-US" altLang="zh-CN" sz="1600" i="1">
                                  <a:latin typeface="Cambria Math" panose="02040503050406030204" pitchFamily="18" charset="0"/>
                                </a:rPr>
                                <m:t>𝑥</m:t>
                              </m:r>
                            </m:e>
                          </m:acc>
                        </m:e>
                        <m:sup>
                          <m:r>
                            <a:rPr lang="en-US" altLang="zh-CN" sz="1600" i="1">
                              <a:latin typeface="Cambria Math" panose="02040503050406030204" pitchFamily="18" charset="0"/>
                            </a:rPr>
                            <m:t>(</m:t>
                          </m:r>
                          <m:r>
                            <a:rPr lang="en-US" altLang="zh-CN" sz="1600" i="1">
                              <a:latin typeface="Cambria Math" panose="02040503050406030204" pitchFamily="18" charset="0"/>
                            </a:rPr>
                            <m:t>𝑘</m:t>
                          </m:r>
                          <m:r>
                            <a:rPr lang="en-US" altLang="zh-CN" sz="1600" i="1">
                              <a:latin typeface="Cambria Math" panose="02040503050406030204" pitchFamily="18" charset="0"/>
                            </a:rPr>
                            <m:t>)</m:t>
                          </m:r>
                        </m:sup>
                      </m:sSup>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𝛽</m:t>
                          </m:r>
                        </m:e>
                        <m:sup>
                          <m:r>
                            <a:rPr lang="en-US" altLang="zh-CN" sz="1600" i="1">
                              <a:latin typeface="Cambria Math" panose="02040503050406030204" pitchFamily="18" charset="0"/>
                            </a:rPr>
                            <m:t>(</m:t>
                          </m:r>
                          <m:r>
                            <a:rPr lang="en-US" altLang="zh-CN" sz="1600" i="1">
                              <a:latin typeface="Cambria Math" panose="02040503050406030204" pitchFamily="18" charset="0"/>
                            </a:rPr>
                            <m:t>𝑘</m:t>
                          </m:r>
                          <m:r>
                            <a:rPr lang="en-US" altLang="zh-CN" sz="1600" i="1">
                              <a:latin typeface="Cambria Math" panose="02040503050406030204" pitchFamily="18" charset="0"/>
                            </a:rPr>
                            <m:t>)</m:t>
                          </m:r>
                        </m:sup>
                      </m:sSup>
                    </m:oMath>
                  </m:oMathPara>
                </a14:m>
                <a:endParaRPr lang="zh-CN" altLang="zh-CN" sz="1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62709" y="1343916"/>
                <a:ext cx="6334592" cy="4023360"/>
              </a:xfrm>
              <a:blipFill>
                <a:blip r:embed="rId2"/>
                <a:stretch>
                  <a:fillRect l="-1059" r="-2021"/>
                </a:stretch>
              </a:blipFill>
            </p:spPr>
            <p:txBody>
              <a:bodyPr/>
              <a:lstStyle/>
              <a:p>
                <a:r>
                  <a:rPr lang="zh-CN" altLang="en-US">
                    <a:noFill/>
                  </a:rPr>
                  <a:t> </a:t>
                </a:r>
              </a:p>
            </p:txBody>
          </p:sp>
        </mc:Fallback>
      </mc:AlternateContent>
      <p:pic>
        <p:nvPicPr>
          <p:cNvPr id="4" name="图片 3" descr="这里写图片描述">
            <a:extLst>
              <a:ext uri="{FF2B5EF4-FFF2-40B4-BE49-F238E27FC236}">
                <a16:creationId xmlns:a16="http://schemas.microsoft.com/office/drawing/2014/main" id="{728D6852-4F3B-4EDE-A61F-35BD57252CB6}"/>
              </a:ext>
            </a:extLst>
          </p:cNvPr>
          <p:cNvPicPr/>
          <p:nvPr/>
        </p:nvPicPr>
        <p:blipFill>
          <a:blip r:embed="rId3">
            <a:extLst>
              <a:ext uri="{28A0092B-C50C-407E-A947-70E740481C1C}">
                <a14:useLocalDpi xmlns:a14="http://schemas.microsoft.com/office/drawing/2010/main" val="0"/>
              </a:ext>
            </a:extLst>
          </a:blip>
          <a:srcRect/>
          <a:stretch>
            <a:fillRect/>
          </a:stretch>
        </p:blipFill>
        <p:spPr>
          <a:xfrm>
            <a:off x="7913077" y="1708337"/>
            <a:ext cx="3481754" cy="2680222"/>
          </a:xfrm>
          <a:prstGeom prst="rect">
            <a:avLst/>
          </a:prstGeom>
          <a:noFill/>
          <a:ln>
            <a:noFill/>
          </a:ln>
        </p:spPr>
      </p:pic>
      <p:sp>
        <p:nvSpPr>
          <p:cNvPr id="5" name="矩形 4">
            <a:extLst>
              <a:ext uri="{FF2B5EF4-FFF2-40B4-BE49-F238E27FC236}">
                <a16:creationId xmlns:a16="http://schemas.microsoft.com/office/drawing/2014/main" id="{01A8E467-FC74-4BFE-AAE1-4F63518DBF45}"/>
              </a:ext>
            </a:extLst>
          </p:cNvPr>
          <p:cNvSpPr/>
          <p:nvPr/>
        </p:nvSpPr>
        <p:spPr>
          <a:xfrm>
            <a:off x="9271360" y="4727293"/>
            <a:ext cx="1122422" cy="415498"/>
          </a:xfrm>
          <a:prstGeom prst="rect">
            <a:avLst/>
          </a:prstGeom>
        </p:spPr>
        <p:txBody>
          <a:bodyPr wrap="none">
            <a:spAutoFit/>
          </a:bodyPr>
          <a:lstStyle/>
          <a:p>
            <a:pPr algn="ctr">
              <a:lnSpc>
                <a:spcPct val="150000"/>
              </a:lnSpc>
              <a:spcAft>
                <a:spcPts val="0"/>
              </a:spcAft>
            </a:pPr>
            <a:r>
              <a:rPr lang="en-US" altLang="zh-CN" sz="1400" kern="0" dirty="0">
                <a:latin typeface="Times New Roman" panose="02020603050405020304" pitchFamily="18" charset="0"/>
              </a:rPr>
              <a:t>sigmoid</a:t>
            </a:r>
            <a:r>
              <a:rPr lang="zh-CN" altLang="zh-CN" sz="1400" kern="0" dirty="0">
                <a:latin typeface="Times New Roman" panose="02020603050405020304" pitchFamily="18" charset="0"/>
              </a:rPr>
              <a:t>曲线</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343550579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调优策略</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a:lnSpc>
                    <a:spcPct val="160000"/>
                  </a:lnSpc>
                  <a:spcBef>
                    <a:spcPts val="200"/>
                  </a:spcBef>
                </a:pPr>
                <a:r>
                  <a:rPr lang="zh-CN" altLang="en-US" sz="2200" dirty="0"/>
                  <a:t> </a:t>
                </a:r>
                <a:r>
                  <a:rPr lang="zh-CN" altLang="en-US" sz="2000" dirty="0"/>
                  <a:t>降低方差</a:t>
                </a:r>
                <a:endParaRPr kumimoji="1" lang="zh-CN" altLang="en-US" sz="2200" dirty="0">
                  <a:sym typeface="+mn-ea"/>
                </a:endParaRPr>
              </a:p>
              <a:p>
                <a:pPr lvl="1">
                  <a:lnSpc>
                    <a:spcPct val="160000"/>
                  </a:lnSpc>
                </a:pPr>
                <a:r>
                  <a:rPr lang="en-US" altLang="zh-CN" dirty="0"/>
                  <a:t> </a:t>
                </a:r>
                <a:r>
                  <a:rPr lang="en-US" altLang="zh-CN" sz="1600" dirty="0"/>
                  <a:t>Batch normalization</a:t>
                </a:r>
                <a:endParaRPr lang="en-US" altLang="zh-CN" dirty="0"/>
              </a:p>
              <a:p>
                <a:pPr lvl="1">
                  <a:lnSpc>
                    <a:spcPct val="160000"/>
                  </a:lnSpc>
                </a:pPr>
                <a:r>
                  <a:rPr lang="zh-CN" altLang="zh-CN" sz="1750" dirty="0"/>
                  <a:t>通过引入这两个可学习的重构参数</a:t>
                </a:r>
                <a14:m>
                  <m:oMath xmlns:m="http://schemas.openxmlformats.org/officeDocument/2006/math">
                    <m:r>
                      <m:rPr>
                        <m:sty m:val="p"/>
                      </m:rPr>
                      <a:rPr lang="en-US" altLang="zh-CN" sz="1750">
                        <a:latin typeface="Cambria Math" panose="02040503050406030204" pitchFamily="18" charset="0"/>
                      </a:rPr>
                      <m:t>γ</m:t>
                    </m:r>
                  </m:oMath>
                </a14:m>
                <a:r>
                  <a:rPr lang="zh-CN" altLang="zh-CN" sz="1750" dirty="0"/>
                  <a:t>和</a:t>
                </a:r>
                <a14:m>
                  <m:oMath xmlns:m="http://schemas.openxmlformats.org/officeDocument/2006/math">
                    <m:r>
                      <m:rPr>
                        <m:sty m:val="p"/>
                      </m:rPr>
                      <a:rPr lang="en-US" altLang="zh-CN" sz="1750">
                        <a:latin typeface="Cambria Math" panose="02040503050406030204" pitchFamily="18" charset="0"/>
                      </a:rPr>
                      <m:t>λ</m:t>
                    </m:r>
                  </m:oMath>
                </a14:m>
                <a:r>
                  <a:rPr lang="zh-CN" altLang="zh-CN" sz="1750" dirty="0"/>
                  <a:t>，让网络可以学习恢复出原始网络表达能力的输出，同时又能保证每层的特征分布尽可能相近。最后</a:t>
                </a:r>
                <a:r>
                  <a:rPr lang="en-US" altLang="zh-CN" sz="1750" dirty="0"/>
                  <a:t>batch normalization</a:t>
                </a:r>
                <a:r>
                  <a:rPr lang="zh-CN" altLang="zh-CN" sz="1750" dirty="0"/>
                  <a:t>网络层的前向传导过程公式就是：</a:t>
                </a:r>
                <a:endParaRPr lang="en-US" altLang="zh-CN" sz="1750" dirty="0"/>
              </a:p>
              <a:p>
                <a:pPr marL="852805" lvl="3" indent="-285750">
                  <a:spcBef>
                    <a:spcPts val="0"/>
                  </a:spcBef>
                  <a:spcAft>
                    <a:spcPts val="0"/>
                  </a:spcAft>
                </a:pPr>
                <a:r>
                  <a:rPr lang="en-US" altLang="zh-CN" sz="1600" dirty="0"/>
                  <a:t>(1) </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𝜇</m:t>
                        </m:r>
                      </m:e>
                      <m:sub>
                        <m:r>
                          <a:rPr lang="en-US" altLang="zh-CN" sz="1600" i="1">
                            <a:latin typeface="Cambria Math" panose="02040503050406030204" pitchFamily="18" charset="0"/>
                          </a:rPr>
                          <m:t>𝐵</m:t>
                        </m:r>
                      </m:sub>
                    </m:sSub>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i="1">
                            <a:latin typeface="Cambria Math" panose="02040503050406030204" pitchFamily="18" charset="0"/>
                          </a:rPr>
                          <m:t>𝑚</m:t>
                        </m:r>
                      </m:den>
                    </m:f>
                    <m:nary>
                      <m:naryPr>
                        <m:chr m:val="∑"/>
                        <m:limLoc m:val="undOvr"/>
                        <m:ctrlPr>
                          <a:rPr lang="zh-CN" altLang="zh-CN" sz="1600" i="1">
                            <a:latin typeface="Cambria Math" panose="02040503050406030204" pitchFamily="18" charset="0"/>
                          </a:rPr>
                        </m:ctrlPr>
                      </m:naryPr>
                      <m:sub>
                        <m: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𝑚</m:t>
                        </m:r>
                      </m:sup>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oMath>
                </a14:m>
                <a:endParaRPr lang="en-US" altLang="zh-CN" sz="1600" dirty="0"/>
              </a:p>
              <a:p>
                <a:pPr marL="852805" lvl="3" indent="-285750">
                  <a:spcBef>
                    <a:spcPts val="0"/>
                  </a:spcBef>
                  <a:spcAft>
                    <a:spcPts val="0"/>
                  </a:spcAft>
                </a:pPr>
                <a:r>
                  <a:rPr lang="en-US" altLang="zh-CN" sz="1600" dirty="0"/>
                  <a:t>(2)</a:t>
                </a:r>
                <a14:m>
                  <m:oMath xmlns:m="http://schemas.openxmlformats.org/officeDocument/2006/math">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 </m:t>
                        </m:r>
                        <m:r>
                          <a:rPr lang="en-US" altLang="zh-CN" sz="1600" i="1">
                            <a:latin typeface="Cambria Math" panose="02040503050406030204" pitchFamily="18" charset="0"/>
                          </a:rPr>
                          <m:t>𝜎</m:t>
                        </m:r>
                      </m:e>
                      <m:sub>
                        <m:r>
                          <a:rPr lang="en-US" altLang="zh-CN" sz="1600" i="1">
                            <a:latin typeface="Cambria Math" panose="02040503050406030204" pitchFamily="18" charset="0"/>
                          </a:rPr>
                          <m:t>𝐵</m:t>
                        </m:r>
                      </m:sub>
                      <m:sup>
                        <m:r>
                          <a:rPr lang="en-US" altLang="zh-CN" sz="1600" i="1">
                            <a:latin typeface="Cambria Math" panose="02040503050406030204" pitchFamily="18" charset="0"/>
                          </a:rPr>
                          <m:t>2</m:t>
                        </m:r>
                      </m:sup>
                    </m:sSubSup>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i="1">
                            <a:latin typeface="Cambria Math" panose="02040503050406030204" pitchFamily="18" charset="0"/>
                          </a:rPr>
                          <m:t>𝑚</m:t>
                        </m:r>
                      </m:den>
                    </m:f>
                    <m:nary>
                      <m:naryPr>
                        <m:chr m:val="∑"/>
                        <m:limLoc m:val="undOvr"/>
                        <m:ctrlPr>
                          <a:rPr lang="zh-CN" altLang="zh-CN" sz="1600" i="1">
                            <a:latin typeface="Cambria Math" panose="02040503050406030204" pitchFamily="18" charset="0"/>
                          </a:rPr>
                        </m:ctrlPr>
                      </m:naryPr>
                      <m:sub>
                        <m: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𝑚</m:t>
                        </m:r>
                      </m:sup>
                      <m:e>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𝜇</m:t>
                                </m:r>
                              </m:e>
                              <m:sub>
                                <m:r>
                                  <a:rPr lang="en-US" altLang="zh-CN" sz="1600" i="1">
                                    <a:latin typeface="Cambria Math" panose="02040503050406030204" pitchFamily="18" charset="0"/>
                                  </a:rPr>
                                  <m:t>𝐵</m:t>
                                </m:r>
                              </m:sub>
                            </m:sSub>
                            <m:r>
                              <a:rPr lang="en-US" altLang="zh-CN" sz="1600" i="1">
                                <a:latin typeface="Cambria Math" panose="02040503050406030204" pitchFamily="18" charset="0"/>
                              </a:rPr>
                              <m:t>)</m:t>
                            </m:r>
                          </m:e>
                          <m:sup>
                            <m:r>
                              <a:rPr lang="en-US" altLang="zh-CN" sz="1600" i="1">
                                <a:latin typeface="Cambria Math" panose="02040503050406030204" pitchFamily="18" charset="0"/>
                              </a:rPr>
                              <m:t>2</m:t>
                            </m:r>
                          </m:sup>
                        </m:sSup>
                      </m:e>
                    </m:nary>
                  </m:oMath>
                </a14:m>
                <a:endParaRPr lang="zh-CN" altLang="zh-CN" sz="1600" dirty="0"/>
              </a:p>
              <a:p>
                <a:pPr marL="852805" lvl="3" indent="-285750">
                  <a:spcBef>
                    <a:spcPts val="0"/>
                  </a:spcBef>
                  <a:spcAft>
                    <a:spcPts val="0"/>
                  </a:spcAft>
                </a:pPr>
                <a:r>
                  <a:rPr lang="en-US" altLang="zh-CN" sz="1600" dirty="0"/>
                  <a:t>(3) </a:t>
                </a:r>
                <a14:m>
                  <m:oMath xmlns:m="http://schemas.openxmlformats.org/officeDocument/2006/math">
                    <m:sSub>
                      <m:sSubPr>
                        <m:ctrlPr>
                          <a:rPr lang="zh-CN" altLang="zh-CN" sz="1600" i="1">
                            <a:latin typeface="Cambria Math" panose="02040503050406030204" pitchFamily="18" charset="0"/>
                          </a:rPr>
                        </m:ctrlPr>
                      </m:sSubPr>
                      <m:e>
                        <m:acc>
                          <m:accPr>
                            <m:chr m:val="̂"/>
                            <m:ctrlPr>
                              <a:rPr lang="zh-CN" altLang="zh-CN" sz="1600" i="1">
                                <a:latin typeface="Cambria Math" panose="02040503050406030204" pitchFamily="18" charset="0"/>
                              </a:rPr>
                            </m:ctrlPr>
                          </m:accPr>
                          <m:e>
                            <m:r>
                              <a:rPr lang="en-US" altLang="zh-CN" sz="1600" i="1">
                                <a:latin typeface="Cambria Math" panose="02040503050406030204" pitchFamily="18" charset="0"/>
                              </a:rPr>
                              <m:t>𝑥</m:t>
                            </m:r>
                          </m:e>
                        </m:acc>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𝜇</m:t>
                            </m:r>
                          </m:e>
                          <m:sub>
                            <m:r>
                              <a:rPr lang="en-US" altLang="zh-CN" sz="1600" i="1">
                                <a:latin typeface="Cambria Math" panose="02040503050406030204" pitchFamily="18" charset="0"/>
                              </a:rPr>
                              <m:t>𝐵</m:t>
                            </m:r>
                          </m:sub>
                        </m:sSub>
                      </m:num>
                      <m:den>
                        <m:rad>
                          <m:radPr>
                            <m:degHide m:val="on"/>
                            <m:ctrlPr>
                              <a:rPr lang="zh-CN" altLang="zh-CN" sz="1600" i="1">
                                <a:latin typeface="Cambria Math" panose="02040503050406030204" pitchFamily="18" charset="0"/>
                              </a:rPr>
                            </m:ctrlPr>
                          </m:radPr>
                          <m:deg/>
                          <m:e>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𝜎</m:t>
                                </m:r>
                              </m:e>
                              <m:sub>
                                <m:r>
                                  <a:rPr lang="en-US" altLang="zh-CN" sz="1600" i="1">
                                    <a:latin typeface="Cambria Math" panose="02040503050406030204" pitchFamily="18" charset="0"/>
                                  </a:rPr>
                                  <m:t>𝐵</m:t>
                                </m:r>
                              </m:sub>
                              <m:sup>
                                <m:r>
                                  <a:rPr lang="en-US" altLang="zh-CN" sz="1600" i="1">
                                    <a:latin typeface="Cambria Math" panose="02040503050406030204" pitchFamily="18" charset="0"/>
                                  </a:rPr>
                                  <m:t>2</m:t>
                                </m:r>
                              </m:sup>
                            </m:sSubSup>
                            <m:r>
                              <a:rPr lang="en-US" altLang="zh-CN" sz="1600" i="1">
                                <a:latin typeface="Cambria Math" panose="02040503050406030204" pitchFamily="18" charset="0"/>
                              </a:rPr>
                              <m:t>+</m:t>
                            </m:r>
                            <m:r>
                              <a:rPr lang="en-US" altLang="zh-CN" sz="1600" i="1">
                                <a:latin typeface="Cambria Math" panose="02040503050406030204" pitchFamily="18" charset="0"/>
                              </a:rPr>
                              <m:t>𝜖</m:t>
                            </m:r>
                          </m:e>
                        </m:rad>
                      </m:den>
                    </m:f>
                  </m:oMath>
                </a14:m>
                <a:endParaRPr lang="zh-CN" altLang="zh-CN" sz="1600" dirty="0"/>
              </a:p>
              <a:p>
                <a:pPr marL="852805" lvl="3" indent="-285750">
                  <a:spcBef>
                    <a:spcPts val="0"/>
                  </a:spcBef>
                  <a:spcAft>
                    <a:spcPts val="0"/>
                  </a:spcAft>
                </a:pPr>
                <a:r>
                  <a:rPr lang="en-US" altLang="zh-CN" sz="1600" dirty="0"/>
                  <a:t>(4) </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r>
                      <a:rPr lang="en-US" altLang="zh-CN" sz="1600" i="1">
                        <a:latin typeface="Cambria Math" panose="02040503050406030204" pitchFamily="18" charset="0"/>
                      </a:rPr>
                      <m:t>𝛾</m:t>
                    </m:r>
                    <m:sSub>
                      <m:sSubPr>
                        <m:ctrlPr>
                          <a:rPr lang="zh-CN" altLang="zh-CN" sz="1600" i="1">
                            <a:latin typeface="Cambria Math" panose="02040503050406030204" pitchFamily="18" charset="0"/>
                          </a:rPr>
                        </m:ctrlPr>
                      </m:sSubPr>
                      <m:e>
                        <m:acc>
                          <m:accPr>
                            <m:chr m:val="̂"/>
                            <m:ctrlPr>
                              <a:rPr lang="zh-CN" altLang="zh-CN" sz="1600" i="1">
                                <a:latin typeface="Cambria Math" panose="02040503050406030204" pitchFamily="18" charset="0"/>
                              </a:rPr>
                            </m:ctrlPr>
                          </m:accPr>
                          <m:e>
                            <m:r>
                              <a:rPr lang="en-US" altLang="zh-CN" sz="1600" i="1">
                                <a:latin typeface="Cambria Math" panose="02040503050406030204" pitchFamily="18" charset="0"/>
                              </a:rPr>
                              <m:t>𝑥</m:t>
                            </m:r>
                          </m:e>
                        </m:acc>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r>
                      <a:rPr lang="en-US" altLang="zh-CN" sz="1600" i="1">
                        <a:latin typeface="Cambria Math" panose="02040503050406030204" pitchFamily="18" charset="0"/>
                      </a:rPr>
                      <m:t>𝛽</m:t>
                    </m:r>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m:rPr>
                            <m:nor/>
                          </m:rPr>
                          <a:rPr lang="en-US" altLang="zh-CN" sz="1600"/>
                          <m:t>BN</m:t>
                        </m:r>
                      </m:e>
                      <m:sub>
                        <m:r>
                          <m:rPr>
                            <m:nor/>
                          </m:rPr>
                          <a:rPr lang="en-US" altLang="zh-CN" sz="1600"/>
                          <m:t>γ</m:t>
                        </m:r>
                        <m:r>
                          <m:rPr>
                            <m:nor/>
                          </m:rPr>
                          <a:rPr lang="en-US" altLang="zh-CN" sz="1600"/>
                          <m:t>,</m:t>
                        </m:r>
                        <m:r>
                          <m:rPr>
                            <m:nor/>
                          </m:rPr>
                          <a:rPr lang="en-US" altLang="zh-CN" sz="1600"/>
                          <m:t>β</m:t>
                        </m:r>
                      </m:sub>
                    </m:sSub>
                    <m:d>
                      <m:dPr>
                        <m:ctrlPr>
                          <a:rPr lang="en-US"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oMath>
                </a14:m>
                <a:endParaRPr lang="en-US" altLang="zh-CN" sz="1600" dirty="0"/>
              </a:p>
              <a:p>
                <a:pPr marL="669925" lvl="2" indent="-285750">
                  <a:lnSpc>
                    <a:spcPct val="160000"/>
                  </a:lnSpc>
                </a:pPr>
                <a:r>
                  <a:rPr lang="zh-CN" altLang="zh-CN" sz="1600" dirty="0"/>
                  <a:t>其中</a:t>
                </a:r>
                <a14:m>
                  <m:oMath xmlns:m="http://schemas.openxmlformats.org/officeDocument/2006/math">
                    <m:r>
                      <a:rPr lang="en-US" altLang="zh-CN" sz="1600" i="1">
                        <a:latin typeface="Cambria Math" panose="02040503050406030204" pitchFamily="18" charset="0"/>
                      </a:rPr>
                      <m:t>𝑚</m:t>
                    </m:r>
                  </m:oMath>
                </a14:m>
                <a:r>
                  <a:rPr lang="zh-CN" altLang="zh-CN" sz="1600" dirty="0"/>
                  <a:t>是</a:t>
                </a:r>
                <a:r>
                  <a:rPr lang="en-US" altLang="zh-CN" sz="1600" dirty="0"/>
                  <a:t>mini batch size</a:t>
                </a:r>
                <a:r>
                  <a:rPr lang="zh-CN" altLang="zh-CN" sz="1600" dirty="0"/>
                  <a:t>，</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𝜇</m:t>
                        </m:r>
                      </m:e>
                      <m:sub>
                        <m:r>
                          <a:rPr lang="en-US" altLang="zh-CN" sz="1600" i="1">
                            <a:latin typeface="Cambria Math" panose="02040503050406030204" pitchFamily="18" charset="0"/>
                          </a:rPr>
                          <m:t>𝐵</m:t>
                        </m:r>
                      </m:sub>
                    </m:sSub>
                  </m:oMath>
                </a14:m>
                <a:r>
                  <a:rPr lang="zh-CN" altLang="zh-CN" sz="1600" dirty="0"/>
                  <a:t>是</a:t>
                </a:r>
                <a:r>
                  <a:rPr lang="en-US" altLang="zh-CN" sz="1600" dirty="0"/>
                  <a:t>mini batch</a:t>
                </a:r>
                <a:r>
                  <a:rPr lang="zh-CN" altLang="zh-CN" sz="1600" dirty="0"/>
                  <a:t>的均值，</a:t>
                </a:r>
                <a14:m>
                  <m:oMath xmlns:m="http://schemas.openxmlformats.org/officeDocument/2006/math">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𝜎</m:t>
                        </m:r>
                      </m:e>
                      <m:sub>
                        <m:r>
                          <a:rPr lang="en-US" altLang="zh-CN" sz="1600" i="1">
                            <a:latin typeface="Cambria Math" panose="02040503050406030204" pitchFamily="18" charset="0"/>
                          </a:rPr>
                          <m:t>𝐵</m:t>
                        </m:r>
                      </m:sub>
                      <m:sup>
                        <m:r>
                          <a:rPr lang="en-US" altLang="zh-CN" sz="1600" i="1">
                            <a:latin typeface="Cambria Math" panose="02040503050406030204" pitchFamily="18" charset="0"/>
                          </a:rPr>
                          <m:t>2</m:t>
                        </m:r>
                      </m:sup>
                    </m:sSubSup>
                  </m:oMath>
                </a14:m>
                <a:r>
                  <a:rPr lang="zh-CN" altLang="zh-CN" sz="1600" dirty="0"/>
                  <a:t>是</a:t>
                </a:r>
                <a:r>
                  <a:rPr lang="en-US" altLang="zh-CN" sz="1600" dirty="0"/>
                  <a:t>mini batch</a:t>
                </a:r>
                <a:r>
                  <a:rPr lang="zh-CN" altLang="zh-CN" sz="1600" dirty="0"/>
                  <a:t>的方差。</a:t>
                </a:r>
              </a:p>
              <a:p>
                <a:pPr lvl="2">
                  <a:lnSpc>
                    <a:spcPct val="160000"/>
                  </a:lnSpc>
                </a:pPr>
                <a:endParaRPr lang="zh-CN" altLang="zh-CN" sz="1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910721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2527" y="393030"/>
            <a:ext cx="7603959" cy="461919"/>
          </a:xfrm>
        </p:spPr>
        <p:txBody>
          <a:bodyPr/>
          <a:lstStyle/>
          <a:p>
            <a:r>
              <a:rPr lang="en-US" altLang="zh-CN" dirty="0"/>
              <a:t>10.4 </a:t>
            </a:r>
            <a:r>
              <a:rPr lang="zh-CN" altLang="en-US" dirty="0"/>
              <a:t>超参数调优</a:t>
            </a:r>
            <a:endParaRPr kumimoji="1" lang="zh-CN" altLang="en-US" dirty="0"/>
          </a:p>
        </p:txBody>
      </p:sp>
      <p:sp>
        <p:nvSpPr>
          <p:cNvPr id="3" name="内容占位符 2"/>
          <p:cNvSpPr>
            <a:spLocks noGrp="1"/>
          </p:cNvSpPr>
          <p:nvPr>
            <p:ph idx="1"/>
          </p:nvPr>
        </p:nvSpPr>
        <p:spPr/>
        <p:txBody>
          <a:bodyPr>
            <a:noAutofit/>
          </a:bodyPr>
          <a:lstStyle/>
          <a:p>
            <a:pPr>
              <a:lnSpc>
                <a:spcPct val="160000"/>
              </a:lnSpc>
              <a:spcBef>
                <a:spcPts val="200"/>
              </a:spcBef>
            </a:pPr>
            <a:r>
              <a:rPr lang="zh-CN" altLang="en-US" sz="2000" dirty="0"/>
              <a:t>选取合适的超参数，不仅能很好地解决模型的欠拟合问题，同时对模型的过拟合的解决也有很大帮助。</a:t>
            </a:r>
            <a:endParaRPr lang="en-US" altLang="zh-CN" sz="2000" dirty="0"/>
          </a:p>
          <a:p>
            <a:pPr>
              <a:lnSpc>
                <a:spcPct val="160000"/>
              </a:lnSpc>
              <a:spcBef>
                <a:spcPts val="200"/>
              </a:spcBef>
            </a:pPr>
            <a:r>
              <a:rPr lang="zh-CN" altLang="en-US" sz="2000" dirty="0"/>
              <a:t>在深度学习中，超参数数量大、取值范围各不相同，因此组合的情形繁多，使得调参极为困难，从而使得超参数的选择是深度学习中最为复杂的步骤之一。</a:t>
            </a:r>
          </a:p>
          <a:p>
            <a:pPr>
              <a:lnSpc>
                <a:spcPct val="160000"/>
              </a:lnSpc>
              <a:spcBef>
                <a:spcPts val="200"/>
              </a:spcBef>
            </a:pPr>
            <a:r>
              <a:rPr lang="zh-CN" altLang="en-US" sz="2000" dirty="0"/>
              <a:t>通常来说，学习率是对模型效果影响较大的一个超参数，所以在学习率的选取上要更为慎重。在适当的学习率下，可以继续调整网络深度和学习率的衰减速度等超参数，下面将介绍一些调参的技巧。</a:t>
            </a:r>
            <a:endParaRPr lang="zh-CN" altLang="en-US" sz="1800" dirty="0"/>
          </a:p>
        </p:txBody>
      </p:sp>
    </p:spTree>
    <p:extLst>
      <p:ext uri="{BB962C8B-B14F-4D97-AF65-F5344CB8AC3E}">
        <p14:creationId xmlns:p14="http://schemas.microsoft.com/office/powerpoint/2010/main" val="212097158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超参数调优</a:t>
            </a:r>
            <a:endParaRPr kumimoji="1" lang="zh-CN" altLang="en-US" dirty="0"/>
          </a:p>
        </p:txBody>
      </p:sp>
      <p:sp>
        <p:nvSpPr>
          <p:cNvPr id="3" name="内容占位符 2"/>
          <p:cNvSpPr>
            <a:spLocks noGrp="1"/>
          </p:cNvSpPr>
          <p:nvPr>
            <p:ph idx="1"/>
          </p:nvPr>
        </p:nvSpPr>
        <p:spPr/>
        <p:txBody>
          <a:bodyPr>
            <a:noAutofit/>
          </a:bodyPr>
          <a:lstStyle/>
          <a:p>
            <a:pPr>
              <a:lnSpc>
                <a:spcPct val="160000"/>
              </a:lnSpc>
              <a:spcBef>
                <a:spcPts val="200"/>
              </a:spcBef>
            </a:pPr>
            <a:r>
              <a:rPr lang="zh-CN" altLang="en-US" sz="2200" dirty="0"/>
              <a:t> </a:t>
            </a:r>
            <a:r>
              <a:rPr lang="zh-CN" altLang="en-US" sz="2000" dirty="0"/>
              <a:t>随机搜索和网格搜索</a:t>
            </a:r>
            <a:endParaRPr kumimoji="1" lang="zh-CN" altLang="en-US" sz="2200" dirty="0">
              <a:sym typeface="+mn-ea"/>
            </a:endParaRPr>
          </a:p>
          <a:p>
            <a:pPr lvl="1">
              <a:lnSpc>
                <a:spcPct val="160000"/>
              </a:lnSpc>
            </a:pPr>
            <a:r>
              <a:rPr lang="zh-CN" altLang="zh-CN" sz="1600" dirty="0"/>
              <a:t>随机选择比网格化的选择更加有效，而且在实践中也更容易实现。</a:t>
            </a:r>
            <a:endParaRPr lang="en-US" altLang="zh-CN" sz="1600" dirty="0"/>
          </a:p>
          <a:p>
            <a:pPr lvl="1">
              <a:lnSpc>
                <a:spcPct val="160000"/>
              </a:lnSpc>
            </a:pPr>
            <a:r>
              <a:rPr lang="zh-CN" altLang="zh-CN" sz="1600" dirty="0"/>
              <a:t>网格搜索（</a:t>
            </a:r>
            <a:r>
              <a:rPr lang="en-US" altLang="zh-CN" sz="1600" dirty="0"/>
              <a:t>Grid Search </a:t>
            </a:r>
            <a:r>
              <a:rPr lang="zh-CN" altLang="zh-CN" sz="1600" dirty="0"/>
              <a:t>）是经典机器学习中应用非常普遍的参数选择方法。但在深度网络中，网格搜索搜寻超参数效率很低，尤其要尝试不同的超参数的组合，通常非常耗时。随着超参数数量的增加，网格搜索的计算消耗将呈指数级增长。</a:t>
            </a:r>
            <a:endParaRPr lang="en-US" altLang="zh-CN" sz="1600" dirty="0"/>
          </a:p>
          <a:p>
            <a:pPr lvl="1">
              <a:lnSpc>
                <a:spcPct val="160000"/>
              </a:lnSpc>
            </a:pPr>
            <a:r>
              <a:rPr lang="zh-CN" altLang="zh-CN" sz="1600" dirty="0"/>
              <a:t>而在实际中，一般会存在部分超参数相较于其他超参数对模型存在更大的影响，通过随机搜索，而不是网格化搜索，可以高效精确地发现这些比较重要的超参数取得较好的效果时的取值。</a:t>
            </a:r>
          </a:p>
        </p:txBody>
      </p:sp>
    </p:spTree>
    <p:extLst>
      <p:ext uri="{BB962C8B-B14F-4D97-AF65-F5344CB8AC3E}">
        <p14:creationId xmlns:p14="http://schemas.microsoft.com/office/powerpoint/2010/main" val="408035845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超参数调优</a:t>
            </a:r>
            <a:endParaRPr kumimoji="1" lang="zh-CN" altLang="en-US" dirty="0"/>
          </a:p>
        </p:txBody>
      </p:sp>
      <p:sp>
        <p:nvSpPr>
          <p:cNvPr id="3" name="内容占位符 2"/>
          <p:cNvSpPr>
            <a:spLocks noGrp="1"/>
          </p:cNvSpPr>
          <p:nvPr>
            <p:ph idx="1"/>
          </p:nvPr>
        </p:nvSpPr>
        <p:spPr/>
        <p:txBody>
          <a:bodyPr>
            <a:noAutofit/>
          </a:bodyPr>
          <a:lstStyle/>
          <a:p>
            <a:pPr>
              <a:lnSpc>
                <a:spcPct val="160000"/>
              </a:lnSpc>
              <a:spcBef>
                <a:spcPts val="200"/>
              </a:spcBef>
            </a:pPr>
            <a:r>
              <a:rPr lang="zh-CN" altLang="en-US" sz="2200" dirty="0"/>
              <a:t> </a:t>
            </a:r>
            <a:r>
              <a:rPr lang="zh-CN" altLang="en-US" sz="2000" dirty="0"/>
              <a:t>超参数范围</a:t>
            </a:r>
            <a:endParaRPr kumimoji="1" lang="zh-CN" altLang="en-US" sz="2200" dirty="0">
              <a:sym typeface="+mn-ea"/>
            </a:endParaRPr>
          </a:p>
          <a:p>
            <a:pPr lvl="1">
              <a:lnSpc>
                <a:spcPct val="160000"/>
              </a:lnSpc>
            </a:pPr>
            <a:r>
              <a:rPr lang="zh-CN" altLang="zh-CN" sz="1600" dirty="0"/>
              <a:t>超参数取值范围可以优先在对数尺度上进行搜索，通常可以以</a:t>
            </a:r>
            <a:r>
              <a:rPr lang="en-US" altLang="zh-CN" sz="1600" dirty="0"/>
              <a:t>10</a:t>
            </a:r>
            <a:r>
              <a:rPr lang="zh-CN" altLang="zh-CN" sz="1600" dirty="0"/>
              <a:t>为阶数进行尝试，尤其是对于学习率、正则化项的系数等，该方法效果明显，这主要是因为采用倍乘的策略会加强它们在动态训练过程中对梯度值的影响。</a:t>
            </a:r>
          </a:p>
        </p:txBody>
      </p:sp>
    </p:spTree>
    <p:extLst>
      <p:ext uri="{BB962C8B-B14F-4D97-AF65-F5344CB8AC3E}">
        <p14:creationId xmlns:p14="http://schemas.microsoft.com/office/powerpoint/2010/main" val="115923699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超参数调优</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a:lnSpc>
                    <a:spcPct val="160000"/>
                  </a:lnSpc>
                  <a:spcBef>
                    <a:spcPts val="200"/>
                  </a:spcBef>
                </a:pPr>
                <a:r>
                  <a:rPr lang="zh-CN" altLang="en-US" sz="2200" dirty="0"/>
                  <a:t> </a:t>
                </a:r>
                <a:r>
                  <a:rPr lang="zh-CN" altLang="en-US" sz="2000" dirty="0"/>
                  <a:t>分阶段搜索</a:t>
                </a:r>
                <a:endParaRPr kumimoji="1" lang="zh-CN" altLang="en-US" sz="2200" dirty="0">
                  <a:sym typeface="+mn-ea"/>
                </a:endParaRPr>
              </a:p>
              <a:p>
                <a:pPr lvl="1">
                  <a:lnSpc>
                    <a:spcPct val="160000"/>
                  </a:lnSpc>
                </a:pPr>
                <a:r>
                  <a:rPr lang="zh-CN" altLang="zh-CN" sz="1600" dirty="0"/>
                  <a:t>在实践中，另外一个有效的策略是先进行粗略范围（比如</a:t>
                </a:r>
                <a14:m>
                  <m:oMath xmlns:m="http://schemas.openxmlformats.org/officeDocument/2006/math">
                    <m:sSup>
                      <m:sSupPr>
                        <m:ctrlPr>
                          <a:rPr lang="zh-CN" altLang="zh-CN" sz="1600" i="1">
                            <a:latin typeface="Cambria Math" panose="02040503050406030204" pitchFamily="18" charset="0"/>
                          </a:rPr>
                        </m:ctrlPr>
                      </m:sSupPr>
                      <m:e>
                        <m:r>
                          <a:rPr lang="en-US" altLang="zh-CN" sz="1600">
                            <a:latin typeface="Cambria Math" panose="02040503050406030204" pitchFamily="18" charset="0"/>
                          </a:rPr>
                          <m:t>10</m:t>
                        </m:r>
                      </m:e>
                      <m:sup>
                        <m:r>
                          <a:rPr lang="en-US" altLang="zh-CN" sz="1600" i="1">
                            <a:latin typeface="Cambria Math" panose="02040503050406030204" pitchFamily="18" charset="0"/>
                          </a:rPr>
                          <m:t>−</m:t>
                        </m:r>
                        <m:r>
                          <a:rPr lang="en-US" altLang="zh-CN" sz="1600">
                            <a:latin typeface="Cambria Math" panose="02040503050406030204" pitchFamily="18" charset="0"/>
                          </a:rPr>
                          <m:t>6</m:t>
                        </m:r>
                      </m:sup>
                    </m:sSup>
                    <m:r>
                      <a:rPr lang="en-US" altLang="zh-CN" sz="1600">
                        <a:latin typeface="Cambria Math" panose="02040503050406030204" pitchFamily="18" charset="0"/>
                      </a:rPr>
                      <m:t>~10</m:t>
                    </m:r>
                  </m:oMath>
                </a14:m>
                <a:r>
                  <a:rPr lang="zh-CN" altLang="zh-CN" sz="1600" dirty="0"/>
                  <a:t>）搜索，然后根据好的结果出现的位置，进一步在该位置附近范围进行更细致的搜索。在粗略范围搜索的阶段，每次训练一个周期即可，这是因为初始时超参数的设定是随机的、无意义的，甚至会让模型无法学习到任何有用的知识。而在细致搜索的阶段，就可以多运行几个周期。</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0094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Dropout</a:t>
            </a:r>
            <a:r>
              <a:rPr lang="zh-CN" altLang="en-US" dirty="0"/>
              <a:t>和</a:t>
            </a:r>
            <a:r>
              <a:rPr lang="en-US" altLang="zh-CN" dirty="0"/>
              <a:t>Batch normalization</a:t>
            </a:r>
            <a:r>
              <a:rPr lang="zh-CN" altLang="en-US" dirty="0"/>
              <a:t>的应用实例</a:t>
            </a:r>
            <a:endParaRPr kumimoji="1" lang="zh-CN" altLang="en-US" dirty="0"/>
          </a:p>
        </p:txBody>
      </p:sp>
      <p:sp>
        <p:nvSpPr>
          <p:cNvPr id="3" name="内容占位符 2"/>
          <p:cNvSpPr>
            <a:spLocks noGrp="1"/>
          </p:cNvSpPr>
          <p:nvPr>
            <p:ph idx="1"/>
          </p:nvPr>
        </p:nvSpPr>
        <p:spPr>
          <a:xfrm>
            <a:off x="530087" y="1589197"/>
            <a:ext cx="11181266" cy="5407951"/>
          </a:xfrm>
        </p:spPr>
        <p:txBody>
          <a:bodyPr>
            <a:noAutofit/>
          </a:bodyPr>
          <a:lstStyle/>
          <a:p>
            <a:pPr>
              <a:lnSpc>
                <a:spcPct val="160000"/>
              </a:lnSpc>
              <a:spcBef>
                <a:spcPts val="200"/>
              </a:spcBef>
            </a:pPr>
            <a:r>
              <a:rPr lang="en-US" altLang="zh-CN" sz="2000" b="1" dirty="0"/>
              <a:t>2 - </a:t>
            </a:r>
            <a:r>
              <a:rPr lang="zh-CN" altLang="en-US" sz="2000" b="1" dirty="0"/>
              <a:t>定义卷积神经网络分类器</a:t>
            </a:r>
            <a:endParaRPr lang="en-US" altLang="zh-CN" sz="2000" b="1" dirty="0"/>
          </a:p>
          <a:p>
            <a:pPr lvl="1">
              <a:lnSpc>
                <a:spcPct val="160000"/>
              </a:lnSpc>
              <a:spcBef>
                <a:spcPts val="200"/>
              </a:spcBef>
            </a:pPr>
            <a:r>
              <a:rPr lang="zh-CN" altLang="en-US" sz="1600" b="1" dirty="0"/>
              <a:t>普通的卷积神经网络分类器</a:t>
            </a:r>
            <a:endParaRPr lang="en-US" altLang="zh-CN" sz="1600" b="1" dirty="0"/>
          </a:p>
          <a:p>
            <a:pPr marL="342900" lvl="1" indent="0">
              <a:lnSpc>
                <a:spcPct val="160000"/>
              </a:lnSpc>
              <a:spcBef>
                <a:spcPts val="200"/>
              </a:spcBef>
              <a:buNone/>
            </a:pPr>
            <a:r>
              <a:rPr lang="zh-CN" altLang="en-US" sz="1600" dirty="0"/>
              <a:t>首先，我们定义一个普通的卷积神经网络分类器</a:t>
            </a:r>
            <a:r>
              <a:rPr lang="en-US" altLang="zh-CN" sz="1600" dirty="0" err="1"/>
              <a:t>convolutional_neural_network</a:t>
            </a:r>
            <a:r>
              <a:rPr lang="en-US" altLang="zh-CN" sz="1600" dirty="0"/>
              <a:t>()</a:t>
            </a:r>
            <a:r>
              <a:rPr lang="zh-CN" altLang="en-US" sz="1600" dirty="0"/>
              <a:t>，它的结构为卷积层</a:t>
            </a:r>
            <a:r>
              <a:rPr lang="en-US" altLang="zh-CN" sz="1600" dirty="0"/>
              <a:t>-</a:t>
            </a:r>
            <a:r>
              <a:rPr lang="zh-CN" altLang="en-US" sz="1600" dirty="0"/>
              <a:t>池化层</a:t>
            </a:r>
            <a:r>
              <a:rPr lang="en-US" altLang="zh-CN" sz="1600" dirty="0"/>
              <a:t>-</a:t>
            </a:r>
            <a:r>
              <a:rPr lang="zh-CN" altLang="en-US" sz="1600" dirty="0"/>
              <a:t>卷积层</a:t>
            </a:r>
            <a:r>
              <a:rPr lang="en-US" altLang="zh-CN" sz="1600" dirty="0"/>
              <a:t>-</a:t>
            </a:r>
            <a:r>
              <a:rPr lang="zh-CN" altLang="en-US" sz="1600" dirty="0"/>
              <a:t>池化层</a:t>
            </a:r>
            <a:r>
              <a:rPr lang="en-US" altLang="zh-CN" sz="1600" dirty="0"/>
              <a:t>-</a:t>
            </a:r>
            <a:r>
              <a:rPr lang="zh-CN" altLang="en-US" sz="1600" dirty="0"/>
              <a:t>全连接层组成，在</a:t>
            </a:r>
            <a:r>
              <a:rPr lang="en-US" altLang="zh-CN" sz="1600" dirty="0"/>
              <a:t>PaddlePaddle</a:t>
            </a:r>
            <a:r>
              <a:rPr lang="zh-CN" altLang="en-US" sz="1600" dirty="0"/>
              <a:t>中将一个卷积层和一个池化层当做一层，并使用</a:t>
            </a:r>
            <a:r>
              <a:rPr lang="en-US" altLang="zh-CN" sz="1600" dirty="0" err="1"/>
              <a:t>paddle.networks.simple_img_conv_pool</a:t>
            </a:r>
            <a:r>
              <a:rPr lang="en-US" altLang="zh-CN" sz="1600" dirty="0"/>
              <a:t>()</a:t>
            </a:r>
            <a:r>
              <a:rPr lang="zh-CN" altLang="en-US" sz="1600" dirty="0"/>
              <a:t>来定义一个卷积</a:t>
            </a:r>
            <a:r>
              <a:rPr lang="en-US" altLang="zh-CN" sz="1600" dirty="0"/>
              <a:t>-</a:t>
            </a:r>
            <a:r>
              <a:rPr lang="zh-CN" altLang="en-US" sz="1600" dirty="0"/>
              <a:t>池化层，其中的各个参数分别表示：</a:t>
            </a:r>
            <a:endParaRPr lang="en-US" altLang="zh-CN" sz="1600" dirty="0"/>
          </a:p>
          <a:p>
            <a:pPr lvl="2">
              <a:lnSpc>
                <a:spcPct val="160000"/>
              </a:lnSpc>
              <a:spcBef>
                <a:spcPts val="200"/>
              </a:spcBef>
            </a:pPr>
            <a:r>
              <a:rPr lang="en-US" altLang="zh-CN" sz="1600" dirty="0"/>
              <a:t>input</a:t>
            </a:r>
            <a:r>
              <a:rPr lang="zh-CN" altLang="en-US" sz="1600" dirty="0"/>
              <a:t>：输入数据</a:t>
            </a:r>
            <a:endParaRPr lang="en-US" altLang="zh-CN" sz="1600" dirty="0"/>
          </a:p>
          <a:p>
            <a:pPr lvl="2">
              <a:lnSpc>
                <a:spcPct val="160000"/>
              </a:lnSpc>
              <a:spcBef>
                <a:spcPts val="200"/>
              </a:spcBef>
            </a:pPr>
            <a:r>
              <a:rPr lang="en-US" altLang="zh-CN" sz="1600" dirty="0" err="1"/>
              <a:t>filter_size</a:t>
            </a:r>
            <a:r>
              <a:rPr lang="zh-CN" altLang="en-US" sz="1600" dirty="0"/>
              <a:t>：卷积核大小</a:t>
            </a:r>
            <a:endParaRPr lang="en-US" altLang="zh-CN" sz="1600" dirty="0"/>
          </a:p>
          <a:p>
            <a:pPr lvl="2">
              <a:lnSpc>
                <a:spcPct val="160000"/>
              </a:lnSpc>
              <a:spcBef>
                <a:spcPts val="200"/>
              </a:spcBef>
            </a:pPr>
            <a:r>
              <a:rPr lang="en-US" altLang="zh-CN" sz="1600" dirty="0" err="1"/>
              <a:t>num_filters</a:t>
            </a:r>
            <a:r>
              <a:rPr lang="zh-CN" altLang="en-US" sz="1600" dirty="0"/>
              <a:t>：卷积核数量</a:t>
            </a:r>
            <a:endParaRPr lang="en-US" altLang="zh-CN" sz="1600" dirty="0"/>
          </a:p>
          <a:p>
            <a:pPr lvl="2">
              <a:lnSpc>
                <a:spcPct val="160000"/>
              </a:lnSpc>
              <a:spcBef>
                <a:spcPts val="200"/>
              </a:spcBef>
            </a:pPr>
            <a:r>
              <a:rPr lang="en-US" altLang="zh-CN" sz="1600" dirty="0" err="1"/>
              <a:t>num_channel</a:t>
            </a:r>
            <a:r>
              <a:rPr lang="zh-CN" altLang="en-US" sz="1600" dirty="0"/>
              <a:t>：卷积核通道数</a:t>
            </a:r>
            <a:endParaRPr lang="en-US" altLang="zh-CN" sz="1600" dirty="0"/>
          </a:p>
          <a:p>
            <a:pPr lvl="2">
              <a:lnSpc>
                <a:spcPct val="160000"/>
              </a:lnSpc>
              <a:spcBef>
                <a:spcPts val="200"/>
              </a:spcBef>
            </a:pPr>
            <a:r>
              <a:rPr lang="en-US" altLang="zh-CN" sz="1600" dirty="0" err="1"/>
              <a:t>pool_size</a:t>
            </a:r>
            <a:r>
              <a:rPr lang="zh-CN" altLang="en-US" sz="1600" dirty="0"/>
              <a:t>：池化层大小</a:t>
            </a:r>
            <a:endParaRPr lang="en-US" altLang="zh-CN" sz="1600" dirty="0"/>
          </a:p>
          <a:p>
            <a:pPr lvl="2">
              <a:lnSpc>
                <a:spcPct val="160000"/>
              </a:lnSpc>
              <a:spcBef>
                <a:spcPts val="200"/>
              </a:spcBef>
            </a:pPr>
            <a:r>
              <a:rPr lang="en-US" altLang="zh-CN" sz="1600" dirty="0" err="1"/>
              <a:t>pool_stride</a:t>
            </a:r>
            <a:r>
              <a:rPr lang="zh-CN" altLang="en-US" sz="1600" dirty="0"/>
              <a:t>：池化层步长</a:t>
            </a:r>
            <a:endParaRPr lang="en-US" altLang="zh-CN" sz="1600" dirty="0"/>
          </a:p>
          <a:p>
            <a:pPr lvl="2">
              <a:lnSpc>
                <a:spcPct val="160000"/>
              </a:lnSpc>
              <a:spcBef>
                <a:spcPts val="200"/>
              </a:spcBef>
            </a:pPr>
            <a:r>
              <a:rPr lang="en-US" altLang="zh-CN" sz="1600" dirty="0"/>
              <a:t>act</a:t>
            </a:r>
            <a:r>
              <a:rPr lang="zh-CN" altLang="en-US" sz="1600" dirty="0"/>
              <a:t>：激活函数，这里我们采用</a:t>
            </a:r>
            <a:r>
              <a:rPr lang="en-US" altLang="zh-CN" sz="1600" dirty="0" err="1"/>
              <a:t>Relu</a:t>
            </a:r>
            <a:r>
              <a:rPr lang="en-US" altLang="zh-CN" sz="1600" dirty="0"/>
              <a:t>()</a:t>
            </a:r>
            <a:r>
              <a:rPr lang="zh-CN" altLang="en-US" sz="1600" dirty="0"/>
              <a:t>激活函数</a:t>
            </a:r>
          </a:p>
        </p:txBody>
      </p:sp>
      <p:sp>
        <p:nvSpPr>
          <p:cNvPr id="6" name="内容占位符 2">
            <a:extLst>
              <a:ext uri="{FF2B5EF4-FFF2-40B4-BE49-F238E27FC236}">
                <a16:creationId xmlns:a16="http://schemas.microsoft.com/office/drawing/2014/main" id="{131B4E34-993A-4DD1-B9EA-2679D44E4701}"/>
              </a:ext>
            </a:extLst>
          </p:cNvPr>
          <p:cNvSpPr txBox="1">
            <a:spLocks/>
          </p:cNvSpPr>
          <p:nvPr/>
        </p:nvSpPr>
        <p:spPr bwMode="auto">
          <a:xfrm>
            <a:off x="738553" y="1053667"/>
            <a:ext cx="109728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57175" indent="-257175" algn="l" rtl="0" eaLnBrk="1" fontAlgn="base" hangingPunct="1">
              <a:spcBef>
                <a:spcPct val="20000"/>
              </a:spcBef>
              <a:spcAft>
                <a:spcPct val="0"/>
              </a:spcAft>
              <a:buFont typeface="Arial" panose="020B0604020202020204" pitchFamily="34" charset="0"/>
              <a:buChar char="•"/>
              <a:defRPr sz="15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1pPr>
            <a:lvl2pPr marL="557213" indent="-214313" algn="l" rtl="0" eaLnBrk="1" fontAlgn="base" hangingPunct="1">
              <a:spcBef>
                <a:spcPct val="20000"/>
              </a:spcBef>
              <a:spcAft>
                <a:spcPct val="0"/>
              </a:spcAft>
              <a:buFont typeface="Arial" panose="020B0604020202020204" pitchFamily="34" charset="0"/>
              <a:buChar char="–"/>
              <a:defRPr sz="12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2pPr>
            <a:lvl3pPr marL="857250" indent="-171450" algn="l" rtl="0" eaLnBrk="1" fontAlgn="base" hangingPunct="1">
              <a:spcBef>
                <a:spcPct val="20000"/>
              </a:spcBef>
              <a:spcAft>
                <a:spcPct val="0"/>
              </a:spcAft>
              <a:buFont typeface="Arial" panose="020B0604020202020204" pitchFamily="34" charset="0"/>
              <a:buChar char="•"/>
              <a:defRPr sz="105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3pPr>
            <a:lvl4pPr marL="1200150" indent="-171450" algn="l" rtl="0" eaLnBrk="1" fontAlgn="base" hangingPunct="1">
              <a:spcBef>
                <a:spcPct val="20000"/>
              </a:spcBef>
              <a:spcAft>
                <a:spcPct val="0"/>
              </a:spcAft>
              <a:buFont typeface="Arial" panose="020B0604020202020204" pitchFamily="34" charset="0"/>
              <a:buChar char="–"/>
              <a:defRPr sz="9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4pPr>
            <a:lvl5pPr marL="1543050" indent="-171450" algn="l" rtl="0" eaLnBrk="1" fontAlgn="base" hangingPunct="1">
              <a:spcBef>
                <a:spcPct val="20000"/>
              </a:spcBef>
              <a:spcAft>
                <a:spcPct val="0"/>
              </a:spcAft>
              <a:buFont typeface="Arial" panose="020B0604020202020204" pitchFamily="34" charset="0"/>
              <a:buChar char="»"/>
              <a:defRPr sz="9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5pPr>
            <a:lvl6pPr marL="18859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6pPr>
            <a:lvl7pPr marL="22288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7pPr>
            <a:lvl8pPr marL="25717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8pPr>
            <a:lvl9pPr marL="29146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9pPr>
          </a:lstStyle>
          <a:p>
            <a:pPr marL="0" indent="0">
              <a:lnSpc>
                <a:spcPct val="160000"/>
              </a:lnSpc>
              <a:spcBef>
                <a:spcPts val="200"/>
              </a:spcBef>
              <a:buNone/>
            </a:pPr>
            <a:r>
              <a:rPr lang="zh-CN" altLang="en-US" sz="1800" kern="0" dirty="0"/>
              <a:t>使用</a:t>
            </a:r>
            <a:r>
              <a:rPr lang="en-US" altLang="zh-CN" sz="1800" kern="0" dirty="0"/>
              <a:t>Dropout</a:t>
            </a:r>
            <a:r>
              <a:rPr lang="zh-CN" altLang="en-US" sz="1800" kern="0" dirty="0"/>
              <a:t>和</a:t>
            </a:r>
            <a:r>
              <a:rPr lang="en-US" altLang="zh-CN" sz="1800" kern="0" dirty="0"/>
              <a:t>Batch normalization</a:t>
            </a:r>
            <a:r>
              <a:rPr lang="zh-CN" altLang="en-US" sz="1800" kern="0" dirty="0"/>
              <a:t>对第六章中的</a:t>
            </a:r>
            <a:r>
              <a:rPr lang="en-US" altLang="zh-CN" sz="1800" kern="0" dirty="0"/>
              <a:t>CNN</a:t>
            </a:r>
            <a:r>
              <a:rPr lang="zh-CN" altLang="en-US" sz="1800" kern="0" dirty="0"/>
              <a:t>与数字识别案例进行优化</a:t>
            </a:r>
            <a:endParaRPr lang="en-US" altLang="zh-CN" sz="2000" b="1" kern="0" dirty="0"/>
          </a:p>
        </p:txBody>
      </p:sp>
    </p:spTree>
    <p:extLst>
      <p:ext uri="{BB962C8B-B14F-4D97-AF65-F5344CB8AC3E}">
        <p14:creationId xmlns:p14="http://schemas.microsoft.com/office/powerpoint/2010/main" val="300430127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a:t>
            </a:r>
            <a:r>
              <a:rPr lang="zh-CN" altLang="zh-CN" dirty="0"/>
              <a:t>基础知识</a:t>
            </a:r>
            <a:endParaRPr kumimoji="1" lang="zh-CN" altLang="en-US" dirty="0"/>
          </a:p>
        </p:txBody>
      </p:sp>
      <p:sp>
        <p:nvSpPr>
          <p:cNvPr id="3" name="内容占位符 2"/>
          <p:cNvSpPr>
            <a:spLocks noGrp="1"/>
          </p:cNvSpPr>
          <p:nvPr>
            <p:ph idx="1"/>
          </p:nvPr>
        </p:nvSpPr>
        <p:spPr/>
        <p:txBody>
          <a:bodyPr>
            <a:noAutofit/>
          </a:bodyPr>
          <a:lstStyle/>
          <a:p>
            <a:pPr>
              <a:lnSpc>
                <a:spcPct val="160000"/>
              </a:lnSpc>
            </a:pPr>
            <a:r>
              <a:rPr lang="en-US" altLang="zh-CN" sz="2200" dirty="0"/>
              <a:t> </a:t>
            </a:r>
            <a:r>
              <a:rPr lang="zh-CN" altLang="zh-CN" sz="2000" dirty="0"/>
              <a:t>训练、验证和测试集</a:t>
            </a:r>
            <a:endParaRPr lang="zh-CN" altLang="en-US" sz="2000" dirty="0">
              <a:sym typeface="+mn-ea"/>
            </a:endParaRPr>
          </a:p>
          <a:p>
            <a:pPr lvl="1">
              <a:lnSpc>
                <a:spcPct val="160000"/>
              </a:lnSpc>
            </a:pPr>
            <a:r>
              <a:rPr lang="zh-CN" altLang="zh-CN" sz="1600" dirty="0"/>
              <a:t>同传统机器学习模型类似，深度网络模型的构建通常需要将样本分成独立的三部分：</a:t>
            </a:r>
            <a:endParaRPr lang="en-US" altLang="zh-CN" sz="1600" dirty="0"/>
          </a:p>
          <a:p>
            <a:pPr lvl="2">
              <a:lnSpc>
                <a:spcPct val="160000"/>
              </a:lnSpc>
            </a:pPr>
            <a:r>
              <a:rPr lang="zh-CN" altLang="zh-CN" sz="1600" dirty="0"/>
              <a:t>训练集</a:t>
            </a:r>
            <a:endParaRPr lang="en-US" altLang="zh-CN" sz="1600" dirty="0"/>
          </a:p>
          <a:p>
            <a:pPr lvl="2">
              <a:lnSpc>
                <a:spcPct val="160000"/>
              </a:lnSpc>
            </a:pPr>
            <a:r>
              <a:rPr lang="zh-CN" altLang="zh-CN" sz="1600" dirty="0"/>
              <a:t>验证集</a:t>
            </a:r>
            <a:endParaRPr lang="en-US" altLang="zh-CN" sz="1600" dirty="0"/>
          </a:p>
          <a:p>
            <a:pPr lvl="2">
              <a:lnSpc>
                <a:spcPct val="160000"/>
              </a:lnSpc>
            </a:pPr>
            <a:r>
              <a:rPr lang="zh-CN" altLang="zh-CN" sz="1600" dirty="0"/>
              <a:t>测试集</a:t>
            </a:r>
            <a:endParaRPr lang="en-US" altLang="zh-CN" sz="1600" dirty="0"/>
          </a:p>
          <a:p>
            <a:pPr lvl="1">
              <a:lnSpc>
                <a:spcPct val="160000"/>
              </a:lnSpc>
            </a:pPr>
            <a:r>
              <a:rPr lang="zh-CN" altLang="zh-CN" sz="1600" dirty="0"/>
              <a:t>训练集主要用来训练模型。</a:t>
            </a:r>
            <a:endParaRPr lang="en-US" altLang="zh-CN" sz="1600" dirty="0"/>
          </a:p>
          <a:p>
            <a:pPr lvl="1">
              <a:lnSpc>
                <a:spcPct val="160000"/>
              </a:lnSpc>
            </a:pPr>
            <a:r>
              <a:rPr lang="zh-CN" altLang="zh-CN" sz="1600" dirty="0"/>
              <a:t>在训练集上可以计算训练误差，通过降低训练误差可以使得模型进行学习和优化。</a:t>
            </a:r>
            <a:endParaRPr lang="en-US" altLang="zh-CN" sz="1600" dirty="0"/>
          </a:p>
          <a:p>
            <a:pPr lvl="1">
              <a:lnSpc>
                <a:spcPct val="160000"/>
              </a:lnSpc>
              <a:buFont typeface="Wingdings" panose="05000000000000000000" pitchFamily="2" charset="2"/>
              <a:buChar char="Ø"/>
            </a:pPr>
            <a:endParaRPr kumimoji="1" lang="en-US" altLang="zh-CN" dirty="0"/>
          </a:p>
          <a:p>
            <a:pPr lvl="1">
              <a:lnSpc>
                <a:spcPct val="160000"/>
              </a:lnSpc>
              <a:buFont typeface="Wingdings" panose="05000000000000000000" pitchFamily="2" charset="2"/>
              <a:buChar char="Ø"/>
            </a:pPr>
            <a:endParaRPr lang="zh-CN" altLang="en-US" sz="1600" dirty="0"/>
          </a:p>
          <a:p>
            <a:pPr lvl="1">
              <a:lnSpc>
                <a:spcPct val="160000"/>
              </a:lnSpc>
              <a:buFont typeface="Wingdings" panose="05000000000000000000" pitchFamily="2" charset="2"/>
              <a:buChar char="Ø"/>
            </a:pPr>
            <a:endParaRPr kumimoji="1" lang="en-US" altLang="zh-CN" dirty="0"/>
          </a:p>
        </p:txBody>
      </p:sp>
    </p:spTree>
    <p:extLst>
      <p:ext uri="{BB962C8B-B14F-4D97-AF65-F5344CB8AC3E}">
        <p14:creationId xmlns:p14="http://schemas.microsoft.com/office/powerpoint/2010/main" val="51858859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Dropout</a:t>
            </a:r>
            <a:r>
              <a:rPr lang="zh-CN" altLang="en-US" dirty="0"/>
              <a:t>和</a:t>
            </a:r>
            <a:r>
              <a:rPr lang="en-US" altLang="zh-CN" dirty="0"/>
              <a:t>Batch normalization</a:t>
            </a:r>
            <a:r>
              <a:rPr lang="zh-CN" altLang="en-US" dirty="0"/>
              <a:t>的应用实例</a:t>
            </a:r>
            <a:endParaRPr kumimoji="1" lang="zh-CN" altLang="en-US" dirty="0"/>
          </a:p>
        </p:txBody>
      </p:sp>
      <p:sp>
        <p:nvSpPr>
          <p:cNvPr id="3" name="内容占位符 2"/>
          <p:cNvSpPr>
            <a:spLocks noGrp="1"/>
          </p:cNvSpPr>
          <p:nvPr>
            <p:ph idx="1"/>
          </p:nvPr>
        </p:nvSpPr>
        <p:spPr>
          <a:xfrm>
            <a:off x="530087" y="1589197"/>
            <a:ext cx="11181266" cy="5407951"/>
          </a:xfrm>
        </p:spPr>
        <p:txBody>
          <a:bodyPr>
            <a:noAutofit/>
          </a:bodyPr>
          <a:lstStyle/>
          <a:p>
            <a:pPr>
              <a:lnSpc>
                <a:spcPct val="160000"/>
              </a:lnSpc>
              <a:spcBef>
                <a:spcPts val="200"/>
              </a:spcBef>
            </a:pPr>
            <a:r>
              <a:rPr lang="en-US" altLang="zh-CN" sz="2000" b="1" dirty="0"/>
              <a:t>3 - </a:t>
            </a:r>
            <a:r>
              <a:rPr lang="zh-CN" altLang="en-US" sz="2000" b="1" dirty="0"/>
              <a:t>配置网络结构</a:t>
            </a:r>
            <a:endParaRPr lang="en-US" altLang="zh-CN" sz="2000" b="1" dirty="0"/>
          </a:p>
          <a:p>
            <a:pPr lvl="1">
              <a:lnSpc>
                <a:spcPct val="160000"/>
              </a:lnSpc>
              <a:spcBef>
                <a:spcPts val="200"/>
              </a:spcBef>
            </a:pPr>
            <a:r>
              <a:rPr lang="zh-CN" altLang="en-US" sz="1600" dirty="0"/>
              <a:t>调用卷积神经网络分类器得到分类结果。训练时，对该结果计算其损失函数，分类问题常常选择交叉熵损失函数。</a:t>
            </a:r>
          </a:p>
          <a:p>
            <a:pPr lvl="1">
              <a:lnSpc>
                <a:spcPct val="160000"/>
              </a:lnSpc>
              <a:spcBef>
                <a:spcPts val="200"/>
              </a:spcBef>
            </a:pPr>
            <a:r>
              <a:rPr lang="zh-CN" altLang="en-US" sz="1600" dirty="0"/>
              <a:t>指定训练相关的参数。</a:t>
            </a:r>
          </a:p>
          <a:p>
            <a:pPr lvl="2">
              <a:lnSpc>
                <a:spcPct val="160000"/>
              </a:lnSpc>
              <a:spcBef>
                <a:spcPts val="200"/>
              </a:spcBef>
            </a:pPr>
            <a:r>
              <a:rPr lang="zh-CN" altLang="en-US" sz="1600" dirty="0"/>
              <a:t>训练方法（</a:t>
            </a:r>
            <a:r>
              <a:rPr lang="en-US" altLang="zh-CN" sz="1600" dirty="0"/>
              <a:t>optimizer)</a:t>
            </a:r>
            <a:r>
              <a:rPr lang="zh-CN" altLang="en-US" sz="1600" dirty="0"/>
              <a:t>： 代表训练过程在更新权重时采用动量优化器 </a:t>
            </a:r>
            <a:r>
              <a:rPr lang="en-US" altLang="zh-CN" sz="1600" dirty="0"/>
              <a:t>Momentum </a:t>
            </a:r>
            <a:r>
              <a:rPr lang="zh-CN" altLang="en-US" sz="1600" dirty="0"/>
              <a:t>，其中参数</a:t>
            </a:r>
            <a:r>
              <a:rPr lang="en-US" altLang="zh-CN" sz="1600" dirty="0"/>
              <a:t>0.9</a:t>
            </a:r>
            <a:r>
              <a:rPr lang="zh-CN" altLang="en-US" sz="1600" dirty="0"/>
              <a:t>代表动量优化每次保持前一次速度的</a:t>
            </a:r>
            <a:r>
              <a:rPr lang="en-US" altLang="zh-CN" sz="1600" dirty="0"/>
              <a:t>0.9</a:t>
            </a:r>
            <a:r>
              <a:rPr lang="zh-CN" altLang="en-US" sz="1600" dirty="0"/>
              <a:t>倍。</a:t>
            </a:r>
          </a:p>
          <a:p>
            <a:pPr lvl="2">
              <a:lnSpc>
                <a:spcPct val="160000"/>
              </a:lnSpc>
              <a:spcBef>
                <a:spcPts val="200"/>
              </a:spcBef>
            </a:pPr>
            <a:r>
              <a:rPr lang="zh-CN" altLang="en-US" sz="1600" dirty="0"/>
              <a:t>训练速度（</a:t>
            </a:r>
            <a:r>
              <a:rPr lang="en-US" altLang="zh-CN" sz="1600" dirty="0" err="1"/>
              <a:t>learning_rate</a:t>
            </a:r>
            <a:r>
              <a:rPr lang="zh-CN" altLang="en-US" sz="1600" dirty="0"/>
              <a:t>）： 迭代的速度，与网络的训练收敛速度有关系。</a:t>
            </a:r>
          </a:p>
          <a:p>
            <a:pPr lvl="2">
              <a:lnSpc>
                <a:spcPct val="160000"/>
              </a:lnSpc>
              <a:spcBef>
                <a:spcPts val="200"/>
              </a:spcBef>
            </a:pPr>
            <a:r>
              <a:rPr lang="zh-CN" altLang="en-US" sz="1600" dirty="0"/>
              <a:t>正则化（</a:t>
            </a:r>
            <a:r>
              <a:rPr lang="en-US" altLang="zh-CN" sz="1600" dirty="0"/>
              <a:t>regularization</a:t>
            </a:r>
            <a:r>
              <a:rPr lang="zh-CN" altLang="en-US" sz="1600" dirty="0"/>
              <a:t>）： 是防止网络过拟合的一种手段，此处采用</a:t>
            </a:r>
            <a:r>
              <a:rPr lang="en-US" altLang="zh-CN" sz="1600" dirty="0"/>
              <a:t>L2</a:t>
            </a:r>
            <a:r>
              <a:rPr lang="zh-CN" altLang="en-US" sz="1600" dirty="0"/>
              <a:t>正则化。。</a:t>
            </a:r>
          </a:p>
        </p:txBody>
      </p:sp>
      <p:sp>
        <p:nvSpPr>
          <p:cNvPr id="6" name="内容占位符 2">
            <a:extLst>
              <a:ext uri="{FF2B5EF4-FFF2-40B4-BE49-F238E27FC236}">
                <a16:creationId xmlns:a16="http://schemas.microsoft.com/office/drawing/2014/main" id="{131B4E34-993A-4DD1-B9EA-2679D44E4701}"/>
              </a:ext>
            </a:extLst>
          </p:cNvPr>
          <p:cNvSpPr txBox="1">
            <a:spLocks/>
          </p:cNvSpPr>
          <p:nvPr/>
        </p:nvSpPr>
        <p:spPr bwMode="auto">
          <a:xfrm>
            <a:off x="738553" y="1053667"/>
            <a:ext cx="109728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57175" indent="-257175" algn="l" rtl="0" eaLnBrk="1" fontAlgn="base" hangingPunct="1">
              <a:spcBef>
                <a:spcPct val="20000"/>
              </a:spcBef>
              <a:spcAft>
                <a:spcPct val="0"/>
              </a:spcAft>
              <a:buFont typeface="Arial" panose="020B0604020202020204" pitchFamily="34" charset="0"/>
              <a:buChar char="•"/>
              <a:defRPr sz="15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1pPr>
            <a:lvl2pPr marL="557213" indent="-214313" algn="l" rtl="0" eaLnBrk="1" fontAlgn="base" hangingPunct="1">
              <a:spcBef>
                <a:spcPct val="20000"/>
              </a:spcBef>
              <a:spcAft>
                <a:spcPct val="0"/>
              </a:spcAft>
              <a:buFont typeface="Arial" panose="020B0604020202020204" pitchFamily="34" charset="0"/>
              <a:buChar char="–"/>
              <a:defRPr sz="12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2pPr>
            <a:lvl3pPr marL="857250" indent="-171450" algn="l" rtl="0" eaLnBrk="1" fontAlgn="base" hangingPunct="1">
              <a:spcBef>
                <a:spcPct val="20000"/>
              </a:spcBef>
              <a:spcAft>
                <a:spcPct val="0"/>
              </a:spcAft>
              <a:buFont typeface="Arial" panose="020B0604020202020204" pitchFamily="34" charset="0"/>
              <a:buChar char="•"/>
              <a:defRPr sz="105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3pPr>
            <a:lvl4pPr marL="1200150" indent="-171450" algn="l" rtl="0" eaLnBrk="1" fontAlgn="base" hangingPunct="1">
              <a:spcBef>
                <a:spcPct val="20000"/>
              </a:spcBef>
              <a:spcAft>
                <a:spcPct val="0"/>
              </a:spcAft>
              <a:buFont typeface="Arial" panose="020B0604020202020204" pitchFamily="34" charset="0"/>
              <a:buChar char="–"/>
              <a:defRPr sz="9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4pPr>
            <a:lvl5pPr marL="1543050" indent="-171450" algn="l" rtl="0" eaLnBrk="1" fontAlgn="base" hangingPunct="1">
              <a:spcBef>
                <a:spcPct val="20000"/>
              </a:spcBef>
              <a:spcAft>
                <a:spcPct val="0"/>
              </a:spcAft>
              <a:buFont typeface="Arial" panose="020B0604020202020204" pitchFamily="34" charset="0"/>
              <a:buChar char="»"/>
              <a:defRPr sz="9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5pPr>
            <a:lvl6pPr marL="18859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6pPr>
            <a:lvl7pPr marL="22288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7pPr>
            <a:lvl8pPr marL="25717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8pPr>
            <a:lvl9pPr marL="29146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9pPr>
          </a:lstStyle>
          <a:p>
            <a:pPr marL="0" indent="0">
              <a:lnSpc>
                <a:spcPct val="160000"/>
              </a:lnSpc>
              <a:spcBef>
                <a:spcPts val="200"/>
              </a:spcBef>
              <a:buNone/>
            </a:pPr>
            <a:r>
              <a:rPr lang="zh-CN" altLang="en-US" sz="1800" kern="0" dirty="0"/>
              <a:t>使用</a:t>
            </a:r>
            <a:r>
              <a:rPr lang="en-US" altLang="zh-CN" sz="1800" kern="0" dirty="0"/>
              <a:t>Dropout</a:t>
            </a:r>
            <a:r>
              <a:rPr lang="zh-CN" altLang="en-US" sz="1800" kern="0" dirty="0"/>
              <a:t>和</a:t>
            </a:r>
            <a:r>
              <a:rPr lang="en-US" altLang="zh-CN" sz="1800" kern="0" dirty="0"/>
              <a:t>Batch normalization</a:t>
            </a:r>
            <a:r>
              <a:rPr lang="zh-CN" altLang="en-US" sz="1800" kern="0" dirty="0"/>
              <a:t>对第六章中的</a:t>
            </a:r>
            <a:r>
              <a:rPr lang="en-US" altLang="zh-CN" sz="1800" kern="0" dirty="0"/>
              <a:t>CNN</a:t>
            </a:r>
            <a:r>
              <a:rPr lang="zh-CN" altLang="en-US" sz="1800" kern="0" dirty="0"/>
              <a:t>与数字识别案例进行优化</a:t>
            </a:r>
            <a:endParaRPr lang="en-US" altLang="zh-CN" sz="2000" b="1" kern="0" dirty="0"/>
          </a:p>
        </p:txBody>
      </p:sp>
    </p:spTree>
    <p:extLst>
      <p:ext uri="{BB962C8B-B14F-4D97-AF65-F5344CB8AC3E}">
        <p14:creationId xmlns:p14="http://schemas.microsoft.com/office/powerpoint/2010/main" val="114691074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Dropout</a:t>
            </a:r>
            <a:r>
              <a:rPr lang="zh-CN" altLang="en-US" dirty="0"/>
              <a:t>和</a:t>
            </a:r>
            <a:r>
              <a:rPr lang="en-US" altLang="zh-CN" dirty="0"/>
              <a:t>Batch normalization</a:t>
            </a:r>
            <a:r>
              <a:rPr lang="zh-CN" altLang="en-US" dirty="0"/>
              <a:t>的应用实例</a:t>
            </a:r>
            <a:endParaRPr kumimoji="1" lang="zh-CN" altLang="en-US" dirty="0"/>
          </a:p>
        </p:txBody>
      </p:sp>
      <p:sp>
        <p:nvSpPr>
          <p:cNvPr id="3" name="内容占位符 2"/>
          <p:cNvSpPr>
            <a:spLocks noGrp="1"/>
          </p:cNvSpPr>
          <p:nvPr>
            <p:ph idx="1"/>
          </p:nvPr>
        </p:nvSpPr>
        <p:spPr>
          <a:xfrm>
            <a:off x="530087" y="1589197"/>
            <a:ext cx="11181266" cy="5407951"/>
          </a:xfrm>
        </p:spPr>
        <p:txBody>
          <a:bodyPr>
            <a:noAutofit/>
          </a:bodyPr>
          <a:lstStyle/>
          <a:p>
            <a:pPr>
              <a:lnSpc>
                <a:spcPct val="160000"/>
              </a:lnSpc>
              <a:spcBef>
                <a:spcPts val="200"/>
              </a:spcBef>
            </a:pPr>
            <a:r>
              <a:rPr lang="en-US" altLang="zh-CN" sz="2000" b="1" dirty="0"/>
              <a:t>4 - </a:t>
            </a:r>
            <a:r>
              <a:rPr lang="zh-CN" altLang="en-US" sz="2000" b="1" dirty="0"/>
              <a:t>训练模型</a:t>
            </a:r>
            <a:endParaRPr lang="en-US" altLang="zh-CN" sz="2000" b="1" dirty="0"/>
          </a:p>
          <a:p>
            <a:pPr lvl="1">
              <a:lnSpc>
                <a:spcPct val="160000"/>
              </a:lnSpc>
              <a:spcBef>
                <a:spcPts val="200"/>
              </a:spcBef>
            </a:pPr>
            <a:r>
              <a:rPr lang="zh-CN" altLang="en-US" sz="1600" dirty="0"/>
              <a:t>下面，我们开始训练模型，我们定义需要用到的工具函数，分别为</a:t>
            </a:r>
            <a:r>
              <a:rPr lang="en-US" altLang="zh-CN" sz="1600" dirty="0" err="1"/>
              <a:t>plot_init</a:t>
            </a:r>
            <a:r>
              <a:rPr lang="en-US" altLang="zh-CN" sz="1600" dirty="0"/>
              <a:t>()</a:t>
            </a:r>
            <a:r>
              <a:rPr lang="zh-CN" altLang="en-US" sz="1600" dirty="0"/>
              <a:t>、</a:t>
            </a:r>
            <a:r>
              <a:rPr lang="en-US" altLang="zh-CN" sz="1600" dirty="0" err="1"/>
              <a:t>load_image</a:t>
            </a:r>
            <a:r>
              <a:rPr lang="en-US" altLang="zh-CN" sz="1600" dirty="0"/>
              <a:t>()</a:t>
            </a:r>
            <a:r>
              <a:rPr lang="zh-CN" altLang="en-US" sz="1600" dirty="0"/>
              <a:t>、</a:t>
            </a:r>
            <a:r>
              <a:rPr lang="en-US" altLang="zh-CN" sz="1600" dirty="0"/>
              <a:t>infer()</a:t>
            </a:r>
            <a:r>
              <a:rPr lang="zh-CN" altLang="en-US" sz="1600" dirty="0"/>
              <a:t>用来绘制学习曲线、载入图片和预测。</a:t>
            </a:r>
          </a:p>
        </p:txBody>
      </p:sp>
      <p:sp>
        <p:nvSpPr>
          <p:cNvPr id="6" name="内容占位符 2">
            <a:extLst>
              <a:ext uri="{FF2B5EF4-FFF2-40B4-BE49-F238E27FC236}">
                <a16:creationId xmlns:a16="http://schemas.microsoft.com/office/drawing/2014/main" id="{131B4E34-993A-4DD1-B9EA-2679D44E4701}"/>
              </a:ext>
            </a:extLst>
          </p:cNvPr>
          <p:cNvSpPr txBox="1">
            <a:spLocks/>
          </p:cNvSpPr>
          <p:nvPr/>
        </p:nvSpPr>
        <p:spPr bwMode="auto">
          <a:xfrm>
            <a:off x="738553" y="1053667"/>
            <a:ext cx="109728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57175" indent="-257175" algn="l" rtl="0" eaLnBrk="1" fontAlgn="base" hangingPunct="1">
              <a:spcBef>
                <a:spcPct val="20000"/>
              </a:spcBef>
              <a:spcAft>
                <a:spcPct val="0"/>
              </a:spcAft>
              <a:buFont typeface="Arial" panose="020B0604020202020204" pitchFamily="34" charset="0"/>
              <a:buChar char="•"/>
              <a:defRPr sz="15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1pPr>
            <a:lvl2pPr marL="557213" indent="-214313" algn="l" rtl="0" eaLnBrk="1" fontAlgn="base" hangingPunct="1">
              <a:spcBef>
                <a:spcPct val="20000"/>
              </a:spcBef>
              <a:spcAft>
                <a:spcPct val="0"/>
              </a:spcAft>
              <a:buFont typeface="Arial" panose="020B0604020202020204" pitchFamily="34" charset="0"/>
              <a:buChar char="–"/>
              <a:defRPr sz="12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2pPr>
            <a:lvl3pPr marL="857250" indent="-171450" algn="l" rtl="0" eaLnBrk="1" fontAlgn="base" hangingPunct="1">
              <a:spcBef>
                <a:spcPct val="20000"/>
              </a:spcBef>
              <a:spcAft>
                <a:spcPct val="0"/>
              </a:spcAft>
              <a:buFont typeface="Arial" panose="020B0604020202020204" pitchFamily="34" charset="0"/>
              <a:buChar char="•"/>
              <a:defRPr sz="105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3pPr>
            <a:lvl4pPr marL="1200150" indent="-171450" algn="l" rtl="0" eaLnBrk="1" fontAlgn="base" hangingPunct="1">
              <a:spcBef>
                <a:spcPct val="20000"/>
              </a:spcBef>
              <a:spcAft>
                <a:spcPct val="0"/>
              </a:spcAft>
              <a:buFont typeface="Arial" panose="020B0604020202020204" pitchFamily="34" charset="0"/>
              <a:buChar char="–"/>
              <a:defRPr sz="9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4pPr>
            <a:lvl5pPr marL="1543050" indent="-171450" algn="l" rtl="0" eaLnBrk="1" fontAlgn="base" hangingPunct="1">
              <a:spcBef>
                <a:spcPct val="20000"/>
              </a:spcBef>
              <a:spcAft>
                <a:spcPct val="0"/>
              </a:spcAft>
              <a:buFont typeface="Arial" panose="020B0604020202020204" pitchFamily="34" charset="0"/>
              <a:buChar char="»"/>
              <a:defRPr sz="9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5pPr>
            <a:lvl6pPr marL="18859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6pPr>
            <a:lvl7pPr marL="22288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7pPr>
            <a:lvl8pPr marL="25717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8pPr>
            <a:lvl9pPr marL="29146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9pPr>
          </a:lstStyle>
          <a:p>
            <a:pPr marL="0" indent="0">
              <a:lnSpc>
                <a:spcPct val="160000"/>
              </a:lnSpc>
              <a:spcBef>
                <a:spcPts val="200"/>
              </a:spcBef>
              <a:buNone/>
            </a:pPr>
            <a:r>
              <a:rPr lang="zh-CN" altLang="en-US" sz="1800" kern="0" dirty="0"/>
              <a:t>使用</a:t>
            </a:r>
            <a:r>
              <a:rPr lang="en-US" altLang="zh-CN" sz="1800" kern="0" dirty="0"/>
              <a:t>Dropout</a:t>
            </a:r>
            <a:r>
              <a:rPr lang="zh-CN" altLang="en-US" sz="1800" kern="0" dirty="0"/>
              <a:t>和</a:t>
            </a:r>
            <a:r>
              <a:rPr lang="en-US" altLang="zh-CN" sz="1800" kern="0" dirty="0"/>
              <a:t>Batch normalization</a:t>
            </a:r>
            <a:r>
              <a:rPr lang="zh-CN" altLang="en-US" sz="1800" kern="0" dirty="0"/>
              <a:t>对第六章中的</a:t>
            </a:r>
            <a:r>
              <a:rPr lang="en-US" altLang="zh-CN" sz="1800" kern="0" dirty="0"/>
              <a:t>CNN</a:t>
            </a:r>
            <a:r>
              <a:rPr lang="zh-CN" altLang="en-US" sz="1800" kern="0" dirty="0"/>
              <a:t>与数字识别案例进行优化</a:t>
            </a:r>
            <a:endParaRPr lang="en-US" altLang="zh-CN" sz="2000" b="1" kern="0" dirty="0"/>
          </a:p>
        </p:txBody>
      </p:sp>
      <p:sp>
        <p:nvSpPr>
          <p:cNvPr id="5" name="矩形 4">
            <a:extLst>
              <a:ext uri="{FF2B5EF4-FFF2-40B4-BE49-F238E27FC236}">
                <a16:creationId xmlns:a16="http://schemas.microsoft.com/office/drawing/2014/main" id="{60233ACC-9497-4E89-A1BB-A7C360561DB2}"/>
              </a:ext>
            </a:extLst>
          </p:cNvPr>
          <p:cNvSpPr/>
          <p:nvPr/>
        </p:nvSpPr>
        <p:spPr>
          <a:xfrm>
            <a:off x="912554" y="3103685"/>
            <a:ext cx="10366893" cy="286232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201295" lvl="1" indent="0">
              <a:spcBef>
                <a:spcPts val="0"/>
              </a:spcBef>
              <a:spcAft>
                <a:spcPts val="0"/>
              </a:spcAft>
              <a:buNone/>
            </a:pPr>
            <a:r>
              <a:rPr lang="en-US" altLang="zh-CN" dirty="0">
                <a:latin typeface="Menlo" charset="0"/>
                <a:ea typeface="Menlo" charset="0"/>
                <a:cs typeface="Menlo" charset="0"/>
              </a:rPr>
              <a:t>def </a:t>
            </a:r>
            <a:r>
              <a:rPr lang="en-US" altLang="zh-CN" dirty="0" err="1">
                <a:latin typeface="Menlo" charset="0"/>
                <a:ea typeface="Menlo" charset="0"/>
                <a:cs typeface="Menlo" charset="0"/>
              </a:rPr>
              <a:t>plot_init</a:t>
            </a:r>
            <a:r>
              <a:rPr lang="en-US" altLang="zh-CN" dirty="0">
                <a:latin typeface="Menlo" charset="0"/>
                <a:ea typeface="Menlo" charset="0"/>
                <a:cs typeface="Menlo" charset="0"/>
              </a:rPr>
              <a:t>():</a:t>
            </a:r>
          </a:p>
          <a:p>
            <a:pPr marL="201295" lvl="1" indent="0">
              <a:spcBef>
                <a:spcPts val="0"/>
              </a:spcBef>
              <a:spcAft>
                <a:spcPts val="0"/>
              </a:spcAft>
              <a:buNone/>
            </a:pPr>
            <a:r>
              <a:rPr lang="en-US" altLang="zh-CN" dirty="0">
                <a:latin typeface="Menlo" charset="0"/>
                <a:ea typeface="Menlo" charset="0"/>
                <a:cs typeface="Menlo" charset="0"/>
              </a:rPr>
              <a:t>    # </a:t>
            </a:r>
            <a:r>
              <a:rPr lang="zh-CN" altLang="en-US" dirty="0">
                <a:latin typeface="Menlo" charset="0"/>
                <a:ea typeface="Menlo" charset="0"/>
                <a:cs typeface="Menlo" charset="0"/>
              </a:rPr>
              <a:t>绘制</a:t>
            </a:r>
            <a:r>
              <a:rPr lang="en-US" altLang="zh-CN" dirty="0">
                <a:latin typeface="Menlo" charset="0"/>
                <a:ea typeface="Menlo" charset="0"/>
                <a:cs typeface="Menlo" charset="0"/>
              </a:rPr>
              <a:t>cost</a:t>
            </a:r>
            <a:r>
              <a:rPr lang="zh-CN" altLang="en-US" dirty="0">
                <a:latin typeface="Menlo" charset="0"/>
                <a:ea typeface="Menlo" charset="0"/>
                <a:cs typeface="Menlo" charset="0"/>
              </a:rPr>
              <a:t>曲线所做的初始化设置</a:t>
            </a:r>
          </a:p>
          <a:p>
            <a:pPr marL="201295" lvl="1" indent="0">
              <a:spcBef>
                <a:spcPts val="0"/>
              </a:spcBef>
              <a:spcAft>
                <a:spcPts val="0"/>
              </a:spcAft>
              <a:buNone/>
            </a:pPr>
            <a:r>
              <a:rPr lang="zh-CN" altLang="en-US" dirty="0">
                <a:latin typeface="Menlo" charset="0"/>
                <a:ea typeface="Menlo" charset="0"/>
                <a:cs typeface="Menlo" charset="0"/>
              </a:rPr>
              <a:t>    </a:t>
            </a:r>
            <a:r>
              <a:rPr lang="en-US" altLang="zh-CN" dirty="0" err="1">
                <a:latin typeface="Menlo" charset="0"/>
                <a:ea typeface="Menlo" charset="0"/>
                <a:cs typeface="Menlo" charset="0"/>
              </a:rPr>
              <a:t>cost_ploter</a:t>
            </a:r>
            <a:r>
              <a:rPr lang="en-US" altLang="zh-CN" dirty="0">
                <a:latin typeface="Menlo" charset="0"/>
                <a:ea typeface="Menlo" charset="0"/>
                <a:cs typeface="Menlo" charset="0"/>
              </a:rPr>
              <a:t> = Ploter(</a:t>
            </a:r>
            <a:r>
              <a:rPr lang="en-US" altLang="zh-CN" dirty="0" err="1">
                <a:latin typeface="Menlo" charset="0"/>
                <a:ea typeface="Menlo" charset="0"/>
                <a:cs typeface="Menlo" charset="0"/>
              </a:rPr>
              <a:t>train_title_cost</a:t>
            </a:r>
            <a:r>
              <a:rPr lang="en-US" altLang="zh-CN" dirty="0">
                <a:latin typeface="Menlo" charset="0"/>
                <a:ea typeface="Menlo" charset="0"/>
                <a:cs typeface="Menlo" charset="0"/>
              </a:rPr>
              <a:t>, </a:t>
            </a:r>
            <a:r>
              <a:rPr lang="en-US" altLang="zh-CN" dirty="0" err="1">
                <a:latin typeface="Menlo" charset="0"/>
                <a:ea typeface="Menlo" charset="0"/>
                <a:cs typeface="Menlo" charset="0"/>
              </a:rPr>
              <a:t>test_title_cost</a:t>
            </a:r>
            <a:r>
              <a:rPr lang="en-US" altLang="zh-CN" dirty="0">
                <a:latin typeface="Menlo" charset="0"/>
                <a:ea typeface="Menlo" charset="0"/>
                <a:cs typeface="Menlo" charset="0"/>
              </a:rPr>
              <a:t>)  </a:t>
            </a:r>
          </a:p>
          <a:p>
            <a:pPr marL="201295" lvl="1" indent="0">
              <a:spcBef>
                <a:spcPts val="0"/>
              </a:spcBef>
              <a:spcAft>
                <a:spcPts val="0"/>
              </a:spcAft>
              <a:buNone/>
            </a:pPr>
            <a:r>
              <a:rPr lang="en-US" altLang="zh-CN" dirty="0">
                <a:latin typeface="Menlo" charset="0"/>
                <a:ea typeface="Menlo" charset="0"/>
                <a:cs typeface="Menlo" charset="0"/>
              </a:rPr>
              <a:t>  </a:t>
            </a:r>
          </a:p>
          <a:p>
            <a:pPr marL="201295" lvl="1" indent="0">
              <a:spcBef>
                <a:spcPts val="0"/>
              </a:spcBef>
              <a:spcAft>
                <a:spcPts val="0"/>
              </a:spcAft>
              <a:buNone/>
            </a:pPr>
            <a:r>
              <a:rPr lang="en-US" altLang="zh-CN" dirty="0">
                <a:latin typeface="Menlo" charset="0"/>
                <a:ea typeface="Menlo" charset="0"/>
                <a:cs typeface="Menlo" charset="0"/>
              </a:rPr>
              <a:t>    # </a:t>
            </a:r>
            <a:r>
              <a:rPr lang="zh-CN" altLang="en-US" dirty="0">
                <a:latin typeface="Menlo" charset="0"/>
                <a:ea typeface="Menlo" charset="0"/>
                <a:cs typeface="Menlo" charset="0"/>
              </a:rPr>
              <a:t>绘制</a:t>
            </a:r>
            <a:r>
              <a:rPr lang="en-US" altLang="zh-CN" dirty="0" err="1">
                <a:latin typeface="Menlo" charset="0"/>
                <a:ea typeface="Menlo" charset="0"/>
                <a:cs typeface="Menlo" charset="0"/>
              </a:rPr>
              <a:t>error_rate</a:t>
            </a:r>
            <a:r>
              <a:rPr lang="zh-CN" altLang="en-US" dirty="0">
                <a:latin typeface="Menlo" charset="0"/>
                <a:ea typeface="Menlo" charset="0"/>
                <a:cs typeface="Menlo" charset="0"/>
              </a:rPr>
              <a:t>曲线所做的初始化设置</a:t>
            </a:r>
          </a:p>
          <a:p>
            <a:pPr marL="201295" lvl="1" indent="0">
              <a:spcBef>
                <a:spcPts val="0"/>
              </a:spcBef>
              <a:spcAft>
                <a:spcPts val="0"/>
              </a:spcAft>
              <a:buNone/>
            </a:pPr>
            <a:r>
              <a:rPr lang="zh-CN" altLang="en-US" dirty="0">
                <a:latin typeface="Menlo" charset="0"/>
                <a:ea typeface="Menlo" charset="0"/>
                <a:cs typeface="Menlo" charset="0"/>
              </a:rPr>
              <a:t>    </a:t>
            </a:r>
            <a:r>
              <a:rPr lang="en-US" altLang="zh-CN" dirty="0" err="1">
                <a:latin typeface="Menlo" charset="0"/>
                <a:ea typeface="Menlo" charset="0"/>
                <a:cs typeface="Menlo" charset="0"/>
              </a:rPr>
              <a:t>error_ploter</a:t>
            </a:r>
            <a:r>
              <a:rPr lang="en-US" altLang="zh-CN" dirty="0">
                <a:latin typeface="Menlo" charset="0"/>
                <a:ea typeface="Menlo" charset="0"/>
                <a:cs typeface="Menlo" charset="0"/>
              </a:rPr>
              <a:t> = Ploter(</a:t>
            </a:r>
            <a:r>
              <a:rPr lang="en-US" altLang="zh-CN" dirty="0" err="1">
                <a:latin typeface="Menlo" charset="0"/>
                <a:ea typeface="Menlo" charset="0"/>
                <a:cs typeface="Menlo" charset="0"/>
              </a:rPr>
              <a:t>train_title_error</a:t>
            </a:r>
            <a:r>
              <a:rPr lang="en-US" altLang="zh-CN" dirty="0">
                <a:latin typeface="Menlo" charset="0"/>
                <a:ea typeface="Menlo" charset="0"/>
                <a:cs typeface="Menlo" charset="0"/>
              </a:rPr>
              <a:t>, </a:t>
            </a:r>
            <a:r>
              <a:rPr lang="en-US" altLang="zh-CN" dirty="0" err="1">
                <a:latin typeface="Menlo" charset="0"/>
                <a:ea typeface="Menlo" charset="0"/>
                <a:cs typeface="Menlo" charset="0"/>
              </a:rPr>
              <a:t>test_title_error</a:t>
            </a:r>
            <a:r>
              <a:rPr lang="en-US" altLang="zh-CN" dirty="0">
                <a:latin typeface="Menlo" charset="0"/>
                <a:ea typeface="Menlo" charset="0"/>
                <a:cs typeface="Menlo" charset="0"/>
              </a:rPr>
              <a:t>)   </a:t>
            </a:r>
          </a:p>
          <a:p>
            <a:pPr marL="201295" lvl="1" indent="0">
              <a:spcBef>
                <a:spcPts val="0"/>
              </a:spcBef>
              <a:spcAft>
                <a:spcPts val="0"/>
              </a:spcAft>
              <a:buNone/>
            </a:pPr>
            <a:r>
              <a:rPr lang="en-US" altLang="zh-CN" dirty="0">
                <a:latin typeface="Menlo" charset="0"/>
                <a:ea typeface="Menlo" charset="0"/>
                <a:cs typeface="Menlo" charset="0"/>
              </a:rPr>
              <a:t> </a:t>
            </a:r>
          </a:p>
          <a:p>
            <a:pPr marL="201295" lvl="1" indent="0">
              <a:spcBef>
                <a:spcPts val="0"/>
              </a:spcBef>
              <a:spcAft>
                <a:spcPts val="0"/>
              </a:spcAft>
              <a:buNone/>
            </a:pPr>
            <a:r>
              <a:rPr lang="en-US" altLang="zh-CN" dirty="0">
                <a:latin typeface="Menlo" charset="0"/>
                <a:ea typeface="Menlo" charset="0"/>
                <a:cs typeface="Menlo" charset="0"/>
              </a:rPr>
              <a:t>    </a:t>
            </a:r>
            <a:r>
              <a:rPr lang="en-US" altLang="zh-CN" dirty="0" err="1">
                <a:latin typeface="Menlo" charset="0"/>
                <a:ea typeface="Menlo" charset="0"/>
                <a:cs typeface="Menlo" charset="0"/>
              </a:rPr>
              <a:t>ploter</a:t>
            </a:r>
            <a:r>
              <a:rPr lang="en-US" altLang="zh-CN" dirty="0">
                <a:latin typeface="Menlo" charset="0"/>
                <a:ea typeface="Menlo" charset="0"/>
                <a:cs typeface="Menlo" charset="0"/>
              </a:rPr>
              <a:t> = [</a:t>
            </a:r>
            <a:r>
              <a:rPr lang="en-US" altLang="zh-CN" dirty="0" err="1">
                <a:latin typeface="Menlo" charset="0"/>
                <a:ea typeface="Menlo" charset="0"/>
                <a:cs typeface="Menlo" charset="0"/>
              </a:rPr>
              <a:t>cost_ploter</a:t>
            </a:r>
            <a:r>
              <a:rPr lang="en-US" altLang="zh-CN" dirty="0">
                <a:latin typeface="Menlo" charset="0"/>
                <a:ea typeface="Menlo" charset="0"/>
                <a:cs typeface="Menlo" charset="0"/>
              </a:rPr>
              <a:t>, </a:t>
            </a:r>
            <a:r>
              <a:rPr lang="en-US" altLang="zh-CN" dirty="0" err="1">
                <a:latin typeface="Menlo" charset="0"/>
                <a:ea typeface="Menlo" charset="0"/>
                <a:cs typeface="Menlo" charset="0"/>
              </a:rPr>
              <a:t>error_ploter</a:t>
            </a:r>
            <a:r>
              <a:rPr lang="en-US" altLang="zh-CN" dirty="0">
                <a:latin typeface="Menlo" charset="0"/>
                <a:ea typeface="Menlo" charset="0"/>
                <a:cs typeface="Menlo" charset="0"/>
              </a:rPr>
              <a:t>]    </a:t>
            </a:r>
          </a:p>
          <a:p>
            <a:pPr marL="201295" lvl="1" indent="0">
              <a:spcBef>
                <a:spcPts val="0"/>
              </a:spcBef>
              <a:spcAft>
                <a:spcPts val="0"/>
              </a:spcAft>
              <a:buNone/>
            </a:pPr>
            <a:endParaRPr lang="en-US" altLang="zh-CN" dirty="0">
              <a:latin typeface="Menlo" charset="0"/>
              <a:ea typeface="Menlo" charset="0"/>
              <a:cs typeface="Menlo" charset="0"/>
            </a:endParaRPr>
          </a:p>
          <a:p>
            <a:pPr marL="201295" lvl="1" indent="0">
              <a:spcBef>
                <a:spcPts val="0"/>
              </a:spcBef>
              <a:spcAft>
                <a:spcPts val="0"/>
              </a:spcAft>
              <a:buNone/>
            </a:pPr>
            <a:r>
              <a:rPr lang="en-US" altLang="zh-CN" dirty="0">
                <a:latin typeface="Menlo" charset="0"/>
                <a:ea typeface="Menlo" charset="0"/>
                <a:cs typeface="Menlo" charset="0"/>
              </a:rPr>
              <a:t>    return </a:t>
            </a:r>
            <a:r>
              <a:rPr lang="en-US" altLang="zh-CN" dirty="0" err="1">
                <a:latin typeface="Menlo" charset="0"/>
                <a:ea typeface="Menlo" charset="0"/>
                <a:cs typeface="Menlo" charset="0"/>
              </a:rPr>
              <a:t>ploter</a:t>
            </a:r>
            <a:endParaRPr lang="en-US" altLang="zh-CN" dirty="0">
              <a:latin typeface="Menlo" charset="0"/>
              <a:ea typeface="Menlo" charset="0"/>
              <a:cs typeface="Menlo" charset="0"/>
            </a:endParaRPr>
          </a:p>
        </p:txBody>
      </p:sp>
    </p:spTree>
    <p:extLst>
      <p:ext uri="{BB962C8B-B14F-4D97-AF65-F5344CB8AC3E}">
        <p14:creationId xmlns:p14="http://schemas.microsoft.com/office/powerpoint/2010/main" val="330047909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Dropout</a:t>
            </a:r>
            <a:r>
              <a:rPr lang="zh-CN" altLang="en-US" dirty="0"/>
              <a:t>和</a:t>
            </a:r>
            <a:r>
              <a:rPr lang="en-US" altLang="zh-CN" dirty="0"/>
              <a:t>Batch normalization</a:t>
            </a:r>
            <a:r>
              <a:rPr lang="zh-CN" altLang="en-US" dirty="0"/>
              <a:t>的应用实例</a:t>
            </a:r>
            <a:endParaRPr kumimoji="1" lang="zh-CN" altLang="en-US" dirty="0"/>
          </a:p>
        </p:txBody>
      </p:sp>
      <p:sp>
        <p:nvSpPr>
          <p:cNvPr id="3" name="内容占位符 2"/>
          <p:cNvSpPr>
            <a:spLocks noGrp="1"/>
          </p:cNvSpPr>
          <p:nvPr>
            <p:ph idx="1"/>
          </p:nvPr>
        </p:nvSpPr>
        <p:spPr>
          <a:xfrm>
            <a:off x="530087" y="1589197"/>
            <a:ext cx="11181266" cy="5407951"/>
          </a:xfrm>
        </p:spPr>
        <p:txBody>
          <a:bodyPr>
            <a:noAutofit/>
          </a:bodyPr>
          <a:lstStyle/>
          <a:p>
            <a:pPr>
              <a:lnSpc>
                <a:spcPct val="160000"/>
              </a:lnSpc>
              <a:spcBef>
                <a:spcPts val="200"/>
              </a:spcBef>
            </a:pPr>
            <a:r>
              <a:rPr lang="en-US" altLang="zh-CN" sz="2000" b="1" dirty="0"/>
              <a:t>4 - </a:t>
            </a:r>
            <a:r>
              <a:rPr lang="zh-CN" altLang="en-US" sz="2000" b="1" dirty="0"/>
              <a:t>训练模型</a:t>
            </a:r>
            <a:endParaRPr lang="en-US" altLang="zh-CN" sz="2000" b="1" dirty="0"/>
          </a:p>
          <a:p>
            <a:pPr lvl="1">
              <a:lnSpc>
                <a:spcPct val="160000"/>
              </a:lnSpc>
              <a:spcBef>
                <a:spcPts val="200"/>
              </a:spcBef>
            </a:pPr>
            <a:r>
              <a:rPr lang="zh-CN" altLang="en-US" sz="1600" dirty="0"/>
              <a:t>下面，我们开始训练模型，我们定义需要用到的工具函数，分别为</a:t>
            </a:r>
            <a:r>
              <a:rPr lang="en-US" altLang="zh-CN" sz="1600" dirty="0" err="1"/>
              <a:t>plot_init</a:t>
            </a:r>
            <a:r>
              <a:rPr lang="en-US" altLang="zh-CN" sz="1600" dirty="0"/>
              <a:t>()</a:t>
            </a:r>
            <a:r>
              <a:rPr lang="zh-CN" altLang="en-US" sz="1600" dirty="0"/>
              <a:t>、</a:t>
            </a:r>
            <a:r>
              <a:rPr lang="en-US" altLang="zh-CN" sz="1600" dirty="0" err="1"/>
              <a:t>load_image</a:t>
            </a:r>
            <a:r>
              <a:rPr lang="en-US" altLang="zh-CN" sz="1600" dirty="0"/>
              <a:t>()</a:t>
            </a:r>
            <a:r>
              <a:rPr lang="zh-CN" altLang="en-US" sz="1600" dirty="0"/>
              <a:t>、</a:t>
            </a:r>
            <a:r>
              <a:rPr lang="en-US" altLang="zh-CN" sz="1600" dirty="0"/>
              <a:t>infer()</a:t>
            </a:r>
            <a:r>
              <a:rPr lang="zh-CN" altLang="en-US" sz="1600" dirty="0"/>
              <a:t>用来绘制学习曲线、载入图片和预测。</a:t>
            </a:r>
          </a:p>
        </p:txBody>
      </p:sp>
      <p:sp>
        <p:nvSpPr>
          <p:cNvPr id="6" name="内容占位符 2">
            <a:extLst>
              <a:ext uri="{FF2B5EF4-FFF2-40B4-BE49-F238E27FC236}">
                <a16:creationId xmlns:a16="http://schemas.microsoft.com/office/drawing/2014/main" id="{131B4E34-993A-4DD1-B9EA-2679D44E4701}"/>
              </a:ext>
            </a:extLst>
          </p:cNvPr>
          <p:cNvSpPr txBox="1">
            <a:spLocks/>
          </p:cNvSpPr>
          <p:nvPr/>
        </p:nvSpPr>
        <p:spPr bwMode="auto">
          <a:xfrm>
            <a:off x="738553" y="1053667"/>
            <a:ext cx="109728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57175" indent="-257175" algn="l" rtl="0" eaLnBrk="1" fontAlgn="base" hangingPunct="1">
              <a:spcBef>
                <a:spcPct val="20000"/>
              </a:spcBef>
              <a:spcAft>
                <a:spcPct val="0"/>
              </a:spcAft>
              <a:buFont typeface="Arial" panose="020B0604020202020204" pitchFamily="34" charset="0"/>
              <a:buChar char="•"/>
              <a:defRPr sz="15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1pPr>
            <a:lvl2pPr marL="557213" indent="-214313" algn="l" rtl="0" eaLnBrk="1" fontAlgn="base" hangingPunct="1">
              <a:spcBef>
                <a:spcPct val="20000"/>
              </a:spcBef>
              <a:spcAft>
                <a:spcPct val="0"/>
              </a:spcAft>
              <a:buFont typeface="Arial" panose="020B0604020202020204" pitchFamily="34" charset="0"/>
              <a:buChar char="–"/>
              <a:defRPr sz="12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2pPr>
            <a:lvl3pPr marL="857250" indent="-171450" algn="l" rtl="0" eaLnBrk="1" fontAlgn="base" hangingPunct="1">
              <a:spcBef>
                <a:spcPct val="20000"/>
              </a:spcBef>
              <a:spcAft>
                <a:spcPct val="0"/>
              </a:spcAft>
              <a:buFont typeface="Arial" panose="020B0604020202020204" pitchFamily="34" charset="0"/>
              <a:buChar char="•"/>
              <a:defRPr sz="105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3pPr>
            <a:lvl4pPr marL="1200150" indent="-171450" algn="l" rtl="0" eaLnBrk="1" fontAlgn="base" hangingPunct="1">
              <a:spcBef>
                <a:spcPct val="20000"/>
              </a:spcBef>
              <a:spcAft>
                <a:spcPct val="0"/>
              </a:spcAft>
              <a:buFont typeface="Arial" panose="020B0604020202020204" pitchFamily="34" charset="0"/>
              <a:buChar char="–"/>
              <a:defRPr sz="9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4pPr>
            <a:lvl5pPr marL="1543050" indent="-171450" algn="l" rtl="0" eaLnBrk="1" fontAlgn="base" hangingPunct="1">
              <a:spcBef>
                <a:spcPct val="20000"/>
              </a:spcBef>
              <a:spcAft>
                <a:spcPct val="0"/>
              </a:spcAft>
              <a:buFont typeface="Arial" panose="020B0604020202020204" pitchFamily="34" charset="0"/>
              <a:buChar char="»"/>
              <a:defRPr sz="9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5pPr>
            <a:lvl6pPr marL="18859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6pPr>
            <a:lvl7pPr marL="22288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7pPr>
            <a:lvl8pPr marL="25717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8pPr>
            <a:lvl9pPr marL="29146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9pPr>
          </a:lstStyle>
          <a:p>
            <a:pPr marL="0" indent="0">
              <a:lnSpc>
                <a:spcPct val="160000"/>
              </a:lnSpc>
              <a:spcBef>
                <a:spcPts val="200"/>
              </a:spcBef>
              <a:buNone/>
            </a:pPr>
            <a:r>
              <a:rPr lang="zh-CN" altLang="en-US" sz="1800" kern="0" dirty="0"/>
              <a:t>使用</a:t>
            </a:r>
            <a:r>
              <a:rPr lang="en-US" altLang="zh-CN" sz="1800" kern="0" dirty="0"/>
              <a:t>Dropout</a:t>
            </a:r>
            <a:r>
              <a:rPr lang="zh-CN" altLang="en-US" sz="1800" kern="0" dirty="0"/>
              <a:t>和</a:t>
            </a:r>
            <a:r>
              <a:rPr lang="en-US" altLang="zh-CN" sz="1800" kern="0" dirty="0"/>
              <a:t>Batch normalization</a:t>
            </a:r>
            <a:r>
              <a:rPr lang="zh-CN" altLang="en-US" sz="1800" kern="0" dirty="0"/>
              <a:t>对第六章中的</a:t>
            </a:r>
            <a:r>
              <a:rPr lang="en-US" altLang="zh-CN" sz="1800" kern="0" dirty="0"/>
              <a:t>CNN</a:t>
            </a:r>
            <a:r>
              <a:rPr lang="zh-CN" altLang="en-US" sz="1800" kern="0" dirty="0"/>
              <a:t>与数字识别案例进行优化</a:t>
            </a:r>
            <a:endParaRPr lang="en-US" altLang="zh-CN" sz="2000" b="1" kern="0" dirty="0"/>
          </a:p>
        </p:txBody>
      </p:sp>
      <p:sp>
        <p:nvSpPr>
          <p:cNvPr id="5" name="矩形 4">
            <a:extLst>
              <a:ext uri="{FF2B5EF4-FFF2-40B4-BE49-F238E27FC236}">
                <a16:creationId xmlns:a16="http://schemas.microsoft.com/office/drawing/2014/main" id="{60233ACC-9497-4E89-A1BB-A7C360561DB2}"/>
              </a:ext>
            </a:extLst>
          </p:cNvPr>
          <p:cNvSpPr/>
          <p:nvPr/>
        </p:nvSpPr>
        <p:spPr>
          <a:xfrm>
            <a:off x="912554" y="3103685"/>
            <a:ext cx="10366893" cy="1754326"/>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201295" lvl="1" indent="0">
              <a:spcBef>
                <a:spcPts val="0"/>
              </a:spcBef>
              <a:spcAft>
                <a:spcPts val="0"/>
              </a:spcAft>
              <a:buNone/>
            </a:pPr>
            <a:r>
              <a:rPr lang="en-US" altLang="zh-CN" dirty="0">
                <a:latin typeface="Menlo" charset="0"/>
                <a:ea typeface="Menlo" charset="0"/>
                <a:cs typeface="Menlo" charset="0"/>
              </a:rPr>
              <a:t>def </a:t>
            </a:r>
            <a:r>
              <a:rPr lang="en-US" altLang="zh-CN" dirty="0" err="1">
                <a:latin typeface="Menlo" charset="0"/>
                <a:ea typeface="Menlo" charset="0"/>
                <a:cs typeface="Menlo" charset="0"/>
              </a:rPr>
              <a:t>load_image</a:t>
            </a:r>
            <a:r>
              <a:rPr lang="en-US" altLang="zh-CN" dirty="0">
                <a:latin typeface="Menlo" charset="0"/>
                <a:ea typeface="Menlo" charset="0"/>
                <a:cs typeface="Menlo" charset="0"/>
              </a:rPr>
              <a:t>(file):</a:t>
            </a:r>
          </a:p>
          <a:p>
            <a:pPr marL="201295" lvl="1" indent="0">
              <a:spcBef>
                <a:spcPts val="0"/>
              </a:spcBef>
              <a:spcAft>
                <a:spcPts val="0"/>
              </a:spcAft>
              <a:buNone/>
            </a:pPr>
            <a:r>
              <a:rPr lang="en-US" altLang="zh-CN" dirty="0">
                <a:latin typeface="Menlo" charset="0"/>
                <a:ea typeface="Menlo" charset="0"/>
                <a:cs typeface="Menlo" charset="0"/>
              </a:rPr>
              <a:t>    </a:t>
            </a:r>
            <a:r>
              <a:rPr lang="en-US" altLang="zh-CN" dirty="0" err="1">
                <a:latin typeface="Menlo" charset="0"/>
                <a:ea typeface="Menlo" charset="0"/>
                <a:cs typeface="Menlo" charset="0"/>
              </a:rPr>
              <a:t>im</a:t>
            </a:r>
            <a:r>
              <a:rPr lang="en-US" altLang="zh-CN" dirty="0">
                <a:latin typeface="Menlo" charset="0"/>
                <a:ea typeface="Menlo" charset="0"/>
                <a:cs typeface="Menlo" charset="0"/>
              </a:rPr>
              <a:t> = </a:t>
            </a:r>
            <a:r>
              <a:rPr lang="en-US" altLang="zh-CN" dirty="0" err="1">
                <a:latin typeface="Menlo" charset="0"/>
                <a:ea typeface="Menlo" charset="0"/>
                <a:cs typeface="Menlo" charset="0"/>
              </a:rPr>
              <a:t>Image.open</a:t>
            </a:r>
            <a:r>
              <a:rPr lang="en-US" altLang="zh-CN" dirty="0">
                <a:latin typeface="Menlo" charset="0"/>
                <a:ea typeface="Menlo" charset="0"/>
                <a:cs typeface="Menlo" charset="0"/>
              </a:rPr>
              <a:t>(file).convert('L')</a:t>
            </a:r>
          </a:p>
          <a:p>
            <a:pPr marL="201295" lvl="1" indent="0">
              <a:spcBef>
                <a:spcPts val="0"/>
              </a:spcBef>
              <a:spcAft>
                <a:spcPts val="0"/>
              </a:spcAft>
              <a:buNone/>
            </a:pPr>
            <a:r>
              <a:rPr lang="en-US" altLang="zh-CN" dirty="0">
                <a:latin typeface="Menlo" charset="0"/>
                <a:ea typeface="Menlo" charset="0"/>
                <a:cs typeface="Menlo" charset="0"/>
              </a:rPr>
              <a:t>    </a:t>
            </a:r>
            <a:r>
              <a:rPr lang="en-US" altLang="zh-CN" dirty="0" err="1">
                <a:latin typeface="Menlo" charset="0"/>
                <a:ea typeface="Menlo" charset="0"/>
                <a:cs typeface="Menlo" charset="0"/>
              </a:rPr>
              <a:t>im</a:t>
            </a:r>
            <a:r>
              <a:rPr lang="en-US" altLang="zh-CN" dirty="0">
                <a:latin typeface="Menlo" charset="0"/>
                <a:ea typeface="Menlo" charset="0"/>
                <a:cs typeface="Menlo" charset="0"/>
              </a:rPr>
              <a:t> = </a:t>
            </a:r>
            <a:r>
              <a:rPr lang="en-US" altLang="zh-CN" dirty="0" err="1">
                <a:latin typeface="Menlo" charset="0"/>
                <a:ea typeface="Menlo" charset="0"/>
                <a:cs typeface="Menlo" charset="0"/>
              </a:rPr>
              <a:t>im.resize</a:t>
            </a:r>
            <a:r>
              <a:rPr lang="en-US" altLang="zh-CN" dirty="0">
                <a:latin typeface="Menlo" charset="0"/>
                <a:ea typeface="Menlo" charset="0"/>
                <a:cs typeface="Menlo" charset="0"/>
              </a:rPr>
              <a:t>((28, 28), </a:t>
            </a:r>
            <a:r>
              <a:rPr lang="en-US" altLang="zh-CN" dirty="0" err="1">
                <a:latin typeface="Menlo" charset="0"/>
                <a:ea typeface="Menlo" charset="0"/>
                <a:cs typeface="Menlo" charset="0"/>
              </a:rPr>
              <a:t>Image.ANTIALIAS</a:t>
            </a:r>
            <a:r>
              <a:rPr lang="en-US" altLang="zh-CN" dirty="0">
                <a:latin typeface="Menlo" charset="0"/>
                <a:ea typeface="Menlo" charset="0"/>
                <a:cs typeface="Menlo" charset="0"/>
              </a:rPr>
              <a:t>)</a:t>
            </a:r>
          </a:p>
          <a:p>
            <a:pPr marL="201295" lvl="1" indent="0">
              <a:spcBef>
                <a:spcPts val="0"/>
              </a:spcBef>
              <a:spcAft>
                <a:spcPts val="0"/>
              </a:spcAft>
              <a:buNone/>
            </a:pPr>
            <a:r>
              <a:rPr lang="en-US" altLang="zh-CN" dirty="0">
                <a:latin typeface="Menlo" charset="0"/>
                <a:ea typeface="Menlo" charset="0"/>
                <a:cs typeface="Menlo" charset="0"/>
              </a:rPr>
              <a:t>    </a:t>
            </a:r>
            <a:r>
              <a:rPr lang="en-US" altLang="zh-CN" dirty="0" err="1">
                <a:latin typeface="Menlo" charset="0"/>
                <a:ea typeface="Menlo" charset="0"/>
                <a:cs typeface="Menlo" charset="0"/>
              </a:rPr>
              <a:t>im</a:t>
            </a:r>
            <a:r>
              <a:rPr lang="en-US" altLang="zh-CN" dirty="0">
                <a:latin typeface="Menlo" charset="0"/>
                <a:ea typeface="Menlo" charset="0"/>
                <a:cs typeface="Menlo" charset="0"/>
              </a:rPr>
              <a:t> = </a:t>
            </a:r>
            <a:r>
              <a:rPr lang="en-US" altLang="zh-CN" dirty="0" err="1">
                <a:latin typeface="Menlo" charset="0"/>
                <a:ea typeface="Menlo" charset="0"/>
                <a:cs typeface="Menlo" charset="0"/>
              </a:rPr>
              <a:t>np.array</a:t>
            </a:r>
            <a:r>
              <a:rPr lang="en-US" altLang="zh-CN" dirty="0">
                <a:latin typeface="Menlo" charset="0"/>
                <a:ea typeface="Menlo" charset="0"/>
                <a:cs typeface="Menlo" charset="0"/>
              </a:rPr>
              <a:t>(</a:t>
            </a:r>
            <a:r>
              <a:rPr lang="en-US" altLang="zh-CN" dirty="0" err="1">
                <a:latin typeface="Menlo" charset="0"/>
                <a:ea typeface="Menlo" charset="0"/>
                <a:cs typeface="Menlo" charset="0"/>
              </a:rPr>
              <a:t>im</a:t>
            </a:r>
            <a:r>
              <a:rPr lang="en-US" altLang="zh-CN" dirty="0">
                <a:latin typeface="Menlo" charset="0"/>
                <a:ea typeface="Menlo" charset="0"/>
                <a:cs typeface="Menlo" charset="0"/>
              </a:rPr>
              <a:t>).</a:t>
            </a:r>
            <a:r>
              <a:rPr lang="en-US" altLang="zh-CN" dirty="0" err="1">
                <a:latin typeface="Menlo" charset="0"/>
                <a:ea typeface="Menlo" charset="0"/>
                <a:cs typeface="Menlo" charset="0"/>
              </a:rPr>
              <a:t>astype</a:t>
            </a:r>
            <a:r>
              <a:rPr lang="en-US" altLang="zh-CN" dirty="0">
                <a:latin typeface="Menlo" charset="0"/>
                <a:ea typeface="Menlo" charset="0"/>
                <a:cs typeface="Menlo" charset="0"/>
              </a:rPr>
              <a:t>(np.float32).flatten()</a:t>
            </a:r>
          </a:p>
          <a:p>
            <a:pPr marL="201295" lvl="1" indent="0">
              <a:spcBef>
                <a:spcPts val="0"/>
              </a:spcBef>
              <a:spcAft>
                <a:spcPts val="0"/>
              </a:spcAft>
              <a:buNone/>
            </a:pPr>
            <a:r>
              <a:rPr lang="en-US" altLang="zh-CN" dirty="0">
                <a:latin typeface="Menlo" charset="0"/>
                <a:ea typeface="Menlo" charset="0"/>
                <a:cs typeface="Menlo" charset="0"/>
              </a:rPr>
              <a:t>    </a:t>
            </a:r>
            <a:r>
              <a:rPr lang="en-US" altLang="zh-CN" dirty="0" err="1">
                <a:latin typeface="Menlo" charset="0"/>
                <a:ea typeface="Menlo" charset="0"/>
                <a:cs typeface="Menlo" charset="0"/>
              </a:rPr>
              <a:t>im</a:t>
            </a:r>
            <a:r>
              <a:rPr lang="en-US" altLang="zh-CN" dirty="0">
                <a:latin typeface="Menlo" charset="0"/>
                <a:ea typeface="Menlo" charset="0"/>
                <a:cs typeface="Menlo" charset="0"/>
              </a:rPr>
              <a:t> = </a:t>
            </a:r>
            <a:r>
              <a:rPr lang="en-US" altLang="zh-CN" dirty="0" err="1">
                <a:latin typeface="Menlo" charset="0"/>
                <a:ea typeface="Menlo" charset="0"/>
                <a:cs typeface="Menlo" charset="0"/>
              </a:rPr>
              <a:t>im</a:t>
            </a:r>
            <a:r>
              <a:rPr lang="en-US" altLang="zh-CN" dirty="0">
                <a:latin typeface="Menlo" charset="0"/>
                <a:ea typeface="Menlo" charset="0"/>
                <a:cs typeface="Menlo" charset="0"/>
              </a:rPr>
              <a:t> / 255.0</a:t>
            </a:r>
          </a:p>
          <a:p>
            <a:pPr marL="201295" lvl="1" indent="0">
              <a:spcBef>
                <a:spcPts val="0"/>
              </a:spcBef>
              <a:spcAft>
                <a:spcPts val="0"/>
              </a:spcAft>
              <a:buNone/>
            </a:pPr>
            <a:r>
              <a:rPr lang="en-US" altLang="zh-CN" dirty="0">
                <a:latin typeface="Menlo" charset="0"/>
                <a:ea typeface="Menlo" charset="0"/>
                <a:cs typeface="Menlo" charset="0"/>
              </a:rPr>
              <a:t>    return </a:t>
            </a:r>
            <a:r>
              <a:rPr lang="en-US" altLang="zh-CN" dirty="0" err="1">
                <a:latin typeface="Menlo" charset="0"/>
                <a:ea typeface="Menlo" charset="0"/>
                <a:cs typeface="Menlo" charset="0"/>
              </a:rPr>
              <a:t>im</a:t>
            </a:r>
            <a:endParaRPr lang="en-US" altLang="zh-CN" dirty="0">
              <a:latin typeface="Menlo" charset="0"/>
              <a:ea typeface="Menlo" charset="0"/>
              <a:cs typeface="Menlo" charset="0"/>
            </a:endParaRPr>
          </a:p>
        </p:txBody>
      </p:sp>
    </p:spTree>
    <p:extLst>
      <p:ext uri="{BB962C8B-B14F-4D97-AF65-F5344CB8AC3E}">
        <p14:creationId xmlns:p14="http://schemas.microsoft.com/office/powerpoint/2010/main" val="361647584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Dropout</a:t>
            </a:r>
            <a:r>
              <a:rPr lang="zh-CN" altLang="en-US" dirty="0"/>
              <a:t>和</a:t>
            </a:r>
            <a:r>
              <a:rPr lang="en-US" altLang="zh-CN" dirty="0"/>
              <a:t>Batch normalization</a:t>
            </a:r>
            <a:r>
              <a:rPr lang="zh-CN" altLang="en-US" dirty="0"/>
              <a:t>的应用实例</a:t>
            </a:r>
            <a:endParaRPr kumimoji="1" lang="zh-CN" altLang="en-US" dirty="0"/>
          </a:p>
        </p:txBody>
      </p:sp>
      <p:sp>
        <p:nvSpPr>
          <p:cNvPr id="3" name="内容占位符 2"/>
          <p:cNvSpPr>
            <a:spLocks noGrp="1"/>
          </p:cNvSpPr>
          <p:nvPr>
            <p:ph idx="1"/>
          </p:nvPr>
        </p:nvSpPr>
        <p:spPr>
          <a:xfrm>
            <a:off x="530087" y="1589197"/>
            <a:ext cx="11181266" cy="5407951"/>
          </a:xfrm>
        </p:spPr>
        <p:txBody>
          <a:bodyPr>
            <a:noAutofit/>
          </a:bodyPr>
          <a:lstStyle/>
          <a:p>
            <a:pPr>
              <a:lnSpc>
                <a:spcPct val="160000"/>
              </a:lnSpc>
              <a:spcBef>
                <a:spcPts val="200"/>
              </a:spcBef>
            </a:pPr>
            <a:r>
              <a:rPr lang="en-US" altLang="zh-CN" sz="2000" b="1" dirty="0"/>
              <a:t>4 - </a:t>
            </a:r>
            <a:r>
              <a:rPr lang="zh-CN" altLang="en-US" sz="2000" b="1" dirty="0"/>
              <a:t>训练模型</a:t>
            </a:r>
            <a:endParaRPr lang="en-US" altLang="zh-CN" sz="2000" b="1" dirty="0"/>
          </a:p>
          <a:p>
            <a:pPr lvl="1">
              <a:lnSpc>
                <a:spcPct val="160000"/>
              </a:lnSpc>
              <a:spcBef>
                <a:spcPts val="200"/>
              </a:spcBef>
            </a:pPr>
            <a:r>
              <a:rPr lang="zh-CN" altLang="en-US" sz="1600" dirty="0"/>
              <a:t>开始训练</a:t>
            </a:r>
          </a:p>
        </p:txBody>
      </p:sp>
      <p:sp>
        <p:nvSpPr>
          <p:cNvPr id="6" name="内容占位符 2">
            <a:extLst>
              <a:ext uri="{FF2B5EF4-FFF2-40B4-BE49-F238E27FC236}">
                <a16:creationId xmlns:a16="http://schemas.microsoft.com/office/drawing/2014/main" id="{131B4E34-993A-4DD1-B9EA-2679D44E4701}"/>
              </a:ext>
            </a:extLst>
          </p:cNvPr>
          <p:cNvSpPr txBox="1">
            <a:spLocks/>
          </p:cNvSpPr>
          <p:nvPr/>
        </p:nvSpPr>
        <p:spPr bwMode="auto">
          <a:xfrm>
            <a:off x="738553" y="1053667"/>
            <a:ext cx="109728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57175" indent="-257175" algn="l" rtl="0" eaLnBrk="1" fontAlgn="base" hangingPunct="1">
              <a:spcBef>
                <a:spcPct val="20000"/>
              </a:spcBef>
              <a:spcAft>
                <a:spcPct val="0"/>
              </a:spcAft>
              <a:buFont typeface="Arial" panose="020B0604020202020204" pitchFamily="34" charset="0"/>
              <a:buChar char="•"/>
              <a:defRPr sz="15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1pPr>
            <a:lvl2pPr marL="557213" indent="-214313" algn="l" rtl="0" eaLnBrk="1" fontAlgn="base" hangingPunct="1">
              <a:spcBef>
                <a:spcPct val="20000"/>
              </a:spcBef>
              <a:spcAft>
                <a:spcPct val="0"/>
              </a:spcAft>
              <a:buFont typeface="Arial" panose="020B0604020202020204" pitchFamily="34" charset="0"/>
              <a:buChar char="–"/>
              <a:defRPr sz="12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2pPr>
            <a:lvl3pPr marL="857250" indent="-171450" algn="l" rtl="0" eaLnBrk="1" fontAlgn="base" hangingPunct="1">
              <a:spcBef>
                <a:spcPct val="20000"/>
              </a:spcBef>
              <a:spcAft>
                <a:spcPct val="0"/>
              </a:spcAft>
              <a:buFont typeface="Arial" panose="020B0604020202020204" pitchFamily="34" charset="0"/>
              <a:buChar char="•"/>
              <a:defRPr sz="105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3pPr>
            <a:lvl4pPr marL="1200150" indent="-171450" algn="l" rtl="0" eaLnBrk="1" fontAlgn="base" hangingPunct="1">
              <a:spcBef>
                <a:spcPct val="20000"/>
              </a:spcBef>
              <a:spcAft>
                <a:spcPct val="0"/>
              </a:spcAft>
              <a:buFont typeface="Arial" panose="020B0604020202020204" pitchFamily="34" charset="0"/>
              <a:buChar char="–"/>
              <a:defRPr sz="9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4pPr>
            <a:lvl5pPr marL="1543050" indent="-171450" algn="l" rtl="0" eaLnBrk="1" fontAlgn="base" hangingPunct="1">
              <a:spcBef>
                <a:spcPct val="20000"/>
              </a:spcBef>
              <a:spcAft>
                <a:spcPct val="0"/>
              </a:spcAft>
              <a:buFont typeface="Arial" panose="020B0604020202020204" pitchFamily="34" charset="0"/>
              <a:buChar char="»"/>
              <a:defRPr sz="9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5pPr>
            <a:lvl6pPr marL="18859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6pPr>
            <a:lvl7pPr marL="22288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7pPr>
            <a:lvl8pPr marL="25717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8pPr>
            <a:lvl9pPr marL="29146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9pPr>
          </a:lstStyle>
          <a:p>
            <a:pPr marL="0" indent="0">
              <a:lnSpc>
                <a:spcPct val="160000"/>
              </a:lnSpc>
              <a:spcBef>
                <a:spcPts val="200"/>
              </a:spcBef>
              <a:buNone/>
            </a:pPr>
            <a:r>
              <a:rPr lang="zh-CN" altLang="en-US" sz="1800" kern="0" dirty="0"/>
              <a:t>使用</a:t>
            </a:r>
            <a:r>
              <a:rPr lang="en-US" altLang="zh-CN" sz="1800" kern="0" dirty="0"/>
              <a:t>Dropout</a:t>
            </a:r>
            <a:r>
              <a:rPr lang="zh-CN" altLang="en-US" sz="1800" kern="0" dirty="0"/>
              <a:t>和</a:t>
            </a:r>
            <a:r>
              <a:rPr lang="en-US" altLang="zh-CN" sz="1800" kern="0" dirty="0"/>
              <a:t>Batch normalization</a:t>
            </a:r>
            <a:r>
              <a:rPr lang="zh-CN" altLang="en-US" sz="1800" kern="0" dirty="0"/>
              <a:t>对第六章中的</a:t>
            </a:r>
            <a:r>
              <a:rPr lang="en-US" altLang="zh-CN" sz="1800" kern="0" dirty="0"/>
              <a:t>CNN</a:t>
            </a:r>
            <a:r>
              <a:rPr lang="zh-CN" altLang="en-US" sz="1800" kern="0" dirty="0"/>
              <a:t>与数字识别案例进行优化</a:t>
            </a:r>
            <a:endParaRPr lang="en-US" altLang="zh-CN" sz="2000" b="1" kern="0" dirty="0"/>
          </a:p>
        </p:txBody>
      </p:sp>
      <p:sp>
        <p:nvSpPr>
          <p:cNvPr id="5" name="矩形 4">
            <a:extLst>
              <a:ext uri="{FF2B5EF4-FFF2-40B4-BE49-F238E27FC236}">
                <a16:creationId xmlns:a16="http://schemas.microsoft.com/office/drawing/2014/main" id="{60233ACC-9497-4E89-A1BB-A7C360561DB2}"/>
              </a:ext>
            </a:extLst>
          </p:cNvPr>
          <p:cNvSpPr/>
          <p:nvPr/>
        </p:nvSpPr>
        <p:spPr>
          <a:xfrm>
            <a:off x="912554" y="2634167"/>
            <a:ext cx="10366893" cy="3416320"/>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201295" lvl="1" indent="0">
              <a:spcBef>
                <a:spcPts val="0"/>
              </a:spcBef>
              <a:spcAft>
                <a:spcPts val="0"/>
              </a:spcAft>
              <a:buNone/>
            </a:pPr>
            <a:r>
              <a:rPr lang="en-US" altLang="zh-CN" dirty="0">
                <a:latin typeface="Menlo" charset="0"/>
                <a:ea typeface="Menlo" charset="0"/>
                <a:cs typeface="Menlo" charset="0"/>
              </a:rPr>
              <a:t># </a:t>
            </a:r>
            <a:r>
              <a:rPr lang="zh-CN" altLang="en-US" dirty="0">
                <a:latin typeface="Menlo" charset="0"/>
                <a:ea typeface="Menlo" charset="0"/>
                <a:cs typeface="Menlo" charset="0"/>
              </a:rPr>
              <a:t>初始化，设置是否使用</a:t>
            </a:r>
            <a:r>
              <a:rPr lang="en-US" altLang="zh-CN" dirty="0" err="1">
                <a:latin typeface="Menlo" charset="0"/>
                <a:ea typeface="Menlo" charset="0"/>
                <a:cs typeface="Menlo" charset="0"/>
              </a:rPr>
              <a:t>gpu</a:t>
            </a:r>
            <a:r>
              <a:rPr lang="zh-CN" altLang="en-US" dirty="0">
                <a:latin typeface="Menlo" charset="0"/>
                <a:ea typeface="Menlo" charset="0"/>
                <a:cs typeface="Menlo" charset="0"/>
              </a:rPr>
              <a:t>，</a:t>
            </a:r>
            <a:r>
              <a:rPr lang="en-US" altLang="zh-CN" dirty="0">
                <a:latin typeface="Menlo" charset="0"/>
                <a:ea typeface="Menlo" charset="0"/>
                <a:cs typeface="Menlo" charset="0"/>
              </a:rPr>
              <a:t>trainer</a:t>
            </a:r>
            <a:r>
              <a:rPr lang="zh-CN" altLang="en-US" dirty="0">
                <a:latin typeface="Menlo" charset="0"/>
                <a:ea typeface="Menlo" charset="0"/>
                <a:cs typeface="Menlo" charset="0"/>
              </a:rPr>
              <a:t>数量</a:t>
            </a:r>
          </a:p>
          <a:p>
            <a:pPr marL="201295" lvl="1" indent="0">
              <a:spcBef>
                <a:spcPts val="0"/>
              </a:spcBef>
              <a:spcAft>
                <a:spcPts val="0"/>
              </a:spcAft>
              <a:buNone/>
            </a:pPr>
            <a:r>
              <a:rPr lang="en-US" altLang="zh-CN" dirty="0" err="1">
                <a:latin typeface="Menlo" charset="0"/>
                <a:ea typeface="Menlo" charset="0"/>
                <a:cs typeface="Menlo" charset="0"/>
              </a:rPr>
              <a:t>paddle.init</a:t>
            </a:r>
            <a:r>
              <a:rPr lang="en-US" altLang="zh-CN" dirty="0">
                <a:latin typeface="Menlo" charset="0"/>
                <a:ea typeface="Menlo" charset="0"/>
                <a:cs typeface="Menlo" charset="0"/>
              </a:rPr>
              <a:t>(</a:t>
            </a:r>
            <a:r>
              <a:rPr lang="en-US" altLang="zh-CN" dirty="0" err="1">
                <a:latin typeface="Menlo" charset="0"/>
                <a:ea typeface="Menlo" charset="0"/>
                <a:cs typeface="Menlo" charset="0"/>
              </a:rPr>
              <a:t>use_gpu</a:t>
            </a:r>
            <a:r>
              <a:rPr lang="en-US" altLang="zh-CN" dirty="0">
                <a:latin typeface="Menlo" charset="0"/>
                <a:ea typeface="Menlo" charset="0"/>
                <a:cs typeface="Menlo" charset="0"/>
              </a:rPr>
              <a:t>=</a:t>
            </a:r>
            <a:r>
              <a:rPr lang="en-US" altLang="zh-CN" dirty="0" err="1">
                <a:latin typeface="Menlo" charset="0"/>
                <a:ea typeface="Menlo" charset="0"/>
                <a:cs typeface="Menlo" charset="0"/>
              </a:rPr>
              <a:t>with_gpu</a:t>
            </a:r>
            <a:r>
              <a:rPr lang="en-US" altLang="zh-CN" dirty="0">
                <a:latin typeface="Menlo" charset="0"/>
                <a:ea typeface="Menlo" charset="0"/>
                <a:cs typeface="Menlo" charset="0"/>
              </a:rPr>
              <a:t>, </a:t>
            </a:r>
            <a:r>
              <a:rPr lang="en-US" altLang="zh-CN" dirty="0" err="1">
                <a:latin typeface="Menlo" charset="0"/>
                <a:ea typeface="Menlo" charset="0"/>
                <a:cs typeface="Menlo" charset="0"/>
              </a:rPr>
              <a:t>trainer_count</a:t>
            </a:r>
            <a:r>
              <a:rPr lang="en-US" altLang="zh-CN" dirty="0">
                <a:latin typeface="Menlo" charset="0"/>
                <a:ea typeface="Menlo" charset="0"/>
                <a:cs typeface="Menlo" charset="0"/>
              </a:rPr>
              <a:t>=1)    </a:t>
            </a:r>
          </a:p>
          <a:p>
            <a:pPr marL="201295" lvl="1" indent="0">
              <a:spcBef>
                <a:spcPts val="0"/>
              </a:spcBef>
              <a:spcAft>
                <a:spcPts val="0"/>
              </a:spcAft>
              <a:buNone/>
            </a:pPr>
            <a:r>
              <a:rPr lang="en-US" altLang="zh-CN" dirty="0">
                <a:latin typeface="Menlo" charset="0"/>
                <a:ea typeface="Menlo" charset="0"/>
                <a:cs typeface="Menlo" charset="0"/>
              </a:rPr>
              <a:t># </a:t>
            </a:r>
            <a:r>
              <a:rPr lang="zh-CN" altLang="en-US" dirty="0">
                <a:latin typeface="Menlo" charset="0"/>
                <a:ea typeface="Menlo" charset="0"/>
                <a:cs typeface="Menlo" charset="0"/>
              </a:rPr>
              <a:t>定义神经网络结构</a:t>
            </a:r>
          </a:p>
          <a:p>
            <a:pPr marL="201295" lvl="1" indent="0">
              <a:spcBef>
                <a:spcPts val="0"/>
              </a:spcBef>
              <a:spcAft>
                <a:spcPts val="0"/>
              </a:spcAft>
              <a:buNone/>
            </a:pPr>
            <a:r>
              <a:rPr lang="en-US" altLang="zh-CN" dirty="0">
                <a:latin typeface="Menlo" charset="0"/>
                <a:ea typeface="Menlo" charset="0"/>
                <a:cs typeface="Menlo" charset="0"/>
              </a:rPr>
              <a:t>images, label, predict, cost, parameters, optimizer = </a:t>
            </a:r>
            <a:r>
              <a:rPr lang="en-US" altLang="zh-CN" dirty="0" err="1">
                <a:latin typeface="Menlo" charset="0"/>
                <a:ea typeface="Menlo" charset="0"/>
                <a:cs typeface="Menlo" charset="0"/>
              </a:rPr>
              <a:t>netconfig</a:t>
            </a:r>
            <a:r>
              <a:rPr lang="en-US" altLang="zh-CN" dirty="0">
                <a:latin typeface="Menlo" charset="0"/>
                <a:ea typeface="Menlo" charset="0"/>
                <a:cs typeface="Menlo" charset="0"/>
              </a:rPr>
              <a:t>()</a:t>
            </a:r>
          </a:p>
          <a:p>
            <a:pPr marL="201295" lvl="1" indent="0">
              <a:spcBef>
                <a:spcPts val="0"/>
              </a:spcBef>
              <a:spcAft>
                <a:spcPts val="0"/>
              </a:spcAft>
              <a:buNone/>
            </a:pPr>
            <a:r>
              <a:rPr lang="en-US" altLang="zh-CN" dirty="0">
                <a:latin typeface="Menlo" charset="0"/>
                <a:ea typeface="Menlo" charset="0"/>
                <a:cs typeface="Menlo" charset="0"/>
              </a:rPr>
              <a:t># </a:t>
            </a:r>
            <a:r>
              <a:rPr lang="zh-CN" altLang="en-US" dirty="0">
                <a:latin typeface="Menlo" charset="0"/>
                <a:ea typeface="Menlo" charset="0"/>
                <a:cs typeface="Menlo" charset="0"/>
              </a:rPr>
              <a:t>构造</a:t>
            </a:r>
            <a:r>
              <a:rPr lang="en-US" altLang="zh-CN" dirty="0">
                <a:latin typeface="Menlo" charset="0"/>
                <a:ea typeface="Menlo" charset="0"/>
                <a:cs typeface="Menlo" charset="0"/>
              </a:rPr>
              <a:t>trainer,</a:t>
            </a:r>
            <a:r>
              <a:rPr lang="zh-CN" altLang="en-US" dirty="0">
                <a:latin typeface="Menlo" charset="0"/>
                <a:ea typeface="Menlo" charset="0"/>
                <a:cs typeface="Menlo" charset="0"/>
              </a:rPr>
              <a:t>配置三个参数</a:t>
            </a:r>
            <a:r>
              <a:rPr lang="en-US" altLang="zh-CN" dirty="0">
                <a:latin typeface="Menlo" charset="0"/>
                <a:ea typeface="Menlo" charset="0"/>
                <a:cs typeface="Menlo" charset="0"/>
              </a:rPr>
              <a:t>cost</a:t>
            </a:r>
            <a:r>
              <a:rPr lang="zh-CN" altLang="en-US" dirty="0">
                <a:latin typeface="Menlo" charset="0"/>
                <a:ea typeface="Menlo" charset="0"/>
                <a:cs typeface="Menlo" charset="0"/>
              </a:rPr>
              <a:t>、</a:t>
            </a:r>
            <a:r>
              <a:rPr lang="en-US" altLang="zh-CN" dirty="0">
                <a:latin typeface="Menlo" charset="0"/>
                <a:ea typeface="Menlo" charset="0"/>
                <a:cs typeface="Menlo" charset="0"/>
              </a:rPr>
              <a:t>parameters</a:t>
            </a:r>
            <a:r>
              <a:rPr lang="zh-CN" altLang="en-US" dirty="0">
                <a:latin typeface="Menlo" charset="0"/>
                <a:ea typeface="Menlo" charset="0"/>
                <a:cs typeface="Menlo" charset="0"/>
              </a:rPr>
              <a:t>、</a:t>
            </a:r>
            <a:r>
              <a:rPr lang="en-US" altLang="zh-CN" dirty="0" err="1">
                <a:latin typeface="Menlo" charset="0"/>
                <a:ea typeface="Menlo" charset="0"/>
                <a:cs typeface="Menlo" charset="0"/>
              </a:rPr>
              <a:t>update_equation</a:t>
            </a:r>
            <a:r>
              <a:rPr lang="zh-CN" altLang="en-US" dirty="0">
                <a:latin typeface="Menlo" charset="0"/>
                <a:ea typeface="Menlo" charset="0"/>
                <a:cs typeface="Menlo" charset="0"/>
              </a:rPr>
              <a:t>，它们分别表示成本函数、参数和更新公式</a:t>
            </a:r>
          </a:p>
          <a:p>
            <a:pPr marL="201295" lvl="1" indent="0">
              <a:spcBef>
                <a:spcPts val="0"/>
              </a:spcBef>
              <a:spcAft>
                <a:spcPts val="0"/>
              </a:spcAft>
              <a:buNone/>
            </a:pPr>
            <a:r>
              <a:rPr lang="en-US" altLang="zh-CN" dirty="0">
                <a:latin typeface="Menlo" charset="0"/>
                <a:ea typeface="Menlo" charset="0"/>
                <a:cs typeface="Menlo" charset="0"/>
              </a:rPr>
              <a:t>trainer = </a:t>
            </a:r>
            <a:r>
              <a:rPr lang="en-US" altLang="zh-CN" dirty="0" err="1">
                <a:latin typeface="Menlo" charset="0"/>
                <a:ea typeface="Menlo" charset="0"/>
                <a:cs typeface="Menlo" charset="0"/>
              </a:rPr>
              <a:t>paddle.trainer.SGD</a:t>
            </a:r>
            <a:r>
              <a:rPr lang="en-US" altLang="zh-CN" dirty="0">
                <a:latin typeface="Menlo" charset="0"/>
                <a:ea typeface="Menlo" charset="0"/>
                <a:cs typeface="Menlo" charset="0"/>
              </a:rPr>
              <a:t>(</a:t>
            </a:r>
          </a:p>
          <a:p>
            <a:pPr marL="201295" lvl="1" indent="0">
              <a:spcBef>
                <a:spcPts val="0"/>
              </a:spcBef>
              <a:spcAft>
                <a:spcPts val="0"/>
              </a:spcAft>
              <a:buNone/>
            </a:pPr>
            <a:r>
              <a:rPr lang="en-US" altLang="zh-CN" dirty="0">
                <a:latin typeface="Menlo" charset="0"/>
                <a:ea typeface="Menlo" charset="0"/>
                <a:cs typeface="Menlo" charset="0"/>
              </a:rPr>
              <a:t>    cost=cost, parameters=parameters, </a:t>
            </a:r>
            <a:r>
              <a:rPr lang="en-US" altLang="zh-CN" dirty="0" err="1">
                <a:latin typeface="Menlo" charset="0"/>
                <a:ea typeface="Menlo" charset="0"/>
                <a:cs typeface="Menlo" charset="0"/>
              </a:rPr>
              <a:t>update_equation</a:t>
            </a:r>
            <a:r>
              <a:rPr lang="en-US" altLang="zh-CN" dirty="0">
                <a:latin typeface="Menlo" charset="0"/>
                <a:ea typeface="Menlo" charset="0"/>
                <a:cs typeface="Menlo" charset="0"/>
              </a:rPr>
              <a:t>=optimizer)    </a:t>
            </a:r>
          </a:p>
          <a:p>
            <a:pPr marL="201295" lvl="1" indent="0">
              <a:spcBef>
                <a:spcPts val="0"/>
              </a:spcBef>
              <a:spcAft>
                <a:spcPts val="0"/>
              </a:spcAft>
              <a:buNone/>
            </a:pPr>
            <a:r>
              <a:rPr lang="en-US" altLang="zh-CN" dirty="0">
                <a:latin typeface="Menlo" charset="0"/>
                <a:ea typeface="Menlo" charset="0"/>
                <a:cs typeface="Menlo" charset="0"/>
              </a:rPr>
              <a:t># </a:t>
            </a:r>
            <a:r>
              <a:rPr lang="zh-CN" altLang="en-US" dirty="0">
                <a:latin typeface="Menlo" charset="0"/>
                <a:ea typeface="Menlo" charset="0"/>
                <a:cs typeface="Menlo" charset="0"/>
              </a:rPr>
              <a:t>初始化绘图变量</a:t>
            </a:r>
          </a:p>
          <a:p>
            <a:pPr marL="201295" lvl="1" indent="0">
              <a:spcBef>
                <a:spcPts val="0"/>
              </a:spcBef>
              <a:spcAft>
                <a:spcPts val="0"/>
              </a:spcAft>
              <a:buNone/>
            </a:pPr>
            <a:r>
              <a:rPr lang="en-US" altLang="zh-CN" dirty="0" err="1">
                <a:latin typeface="Menlo" charset="0"/>
                <a:ea typeface="Menlo" charset="0"/>
                <a:cs typeface="Menlo" charset="0"/>
              </a:rPr>
              <a:t>cost_ploter</a:t>
            </a:r>
            <a:r>
              <a:rPr lang="en-US" altLang="zh-CN" dirty="0">
                <a:latin typeface="Menlo" charset="0"/>
                <a:ea typeface="Menlo" charset="0"/>
                <a:cs typeface="Menlo" charset="0"/>
              </a:rPr>
              <a:t>, </a:t>
            </a:r>
            <a:r>
              <a:rPr lang="en-US" altLang="zh-CN" dirty="0" err="1">
                <a:latin typeface="Menlo" charset="0"/>
                <a:ea typeface="Menlo" charset="0"/>
                <a:cs typeface="Menlo" charset="0"/>
              </a:rPr>
              <a:t>error_ploter</a:t>
            </a:r>
            <a:r>
              <a:rPr lang="en-US" altLang="zh-CN" dirty="0">
                <a:latin typeface="Menlo" charset="0"/>
                <a:ea typeface="Menlo" charset="0"/>
                <a:cs typeface="Menlo" charset="0"/>
              </a:rPr>
              <a:t> = </a:t>
            </a:r>
            <a:r>
              <a:rPr lang="en-US" altLang="zh-CN" dirty="0" err="1">
                <a:latin typeface="Menlo" charset="0"/>
                <a:ea typeface="Menlo" charset="0"/>
                <a:cs typeface="Menlo" charset="0"/>
              </a:rPr>
              <a:t>plot_init</a:t>
            </a:r>
            <a:r>
              <a:rPr lang="en-US" altLang="zh-CN" dirty="0">
                <a:latin typeface="Menlo" charset="0"/>
                <a:ea typeface="Menlo" charset="0"/>
                <a:cs typeface="Menlo" charset="0"/>
              </a:rPr>
              <a:t>()    </a:t>
            </a:r>
          </a:p>
          <a:p>
            <a:pPr marL="201295" lvl="1" indent="0">
              <a:spcBef>
                <a:spcPts val="0"/>
              </a:spcBef>
              <a:spcAft>
                <a:spcPts val="0"/>
              </a:spcAft>
              <a:buNone/>
            </a:pPr>
            <a:r>
              <a:rPr lang="en-US" altLang="zh-CN" dirty="0">
                <a:latin typeface="Menlo" charset="0"/>
                <a:ea typeface="Menlo" charset="0"/>
                <a:cs typeface="Menlo" charset="0"/>
              </a:rPr>
              <a:t># lists</a:t>
            </a:r>
            <a:r>
              <a:rPr lang="zh-CN" altLang="en-US" dirty="0">
                <a:latin typeface="Menlo" charset="0"/>
                <a:ea typeface="Menlo" charset="0"/>
                <a:cs typeface="Menlo" charset="0"/>
              </a:rPr>
              <a:t>用于存储训练的中间结果，包括</a:t>
            </a:r>
            <a:r>
              <a:rPr lang="en-US" altLang="zh-CN" dirty="0">
                <a:latin typeface="Menlo" charset="0"/>
                <a:ea typeface="Menlo" charset="0"/>
                <a:cs typeface="Menlo" charset="0"/>
              </a:rPr>
              <a:t>cost</a:t>
            </a:r>
            <a:r>
              <a:rPr lang="zh-CN" altLang="en-US" dirty="0">
                <a:latin typeface="Menlo" charset="0"/>
                <a:ea typeface="Menlo" charset="0"/>
                <a:cs typeface="Menlo" charset="0"/>
              </a:rPr>
              <a:t>和</a:t>
            </a:r>
            <a:r>
              <a:rPr lang="en-US" altLang="zh-CN" dirty="0" err="1">
                <a:latin typeface="Menlo" charset="0"/>
                <a:ea typeface="Menlo" charset="0"/>
                <a:cs typeface="Menlo" charset="0"/>
              </a:rPr>
              <a:t>error_rate</a:t>
            </a:r>
            <a:r>
              <a:rPr lang="zh-CN" altLang="en-US" dirty="0">
                <a:latin typeface="Menlo" charset="0"/>
                <a:ea typeface="Menlo" charset="0"/>
                <a:cs typeface="Menlo" charset="0"/>
              </a:rPr>
              <a:t>信息，初始化为空</a:t>
            </a:r>
          </a:p>
          <a:p>
            <a:pPr marL="201295" lvl="1" indent="0">
              <a:spcBef>
                <a:spcPts val="0"/>
              </a:spcBef>
              <a:spcAft>
                <a:spcPts val="0"/>
              </a:spcAft>
              <a:buNone/>
            </a:pPr>
            <a:r>
              <a:rPr lang="en-US" altLang="zh-CN" dirty="0">
                <a:latin typeface="Menlo" charset="0"/>
                <a:ea typeface="Menlo" charset="0"/>
                <a:cs typeface="Menlo" charset="0"/>
              </a:rPr>
              <a:t>lists = []</a:t>
            </a:r>
          </a:p>
        </p:txBody>
      </p:sp>
    </p:spTree>
    <p:extLst>
      <p:ext uri="{BB962C8B-B14F-4D97-AF65-F5344CB8AC3E}">
        <p14:creationId xmlns:p14="http://schemas.microsoft.com/office/powerpoint/2010/main" val="39771304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Dropout</a:t>
            </a:r>
            <a:r>
              <a:rPr lang="zh-CN" altLang="en-US" dirty="0"/>
              <a:t>和</a:t>
            </a:r>
            <a:r>
              <a:rPr lang="en-US" altLang="zh-CN" dirty="0"/>
              <a:t>Batch normalization</a:t>
            </a:r>
            <a:r>
              <a:rPr lang="zh-CN" altLang="en-US" dirty="0"/>
              <a:t>的应用实例</a:t>
            </a:r>
            <a:endParaRPr kumimoji="1" lang="zh-CN" altLang="en-US" dirty="0"/>
          </a:p>
        </p:txBody>
      </p:sp>
      <p:sp>
        <p:nvSpPr>
          <p:cNvPr id="3" name="内容占位符 2"/>
          <p:cNvSpPr>
            <a:spLocks noGrp="1"/>
          </p:cNvSpPr>
          <p:nvPr>
            <p:ph idx="1"/>
          </p:nvPr>
        </p:nvSpPr>
        <p:spPr>
          <a:xfrm>
            <a:off x="530087" y="1589197"/>
            <a:ext cx="11181266" cy="5407951"/>
          </a:xfrm>
        </p:spPr>
        <p:txBody>
          <a:bodyPr>
            <a:noAutofit/>
          </a:bodyPr>
          <a:lstStyle/>
          <a:p>
            <a:pPr>
              <a:lnSpc>
                <a:spcPct val="160000"/>
              </a:lnSpc>
              <a:spcBef>
                <a:spcPts val="200"/>
              </a:spcBef>
            </a:pPr>
            <a:r>
              <a:rPr lang="en-US" altLang="zh-CN" sz="2000" b="1" dirty="0"/>
              <a:t>4 - </a:t>
            </a:r>
            <a:r>
              <a:rPr lang="zh-CN" altLang="en-US" sz="2000" b="1" dirty="0"/>
              <a:t>训练模型</a:t>
            </a:r>
            <a:endParaRPr lang="en-US" altLang="zh-CN" sz="2000" b="1" dirty="0"/>
          </a:p>
          <a:p>
            <a:pPr lvl="1">
              <a:lnSpc>
                <a:spcPct val="160000"/>
              </a:lnSpc>
              <a:spcBef>
                <a:spcPts val="200"/>
              </a:spcBef>
            </a:pPr>
            <a:r>
              <a:rPr lang="zh-CN" altLang="en-US" sz="1600" dirty="0"/>
              <a:t>开始训练</a:t>
            </a:r>
          </a:p>
        </p:txBody>
      </p:sp>
      <p:sp>
        <p:nvSpPr>
          <p:cNvPr id="6" name="内容占位符 2">
            <a:extLst>
              <a:ext uri="{FF2B5EF4-FFF2-40B4-BE49-F238E27FC236}">
                <a16:creationId xmlns:a16="http://schemas.microsoft.com/office/drawing/2014/main" id="{131B4E34-993A-4DD1-B9EA-2679D44E4701}"/>
              </a:ext>
            </a:extLst>
          </p:cNvPr>
          <p:cNvSpPr txBox="1">
            <a:spLocks/>
          </p:cNvSpPr>
          <p:nvPr/>
        </p:nvSpPr>
        <p:spPr bwMode="auto">
          <a:xfrm>
            <a:off x="738553" y="1053667"/>
            <a:ext cx="109728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57175" indent="-257175" algn="l" rtl="0" eaLnBrk="1" fontAlgn="base" hangingPunct="1">
              <a:spcBef>
                <a:spcPct val="20000"/>
              </a:spcBef>
              <a:spcAft>
                <a:spcPct val="0"/>
              </a:spcAft>
              <a:buFont typeface="Arial" panose="020B0604020202020204" pitchFamily="34" charset="0"/>
              <a:buChar char="•"/>
              <a:defRPr sz="15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1pPr>
            <a:lvl2pPr marL="557213" indent="-214313" algn="l" rtl="0" eaLnBrk="1" fontAlgn="base" hangingPunct="1">
              <a:spcBef>
                <a:spcPct val="20000"/>
              </a:spcBef>
              <a:spcAft>
                <a:spcPct val="0"/>
              </a:spcAft>
              <a:buFont typeface="Arial" panose="020B0604020202020204" pitchFamily="34" charset="0"/>
              <a:buChar char="–"/>
              <a:defRPr sz="12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2pPr>
            <a:lvl3pPr marL="857250" indent="-171450" algn="l" rtl="0" eaLnBrk="1" fontAlgn="base" hangingPunct="1">
              <a:spcBef>
                <a:spcPct val="20000"/>
              </a:spcBef>
              <a:spcAft>
                <a:spcPct val="0"/>
              </a:spcAft>
              <a:buFont typeface="Arial" panose="020B0604020202020204" pitchFamily="34" charset="0"/>
              <a:buChar char="•"/>
              <a:defRPr sz="105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3pPr>
            <a:lvl4pPr marL="1200150" indent="-171450" algn="l" rtl="0" eaLnBrk="1" fontAlgn="base" hangingPunct="1">
              <a:spcBef>
                <a:spcPct val="20000"/>
              </a:spcBef>
              <a:spcAft>
                <a:spcPct val="0"/>
              </a:spcAft>
              <a:buFont typeface="Arial" panose="020B0604020202020204" pitchFamily="34" charset="0"/>
              <a:buChar char="–"/>
              <a:defRPr sz="9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4pPr>
            <a:lvl5pPr marL="1543050" indent="-171450" algn="l" rtl="0" eaLnBrk="1" fontAlgn="base" hangingPunct="1">
              <a:spcBef>
                <a:spcPct val="20000"/>
              </a:spcBef>
              <a:spcAft>
                <a:spcPct val="0"/>
              </a:spcAft>
              <a:buFont typeface="Arial" panose="020B0604020202020204" pitchFamily="34" charset="0"/>
              <a:buChar char="»"/>
              <a:defRPr sz="9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5pPr>
            <a:lvl6pPr marL="18859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6pPr>
            <a:lvl7pPr marL="22288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7pPr>
            <a:lvl8pPr marL="25717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8pPr>
            <a:lvl9pPr marL="29146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9pPr>
          </a:lstStyle>
          <a:p>
            <a:pPr marL="0" indent="0">
              <a:lnSpc>
                <a:spcPct val="160000"/>
              </a:lnSpc>
              <a:spcBef>
                <a:spcPts val="200"/>
              </a:spcBef>
              <a:buNone/>
            </a:pPr>
            <a:r>
              <a:rPr lang="zh-CN" altLang="en-US" sz="1800" kern="0" dirty="0"/>
              <a:t>使用</a:t>
            </a:r>
            <a:r>
              <a:rPr lang="en-US" altLang="zh-CN" sz="1800" kern="0" dirty="0"/>
              <a:t>Dropout</a:t>
            </a:r>
            <a:r>
              <a:rPr lang="zh-CN" altLang="en-US" sz="1800" kern="0" dirty="0"/>
              <a:t>和</a:t>
            </a:r>
            <a:r>
              <a:rPr lang="en-US" altLang="zh-CN" sz="1800" kern="0" dirty="0"/>
              <a:t>Batch normalization</a:t>
            </a:r>
            <a:r>
              <a:rPr lang="zh-CN" altLang="en-US" sz="1800" kern="0" dirty="0"/>
              <a:t>对第六章中的</a:t>
            </a:r>
            <a:r>
              <a:rPr lang="en-US" altLang="zh-CN" sz="1800" kern="0" dirty="0"/>
              <a:t>CNN</a:t>
            </a:r>
            <a:r>
              <a:rPr lang="zh-CN" altLang="en-US" sz="1800" kern="0" dirty="0"/>
              <a:t>与数字识别案例进行优化</a:t>
            </a:r>
            <a:endParaRPr lang="en-US" altLang="zh-CN" sz="2000" b="1" kern="0" dirty="0"/>
          </a:p>
        </p:txBody>
      </p:sp>
      <p:sp>
        <p:nvSpPr>
          <p:cNvPr id="5" name="矩形 4">
            <a:extLst>
              <a:ext uri="{FF2B5EF4-FFF2-40B4-BE49-F238E27FC236}">
                <a16:creationId xmlns:a16="http://schemas.microsoft.com/office/drawing/2014/main" id="{60233ACC-9497-4E89-A1BB-A7C360561DB2}"/>
              </a:ext>
            </a:extLst>
          </p:cNvPr>
          <p:cNvSpPr/>
          <p:nvPr/>
        </p:nvSpPr>
        <p:spPr>
          <a:xfrm>
            <a:off x="912554" y="2634167"/>
            <a:ext cx="10366893" cy="2585323"/>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201295" lvl="1" indent="0">
              <a:spcBef>
                <a:spcPts val="0"/>
              </a:spcBef>
              <a:spcAft>
                <a:spcPts val="0"/>
              </a:spcAft>
              <a:buNone/>
            </a:pPr>
            <a:r>
              <a:rPr lang="en-US" altLang="zh-CN" b="1" dirty="0"/>
              <a:t>        </a:t>
            </a:r>
            <a:r>
              <a:rPr lang="en-US" altLang="zh-CN" dirty="0">
                <a:latin typeface="Menlo" charset="0"/>
                <a:ea typeface="Menlo" charset="0"/>
                <a:cs typeface="Menlo" charset="0"/>
              </a:rPr>
              <a:t># </a:t>
            </a:r>
            <a:r>
              <a:rPr lang="zh-CN" altLang="en-US" dirty="0">
                <a:latin typeface="Menlo" charset="0"/>
                <a:ea typeface="Menlo" charset="0"/>
                <a:cs typeface="Menlo" charset="0"/>
              </a:rPr>
              <a:t>添加测试数据的</a:t>
            </a:r>
            <a:r>
              <a:rPr lang="en-US" altLang="zh-CN" dirty="0">
                <a:latin typeface="Menlo" charset="0"/>
                <a:ea typeface="Menlo" charset="0"/>
                <a:cs typeface="Menlo" charset="0"/>
              </a:rPr>
              <a:t>cost</a:t>
            </a:r>
            <a:r>
              <a:rPr lang="zh-CN" altLang="en-US" dirty="0">
                <a:latin typeface="Menlo" charset="0"/>
                <a:ea typeface="Menlo" charset="0"/>
                <a:cs typeface="Menlo" charset="0"/>
              </a:rPr>
              <a:t>和</a:t>
            </a:r>
            <a:r>
              <a:rPr lang="en-US" altLang="zh-CN" dirty="0" err="1">
                <a:latin typeface="Menlo" charset="0"/>
                <a:ea typeface="Menlo" charset="0"/>
                <a:cs typeface="Menlo" charset="0"/>
              </a:rPr>
              <a:t>error_rate</a:t>
            </a:r>
            <a:r>
              <a:rPr lang="zh-CN" altLang="en-US" dirty="0">
                <a:latin typeface="Menlo" charset="0"/>
                <a:ea typeface="Menlo" charset="0"/>
                <a:cs typeface="Menlo" charset="0"/>
              </a:rPr>
              <a:t>绘图数据</a:t>
            </a:r>
          </a:p>
          <a:p>
            <a:pPr marL="201295" lvl="1" indent="0">
              <a:spcBef>
                <a:spcPts val="0"/>
              </a:spcBef>
              <a:spcAft>
                <a:spcPts val="0"/>
              </a:spcAft>
              <a:buNone/>
            </a:pPr>
            <a:r>
              <a:rPr lang="zh-CN" altLang="en-US" dirty="0">
                <a:latin typeface="Menlo" charset="0"/>
                <a:ea typeface="Menlo" charset="0"/>
                <a:cs typeface="Menlo" charset="0"/>
              </a:rPr>
              <a:t>        </a:t>
            </a:r>
            <a:r>
              <a:rPr lang="en-US" altLang="zh-CN" dirty="0" err="1">
                <a:latin typeface="Menlo" charset="0"/>
                <a:ea typeface="Menlo" charset="0"/>
                <a:cs typeface="Menlo" charset="0"/>
              </a:rPr>
              <a:t>cost_ploter.append</a:t>
            </a:r>
            <a:r>
              <a:rPr lang="en-US" altLang="zh-CN" dirty="0">
                <a:latin typeface="Menlo" charset="0"/>
                <a:ea typeface="Menlo" charset="0"/>
                <a:cs typeface="Menlo" charset="0"/>
              </a:rPr>
              <a:t>(</a:t>
            </a:r>
            <a:r>
              <a:rPr lang="en-US" altLang="zh-CN" dirty="0" err="1">
                <a:latin typeface="Menlo" charset="0"/>
                <a:ea typeface="Menlo" charset="0"/>
                <a:cs typeface="Menlo" charset="0"/>
              </a:rPr>
              <a:t>test_title_cost</a:t>
            </a:r>
            <a:r>
              <a:rPr lang="en-US" altLang="zh-CN" dirty="0">
                <a:latin typeface="Menlo" charset="0"/>
                <a:ea typeface="Menlo" charset="0"/>
                <a:cs typeface="Menlo" charset="0"/>
              </a:rPr>
              <a:t>, step, </a:t>
            </a:r>
            <a:r>
              <a:rPr lang="en-US" altLang="zh-CN" dirty="0" err="1">
                <a:latin typeface="Menlo" charset="0"/>
                <a:ea typeface="Menlo" charset="0"/>
                <a:cs typeface="Menlo" charset="0"/>
              </a:rPr>
              <a:t>result.cost</a:t>
            </a:r>
            <a:r>
              <a:rPr lang="en-US" altLang="zh-CN" dirty="0">
                <a:latin typeface="Menlo" charset="0"/>
                <a:ea typeface="Menlo" charset="0"/>
                <a:cs typeface="Menlo" charset="0"/>
              </a:rPr>
              <a:t>)</a:t>
            </a:r>
          </a:p>
          <a:p>
            <a:pPr marL="201295" lvl="1" indent="0">
              <a:spcBef>
                <a:spcPts val="0"/>
              </a:spcBef>
              <a:spcAft>
                <a:spcPts val="0"/>
              </a:spcAft>
              <a:buNone/>
            </a:pPr>
            <a:r>
              <a:rPr lang="en-US" altLang="zh-CN" dirty="0">
                <a:latin typeface="Menlo" charset="0"/>
                <a:ea typeface="Menlo" charset="0"/>
                <a:cs typeface="Menlo" charset="0"/>
              </a:rPr>
              <a:t>        </a:t>
            </a:r>
            <a:r>
              <a:rPr lang="en-US" altLang="zh-CN" dirty="0" err="1">
                <a:latin typeface="Menlo" charset="0"/>
                <a:ea typeface="Menlo" charset="0"/>
                <a:cs typeface="Menlo" charset="0"/>
              </a:rPr>
              <a:t>error_ploter.append</a:t>
            </a:r>
            <a:r>
              <a:rPr lang="en-US" altLang="zh-CN" dirty="0">
                <a:latin typeface="Menlo" charset="0"/>
                <a:ea typeface="Menlo" charset="0"/>
                <a:cs typeface="Menlo" charset="0"/>
              </a:rPr>
              <a:t>(</a:t>
            </a:r>
          </a:p>
          <a:p>
            <a:pPr marL="201295" lvl="1" indent="0">
              <a:spcBef>
                <a:spcPts val="0"/>
              </a:spcBef>
              <a:spcAft>
                <a:spcPts val="0"/>
              </a:spcAft>
              <a:buNone/>
            </a:pPr>
            <a:r>
              <a:rPr lang="en-US" altLang="zh-CN" dirty="0">
                <a:latin typeface="Menlo" charset="0"/>
                <a:ea typeface="Menlo" charset="0"/>
                <a:cs typeface="Menlo" charset="0"/>
              </a:rPr>
              <a:t>            </a:t>
            </a:r>
            <a:r>
              <a:rPr lang="en-US" altLang="zh-CN" dirty="0" err="1">
                <a:latin typeface="Menlo" charset="0"/>
                <a:ea typeface="Menlo" charset="0"/>
                <a:cs typeface="Menlo" charset="0"/>
              </a:rPr>
              <a:t>test_title_error</a:t>
            </a:r>
            <a:r>
              <a:rPr lang="en-US" altLang="zh-CN" dirty="0">
                <a:latin typeface="Menlo" charset="0"/>
                <a:ea typeface="Menlo" charset="0"/>
                <a:cs typeface="Menlo" charset="0"/>
              </a:rPr>
              <a:t>, step, </a:t>
            </a:r>
            <a:r>
              <a:rPr lang="en-US" altLang="zh-CN" dirty="0" err="1">
                <a:latin typeface="Menlo" charset="0"/>
                <a:ea typeface="Menlo" charset="0"/>
                <a:cs typeface="Menlo" charset="0"/>
              </a:rPr>
              <a:t>result.metrics</a:t>
            </a:r>
            <a:r>
              <a:rPr lang="en-US" altLang="zh-CN" dirty="0">
                <a:latin typeface="Menlo" charset="0"/>
                <a:ea typeface="Menlo" charset="0"/>
                <a:cs typeface="Menlo" charset="0"/>
              </a:rPr>
              <a:t>['</a:t>
            </a:r>
            <a:r>
              <a:rPr lang="en-US" altLang="zh-CN" dirty="0" err="1">
                <a:latin typeface="Menlo" charset="0"/>
                <a:ea typeface="Menlo" charset="0"/>
                <a:cs typeface="Menlo" charset="0"/>
              </a:rPr>
              <a:t>classification_error_evaluator</a:t>
            </a:r>
            <a:r>
              <a:rPr lang="en-US" altLang="zh-CN" dirty="0">
                <a:latin typeface="Menlo" charset="0"/>
                <a:ea typeface="Menlo" charset="0"/>
                <a:cs typeface="Menlo" charset="0"/>
              </a:rPr>
              <a:t>'])</a:t>
            </a:r>
          </a:p>
          <a:p>
            <a:pPr marL="201295" lvl="1" indent="0">
              <a:spcBef>
                <a:spcPts val="0"/>
              </a:spcBef>
              <a:spcAft>
                <a:spcPts val="0"/>
              </a:spcAft>
              <a:buNone/>
            </a:pPr>
            <a:r>
              <a:rPr lang="en-US" altLang="zh-CN" dirty="0">
                <a:latin typeface="Menlo" charset="0"/>
                <a:ea typeface="Menlo" charset="0"/>
                <a:cs typeface="Menlo" charset="0"/>
              </a:rPr>
              <a:t>        # </a:t>
            </a:r>
            <a:r>
              <a:rPr lang="zh-CN" altLang="en-US" dirty="0">
                <a:latin typeface="Menlo" charset="0"/>
                <a:ea typeface="Menlo" charset="0"/>
                <a:cs typeface="Menlo" charset="0"/>
              </a:rPr>
              <a:t>存储测试数据的</a:t>
            </a:r>
            <a:r>
              <a:rPr lang="en-US" altLang="zh-CN" dirty="0">
                <a:latin typeface="Menlo" charset="0"/>
                <a:ea typeface="Menlo" charset="0"/>
                <a:cs typeface="Menlo" charset="0"/>
              </a:rPr>
              <a:t>cost</a:t>
            </a:r>
            <a:r>
              <a:rPr lang="zh-CN" altLang="en-US" dirty="0">
                <a:latin typeface="Menlo" charset="0"/>
                <a:ea typeface="Menlo" charset="0"/>
                <a:cs typeface="Menlo" charset="0"/>
              </a:rPr>
              <a:t>和</a:t>
            </a:r>
            <a:r>
              <a:rPr lang="en-US" altLang="zh-CN" dirty="0" err="1">
                <a:latin typeface="Menlo" charset="0"/>
                <a:ea typeface="Menlo" charset="0"/>
                <a:cs typeface="Menlo" charset="0"/>
              </a:rPr>
              <a:t>error_rate</a:t>
            </a:r>
            <a:r>
              <a:rPr lang="zh-CN" altLang="en-US" dirty="0">
                <a:latin typeface="Menlo" charset="0"/>
                <a:ea typeface="Menlo" charset="0"/>
                <a:cs typeface="Menlo" charset="0"/>
              </a:rPr>
              <a:t>数据</a:t>
            </a:r>
          </a:p>
          <a:p>
            <a:pPr marL="201295" lvl="1" indent="0">
              <a:spcBef>
                <a:spcPts val="0"/>
              </a:spcBef>
              <a:spcAft>
                <a:spcPts val="0"/>
              </a:spcAft>
              <a:buNone/>
            </a:pPr>
            <a:r>
              <a:rPr lang="zh-CN" altLang="en-US" dirty="0">
                <a:latin typeface="Menlo" charset="0"/>
                <a:ea typeface="Menlo" charset="0"/>
                <a:cs typeface="Menlo" charset="0"/>
              </a:rPr>
              <a:t>        </a:t>
            </a:r>
            <a:r>
              <a:rPr lang="en-US" altLang="zh-CN" dirty="0" err="1">
                <a:latin typeface="Menlo" charset="0"/>
                <a:ea typeface="Menlo" charset="0"/>
                <a:cs typeface="Menlo" charset="0"/>
              </a:rPr>
              <a:t>lists.append</a:t>
            </a:r>
            <a:r>
              <a:rPr lang="en-US" altLang="zh-CN" dirty="0">
                <a:latin typeface="Menlo" charset="0"/>
                <a:ea typeface="Menlo" charset="0"/>
                <a:cs typeface="Menlo" charset="0"/>
              </a:rPr>
              <a:t>((</a:t>
            </a:r>
          </a:p>
          <a:p>
            <a:pPr marL="201295" lvl="1" indent="0">
              <a:spcBef>
                <a:spcPts val="0"/>
              </a:spcBef>
              <a:spcAft>
                <a:spcPts val="0"/>
              </a:spcAft>
              <a:buNone/>
            </a:pPr>
            <a:r>
              <a:rPr lang="en-US" altLang="zh-CN" dirty="0">
                <a:latin typeface="Menlo" charset="0"/>
                <a:ea typeface="Menlo" charset="0"/>
                <a:cs typeface="Menlo" charset="0"/>
              </a:rPr>
              <a:t>            </a:t>
            </a:r>
            <a:r>
              <a:rPr lang="en-US" altLang="zh-CN" dirty="0" err="1">
                <a:latin typeface="Menlo" charset="0"/>
                <a:ea typeface="Menlo" charset="0"/>
                <a:cs typeface="Menlo" charset="0"/>
              </a:rPr>
              <a:t>event.pass_id</a:t>
            </a:r>
            <a:r>
              <a:rPr lang="en-US" altLang="zh-CN" dirty="0">
                <a:latin typeface="Menlo" charset="0"/>
                <a:ea typeface="Menlo" charset="0"/>
                <a:cs typeface="Menlo" charset="0"/>
              </a:rPr>
              <a:t>, </a:t>
            </a:r>
            <a:r>
              <a:rPr lang="en-US" altLang="zh-CN" dirty="0" err="1">
                <a:latin typeface="Menlo" charset="0"/>
                <a:ea typeface="Menlo" charset="0"/>
                <a:cs typeface="Menlo" charset="0"/>
              </a:rPr>
              <a:t>result.cost</a:t>
            </a:r>
            <a:r>
              <a:rPr lang="en-US" altLang="zh-CN" dirty="0">
                <a:latin typeface="Menlo" charset="0"/>
                <a:ea typeface="Menlo" charset="0"/>
                <a:cs typeface="Menlo" charset="0"/>
              </a:rPr>
              <a:t>, </a:t>
            </a:r>
            <a:r>
              <a:rPr lang="en-US" altLang="zh-CN" dirty="0" err="1">
                <a:latin typeface="Menlo" charset="0"/>
                <a:ea typeface="Menlo" charset="0"/>
                <a:cs typeface="Menlo" charset="0"/>
              </a:rPr>
              <a:t>result.metrics</a:t>
            </a:r>
            <a:r>
              <a:rPr lang="en-US" altLang="zh-CN" dirty="0">
                <a:latin typeface="Menlo" charset="0"/>
                <a:ea typeface="Menlo" charset="0"/>
                <a:cs typeface="Menlo" charset="0"/>
              </a:rPr>
              <a:t>['</a:t>
            </a:r>
            <a:r>
              <a:rPr lang="en-US" altLang="zh-CN" dirty="0" err="1">
                <a:latin typeface="Menlo" charset="0"/>
                <a:ea typeface="Menlo" charset="0"/>
                <a:cs typeface="Menlo" charset="0"/>
              </a:rPr>
              <a:t>classification_error_evaluator</a:t>
            </a:r>
            <a:r>
              <a:rPr lang="en-US" altLang="zh-CN" dirty="0">
                <a:latin typeface="Menlo" charset="0"/>
                <a:ea typeface="Menlo" charset="0"/>
                <a:cs typeface="Menlo" charset="0"/>
              </a:rPr>
              <a:t>']))</a:t>
            </a:r>
          </a:p>
        </p:txBody>
      </p:sp>
    </p:spTree>
    <p:extLst>
      <p:ext uri="{BB962C8B-B14F-4D97-AF65-F5344CB8AC3E}">
        <p14:creationId xmlns:p14="http://schemas.microsoft.com/office/powerpoint/2010/main" val="48313774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Dropout</a:t>
            </a:r>
            <a:r>
              <a:rPr lang="zh-CN" altLang="en-US" dirty="0"/>
              <a:t>和</a:t>
            </a:r>
            <a:r>
              <a:rPr lang="en-US" altLang="zh-CN" dirty="0"/>
              <a:t>Batch normalization</a:t>
            </a:r>
            <a:r>
              <a:rPr lang="zh-CN" altLang="en-US" dirty="0"/>
              <a:t>的应用实例</a:t>
            </a:r>
            <a:endParaRPr kumimoji="1" lang="zh-CN" altLang="en-US" dirty="0"/>
          </a:p>
        </p:txBody>
      </p:sp>
      <p:sp>
        <p:nvSpPr>
          <p:cNvPr id="3" name="内容占位符 2"/>
          <p:cNvSpPr>
            <a:spLocks noGrp="1"/>
          </p:cNvSpPr>
          <p:nvPr>
            <p:ph idx="1"/>
          </p:nvPr>
        </p:nvSpPr>
        <p:spPr>
          <a:xfrm>
            <a:off x="530087" y="1589197"/>
            <a:ext cx="11181266" cy="5407951"/>
          </a:xfrm>
        </p:spPr>
        <p:txBody>
          <a:bodyPr>
            <a:noAutofit/>
          </a:bodyPr>
          <a:lstStyle/>
          <a:p>
            <a:pPr>
              <a:lnSpc>
                <a:spcPct val="160000"/>
              </a:lnSpc>
              <a:spcBef>
                <a:spcPts val="200"/>
              </a:spcBef>
            </a:pPr>
            <a:r>
              <a:rPr lang="en-US" altLang="zh-CN" sz="2000" b="1" dirty="0"/>
              <a:t>4 - </a:t>
            </a:r>
            <a:r>
              <a:rPr lang="zh-CN" altLang="en-US" sz="2000" b="1" dirty="0"/>
              <a:t>训练模型</a:t>
            </a:r>
            <a:endParaRPr lang="en-US" altLang="zh-CN" sz="2000" b="1" dirty="0"/>
          </a:p>
          <a:p>
            <a:pPr lvl="1">
              <a:lnSpc>
                <a:spcPct val="160000"/>
              </a:lnSpc>
              <a:spcBef>
                <a:spcPts val="200"/>
              </a:spcBef>
            </a:pPr>
            <a:r>
              <a:rPr lang="zh-CN" altLang="en-US" sz="1600" dirty="0"/>
              <a:t>开始训练</a:t>
            </a:r>
          </a:p>
        </p:txBody>
      </p:sp>
      <p:sp>
        <p:nvSpPr>
          <p:cNvPr id="6" name="内容占位符 2">
            <a:extLst>
              <a:ext uri="{FF2B5EF4-FFF2-40B4-BE49-F238E27FC236}">
                <a16:creationId xmlns:a16="http://schemas.microsoft.com/office/drawing/2014/main" id="{131B4E34-993A-4DD1-B9EA-2679D44E4701}"/>
              </a:ext>
            </a:extLst>
          </p:cNvPr>
          <p:cNvSpPr txBox="1">
            <a:spLocks/>
          </p:cNvSpPr>
          <p:nvPr/>
        </p:nvSpPr>
        <p:spPr bwMode="auto">
          <a:xfrm>
            <a:off x="738553" y="1053667"/>
            <a:ext cx="109728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57175" indent="-257175" algn="l" rtl="0" eaLnBrk="1" fontAlgn="base" hangingPunct="1">
              <a:spcBef>
                <a:spcPct val="20000"/>
              </a:spcBef>
              <a:spcAft>
                <a:spcPct val="0"/>
              </a:spcAft>
              <a:buFont typeface="Arial" panose="020B0604020202020204" pitchFamily="34" charset="0"/>
              <a:buChar char="•"/>
              <a:defRPr sz="15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1pPr>
            <a:lvl2pPr marL="557213" indent="-214313" algn="l" rtl="0" eaLnBrk="1" fontAlgn="base" hangingPunct="1">
              <a:spcBef>
                <a:spcPct val="20000"/>
              </a:spcBef>
              <a:spcAft>
                <a:spcPct val="0"/>
              </a:spcAft>
              <a:buFont typeface="Arial" panose="020B0604020202020204" pitchFamily="34" charset="0"/>
              <a:buChar char="–"/>
              <a:defRPr sz="12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2pPr>
            <a:lvl3pPr marL="857250" indent="-171450" algn="l" rtl="0" eaLnBrk="1" fontAlgn="base" hangingPunct="1">
              <a:spcBef>
                <a:spcPct val="20000"/>
              </a:spcBef>
              <a:spcAft>
                <a:spcPct val="0"/>
              </a:spcAft>
              <a:buFont typeface="Arial" panose="020B0604020202020204" pitchFamily="34" charset="0"/>
              <a:buChar char="•"/>
              <a:defRPr sz="105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3pPr>
            <a:lvl4pPr marL="1200150" indent="-171450" algn="l" rtl="0" eaLnBrk="1" fontAlgn="base" hangingPunct="1">
              <a:spcBef>
                <a:spcPct val="20000"/>
              </a:spcBef>
              <a:spcAft>
                <a:spcPct val="0"/>
              </a:spcAft>
              <a:buFont typeface="Arial" panose="020B0604020202020204" pitchFamily="34" charset="0"/>
              <a:buChar char="–"/>
              <a:defRPr sz="9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4pPr>
            <a:lvl5pPr marL="1543050" indent="-171450" algn="l" rtl="0" eaLnBrk="1" fontAlgn="base" hangingPunct="1">
              <a:spcBef>
                <a:spcPct val="20000"/>
              </a:spcBef>
              <a:spcAft>
                <a:spcPct val="0"/>
              </a:spcAft>
              <a:buFont typeface="Arial" panose="020B0604020202020204" pitchFamily="34" charset="0"/>
              <a:buChar char="»"/>
              <a:defRPr sz="9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5pPr>
            <a:lvl6pPr marL="18859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6pPr>
            <a:lvl7pPr marL="22288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7pPr>
            <a:lvl8pPr marL="25717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8pPr>
            <a:lvl9pPr marL="29146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9pPr>
          </a:lstStyle>
          <a:p>
            <a:pPr marL="0" indent="0">
              <a:lnSpc>
                <a:spcPct val="160000"/>
              </a:lnSpc>
              <a:spcBef>
                <a:spcPts val="200"/>
              </a:spcBef>
              <a:buNone/>
            </a:pPr>
            <a:r>
              <a:rPr lang="zh-CN" altLang="en-US" sz="1800" kern="0" dirty="0"/>
              <a:t>使用</a:t>
            </a:r>
            <a:r>
              <a:rPr lang="en-US" altLang="zh-CN" sz="1800" kern="0" dirty="0"/>
              <a:t>Dropout</a:t>
            </a:r>
            <a:r>
              <a:rPr lang="zh-CN" altLang="en-US" sz="1800" kern="0" dirty="0"/>
              <a:t>和</a:t>
            </a:r>
            <a:r>
              <a:rPr lang="en-US" altLang="zh-CN" sz="1800" kern="0" dirty="0"/>
              <a:t>Batch normalization</a:t>
            </a:r>
            <a:r>
              <a:rPr lang="zh-CN" altLang="en-US" sz="1800" kern="0" dirty="0"/>
              <a:t>对第六章中的</a:t>
            </a:r>
            <a:r>
              <a:rPr lang="en-US" altLang="zh-CN" sz="1800" kern="0" dirty="0"/>
              <a:t>CNN</a:t>
            </a:r>
            <a:r>
              <a:rPr lang="zh-CN" altLang="en-US" sz="1800" kern="0" dirty="0"/>
              <a:t>与数字识别案例进行优化</a:t>
            </a:r>
            <a:endParaRPr lang="en-US" altLang="zh-CN" sz="2000" b="1" kern="0" dirty="0"/>
          </a:p>
        </p:txBody>
      </p:sp>
      <p:sp>
        <p:nvSpPr>
          <p:cNvPr id="5" name="矩形 4">
            <a:extLst>
              <a:ext uri="{FF2B5EF4-FFF2-40B4-BE49-F238E27FC236}">
                <a16:creationId xmlns:a16="http://schemas.microsoft.com/office/drawing/2014/main" id="{60233ACC-9497-4E89-A1BB-A7C360561DB2}"/>
              </a:ext>
            </a:extLst>
          </p:cNvPr>
          <p:cNvSpPr/>
          <p:nvPr/>
        </p:nvSpPr>
        <p:spPr>
          <a:xfrm>
            <a:off x="912554" y="2634167"/>
            <a:ext cx="11083134" cy="3970318"/>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201295" lvl="1" indent="0">
              <a:spcBef>
                <a:spcPts val="0"/>
              </a:spcBef>
              <a:spcAft>
                <a:spcPts val="0"/>
              </a:spcAft>
              <a:buNone/>
            </a:pPr>
            <a:r>
              <a:rPr lang="en-US" altLang="zh-CN" dirty="0" err="1">
                <a:latin typeface="Menlo" charset="0"/>
                <a:ea typeface="Menlo" charset="0"/>
                <a:cs typeface="Menlo" charset="0"/>
              </a:rPr>
              <a:t>trainer.train</a:t>
            </a:r>
            <a:r>
              <a:rPr lang="en-US" altLang="zh-CN" dirty="0">
                <a:latin typeface="Menlo" charset="0"/>
                <a:ea typeface="Menlo" charset="0"/>
                <a:cs typeface="Menlo" charset="0"/>
              </a:rPr>
              <a:t>(</a:t>
            </a:r>
          </a:p>
          <a:p>
            <a:pPr marL="201295" lvl="1" indent="0">
              <a:spcBef>
                <a:spcPts val="0"/>
              </a:spcBef>
              <a:spcAft>
                <a:spcPts val="0"/>
              </a:spcAft>
              <a:buNone/>
            </a:pPr>
            <a:r>
              <a:rPr lang="en-US" altLang="zh-CN" dirty="0">
                <a:latin typeface="Menlo" charset="0"/>
                <a:ea typeface="Menlo" charset="0"/>
                <a:cs typeface="Menlo" charset="0"/>
              </a:rPr>
              <a:t>    reader=</a:t>
            </a:r>
            <a:r>
              <a:rPr lang="en-US" altLang="zh-CN" dirty="0" err="1">
                <a:latin typeface="Menlo" charset="0"/>
                <a:ea typeface="Menlo" charset="0"/>
                <a:cs typeface="Menlo" charset="0"/>
              </a:rPr>
              <a:t>paddle.batch</a:t>
            </a:r>
            <a:r>
              <a:rPr lang="en-US" altLang="zh-CN" dirty="0">
                <a:latin typeface="Menlo" charset="0"/>
                <a:ea typeface="Menlo" charset="0"/>
                <a:cs typeface="Menlo" charset="0"/>
              </a:rPr>
              <a:t>(</a:t>
            </a:r>
          </a:p>
          <a:p>
            <a:pPr marL="201295" lvl="1" indent="0">
              <a:spcBef>
                <a:spcPts val="0"/>
              </a:spcBef>
              <a:spcAft>
                <a:spcPts val="0"/>
              </a:spcAft>
              <a:buNone/>
            </a:pPr>
            <a:r>
              <a:rPr lang="en-US" altLang="zh-CN" dirty="0">
                <a:latin typeface="Menlo" charset="0"/>
                <a:ea typeface="Menlo" charset="0"/>
                <a:cs typeface="Menlo" charset="0"/>
              </a:rPr>
              <a:t>        </a:t>
            </a:r>
            <a:r>
              <a:rPr lang="en-US" altLang="zh-CN" dirty="0" err="1">
                <a:latin typeface="Menlo" charset="0"/>
                <a:ea typeface="Menlo" charset="0"/>
                <a:cs typeface="Menlo" charset="0"/>
              </a:rPr>
              <a:t>paddle.reader.shuffle</a:t>
            </a:r>
            <a:r>
              <a:rPr lang="en-US" altLang="zh-CN" dirty="0">
                <a:latin typeface="Menlo" charset="0"/>
                <a:ea typeface="Menlo" charset="0"/>
                <a:cs typeface="Menlo" charset="0"/>
              </a:rPr>
              <a:t>(</a:t>
            </a:r>
            <a:r>
              <a:rPr lang="en-US" altLang="zh-CN" dirty="0" err="1">
                <a:latin typeface="Menlo" charset="0"/>
                <a:ea typeface="Menlo" charset="0"/>
                <a:cs typeface="Menlo" charset="0"/>
              </a:rPr>
              <a:t>paddle.dataset.mnist.train</a:t>
            </a:r>
            <a:r>
              <a:rPr lang="en-US" altLang="zh-CN" dirty="0">
                <a:latin typeface="Menlo" charset="0"/>
                <a:ea typeface="Menlo" charset="0"/>
                <a:cs typeface="Menlo" charset="0"/>
              </a:rPr>
              <a:t>(), </a:t>
            </a:r>
            <a:r>
              <a:rPr lang="en-US" altLang="zh-CN" dirty="0" err="1">
                <a:latin typeface="Menlo" charset="0"/>
                <a:ea typeface="Menlo" charset="0"/>
                <a:cs typeface="Menlo" charset="0"/>
              </a:rPr>
              <a:t>buf_size</a:t>
            </a:r>
            <a:r>
              <a:rPr lang="en-US" altLang="zh-CN" dirty="0">
                <a:latin typeface="Menlo" charset="0"/>
                <a:ea typeface="Menlo" charset="0"/>
                <a:cs typeface="Menlo" charset="0"/>
              </a:rPr>
              <a:t>=8192),</a:t>
            </a:r>
          </a:p>
          <a:p>
            <a:pPr marL="201295" lvl="1" indent="0">
              <a:spcBef>
                <a:spcPts val="0"/>
              </a:spcBef>
              <a:spcAft>
                <a:spcPts val="0"/>
              </a:spcAft>
              <a:buNone/>
            </a:pPr>
            <a:r>
              <a:rPr lang="en-US" altLang="zh-CN" dirty="0">
                <a:latin typeface="Menlo" charset="0"/>
                <a:ea typeface="Menlo" charset="0"/>
                <a:cs typeface="Menlo" charset="0"/>
              </a:rPr>
              <a:t>        </a:t>
            </a:r>
            <a:r>
              <a:rPr lang="en-US" altLang="zh-CN" dirty="0" err="1">
                <a:latin typeface="Menlo" charset="0"/>
                <a:ea typeface="Menlo" charset="0"/>
                <a:cs typeface="Menlo" charset="0"/>
              </a:rPr>
              <a:t>batch_size</a:t>
            </a:r>
            <a:r>
              <a:rPr lang="en-US" altLang="zh-CN" dirty="0">
                <a:latin typeface="Menlo" charset="0"/>
                <a:ea typeface="Menlo" charset="0"/>
                <a:cs typeface="Menlo" charset="0"/>
              </a:rPr>
              <a:t>=128),</a:t>
            </a:r>
          </a:p>
          <a:p>
            <a:pPr marL="201295" lvl="1" indent="0">
              <a:spcBef>
                <a:spcPts val="0"/>
              </a:spcBef>
              <a:spcAft>
                <a:spcPts val="0"/>
              </a:spcAft>
              <a:buNone/>
            </a:pPr>
            <a:r>
              <a:rPr lang="en-US" altLang="zh-CN" dirty="0">
                <a:latin typeface="Menlo" charset="0"/>
                <a:ea typeface="Menlo" charset="0"/>
                <a:cs typeface="Menlo" charset="0"/>
              </a:rPr>
              <a:t>    </a:t>
            </a:r>
            <a:r>
              <a:rPr lang="en-US" altLang="zh-CN" dirty="0" err="1">
                <a:latin typeface="Menlo" charset="0"/>
                <a:ea typeface="Menlo" charset="0"/>
                <a:cs typeface="Menlo" charset="0"/>
              </a:rPr>
              <a:t>event_handler</a:t>
            </a:r>
            <a:r>
              <a:rPr lang="en-US" altLang="zh-CN" dirty="0">
                <a:latin typeface="Menlo" charset="0"/>
                <a:ea typeface="Menlo" charset="0"/>
                <a:cs typeface="Menlo" charset="0"/>
              </a:rPr>
              <a:t>=</a:t>
            </a:r>
            <a:r>
              <a:rPr lang="en-US" altLang="zh-CN" dirty="0" err="1">
                <a:latin typeface="Menlo" charset="0"/>
                <a:ea typeface="Menlo" charset="0"/>
                <a:cs typeface="Menlo" charset="0"/>
              </a:rPr>
              <a:t>event_handler_plot</a:t>
            </a:r>
            <a:r>
              <a:rPr lang="en-US" altLang="zh-CN" dirty="0">
                <a:latin typeface="Menlo" charset="0"/>
                <a:ea typeface="Menlo" charset="0"/>
                <a:cs typeface="Menlo" charset="0"/>
              </a:rPr>
              <a:t>,</a:t>
            </a:r>
          </a:p>
          <a:p>
            <a:pPr marL="201295" lvl="1" indent="0">
              <a:spcBef>
                <a:spcPts val="0"/>
              </a:spcBef>
              <a:spcAft>
                <a:spcPts val="0"/>
              </a:spcAft>
              <a:buNone/>
            </a:pPr>
            <a:r>
              <a:rPr lang="en-US" altLang="zh-CN" dirty="0">
                <a:latin typeface="Menlo" charset="0"/>
                <a:ea typeface="Menlo" charset="0"/>
                <a:cs typeface="Menlo" charset="0"/>
              </a:rPr>
              <a:t>    </a:t>
            </a:r>
            <a:r>
              <a:rPr lang="en-US" altLang="zh-CN" dirty="0" err="1">
                <a:latin typeface="Menlo" charset="0"/>
                <a:ea typeface="Menlo" charset="0"/>
                <a:cs typeface="Menlo" charset="0"/>
              </a:rPr>
              <a:t>num_passes</a:t>
            </a:r>
            <a:r>
              <a:rPr lang="en-US" altLang="zh-CN" dirty="0">
                <a:latin typeface="Menlo" charset="0"/>
                <a:ea typeface="Menlo" charset="0"/>
                <a:cs typeface="Menlo" charset="0"/>
              </a:rPr>
              <a:t>=10)</a:t>
            </a:r>
          </a:p>
          <a:p>
            <a:pPr marL="201295" lvl="1" indent="0">
              <a:spcBef>
                <a:spcPts val="0"/>
              </a:spcBef>
              <a:spcAft>
                <a:spcPts val="0"/>
              </a:spcAft>
              <a:buNone/>
            </a:pPr>
            <a:endParaRPr lang="en-US" altLang="zh-CN" dirty="0">
              <a:latin typeface="Menlo" charset="0"/>
              <a:ea typeface="Menlo" charset="0"/>
              <a:cs typeface="Menlo" charset="0"/>
            </a:endParaRPr>
          </a:p>
          <a:p>
            <a:pPr marL="201295" lvl="1" indent="0">
              <a:spcBef>
                <a:spcPts val="0"/>
              </a:spcBef>
              <a:spcAft>
                <a:spcPts val="0"/>
              </a:spcAft>
              <a:buNone/>
            </a:pPr>
            <a:r>
              <a:rPr lang="en-US" altLang="zh-CN" dirty="0">
                <a:latin typeface="Menlo" charset="0"/>
                <a:ea typeface="Menlo" charset="0"/>
                <a:cs typeface="Menlo" charset="0"/>
              </a:rPr>
              <a:t># </a:t>
            </a:r>
            <a:r>
              <a:rPr lang="zh-CN" altLang="en-US" dirty="0">
                <a:latin typeface="Menlo" charset="0"/>
                <a:ea typeface="Menlo" charset="0"/>
                <a:cs typeface="Menlo" charset="0"/>
              </a:rPr>
              <a:t>在多次迭代中，找到在测试数据上表现最好的一组参数，并输出相应信息</a:t>
            </a:r>
          </a:p>
          <a:p>
            <a:pPr marL="201295" lvl="1" indent="0">
              <a:spcBef>
                <a:spcPts val="0"/>
              </a:spcBef>
              <a:spcAft>
                <a:spcPts val="0"/>
              </a:spcAft>
              <a:buNone/>
            </a:pPr>
            <a:r>
              <a:rPr lang="en-US" altLang="zh-CN" dirty="0">
                <a:latin typeface="Menlo" charset="0"/>
                <a:ea typeface="Menlo" charset="0"/>
                <a:cs typeface="Menlo" charset="0"/>
              </a:rPr>
              <a:t>best = sorted(lists, key=lambda list: float(list[1]))[0]</a:t>
            </a:r>
          </a:p>
          <a:p>
            <a:pPr marL="201295" lvl="1" indent="0">
              <a:spcBef>
                <a:spcPts val="0"/>
              </a:spcBef>
              <a:spcAft>
                <a:spcPts val="0"/>
              </a:spcAft>
              <a:buNone/>
            </a:pPr>
            <a:r>
              <a:rPr lang="en-US" altLang="zh-CN" dirty="0">
                <a:latin typeface="Menlo" charset="0"/>
                <a:ea typeface="Menlo" charset="0"/>
                <a:cs typeface="Menlo" charset="0"/>
              </a:rPr>
              <a:t>print 'Best pass is %s, testing </a:t>
            </a:r>
            <a:r>
              <a:rPr lang="en-US" altLang="zh-CN" dirty="0" err="1">
                <a:latin typeface="Menlo" charset="0"/>
                <a:ea typeface="Menlo" charset="0"/>
                <a:cs typeface="Menlo" charset="0"/>
              </a:rPr>
              <a:t>Avgcost</a:t>
            </a:r>
            <a:r>
              <a:rPr lang="en-US" altLang="zh-CN" dirty="0">
                <a:latin typeface="Menlo" charset="0"/>
                <a:ea typeface="Menlo" charset="0"/>
                <a:cs typeface="Menlo" charset="0"/>
              </a:rPr>
              <a:t> is %s' % (best[0], best[1])</a:t>
            </a:r>
          </a:p>
          <a:p>
            <a:pPr marL="201295" lvl="1" indent="0">
              <a:spcBef>
                <a:spcPts val="0"/>
              </a:spcBef>
              <a:spcAft>
                <a:spcPts val="0"/>
              </a:spcAft>
              <a:buNone/>
            </a:pPr>
            <a:r>
              <a:rPr lang="en-US" altLang="zh-CN" dirty="0">
                <a:latin typeface="Menlo" charset="0"/>
                <a:ea typeface="Menlo" charset="0"/>
                <a:cs typeface="Menlo" charset="0"/>
              </a:rPr>
              <a:t>print 'The classification accuracy is %.2f%%' % (100 - float(best[2]) * 100)</a:t>
            </a:r>
          </a:p>
          <a:p>
            <a:pPr marL="201295" lvl="1" indent="0">
              <a:spcBef>
                <a:spcPts val="0"/>
              </a:spcBef>
              <a:spcAft>
                <a:spcPts val="0"/>
              </a:spcAft>
              <a:buNone/>
            </a:pPr>
            <a:r>
              <a:rPr lang="en-US" altLang="zh-CN" dirty="0">
                <a:latin typeface="Menlo" charset="0"/>
                <a:ea typeface="Menlo" charset="0"/>
                <a:cs typeface="Menlo" charset="0"/>
              </a:rPr>
              <a:t>    </a:t>
            </a:r>
          </a:p>
          <a:p>
            <a:pPr marL="201295" lvl="1" indent="0">
              <a:spcBef>
                <a:spcPts val="0"/>
              </a:spcBef>
              <a:spcAft>
                <a:spcPts val="0"/>
              </a:spcAft>
              <a:buNone/>
            </a:pPr>
            <a:r>
              <a:rPr lang="en-US" altLang="zh-CN" dirty="0">
                <a:latin typeface="Menlo" charset="0"/>
                <a:ea typeface="Menlo" charset="0"/>
                <a:cs typeface="Menlo" charset="0"/>
              </a:rPr>
              <a:t># </a:t>
            </a:r>
            <a:r>
              <a:rPr lang="zh-CN" altLang="en-US" dirty="0">
                <a:latin typeface="Menlo" charset="0"/>
                <a:ea typeface="Menlo" charset="0"/>
                <a:cs typeface="Menlo" charset="0"/>
              </a:rPr>
              <a:t>预测输入图片的类型</a:t>
            </a:r>
          </a:p>
          <a:p>
            <a:pPr marL="201295" lvl="1" indent="0">
              <a:spcBef>
                <a:spcPts val="0"/>
              </a:spcBef>
              <a:spcAft>
                <a:spcPts val="0"/>
              </a:spcAft>
              <a:buNone/>
            </a:pPr>
            <a:r>
              <a:rPr lang="en-US" altLang="zh-CN" dirty="0">
                <a:latin typeface="Menlo" charset="0"/>
                <a:ea typeface="Menlo" charset="0"/>
                <a:cs typeface="Menlo" charset="0"/>
              </a:rPr>
              <a:t>infer(predict, parameters, '/image/infer_3.png')</a:t>
            </a:r>
          </a:p>
        </p:txBody>
      </p:sp>
    </p:spTree>
    <p:extLst>
      <p:ext uri="{BB962C8B-B14F-4D97-AF65-F5344CB8AC3E}">
        <p14:creationId xmlns:p14="http://schemas.microsoft.com/office/powerpoint/2010/main" val="113976539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Dropout</a:t>
            </a:r>
            <a:r>
              <a:rPr lang="zh-CN" altLang="en-US" dirty="0"/>
              <a:t>和</a:t>
            </a:r>
            <a:r>
              <a:rPr lang="en-US" altLang="zh-CN" dirty="0"/>
              <a:t>Batch normalization</a:t>
            </a:r>
            <a:r>
              <a:rPr lang="zh-CN" altLang="en-US" dirty="0"/>
              <a:t>的应用实例</a:t>
            </a:r>
            <a:endParaRPr kumimoji="1" lang="zh-CN" altLang="en-US" dirty="0"/>
          </a:p>
        </p:txBody>
      </p:sp>
      <p:sp>
        <p:nvSpPr>
          <p:cNvPr id="3" name="内容占位符 2"/>
          <p:cNvSpPr>
            <a:spLocks noGrp="1"/>
          </p:cNvSpPr>
          <p:nvPr>
            <p:ph idx="1"/>
          </p:nvPr>
        </p:nvSpPr>
        <p:spPr>
          <a:xfrm>
            <a:off x="530087" y="1589197"/>
            <a:ext cx="11181266" cy="5407951"/>
          </a:xfrm>
        </p:spPr>
        <p:txBody>
          <a:bodyPr>
            <a:noAutofit/>
          </a:bodyPr>
          <a:lstStyle/>
          <a:p>
            <a:pPr>
              <a:lnSpc>
                <a:spcPct val="160000"/>
              </a:lnSpc>
              <a:spcBef>
                <a:spcPts val="200"/>
              </a:spcBef>
            </a:pPr>
            <a:r>
              <a:rPr lang="en-US" altLang="zh-CN" sz="2000" b="1" dirty="0"/>
              <a:t>4 - </a:t>
            </a:r>
            <a:r>
              <a:rPr lang="zh-CN" altLang="en-US" sz="2000" b="1" dirty="0"/>
              <a:t>训练模型</a:t>
            </a:r>
            <a:endParaRPr lang="en-US" altLang="zh-CN" sz="2000" b="1" dirty="0"/>
          </a:p>
          <a:p>
            <a:pPr lvl="1">
              <a:lnSpc>
                <a:spcPct val="160000"/>
              </a:lnSpc>
              <a:spcBef>
                <a:spcPts val="200"/>
              </a:spcBef>
            </a:pPr>
            <a:r>
              <a:rPr lang="zh-CN" altLang="en-US" sz="1600" dirty="0"/>
              <a:t>训练结果</a:t>
            </a:r>
          </a:p>
        </p:txBody>
      </p:sp>
      <p:sp>
        <p:nvSpPr>
          <p:cNvPr id="6" name="内容占位符 2">
            <a:extLst>
              <a:ext uri="{FF2B5EF4-FFF2-40B4-BE49-F238E27FC236}">
                <a16:creationId xmlns:a16="http://schemas.microsoft.com/office/drawing/2014/main" id="{131B4E34-993A-4DD1-B9EA-2679D44E4701}"/>
              </a:ext>
            </a:extLst>
          </p:cNvPr>
          <p:cNvSpPr txBox="1">
            <a:spLocks/>
          </p:cNvSpPr>
          <p:nvPr/>
        </p:nvSpPr>
        <p:spPr bwMode="auto">
          <a:xfrm>
            <a:off x="738553" y="1053667"/>
            <a:ext cx="109728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57175" indent="-257175" algn="l" rtl="0" eaLnBrk="1" fontAlgn="base" hangingPunct="1">
              <a:spcBef>
                <a:spcPct val="20000"/>
              </a:spcBef>
              <a:spcAft>
                <a:spcPct val="0"/>
              </a:spcAft>
              <a:buFont typeface="Arial" panose="020B0604020202020204" pitchFamily="34" charset="0"/>
              <a:buChar char="•"/>
              <a:defRPr sz="15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1pPr>
            <a:lvl2pPr marL="557213" indent="-214313" algn="l" rtl="0" eaLnBrk="1" fontAlgn="base" hangingPunct="1">
              <a:spcBef>
                <a:spcPct val="20000"/>
              </a:spcBef>
              <a:spcAft>
                <a:spcPct val="0"/>
              </a:spcAft>
              <a:buFont typeface="Arial" panose="020B0604020202020204" pitchFamily="34" charset="0"/>
              <a:buChar char="–"/>
              <a:defRPr sz="12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2pPr>
            <a:lvl3pPr marL="857250" indent="-171450" algn="l" rtl="0" eaLnBrk="1" fontAlgn="base" hangingPunct="1">
              <a:spcBef>
                <a:spcPct val="20000"/>
              </a:spcBef>
              <a:spcAft>
                <a:spcPct val="0"/>
              </a:spcAft>
              <a:buFont typeface="Arial" panose="020B0604020202020204" pitchFamily="34" charset="0"/>
              <a:buChar char="•"/>
              <a:defRPr sz="105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3pPr>
            <a:lvl4pPr marL="1200150" indent="-171450" algn="l" rtl="0" eaLnBrk="1" fontAlgn="base" hangingPunct="1">
              <a:spcBef>
                <a:spcPct val="20000"/>
              </a:spcBef>
              <a:spcAft>
                <a:spcPct val="0"/>
              </a:spcAft>
              <a:buFont typeface="Arial" panose="020B0604020202020204" pitchFamily="34" charset="0"/>
              <a:buChar char="–"/>
              <a:defRPr sz="9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4pPr>
            <a:lvl5pPr marL="1543050" indent="-171450" algn="l" rtl="0" eaLnBrk="1" fontAlgn="base" hangingPunct="1">
              <a:spcBef>
                <a:spcPct val="20000"/>
              </a:spcBef>
              <a:spcAft>
                <a:spcPct val="0"/>
              </a:spcAft>
              <a:buFont typeface="Arial" panose="020B0604020202020204" pitchFamily="34" charset="0"/>
              <a:buChar char="»"/>
              <a:defRPr sz="9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5pPr>
            <a:lvl6pPr marL="18859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6pPr>
            <a:lvl7pPr marL="22288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7pPr>
            <a:lvl8pPr marL="25717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8pPr>
            <a:lvl9pPr marL="29146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9pPr>
          </a:lstStyle>
          <a:p>
            <a:pPr marL="0" indent="0">
              <a:lnSpc>
                <a:spcPct val="160000"/>
              </a:lnSpc>
              <a:spcBef>
                <a:spcPts val="200"/>
              </a:spcBef>
              <a:buNone/>
            </a:pPr>
            <a:r>
              <a:rPr lang="zh-CN" altLang="en-US" sz="1800" kern="0" dirty="0"/>
              <a:t>使用</a:t>
            </a:r>
            <a:r>
              <a:rPr lang="en-US" altLang="zh-CN" sz="1800" kern="0" dirty="0"/>
              <a:t>Dropout</a:t>
            </a:r>
            <a:r>
              <a:rPr lang="zh-CN" altLang="en-US" sz="1800" kern="0" dirty="0"/>
              <a:t>和</a:t>
            </a:r>
            <a:r>
              <a:rPr lang="en-US" altLang="zh-CN" sz="1800" kern="0" dirty="0"/>
              <a:t>Batch normalization</a:t>
            </a:r>
            <a:r>
              <a:rPr lang="zh-CN" altLang="en-US" sz="1800" kern="0" dirty="0"/>
              <a:t>对第六章中的</a:t>
            </a:r>
            <a:r>
              <a:rPr lang="en-US" altLang="zh-CN" sz="1800" kern="0" dirty="0"/>
              <a:t>CNN</a:t>
            </a:r>
            <a:r>
              <a:rPr lang="zh-CN" altLang="en-US" sz="1800" kern="0" dirty="0"/>
              <a:t>与数字识别案例进行优化</a:t>
            </a:r>
            <a:endParaRPr lang="en-US" altLang="zh-CN" sz="2000" b="1" kern="0" dirty="0"/>
          </a:p>
        </p:txBody>
      </p:sp>
      <p:sp>
        <p:nvSpPr>
          <p:cNvPr id="5" name="矩形 4">
            <a:extLst>
              <a:ext uri="{FF2B5EF4-FFF2-40B4-BE49-F238E27FC236}">
                <a16:creationId xmlns:a16="http://schemas.microsoft.com/office/drawing/2014/main" id="{60233ACC-9497-4E89-A1BB-A7C360561DB2}"/>
              </a:ext>
            </a:extLst>
          </p:cNvPr>
          <p:cNvSpPr/>
          <p:nvPr/>
        </p:nvSpPr>
        <p:spPr>
          <a:xfrm>
            <a:off x="912554" y="2634167"/>
            <a:ext cx="10366893" cy="2308324"/>
          </a:xfrm>
          <a:prstGeom prst="rect">
            <a:avLst/>
          </a:prstGeom>
          <a:noFill/>
          <a:ln w="12700">
            <a:noFill/>
          </a:ln>
        </p:spPr>
        <p:txBody>
          <a:bodyPr wrap="square">
            <a:spAutoFit/>
          </a:bodyPr>
          <a:lstStyle/>
          <a:p>
            <a:pPr marL="201295" lvl="1" indent="0">
              <a:spcBef>
                <a:spcPts val="0"/>
              </a:spcBef>
              <a:spcAft>
                <a:spcPts val="0"/>
              </a:spcAft>
              <a:buNone/>
            </a:pPr>
            <a:r>
              <a:rPr lang="en-US" altLang="zh-CN" b="1" dirty="0"/>
              <a:t>[INFO 2017-12-27 04:31:42,058 layers.py:2707] output for __conv_pool_0___conv: c = 20, h = 24, w = 24, size = 11520</a:t>
            </a:r>
          </a:p>
          <a:p>
            <a:pPr marL="201295" lvl="1" indent="0">
              <a:spcBef>
                <a:spcPts val="0"/>
              </a:spcBef>
              <a:spcAft>
                <a:spcPts val="0"/>
              </a:spcAft>
              <a:buNone/>
            </a:pPr>
            <a:r>
              <a:rPr lang="en-US" altLang="zh-CN" b="1" dirty="0"/>
              <a:t>[INFO 2017-12-27 04:31:42,062 layers.py:2849] output for __conv_pool_0___pool: c = 20, h = 12, w = 12, size = 2880</a:t>
            </a:r>
          </a:p>
          <a:p>
            <a:pPr marL="201295" lvl="1" indent="0">
              <a:spcBef>
                <a:spcPts val="0"/>
              </a:spcBef>
              <a:spcAft>
                <a:spcPts val="0"/>
              </a:spcAft>
              <a:buNone/>
            </a:pPr>
            <a:r>
              <a:rPr lang="en-US" altLang="zh-CN" b="1" dirty="0"/>
              <a:t>[INFO 2017-12-27 04:31:42,068 layers.py:2707] output for __conv_pool_1___conv: c = 50, h = 8, w = 8, size = 3200</a:t>
            </a:r>
          </a:p>
          <a:p>
            <a:pPr marL="201295" lvl="1" indent="0">
              <a:spcBef>
                <a:spcPts val="0"/>
              </a:spcBef>
              <a:spcAft>
                <a:spcPts val="0"/>
              </a:spcAft>
              <a:buNone/>
            </a:pPr>
            <a:r>
              <a:rPr lang="en-US" altLang="zh-CN" b="1" dirty="0"/>
              <a:t>[INFO 2017-12-27 04:31:42,075 layers.py:2849] output for __conv_pool_1___pool: c = 50, h = 4, w = 4, size = 800</a:t>
            </a:r>
          </a:p>
        </p:txBody>
      </p:sp>
    </p:spTree>
    <p:extLst>
      <p:ext uri="{BB962C8B-B14F-4D97-AF65-F5344CB8AC3E}">
        <p14:creationId xmlns:p14="http://schemas.microsoft.com/office/powerpoint/2010/main" val="266096773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Dropout</a:t>
            </a:r>
            <a:r>
              <a:rPr lang="zh-CN" altLang="en-US" dirty="0"/>
              <a:t>和</a:t>
            </a:r>
            <a:r>
              <a:rPr lang="en-US" altLang="zh-CN" dirty="0"/>
              <a:t>Batch normalization</a:t>
            </a:r>
            <a:r>
              <a:rPr lang="zh-CN" altLang="en-US" dirty="0"/>
              <a:t>的应用实例</a:t>
            </a:r>
            <a:endParaRPr kumimoji="1" lang="zh-CN" altLang="en-US" dirty="0"/>
          </a:p>
        </p:txBody>
      </p:sp>
      <p:sp>
        <p:nvSpPr>
          <p:cNvPr id="3" name="内容占位符 2"/>
          <p:cNvSpPr>
            <a:spLocks noGrp="1"/>
          </p:cNvSpPr>
          <p:nvPr>
            <p:ph idx="1"/>
          </p:nvPr>
        </p:nvSpPr>
        <p:spPr>
          <a:xfrm>
            <a:off x="530087" y="1589197"/>
            <a:ext cx="11181266" cy="5407951"/>
          </a:xfrm>
        </p:spPr>
        <p:txBody>
          <a:bodyPr>
            <a:noAutofit/>
          </a:bodyPr>
          <a:lstStyle/>
          <a:p>
            <a:pPr>
              <a:lnSpc>
                <a:spcPct val="160000"/>
              </a:lnSpc>
              <a:spcBef>
                <a:spcPts val="200"/>
              </a:spcBef>
            </a:pPr>
            <a:r>
              <a:rPr lang="en-US" altLang="zh-CN" sz="2000" b="1" dirty="0"/>
              <a:t>4 - </a:t>
            </a:r>
            <a:r>
              <a:rPr lang="zh-CN" altLang="en-US" sz="2000" b="1" dirty="0"/>
              <a:t>训练模型</a:t>
            </a:r>
            <a:endParaRPr lang="en-US" altLang="zh-CN" sz="2000" b="1" dirty="0"/>
          </a:p>
          <a:p>
            <a:pPr lvl="1">
              <a:lnSpc>
                <a:spcPct val="160000"/>
              </a:lnSpc>
              <a:spcBef>
                <a:spcPts val="200"/>
              </a:spcBef>
            </a:pPr>
            <a:r>
              <a:rPr lang="zh-CN" altLang="en-US" sz="1600" dirty="0"/>
              <a:t>训练结果</a:t>
            </a:r>
          </a:p>
        </p:txBody>
      </p:sp>
      <p:sp>
        <p:nvSpPr>
          <p:cNvPr id="6" name="内容占位符 2">
            <a:extLst>
              <a:ext uri="{FF2B5EF4-FFF2-40B4-BE49-F238E27FC236}">
                <a16:creationId xmlns:a16="http://schemas.microsoft.com/office/drawing/2014/main" id="{131B4E34-993A-4DD1-B9EA-2679D44E4701}"/>
              </a:ext>
            </a:extLst>
          </p:cNvPr>
          <p:cNvSpPr txBox="1">
            <a:spLocks/>
          </p:cNvSpPr>
          <p:nvPr/>
        </p:nvSpPr>
        <p:spPr bwMode="auto">
          <a:xfrm>
            <a:off x="738553" y="1053667"/>
            <a:ext cx="109728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57175" indent="-257175" algn="l" rtl="0" eaLnBrk="1" fontAlgn="base" hangingPunct="1">
              <a:spcBef>
                <a:spcPct val="20000"/>
              </a:spcBef>
              <a:spcAft>
                <a:spcPct val="0"/>
              </a:spcAft>
              <a:buFont typeface="Arial" panose="020B0604020202020204" pitchFamily="34" charset="0"/>
              <a:buChar char="•"/>
              <a:defRPr sz="15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1pPr>
            <a:lvl2pPr marL="557213" indent="-214313" algn="l" rtl="0" eaLnBrk="1" fontAlgn="base" hangingPunct="1">
              <a:spcBef>
                <a:spcPct val="20000"/>
              </a:spcBef>
              <a:spcAft>
                <a:spcPct val="0"/>
              </a:spcAft>
              <a:buFont typeface="Arial" panose="020B0604020202020204" pitchFamily="34" charset="0"/>
              <a:buChar char="–"/>
              <a:defRPr sz="12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2pPr>
            <a:lvl3pPr marL="857250" indent="-171450" algn="l" rtl="0" eaLnBrk="1" fontAlgn="base" hangingPunct="1">
              <a:spcBef>
                <a:spcPct val="20000"/>
              </a:spcBef>
              <a:spcAft>
                <a:spcPct val="0"/>
              </a:spcAft>
              <a:buFont typeface="Arial" panose="020B0604020202020204" pitchFamily="34" charset="0"/>
              <a:buChar char="•"/>
              <a:defRPr sz="105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3pPr>
            <a:lvl4pPr marL="1200150" indent="-171450" algn="l" rtl="0" eaLnBrk="1" fontAlgn="base" hangingPunct="1">
              <a:spcBef>
                <a:spcPct val="20000"/>
              </a:spcBef>
              <a:spcAft>
                <a:spcPct val="0"/>
              </a:spcAft>
              <a:buFont typeface="Arial" panose="020B0604020202020204" pitchFamily="34" charset="0"/>
              <a:buChar char="–"/>
              <a:defRPr sz="9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4pPr>
            <a:lvl5pPr marL="1543050" indent="-171450" algn="l" rtl="0" eaLnBrk="1" fontAlgn="base" hangingPunct="1">
              <a:spcBef>
                <a:spcPct val="20000"/>
              </a:spcBef>
              <a:spcAft>
                <a:spcPct val="0"/>
              </a:spcAft>
              <a:buFont typeface="Arial" panose="020B0604020202020204" pitchFamily="34" charset="0"/>
              <a:buChar char="»"/>
              <a:defRPr sz="9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5pPr>
            <a:lvl6pPr marL="18859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6pPr>
            <a:lvl7pPr marL="22288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7pPr>
            <a:lvl8pPr marL="25717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8pPr>
            <a:lvl9pPr marL="29146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9pPr>
          </a:lstStyle>
          <a:p>
            <a:pPr marL="0" indent="0">
              <a:lnSpc>
                <a:spcPct val="160000"/>
              </a:lnSpc>
              <a:spcBef>
                <a:spcPts val="200"/>
              </a:spcBef>
              <a:buNone/>
            </a:pPr>
            <a:r>
              <a:rPr lang="zh-CN" altLang="en-US" sz="1800" kern="0" dirty="0"/>
              <a:t>使用</a:t>
            </a:r>
            <a:r>
              <a:rPr lang="en-US" altLang="zh-CN" sz="1800" kern="0" dirty="0"/>
              <a:t>Dropout</a:t>
            </a:r>
            <a:r>
              <a:rPr lang="zh-CN" altLang="en-US" sz="1800" kern="0" dirty="0"/>
              <a:t>和</a:t>
            </a:r>
            <a:r>
              <a:rPr lang="en-US" altLang="zh-CN" sz="1800" kern="0" dirty="0"/>
              <a:t>Batch normalization</a:t>
            </a:r>
            <a:r>
              <a:rPr lang="zh-CN" altLang="en-US" sz="1800" kern="0" dirty="0"/>
              <a:t>对第六章中的</a:t>
            </a:r>
            <a:r>
              <a:rPr lang="en-US" altLang="zh-CN" sz="1800" kern="0" dirty="0"/>
              <a:t>CNN</a:t>
            </a:r>
            <a:r>
              <a:rPr lang="zh-CN" altLang="en-US" sz="1800" kern="0" dirty="0"/>
              <a:t>与数字识别案例进行优化</a:t>
            </a:r>
            <a:endParaRPr lang="en-US" altLang="zh-CN" sz="2000" b="1" kern="0" dirty="0"/>
          </a:p>
        </p:txBody>
      </p:sp>
      <p:sp>
        <p:nvSpPr>
          <p:cNvPr id="5" name="矩形 4">
            <a:extLst>
              <a:ext uri="{FF2B5EF4-FFF2-40B4-BE49-F238E27FC236}">
                <a16:creationId xmlns:a16="http://schemas.microsoft.com/office/drawing/2014/main" id="{60233ACC-9497-4E89-A1BB-A7C360561DB2}"/>
              </a:ext>
            </a:extLst>
          </p:cNvPr>
          <p:cNvSpPr/>
          <p:nvPr/>
        </p:nvSpPr>
        <p:spPr>
          <a:xfrm>
            <a:off x="912554" y="2634167"/>
            <a:ext cx="10366893" cy="3693319"/>
          </a:xfrm>
          <a:prstGeom prst="rect">
            <a:avLst/>
          </a:prstGeom>
          <a:noFill/>
          <a:ln w="12700">
            <a:noFill/>
          </a:ln>
        </p:spPr>
        <p:txBody>
          <a:bodyPr wrap="square">
            <a:spAutoFit/>
          </a:bodyPr>
          <a:lstStyle/>
          <a:p>
            <a:pPr marL="201295" lvl="1" indent="0">
              <a:spcBef>
                <a:spcPts val="0"/>
              </a:spcBef>
              <a:spcAft>
                <a:spcPts val="0"/>
              </a:spcAft>
              <a:buNone/>
            </a:pPr>
            <a:r>
              <a:rPr lang="en-US" altLang="zh-CN" b="1" dirty="0"/>
              <a:t>Pass 0, Batch 0, Cost 3.024604, {'</a:t>
            </a:r>
            <a:r>
              <a:rPr lang="en-US" altLang="zh-CN" b="1" dirty="0" err="1"/>
              <a:t>classification_error_evaluator</a:t>
            </a:r>
            <a:r>
              <a:rPr lang="en-US" altLang="zh-CN" b="1" dirty="0"/>
              <a:t>': 0.9140625}</a:t>
            </a:r>
          </a:p>
          <a:p>
            <a:pPr marL="201295" lvl="1" indent="0">
              <a:spcBef>
                <a:spcPts val="0"/>
              </a:spcBef>
              <a:spcAft>
                <a:spcPts val="0"/>
              </a:spcAft>
              <a:buNone/>
            </a:pPr>
            <a:r>
              <a:rPr lang="en-US" altLang="zh-CN" b="1" dirty="0"/>
              <a:t>Pass 0, Batch 100, Cost 2.308956, {'</a:t>
            </a:r>
            <a:r>
              <a:rPr lang="en-US" altLang="zh-CN" b="1" dirty="0" err="1"/>
              <a:t>classification_error_evaluator</a:t>
            </a:r>
            <a:r>
              <a:rPr lang="en-US" altLang="zh-CN" b="1" dirty="0"/>
              <a:t>': 0.9453125}</a:t>
            </a:r>
          </a:p>
          <a:p>
            <a:pPr marL="201295" lvl="1" indent="0">
              <a:spcBef>
                <a:spcPts val="0"/>
              </a:spcBef>
              <a:spcAft>
                <a:spcPts val="0"/>
              </a:spcAft>
              <a:buNone/>
            </a:pPr>
            <a:r>
              <a:rPr lang="en-US" altLang="zh-CN" b="1" dirty="0"/>
              <a:t>Pass 0, Batch 200, Cost 2.307811, {'</a:t>
            </a:r>
            <a:r>
              <a:rPr lang="en-US" altLang="zh-CN" b="1" dirty="0" err="1"/>
              <a:t>classification_error_evaluator</a:t>
            </a:r>
            <a:r>
              <a:rPr lang="en-US" altLang="zh-CN" b="1" dirty="0"/>
              <a:t>': 0.9140625}</a:t>
            </a:r>
          </a:p>
          <a:p>
            <a:pPr marL="201295" lvl="1" indent="0">
              <a:spcBef>
                <a:spcPts val="0"/>
              </a:spcBef>
              <a:spcAft>
                <a:spcPts val="0"/>
              </a:spcAft>
              <a:buNone/>
            </a:pPr>
            <a:r>
              <a:rPr lang="en-US" altLang="zh-CN" b="1" dirty="0"/>
              <a:t>Pass 0, Batch 300, Cost 2.302251, {'</a:t>
            </a:r>
            <a:r>
              <a:rPr lang="en-US" altLang="zh-CN" b="1" dirty="0" err="1"/>
              <a:t>classification_error_evaluator</a:t>
            </a:r>
            <a:r>
              <a:rPr lang="en-US" altLang="zh-CN" b="1" dirty="0"/>
              <a:t>': 0.9140625}</a:t>
            </a:r>
          </a:p>
          <a:p>
            <a:pPr marL="201295" lvl="1" indent="0">
              <a:spcBef>
                <a:spcPts val="0"/>
              </a:spcBef>
              <a:spcAft>
                <a:spcPts val="0"/>
              </a:spcAft>
              <a:buNone/>
            </a:pPr>
            <a:r>
              <a:rPr lang="en-US" altLang="zh-CN" b="1" dirty="0"/>
              <a:t>Pass 0, Batch 400, Cost 2.308545, {'</a:t>
            </a:r>
            <a:r>
              <a:rPr lang="en-US" altLang="zh-CN" b="1" dirty="0" err="1"/>
              <a:t>classification_error_evaluator</a:t>
            </a:r>
            <a:r>
              <a:rPr lang="en-US" altLang="zh-CN" b="1" dirty="0"/>
              <a:t>': 0.90625}</a:t>
            </a:r>
          </a:p>
          <a:p>
            <a:pPr marL="201295" lvl="1" indent="0">
              <a:spcBef>
                <a:spcPts val="0"/>
              </a:spcBef>
              <a:spcAft>
                <a:spcPts val="0"/>
              </a:spcAft>
              <a:buNone/>
            </a:pPr>
            <a:r>
              <a:rPr lang="en-US" altLang="zh-CN" b="1" dirty="0"/>
              <a:t>Test with Pass 0, Cost 2.302830, {'</a:t>
            </a:r>
            <a:r>
              <a:rPr lang="en-US" altLang="zh-CN" b="1" dirty="0" err="1"/>
              <a:t>classification_error_evaluator</a:t>
            </a:r>
            <a:r>
              <a:rPr lang="en-US" altLang="zh-CN" b="1" dirty="0"/>
              <a:t>': 0.8865000009536743}</a:t>
            </a:r>
          </a:p>
          <a:p>
            <a:pPr marL="201295" lvl="1" indent="0">
              <a:spcBef>
                <a:spcPts val="0"/>
              </a:spcBef>
              <a:spcAft>
                <a:spcPts val="0"/>
              </a:spcAft>
              <a:buNone/>
            </a:pPr>
            <a:endParaRPr lang="en-US" altLang="zh-CN" b="1" dirty="0"/>
          </a:p>
          <a:p>
            <a:pPr marL="201295" lvl="1" indent="0">
              <a:spcBef>
                <a:spcPts val="0"/>
              </a:spcBef>
              <a:spcAft>
                <a:spcPts val="0"/>
              </a:spcAft>
              <a:buNone/>
            </a:pPr>
            <a:r>
              <a:rPr lang="en-US" altLang="zh-CN" b="1" dirty="0"/>
              <a:t>Pass 1, Batch 0, Cost 2.304678, {'</a:t>
            </a:r>
            <a:r>
              <a:rPr lang="en-US" altLang="zh-CN" b="1" dirty="0" err="1"/>
              <a:t>classification_error_evaluator</a:t>
            </a:r>
            <a:r>
              <a:rPr lang="en-US" altLang="zh-CN" b="1" dirty="0"/>
              <a:t>': 0.8828125}</a:t>
            </a:r>
          </a:p>
          <a:p>
            <a:pPr marL="201295" lvl="1" indent="0">
              <a:spcBef>
                <a:spcPts val="0"/>
              </a:spcBef>
              <a:spcAft>
                <a:spcPts val="0"/>
              </a:spcAft>
              <a:buNone/>
            </a:pPr>
            <a:r>
              <a:rPr lang="en-US" altLang="zh-CN" b="1" dirty="0"/>
              <a:t>Pass 1, Batch 100, Cost 2.300503, {'</a:t>
            </a:r>
            <a:r>
              <a:rPr lang="en-US" altLang="zh-CN" b="1" dirty="0" err="1"/>
              <a:t>classification_error_evaluator</a:t>
            </a:r>
            <a:r>
              <a:rPr lang="en-US" altLang="zh-CN" b="1" dirty="0"/>
              <a:t>': 0.8828125}</a:t>
            </a:r>
          </a:p>
          <a:p>
            <a:pPr marL="201295" lvl="1" indent="0">
              <a:spcBef>
                <a:spcPts val="0"/>
              </a:spcBef>
              <a:spcAft>
                <a:spcPts val="0"/>
              </a:spcAft>
              <a:buNone/>
            </a:pPr>
            <a:r>
              <a:rPr lang="en-US" altLang="zh-CN" b="1" dirty="0"/>
              <a:t>Pass 1, Batch 200, Cost 2.305115, {'</a:t>
            </a:r>
            <a:r>
              <a:rPr lang="en-US" altLang="zh-CN" b="1" dirty="0" err="1"/>
              <a:t>classification_error_evaluator</a:t>
            </a:r>
            <a:r>
              <a:rPr lang="en-US" altLang="zh-CN" b="1" dirty="0"/>
              <a:t>': 0.921875}</a:t>
            </a:r>
          </a:p>
          <a:p>
            <a:pPr marL="201295" lvl="1" indent="0">
              <a:spcBef>
                <a:spcPts val="0"/>
              </a:spcBef>
              <a:spcAft>
                <a:spcPts val="0"/>
              </a:spcAft>
              <a:buNone/>
            </a:pPr>
            <a:r>
              <a:rPr lang="en-US" altLang="zh-CN" b="1" dirty="0"/>
              <a:t>Pass 1, Batch 300, Cost 2.296468, {'</a:t>
            </a:r>
            <a:r>
              <a:rPr lang="en-US" altLang="zh-CN" b="1" dirty="0" err="1"/>
              <a:t>classification_error_evaluator</a:t>
            </a:r>
            <a:r>
              <a:rPr lang="en-US" altLang="zh-CN" b="1" dirty="0"/>
              <a:t>': 0.890625}</a:t>
            </a:r>
          </a:p>
          <a:p>
            <a:pPr marL="201295" lvl="1" indent="0">
              <a:spcBef>
                <a:spcPts val="0"/>
              </a:spcBef>
              <a:spcAft>
                <a:spcPts val="0"/>
              </a:spcAft>
              <a:buNone/>
            </a:pPr>
            <a:r>
              <a:rPr lang="en-US" altLang="zh-CN" b="1" dirty="0"/>
              <a:t>Pass 1, Batch 400, Cost 2.307123, {'</a:t>
            </a:r>
            <a:r>
              <a:rPr lang="en-US" altLang="zh-CN" b="1" dirty="0" err="1"/>
              <a:t>classification_error_evaluator</a:t>
            </a:r>
            <a:r>
              <a:rPr lang="en-US" altLang="zh-CN" b="1" dirty="0"/>
              <a:t>': 0.9140625}</a:t>
            </a:r>
          </a:p>
          <a:p>
            <a:pPr marL="201295" lvl="1" indent="0">
              <a:spcBef>
                <a:spcPts val="0"/>
              </a:spcBef>
              <a:spcAft>
                <a:spcPts val="0"/>
              </a:spcAft>
              <a:buNone/>
            </a:pPr>
            <a:r>
              <a:rPr lang="en-US" altLang="zh-CN" b="1" dirty="0"/>
              <a:t>Test with Pass 1, Cost 2.302628, {'</a:t>
            </a:r>
            <a:r>
              <a:rPr lang="en-US" altLang="zh-CN" b="1" dirty="0" err="1"/>
              <a:t>classification_error_evaluator</a:t>
            </a:r>
            <a:r>
              <a:rPr lang="en-US" altLang="zh-CN" b="1" dirty="0"/>
              <a:t>': 0.8865000009536743}</a:t>
            </a:r>
          </a:p>
        </p:txBody>
      </p:sp>
    </p:spTree>
    <p:extLst>
      <p:ext uri="{BB962C8B-B14F-4D97-AF65-F5344CB8AC3E}">
        <p14:creationId xmlns:p14="http://schemas.microsoft.com/office/powerpoint/2010/main" val="209317411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Dropout</a:t>
            </a:r>
            <a:r>
              <a:rPr lang="zh-CN" altLang="en-US" dirty="0"/>
              <a:t>和</a:t>
            </a:r>
            <a:r>
              <a:rPr lang="en-US" altLang="zh-CN" dirty="0"/>
              <a:t>Batch normalization</a:t>
            </a:r>
            <a:r>
              <a:rPr lang="zh-CN" altLang="en-US" dirty="0"/>
              <a:t>的应用实例</a:t>
            </a:r>
            <a:endParaRPr kumimoji="1" lang="zh-CN" altLang="en-US" dirty="0"/>
          </a:p>
        </p:txBody>
      </p:sp>
      <p:sp>
        <p:nvSpPr>
          <p:cNvPr id="3" name="内容占位符 2"/>
          <p:cNvSpPr>
            <a:spLocks noGrp="1"/>
          </p:cNvSpPr>
          <p:nvPr>
            <p:ph idx="1"/>
          </p:nvPr>
        </p:nvSpPr>
        <p:spPr>
          <a:xfrm>
            <a:off x="530087" y="1589197"/>
            <a:ext cx="11181266" cy="5407951"/>
          </a:xfrm>
        </p:spPr>
        <p:txBody>
          <a:bodyPr>
            <a:noAutofit/>
          </a:bodyPr>
          <a:lstStyle/>
          <a:p>
            <a:pPr>
              <a:lnSpc>
                <a:spcPct val="160000"/>
              </a:lnSpc>
              <a:spcBef>
                <a:spcPts val="200"/>
              </a:spcBef>
            </a:pPr>
            <a:r>
              <a:rPr lang="en-US" altLang="zh-CN" sz="2000" b="1" dirty="0"/>
              <a:t>5 - </a:t>
            </a:r>
            <a:r>
              <a:rPr lang="zh-CN" altLang="en-US" sz="2000" b="1" dirty="0"/>
              <a:t>总结</a:t>
            </a:r>
            <a:endParaRPr lang="en-US" altLang="zh-CN" sz="2000" b="1" dirty="0"/>
          </a:p>
          <a:p>
            <a:pPr lvl="1">
              <a:lnSpc>
                <a:spcPct val="160000"/>
              </a:lnSpc>
              <a:spcBef>
                <a:spcPts val="200"/>
              </a:spcBef>
            </a:pPr>
            <a:r>
              <a:rPr lang="zh-CN" altLang="en-US" sz="1600" dirty="0"/>
              <a:t>大家可以尝试使用三种不同的卷积神经网络来训练模型，可以发现三者的训练结果分别如下：</a:t>
            </a:r>
            <a:endParaRPr lang="en-US" altLang="zh-CN" sz="1600" dirty="0"/>
          </a:p>
          <a:p>
            <a:pPr lvl="2">
              <a:lnSpc>
                <a:spcPct val="160000"/>
              </a:lnSpc>
              <a:spcBef>
                <a:spcPts val="200"/>
              </a:spcBef>
            </a:pPr>
            <a:r>
              <a:rPr lang="zh-CN" altLang="en-US" sz="1600" b="1" dirty="0"/>
              <a:t>普通的卷积神经网络</a:t>
            </a:r>
            <a:endParaRPr lang="en-US" altLang="zh-CN" sz="1600" b="1" dirty="0"/>
          </a:p>
          <a:p>
            <a:pPr lvl="2">
              <a:lnSpc>
                <a:spcPct val="160000"/>
              </a:lnSpc>
              <a:spcBef>
                <a:spcPts val="200"/>
              </a:spcBef>
            </a:pPr>
            <a:endParaRPr lang="en-US" altLang="zh-CN" sz="1600" b="1" dirty="0"/>
          </a:p>
          <a:p>
            <a:pPr lvl="2">
              <a:lnSpc>
                <a:spcPct val="160000"/>
              </a:lnSpc>
              <a:spcBef>
                <a:spcPts val="200"/>
              </a:spcBef>
            </a:pPr>
            <a:endParaRPr lang="en-US" altLang="zh-CN" sz="1600" b="1" dirty="0"/>
          </a:p>
          <a:p>
            <a:pPr lvl="2">
              <a:lnSpc>
                <a:spcPct val="160000"/>
              </a:lnSpc>
              <a:spcBef>
                <a:spcPts val="200"/>
              </a:spcBef>
            </a:pPr>
            <a:r>
              <a:rPr lang="zh-CN" altLang="en-US" sz="1600" b="1" dirty="0"/>
              <a:t>使用</a:t>
            </a:r>
            <a:r>
              <a:rPr lang="en-US" altLang="zh-CN" sz="1600" b="1" dirty="0"/>
              <a:t>dropout</a:t>
            </a:r>
            <a:r>
              <a:rPr lang="zh-CN" altLang="en-US" sz="1600" b="1" dirty="0"/>
              <a:t>优化的卷积神经网络</a:t>
            </a:r>
            <a:endParaRPr lang="en-US" altLang="zh-CN" sz="1600" b="1" dirty="0"/>
          </a:p>
          <a:p>
            <a:pPr lvl="2">
              <a:lnSpc>
                <a:spcPct val="160000"/>
              </a:lnSpc>
              <a:spcBef>
                <a:spcPts val="200"/>
              </a:spcBef>
            </a:pPr>
            <a:endParaRPr lang="en-US" altLang="zh-CN" sz="1600" b="1" dirty="0"/>
          </a:p>
          <a:p>
            <a:pPr lvl="2">
              <a:lnSpc>
                <a:spcPct val="160000"/>
              </a:lnSpc>
              <a:spcBef>
                <a:spcPts val="200"/>
              </a:spcBef>
            </a:pPr>
            <a:endParaRPr lang="en-US" altLang="zh-CN" sz="1600" b="1" dirty="0"/>
          </a:p>
          <a:p>
            <a:pPr lvl="2">
              <a:lnSpc>
                <a:spcPct val="160000"/>
              </a:lnSpc>
              <a:spcBef>
                <a:spcPts val="200"/>
              </a:spcBef>
            </a:pPr>
            <a:r>
              <a:rPr lang="zh-CN" altLang="en-US" sz="1600" b="1" dirty="0"/>
              <a:t>使用</a:t>
            </a:r>
            <a:r>
              <a:rPr lang="en-US" altLang="zh-CN" sz="1600" b="1" dirty="0"/>
              <a:t>Batch normalization</a:t>
            </a:r>
            <a:r>
              <a:rPr lang="zh-CN" altLang="en-US" sz="1600" b="1" dirty="0"/>
              <a:t>优化的卷积神经网络</a:t>
            </a:r>
            <a:endParaRPr lang="en-US" altLang="zh-CN" sz="1600" b="1" dirty="0"/>
          </a:p>
        </p:txBody>
      </p:sp>
      <p:sp>
        <p:nvSpPr>
          <p:cNvPr id="6" name="内容占位符 2">
            <a:extLst>
              <a:ext uri="{FF2B5EF4-FFF2-40B4-BE49-F238E27FC236}">
                <a16:creationId xmlns:a16="http://schemas.microsoft.com/office/drawing/2014/main" id="{131B4E34-993A-4DD1-B9EA-2679D44E4701}"/>
              </a:ext>
            </a:extLst>
          </p:cNvPr>
          <p:cNvSpPr txBox="1">
            <a:spLocks/>
          </p:cNvSpPr>
          <p:nvPr/>
        </p:nvSpPr>
        <p:spPr bwMode="auto">
          <a:xfrm>
            <a:off x="738553" y="1053667"/>
            <a:ext cx="109728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57175" indent="-257175" algn="l" rtl="0" eaLnBrk="1" fontAlgn="base" hangingPunct="1">
              <a:spcBef>
                <a:spcPct val="20000"/>
              </a:spcBef>
              <a:spcAft>
                <a:spcPct val="0"/>
              </a:spcAft>
              <a:buFont typeface="Arial" panose="020B0604020202020204" pitchFamily="34" charset="0"/>
              <a:buChar char="•"/>
              <a:defRPr sz="15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1pPr>
            <a:lvl2pPr marL="557213" indent="-214313" algn="l" rtl="0" eaLnBrk="1" fontAlgn="base" hangingPunct="1">
              <a:spcBef>
                <a:spcPct val="20000"/>
              </a:spcBef>
              <a:spcAft>
                <a:spcPct val="0"/>
              </a:spcAft>
              <a:buFont typeface="Arial" panose="020B0604020202020204" pitchFamily="34" charset="0"/>
              <a:buChar char="–"/>
              <a:defRPr sz="12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2pPr>
            <a:lvl3pPr marL="857250" indent="-171450" algn="l" rtl="0" eaLnBrk="1" fontAlgn="base" hangingPunct="1">
              <a:spcBef>
                <a:spcPct val="20000"/>
              </a:spcBef>
              <a:spcAft>
                <a:spcPct val="0"/>
              </a:spcAft>
              <a:buFont typeface="Arial" panose="020B0604020202020204" pitchFamily="34" charset="0"/>
              <a:buChar char="•"/>
              <a:defRPr sz="105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3pPr>
            <a:lvl4pPr marL="1200150" indent="-171450" algn="l" rtl="0" eaLnBrk="1" fontAlgn="base" hangingPunct="1">
              <a:spcBef>
                <a:spcPct val="20000"/>
              </a:spcBef>
              <a:spcAft>
                <a:spcPct val="0"/>
              </a:spcAft>
              <a:buFont typeface="Arial" panose="020B0604020202020204" pitchFamily="34" charset="0"/>
              <a:buChar char="–"/>
              <a:defRPr sz="9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4pPr>
            <a:lvl5pPr marL="1543050" indent="-171450" algn="l" rtl="0" eaLnBrk="1" fontAlgn="base" hangingPunct="1">
              <a:spcBef>
                <a:spcPct val="20000"/>
              </a:spcBef>
              <a:spcAft>
                <a:spcPct val="0"/>
              </a:spcAft>
              <a:buFont typeface="Arial" panose="020B0604020202020204" pitchFamily="34" charset="0"/>
              <a:buChar char="»"/>
              <a:defRPr sz="9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5pPr>
            <a:lvl6pPr marL="18859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6pPr>
            <a:lvl7pPr marL="22288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7pPr>
            <a:lvl8pPr marL="25717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8pPr>
            <a:lvl9pPr marL="29146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9pPr>
          </a:lstStyle>
          <a:p>
            <a:pPr marL="0" indent="0">
              <a:lnSpc>
                <a:spcPct val="160000"/>
              </a:lnSpc>
              <a:spcBef>
                <a:spcPts val="200"/>
              </a:spcBef>
              <a:buNone/>
            </a:pPr>
            <a:r>
              <a:rPr lang="zh-CN" altLang="en-US" sz="1800" kern="0" dirty="0"/>
              <a:t>使用</a:t>
            </a:r>
            <a:r>
              <a:rPr lang="en-US" altLang="zh-CN" sz="1800" kern="0" dirty="0"/>
              <a:t>Dropout</a:t>
            </a:r>
            <a:r>
              <a:rPr lang="zh-CN" altLang="en-US" sz="1800" kern="0" dirty="0"/>
              <a:t>和</a:t>
            </a:r>
            <a:r>
              <a:rPr lang="en-US" altLang="zh-CN" sz="1800" kern="0" dirty="0"/>
              <a:t>Batch normalization</a:t>
            </a:r>
            <a:r>
              <a:rPr lang="zh-CN" altLang="en-US" sz="1800" kern="0" dirty="0"/>
              <a:t>对第六章中的</a:t>
            </a:r>
            <a:r>
              <a:rPr lang="en-US" altLang="zh-CN" sz="1800" kern="0" dirty="0"/>
              <a:t>CNN</a:t>
            </a:r>
            <a:r>
              <a:rPr lang="zh-CN" altLang="en-US" sz="1800" kern="0" dirty="0"/>
              <a:t>与数字识别案例进行优化</a:t>
            </a:r>
            <a:endParaRPr lang="en-US" altLang="zh-CN" sz="2000" b="1" kern="0" dirty="0"/>
          </a:p>
        </p:txBody>
      </p:sp>
      <p:pic>
        <p:nvPicPr>
          <p:cNvPr id="9" name="图片 8">
            <a:extLst>
              <a:ext uri="{FF2B5EF4-FFF2-40B4-BE49-F238E27FC236}">
                <a16:creationId xmlns:a16="http://schemas.microsoft.com/office/drawing/2014/main" id="{9BDA443A-F39A-4F3B-B4F7-D298A47450DA}"/>
              </a:ext>
            </a:extLst>
          </p:cNvPr>
          <p:cNvPicPr>
            <a:picLocks noChangeAspect="1"/>
          </p:cNvPicPr>
          <p:nvPr/>
        </p:nvPicPr>
        <p:blipFill>
          <a:blip r:embed="rId3"/>
          <a:stretch>
            <a:fillRect/>
          </a:stretch>
        </p:blipFill>
        <p:spPr>
          <a:xfrm>
            <a:off x="2537110" y="3010548"/>
            <a:ext cx="7117781" cy="658092"/>
          </a:xfrm>
          <a:prstGeom prst="rect">
            <a:avLst/>
          </a:prstGeom>
        </p:spPr>
      </p:pic>
      <p:pic>
        <p:nvPicPr>
          <p:cNvPr id="11" name="图片 10">
            <a:extLst>
              <a:ext uri="{FF2B5EF4-FFF2-40B4-BE49-F238E27FC236}">
                <a16:creationId xmlns:a16="http://schemas.microsoft.com/office/drawing/2014/main" id="{F2C3940C-5CAA-4685-BB7E-C473410DD0A3}"/>
              </a:ext>
            </a:extLst>
          </p:cNvPr>
          <p:cNvPicPr>
            <a:picLocks noChangeAspect="1"/>
          </p:cNvPicPr>
          <p:nvPr/>
        </p:nvPicPr>
        <p:blipFill>
          <a:blip r:embed="rId4"/>
          <a:stretch>
            <a:fillRect/>
          </a:stretch>
        </p:blipFill>
        <p:spPr>
          <a:xfrm>
            <a:off x="2372586" y="4293172"/>
            <a:ext cx="7446828" cy="692728"/>
          </a:xfrm>
          <a:prstGeom prst="rect">
            <a:avLst/>
          </a:prstGeom>
        </p:spPr>
      </p:pic>
      <p:pic>
        <p:nvPicPr>
          <p:cNvPr id="13" name="图片 12">
            <a:extLst>
              <a:ext uri="{FF2B5EF4-FFF2-40B4-BE49-F238E27FC236}">
                <a16:creationId xmlns:a16="http://schemas.microsoft.com/office/drawing/2014/main" id="{0B493DD1-73DB-44D2-8498-1EE1DDCEF4B7}"/>
              </a:ext>
            </a:extLst>
          </p:cNvPr>
          <p:cNvPicPr>
            <a:picLocks noChangeAspect="1"/>
          </p:cNvPicPr>
          <p:nvPr/>
        </p:nvPicPr>
        <p:blipFill>
          <a:blip r:embed="rId5"/>
          <a:stretch>
            <a:fillRect/>
          </a:stretch>
        </p:blipFill>
        <p:spPr>
          <a:xfrm>
            <a:off x="2363926" y="5610432"/>
            <a:ext cx="7464149" cy="701387"/>
          </a:xfrm>
          <a:prstGeom prst="rect">
            <a:avLst/>
          </a:prstGeom>
        </p:spPr>
      </p:pic>
    </p:spTree>
    <p:extLst>
      <p:ext uri="{BB962C8B-B14F-4D97-AF65-F5344CB8AC3E}">
        <p14:creationId xmlns:p14="http://schemas.microsoft.com/office/powerpoint/2010/main" val="203774325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Dropout</a:t>
            </a:r>
            <a:r>
              <a:rPr lang="zh-CN" altLang="en-US" dirty="0"/>
              <a:t>和</a:t>
            </a:r>
            <a:r>
              <a:rPr lang="en-US" altLang="zh-CN" dirty="0"/>
              <a:t>Batch normalization</a:t>
            </a:r>
            <a:r>
              <a:rPr lang="zh-CN" altLang="en-US" dirty="0"/>
              <a:t>的应用实例</a:t>
            </a:r>
            <a:endParaRPr kumimoji="1" lang="zh-CN" altLang="en-US" dirty="0"/>
          </a:p>
        </p:txBody>
      </p:sp>
      <p:sp>
        <p:nvSpPr>
          <p:cNvPr id="3" name="内容占位符 2"/>
          <p:cNvSpPr>
            <a:spLocks noGrp="1"/>
          </p:cNvSpPr>
          <p:nvPr>
            <p:ph idx="1"/>
          </p:nvPr>
        </p:nvSpPr>
        <p:spPr>
          <a:xfrm>
            <a:off x="530087" y="1589197"/>
            <a:ext cx="11181266" cy="5407951"/>
          </a:xfrm>
        </p:spPr>
        <p:txBody>
          <a:bodyPr>
            <a:noAutofit/>
          </a:bodyPr>
          <a:lstStyle/>
          <a:p>
            <a:pPr>
              <a:lnSpc>
                <a:spcPct val="160000"/>
              </a:lnSpc>
              <a:spcBef>
                <a:spcPts val="200"/>
              </a:spcBef>
            </a:pPr>
            <a:r>
              <a:rPr lang="en-US" altLang="zh-CN" sz="2000" b="1" dirty="0"/>
              <a:t>5 - </a:t>
            </a:r>
            <a:r>
              <a:rPr lang="zh-CN" altLang="en-US" sz="2000" b="1" dirty="0"/>
              <a:t>总结</a:t>
            </a:r>
            <a:endParaRPr lang="en-US" altLang="zh-CN" sz="2000" b="1" dirty="0"/>
          </a:p>
          <a:p>
            <a:pPr lvl="1">
              <a:lnSpc>
                <a:spcPct val="160000"/>
              </a:lnSpc>
              <a:spcBef>
                <a:spcPts val="200"/>
              </a:spcBef>
            </a:pPr>
            <a:r>
              <a:rPr lang="zh-CN" altLang="en-US" sz="1600" dirty="0"/>
              <a:t>我们发现普通的卷积神经网络效果十分差，请不要惊讶，这是因为我们调整了</a:t>
            </a:r>
            <a:r>
              <a:rPr lang="en-US" altLang="zh-CN" sz="1600" dirty="0"/>
              <a:t>Momentum</a:t>
            </a:r>
            <a:r>
              <a:rPr lang="zh-CN" altLang="en-US" sz="1600" dirty="0"/>
              <a:t>和</a:t>
            </a:r>
            <a:r>
              <a:rPr lang="en-US" altLang="zh-CN" sz="1600" dirty="0" err="1"/>
              <a:t>Learning_rate</a:t>
            </a:r>
            <a:r>
              <a:rPr lang="zh-CN" altLang="en-US" sz="1600" dirty="0"/>
              <a:t>来是这个基础模型的学习效率下降，从而让大家能够清晰地发现</a:t>
            </a:r>
            <a:r>
              <a:rPr lang="en-US" altLang="zh-CN" sz="1600" dirty="0"/>
              <a:t>Dropout</a:t>
            </a:r>
            <a:r>
              <a:rPr lang="zh-CN" altLang="en-US" sz="1600" dirty="0"/>
              <a:t>和</a:t>
            </a:r>
            <a:r>
              <a:rPr lang="en-US" altLang="zh-CN" sz="1600" dirty="0"/>
              <a:t>Batch normalization</a:t>
            </a:r>
            <a:r>
              <a:rPr lang="zh-CN" altLang="en-US" sz="1600" dirty="0"/>
              <a:t>能够提升训练效果，减少过拟合的情况。同时，由于我们调整了</a:t>
            </a:r>
            <a:r>
              <a:rPr lang="en-US" altLang="zh-CN" sz="1600" dirty="0"/>
              <a:t>Momentum</a:t>
            </a:r>
            <a:r>
              <a:rPr lang="zh-CN" altLang="en-US" sz="1600" dirty="0"/>
              <a:t>和</a:t>
            </a:r>
            <a:r>
              <a:rPr lang="en-US" altLang="zh-CN" sz="1600" dirty="0" err="1"/>
              <a:t>Learning_rate</a:t>
            </a:r>
            <a:r>
              <a:rPr lang="zh-CN" altLang="en-US" sz="1600" dirty="0"/>
              <a:t>这两个参数，使得模型效果变差，其实反过来也间接表示我们可以通过调整这两个参数来让模型的效果变好。</a:t>
            </a:r>
            <a:endParaRPr lang="en-US" altLang="zh-CN" sz="1600" dirty="0"/>
          </a:p>
        </p:txBody>
      </p:sp>
      <p:sp>
        <p:nvSpPr>
          <p:cNvPr id="6" name="内容占位符 2">
            <a:extLst>
              <a:ext uri="{FF2B5EF4-FFF2-40B4-BE49-F238E27FC236}">
                <a16:creationId xmlns:a16="http://schemas.microsoft.com/office/drawing/2014/main" id="{131B4E34-993A-4DD1-B9EA-2679D44E4701}"/>
              </a:ext>
            </a:extLst>
          </p:cNvPr>
          <p:cNvSpPr txBox="1">
            <a:spLocks/>
          </p:cNvSpPr>
          <p:nvPr/>
        </p:nvSpPr>
        <p:spPr bwMode="auto">
          <a:xfrm>
            <a:off x="738553" y="1053667"/>
            <a:ext cx="109728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57175" indent="-257175" algn="l" rtl="0" eaLnBrk="1" fontAlgn="base" hangingPunct="1">
              <a:spcBef>
                <a:spcPct val="20000"/>
              </a:spcBef>
              <a:spcAft>
                <a:spcPct val="0"/>
              </a:spcAft>
              <a:buFont typeface="Arial" panose="020B0604020202020204" pitchFamily="34" charset="0"/>
              <a:buChar char="•"/>
              <a:defRPr sz="15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1pPr>
            <a:lvl2pPr marL="557213" indent="-214313" algn="l" rtl="0" eaLnBrk="1" fontAlgn="base" hangingPunct="1">
              <a:spcBef>
                <a:spcPct val="20000"/>
              </a:spcBef>
              <a:spcAft>
                <a:spcPct val="0"/>
              </a:spcAft>
              <a:buFont typeface="Arial" panose="020B0604020202020204" pitchFamily="34" charset="0"/>
              <a:buChar char="–"/>
              <a:defRPr sz="12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2pPr>
            <a:lvl3pPr marL="857250" indent="-171450" algn="l" rtl="0" eaLnBrk="1" fontAlgn="base" hangingPunct="1">
              <a:spcBef>
                <a:spcPct val="20000"/>
              </a:spcBef>
              <a:spcAft>
                <a:spcPct val="0"/>
              </a:spcAft>
              <a:buFont typeface="Arial" panose="020B0604020202020204" pitchFamily="34" charset="0"/>
              <a:buChar char="•"/>
              <a:defRPr sz="105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3pPr>
            <a:lvl4pPr marL="1200150" indent="-171450" algn="l" rtl="0" eaLnBrk="1" fontAlgn="base" hangingPunct="1">
              <a:spcBef>
                <a:spcPct val="20000"/>
              </a:spcBef>
              <a:spcAft>
                <a:spcPct val="0"/>
              </a:spcAft>
              <a:buFont typeface="Arial" panose="020B0604020202020204" pitchFamily="34" charset="0"/>
              <a:buChar char="–"/>
              <a:defRPr sz="9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4pPr>
            <a:lvl5pPr marL="1543050" indent="-171450" algn="l" rtl="0" eaLnBrk="1" fontAlgn="base" hangingPunct="1">
              <a:spcBef>
                <a:spcPct val="20000"/>
              </a:spcBef>
              <a:spcAft>
                <a:spcPct val="0"/>
              </a:spcAft>
              <a:buFont typeface="Arial" panose="020B0604020202020204" pitchFamily="34" charset="0"/>
              <a:buChar char="»"/>
              <a:defRPr sz="90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5pPr>
            <a:lvl6pPr marL="18859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6pPr>
            <a:lvl7pPr marL="22288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7pPr>
            <a:lvl8pPr marL="25717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8pPr>
            <a:lvl9pPr marL="29146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9pPr>
          </a:lstStyle>
          <a:p>
            <a:pPr marL="0" indent="0">
              <a:lnSpc>
                <a:spcPct val="160000"/>
              </a:lnSpc>
              <a:spcBef>
                <a:spcPts val="200"/>
              </a:spcBef>
              <a:buNone/>
            </a:pPr>
            <a:r>
              <a:rPr lang="zh-CN" altLang="en-US" sz="1800" kern="0" dirty="0"/>
              <a:t>使用</a:t>
            </a:r>
            <a:r>
              <a:rPr lang="en-US" altLang="zh-CN" sz="1800" kern="0" dirty="0"/>
              <a:t>Dropout</a:t>
            </a:r>
            <a:r>
              <a:rPr lang="zh-CN" altLang="en-US" sz="1800" kern="0" dirty="0"/>
              <a:t>和</a:t>
            </a:r>
            <a:r>
              <a:rPr lang="en-US" altLang="zh-CN" sz="1800" kern="0" dirty="0"/>
              <a:t>Batch normalization</a:t>
            </a:r>
            <a:r>
              <a:rPr lang="zh-CN" altLang="en-US" sz="1800" kern="0" dirty="0"/>
              <a:t>对第六章中的</a:t>
            </a:r>
            <a:r>
              <a:rPr lang="en-US" altLang="zh-CN" sz="1800" kern="0" dirty="0"/>
              <a:t>CNN</a:t>
            </a:r>
            <a:r>
              <a:rPr lang="zh-CN" altLang="en-US" sz="1800" kern="0" dirty="0"/>
              <a:t>与数字识别案例进行优化</a:t>
            </a:r>
            <a:endParaRPr lang="en-US" altLang="zh-CN" sz="2000" b="1" kern="0" dirty="0"/>
          </a:p>
        </p:txBody>
      </p:sp>
    </p:spTree>
    <p:extLst>
      <p:ext uri="{BB962C8B-B14F-4D97-AF65-F5344CB8AC3E}">
        <p14:creationId xmlns:p14="http://schemas.microsoft.com/office/powerpoint/2010/main" val="217763040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基础知识</a:t>
            </a:r>
            <a:endParaRPr kumimoji="1" lang="zh-CN" altLang="en-US" dirty="0"/>
          </a:p>
        </p:txBody>
      </p:sp>
      <p:sp>
        <p:nvSpPr>
          <p:cNvPr id="3" name="内容占位符 2"/>
          <p:cNvSpPr>
            <a:spLocks noGrp="1"/>
          </p:cNvSpPr>
          <p:nvPr>
            <p:ph idx="1"/>
          </p:nvPr>
        </p:nvSpPr>
        <p:spPr/>
        <p:txBody>
          <a:bodyPr>
            <a:noAutofit/>
          </a:bodyPr>
          <a:lstStyle/>
          <a:p>
            <a:pPr>
              <a:lnSpc>
                <a:spcPct val="160000"/>
              </a:lnSpc>
            </a:pPr>
            <a:r>
              <a:rPr lang="en-US" altLang="zh-CN" sz="2000" dirty="0"/>
              <a:t> </a:t>
            </a:r>
            <a:r>
              <a:rPr lang="zh-CN" altLang="zh-CN" sz="2000" dirty="0"/>
              <a:t>训练、验证和测试集</a:t>
            </a:r>
            <a:endParaRPr lang="zh-CN" altLang="en-US" sz="2000" dirty="0">
              <a:sym typeface="+mn-ea"/>
            </a:endParaRPr>
          </a:p>
          <a:p>
            <a:pPr lvl="1">
              <a:lnSpc>
                <a:spcPct val="160000"/>
              </a:lnSpc>
            </a:pPr>
            <a:r>
              <a:rPr lang="zh-CN" altLang="en-US" sz="1600" dirty="0"/>
              <a:t>一个在训练集上训练好的模型，在测试集上也仍然应当具有较好的效果。</a:t>
            </a:r>
            <a:endParaRPr lang="en-US" altLang="zh-CN" sz="1600" dirty="0"/>
          </a:p>
          <a:p>
            <a:pPr lvl="1">
              <a:lnSpc>
                <a:spcPct val="160000"/>
              </a:lnSpc>
            </a:pPr>
            <a:r>
              <a:rPr lang="zh-CN" altLang="en-US" sz="1600" dirty="0"/>
              <a:t>超参数的设置可以用来控制算法的行为或模型复杂度。超参数与参数的区别在于，它并不是算法本身可以学习出来的。通常将训练集分为两个不相交的子集，一个仍然作为训练集训练模型，另一个就是验证集，用来学习超参数，它是训练算法观察不到的样本集合。</a:t>
            </a:r>
            <a:endParaRPr lang="en-US" altLang="zh-CN" sz="1600" dirty="0"/>
          </a:p>
          <a:p>
            <a:pPr marL="201295" lvl="1" indent="0">
              <a:lnSpc>
                <a:spcPct val="150000"/>
              </a:lnSpc>
              <a:buNone/>
            </a:pPr>
            <a:endParaRPr kumimoji="1" lang="en-US" altLang="zh-CN" dirty="0"/>
          </a:p>
        </p:txBody>
      </p:sp>
    </p:spTree>
    <p:extLst>
      <p:ext uri="{BB962C8B-B14F-4D97-AF65-F5344CB8AC3E}">
        <p14:creationId xmlns:p14="http://schemas.microsoft.com/office/powerpoint/2010/main" val="172884198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Regularization</a:t>
            </a:r>
            <a:endParaRPr kumimoji="1" lang="zh-CN" altLang="en-US" dirty="0"/>
          </a:p>
        </p:txBody>
      </p:sp>
      <p:sp>
        <p:nvSpPr>
          <p:cNvPr id="3" name="内容占位符 2"/>
          <p:cNvSpPr>
            <a:spLocks noGrp="1"/>
          </p:cNvSpPr>
          <p:nvPr>
            <p:ph idx="1"/>
          </p:nvPr>
        </p:nvSpPr>
        <p:spPr>
          <a:xfrm>
            <a:off x="530087" y="1288573"/>
            <a:ext cx="11181266" cy="5407951"/>
          </a:xfrm>
        </p:spPr>
        <p:txBody>
          <a:bodyPr>
            <a:noAutofit/>
          </a:bodyPr>
          <a:lstStyle/>
          <a:p>
            <a:pPr>
              <a:lnSpc>
                <a:spcPct val="160000"/>
              </a:lnSpc>
              <a:spcBef>
                <a:spcPts val="200"/>
              </a:spcBef>
            </a:pPr>
            <a:r>
              <a:rPr lang="en-US" altLang="zh-CN" sz="2000" b="1" dirty="0"/>
              <a:t>1 - </a:t>
            </a:r>
            <a:r>
              <a:rPr lang="zh-CN" altLang="en-US" sz="2000" b="1" dirty="0"/>
              <a:t>引用库</a:t>
            </a:r>
            <a:endParaRPr lang="en-US" altLang="zh-CN" sz="2000" b="1" dirty="0"/>
          </a:p>
          <a:p>
            <a:pPr lvl="1">
              <a:lnSpc>
                <a:spcPct val="160000"/>
              </a:lnSpc>
              <a:spcBef>
                <a:spcPts val="200"/>
              </a:spcBef>
            </a:pPr>
            <a:r>
              <a:rPr lang="zh-CN" altLang="en-US" sz="1600" b="1" dirty="0"/>
              <a:t>问题描述：</a:t>
            </a:r>
            <a:r>
              <a:rPr lang="zh-CN" altLang="en-US" sz="1600" dirty="0"/>
              <a:t>有来自两个类别的数据样本，它们的分布呈现一定规律。你需要设计一个分类器以将样本划分为两个类别。</a:t>
            </a:r>
          </a:p>
          <a:p>
            <a:pPr lvl="1">
              <a:lnSpc>
                <a:spcPct val="160000"/>
              </a:lnSpc>
              <a:spcBef>
                <a:spcPts val="200"/>
              </a:spcBef>
            </a:pPr>
            <a:r>
              <a:rPr lang="zh-CN" altLang="en-US" sz="1600" b="1" dirty="0"/>
              <a:t>数据获取：</a:t>
            </a:r>
            <a:r>
              <a:rPr lang="zh-CN" altLang="en-US" sz="1600" dirty="0"/>
              <a:t>通过函数</a:t>
            </a:r>
            <a:r>
              <a:rPr lang="en-US" altLang="zh-CN" sz="1600" dirty="0" err="1"/>
              <a:t>ulils.load_dataset</a:t>
            </a:r>
            <a:r>
              <a:rPr lang="en-US" altLang="zh-CN" sz="1600" dirty="0"/>
              <a:t>()</a:t>
            </a:r>
            <a:r>
              <a:rPr lang="zh-CN" altLang="en-US" sz="1600" dirty="0"/>
              <a:t>获取数据的分布如下（其参数表示保存数据分布图时所用的名字）：</a:t>
            </a:r>
            <a:endParaRPr lang="en-US" altLang="zh-CN" sz="1600" dirty="0"/>
          </a:p>
        </p:txBody>
      </p:sp>
      <p:sp>
        <p:nvSpPr>
          <p:cNvPr id="5" name="矩形 4">
            <a:extLst>
              <a:ext uri="{FF2B5EF4-FFF2-40B4-BE49-F238E27FC236}">
                <a16:creationId xmlns:a16="http://schemas.microsoft.com/office/drawing/2014/main" id="{44CECA23-48C2-4E8C-8C74-105430BDD99D}"/>
              </a:ext>
            </a:extLst>
          </p:cNvPr>
          <p:cNvSpPr/>
          <p:nvPr/>
        </p:nvSpPr>
        <p:spPr>
          <a:xfrm>
            <a:off x="912554" y="2782669"/>
            <a:ext cx="10366893" cy="646331"/>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201295" lvl="1" indent="0">
              <a:spcBef>
                <a:spcPts val="0"/>
              </a:spcBef>
              <a:spcAft>
                <a:spcPts val="0"/>
              </a:spcAft>
              <a:buNone/>
            </a:pPr>
            <a:r>
              <a:rPr lang="en-US" altLang="zh-CN" dirty="0">
                <a:latin typeface="Menlo" charset="0"/>
                <a:ea typeface="Menlo" charset="0"/>
                <a:cs typeface="Menlo" charset="0"/>
              </a:rPr>
              <a:t># </a:t>
            </a:r>
            <a:r>
              <a:rPr lang="zh-CN" altLang="en-US" dirty="0">
                <a:latin typeface="Menlo" charset="0"/>
                <a:ea typeface="Menlo" charset="0"/>
                <a:cs typeface="Menlo" charset="0"/>
              </a:rPr>
              <a:t>读入数据集</a:t>
            </a:r>
          </a:p>
          <a:p>
            <a:pPr marL="201295" lvl="1" indent="0">
              <a:spcBef>
                <a:spcPts val="0"/>
              </a:spcBef>
              <a:spcAft>
                <a:spcPts val="0"/>
              </a:spcAft>
              <a:buNone/>
            </a:pPr>
            <a:r>
              <a:rPr lang="en-US" altLang="zh-CN" dirty="0" err="1">
                <a:latin typeface="Menlo" charset="0"/>
                <a:ea typeface="Menlo" charset="0"/>
                <a:cs typeface="Menlo" charset="0"/>
              </a:rPr>
              <a:t>train_X</a:t>
            </a:r>
            <a:r>
              <a:rPr lang="en-US" altLang="zh-CN" dirty="0">
                <a:latin typeface="Menlo" charset="0"/>
                <a:ea typeface="Menlo" charset="0"/>
                <a:cs typeface="Menlo" charset="0"/>
              </a:rPr>
              <a:t>, </a:t>
            </a:r>
            <a:r>
              <a:rPr lang="en-US" altLang="zh-CN" dirty="0" err="1">
                <a:latin typeface="Menlo" charset="0"/>
                <a:ea typeface="Menlo" charset="0"/>
                <a:cs typeface="Menlo" charset="0"/>
              </a:rPr>
              <a:t>train_Y</a:t>
            </a:r>
            <a:r>
              <a:rPr lang="en-US" altLang="zh-CN" dirty="0">
                <a:latin typeface="Menlo" charset="0"/>
                <a:ea typeface="Menlo" charset="0"/>
                <a:cs typeface="Menlo" charset="0"/>
              </a:rPr>
              <a:t>, </a:t>
            </a:r>
            <a:r>
              <a:rPr lang="en-US" altLang="zh-CN" dirty="0" err="1">
                <a:latin typeface="Menlo" charset="0"/>
                <a:ea typeface="Menlo" charset="0"/>
                <a:cs typeface="Menlo" charset="0"/>
              </a:rPr>
              <a:t>test_X</a:t>
            </a:r>
            <a:r>
              <a:rPr lang="en-US" altLang="zh-CN" dirty="0">
                <a:latin typeface="Menlo" charset="0"/>
                <a:ea typeface="Menlo" charset="0"/>
                <a:cs typeface="Menlo" charset="0"/>
              </a:rPr>
              <a:t>, </a:t>
            </a:r>
            <a:r>
              <a:rPr lang="en-US" altLang="zh-CN" dirty="0" err="1">
                <a:latin typeface="Menlo" charset="0"/>
                <a:ea typeface="Menlo" charset="0"/>
                <a:cs typeface="Menlo" charset="0"/>
              </a:rPr>
              <a:t>test_Y</a:t>
            </a:r>
            <a:r>
              <a:rPr lang="en-US" altLang="zh-CN" dirty="0">
                <a:latin typeface="Menlo" charset="0"/>
                <a:ea typeface="Menlo" charset="0"/>
                <a:cs typeface="Menlo" charset="0"/>
              </a:rPr>
              <a:t> = </a:t>
            </a:r>
            <a:r>
              <a:rPr lang="en-US" altLang="zh-CN" dirty="0" err="1">
                <a:latin typeface="Menlo" charset="0"/>
                <a:ea typeface="Menlo" charset="0"/>
                <a:cs typeface="Menlo" charset="0"/>
              </a:rPr>
              <a:t>utils.load_dataset</a:t>
            </a:r>
            <a:r>
              <a:rPr lang="en-US" altLang="zh-CN" dirty="0">
                <a:latin typeface="Menlo" charset="0"/>
                <a:ea typeface="Menlo" charset="0"/>
                <a:cs typeface="Menlo" charset="0"/>
              </a:rPr>
              <a:t>("data")</a:t>
            </a:r>
          </a:p>
        </p:txBody>
      </p:sp>
      <p:pic>
        <p:nvPicPr>
          <p:cNvPr id="6" name="图片 5">
            <a:extLst>
              <a:ext uri="{FF2B5EF4-FFF2-40B4-BE49-F238E27FC236}">
                <a16:creationId xmlns:a16="http://schemas.microsoft.com/office/drawing/2014/main" id="{7F5CD640-EEF2-41EB-969F-BD07DEAAB54F}"/>
              </a:ext>
            </a:extLst>
          </p:cNvPr>
          <p:cNvPicPr>
            <a:picLocks noChangeAspect="1"/>
          </p:cNvPicPr>
          <p:nvPr/>
        </p:nvPicPr>
        <p:blipFill>
          <a:blip r:embed="rId3"/>
          <a:stretch>
            <a:fillRect/>
          </a:stretch>
        </p:blipFill>
        <p:spPr>
          <a:xfrm>
            <a:off x="626908" y="3429000"/>
            <a:ext cx="5493812" cy="3153623"/>
          </a:xfrm>
          <a:prstGeom prst="rect">
            <a:avLst/>
          </a:prstGeom>
        </p:spPr>
      </p:pic>
      <p:sp>
        <p:nvSpPr>
          <p:cNvPr id="7" name="矩形 6">
            <a:extLst>
              <a:ext uri="{FF2B5EF4-FFF2-40B4-BE49-F238E27FC236}">
                <a16:creationId xmlns:a16="http://schemas.microsoft.com/office/drawing/2014/main" id="{3BE59B91-A0F5-43BD-898E-FD189763E21C}"/>
              </a:ext>
            </a:extLst>
          </p:cNvPr>
          <p:cNvSpPr/>
          <p:nvPr/>
        </p:nvSpPr>
        <p:spPr>
          <a:xfrm>
            <a:off x="6096000" y="5874800"/>
            <a:ext cx="5493812" cy="369332"/>
          </a:xfrm>
          <a:prstGeom prst="rect">
            <a:avLst/>
          </a:prstGeom>
        </p:spPr>
        <p:txBody>
          <a:bodyPr wrap="none">
            <a:spAutoFit/>
          </a:bodyPr>
          <a:lstStyle/>
          <a:p>
            <a:r>
              <a:rPr lang="zh-CN" altLang="en-US" dirty="0">
                <a:solidFill>
                  <a:srgbClr val="000000"/>
                </a:solidFill>
                <a:latin typeface="Helvetica Neue"/>
              </a:rPr>
              <a:t>蓝色的圆点和红色的圆点分别表示两类样本的数据点</a:t>
            </a:r>
            <a:endParaRPr lang="zh-CN" altLang="en-US" dirty="0"/>
          </a:p>
        </p:txBody>
      </p:sp>
    </p:spTree>
    <p:extLst>
      <p:ext uri="{BB962C8B-B14F-4D97-AF65-F5344CB8AC3E}">
        <p14:creationId xmlns:p14="http://schemas.microsoft.com/office/powerpoint/2010/main" val="223849950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Regularization</a:t>
            </a:r>
            <a:endParaRPr kumimoji="1" lang="zh-CN" altLang="en-US" dirty="0"/>
          </a:p>
        </p:txBody>
      </p:sp>
      <p:sp>
        <p:nvSpPr>
          <p:cNvPr id="3" name="内容占位符 2"/>
          <p:cNvSpPr>
            <a:spLocks noGrp="1"/>
          </p:cNvSpPr>
          <p:nvPr>
            <p:ph idx="1"/>
          </p:nvPr>
        </p:nvSpPr>
        <p:spPr>
          <a:xfrm>
            <a:off x="530086" y="1288573"/>
            <a:ext cx="11494899" cy="5407951"/>
          </a:xfrm>
        </p:spPr>
        <p:txBody>
          <a:bodyPr>
            <a:noAutofit/>
          </a:bodyPr>
          <a:lstStyle/>
          <a:p>
            <a:pPr>
              <a:lnSpc>
                <a:spcPct val="160000"/>
              </a:lnSpc>
              <a:spcBef>
                <a:spcPts val="200"/>
              </a:spcBef>
            </a:pPr>
            <a:r>
              <a:rPr lang="en-US" altLang="zh-CN" sz="2000" b="1" dirty="0"/>
              <a:t>1 - </a:t>
            </a:r>
            <a:r>
              <a:rPr lang="zh-CN" altLang="en-US" sz="2000" b="1" dirty="0"/>
              <a:t>引用库</a:t>
            </a:r>
            <a:endParaRPr lang="en-US" altLang="zh-CN" sz="2000" b="1" dirty="0"/>
          </a:p>
          <a:p>
            <a:pPr lvl="1">
              <a:lnSpc>
                <a:spcPct val="160000"/>
              </a:lnSpc>
              <a:spcBef>
                <a:spcPts val="200"/>
              </a:spcBef>
            </a:pPr>
            <a:r>
              <a:rPr lang="zh-CN" altLang="en-US" sz="1600" b="1" dirty="0"/>
              <a:t>你的目标：</a:t>
            </a:r>
            <a:r>
              <a:rPr lang="zh-CN" altLang="en-US" sz="1600" dirty="0"/>
              <a:t>用深度学习方法来生成一个分类器，将上述所有样本点划分为两类，使得尽可能多的点被正确分类。</a:t>
            </a:r>
            <a:endParaRPr lang="en-US" altLang="zh-CN" sz="1600" dirty="0"/>
          </a:p>
          <a:p>
            <a:pPr lvl="1">
              <a:lnSpc>
                <a:spcPct val="160000"/>
              </a:lnSpc>
              <a:spcBef>
                <a:spcPts val="200"/>
              </a:spcBef>
            </a:pPr>
            <a:r>
              <a:rPr lang="zh-CN" altLang="en-US" sz="1600" b="1" dirty="0"/>
              <a:t>数据集分析 ：</a:t>
            </a:r>
          </a:p>
          <a:p>
            <a:pPr marL="342900" lvl="1" indent="0">
              <a:lnSpc>
                <a:spcPct val="160000"/>
              </a:lnSpc>
              <a:spcBef>
                <a:spcPts val="200"/>
              </a:spcBef>
              <a:buNone/>
            </a:pPr>
            <a:r>
              <a:rPr lang="zh-CN" altLang="en-US" sz="1600" dirty="0"/>
              <a:t>这个数据集有点噪声，一个直观的观察结果：左上角（蓝色）和右下角（红色）之间的对角线像是一个分界线。</a:t>
            </a:r>
          </a:p>
          <a:p>
            <a:pPr lvl="2">
              <a:lnSpc>
                <a:spcPct val="160000"/>
              </a:lnSpc>
              <a:spcBef>
                <a:spcPts val="200"/>
              </a:spcBef>
            </a:pPr>
            <a:r>
              <a:rPr lang="zh-CN" altLang="en-US" sz="1600" dirty="0"/>
              <a:t>你将首先尝试一个不采用任何正则化操作的模型</a:t>
            </a:r>
          </a:p>
          <a:p>
            <a:pPr lvl="2">
              <a:lnSpc>
                <a:spcPct val="160000"/>
              </a:lnSpc>
              <a:spcBef>
                <a:spcPts val="200"/>
              </a:spcBef>
            </a:pPr>
            <a:r>
              <a:rPr lang="zh-CN" altLang="en-US" sz="1600" dirty="0"/>
              <a:t>然后你将学习通过使用</a:t>
            </a:r>
            <a:r>
              <a:rPr lang="en-US" altLang="zh-CN" sz="1600" dirty="0"/>
              <a:t>Regularization</a:t>
            </a:r>
            <a:r>
              <a:rPr lang="zh-CN" altLang="en-US" sz="1600" dirty="0"/>
              <a:t>和</a:t>
            </a:r>
            <a:r>
              <a:rPr lang="en-US" altLang="zh-CN" sz="1600" dirty="0"/>
              <a:t>Dropout</a:t>
            </a:r>
            <a:r>
              <a:rPr lang="zh-CN" altLang="en-US" sz="1600" dirty="0"/>
              <a:t>操作来优化我们的模型</a:t>
            </a:r>
          </a:p>
          <a:p>
            <a:pPr lvl="1">
              <a:lnSpc>
                <a:spcPct val="160000"/>
              </a:lnSpc>
              <a:spcBef>
                <a:spcPts val="200"/>
              </a:spcBef>
            </a:pPr>
            <a:r>
              <a:rPr lang="zh-CN" altLang="en-US" sz="1600" dirty="0"/>
              <a:t>你通过使用下面这个</a:t>
            </a:r>
            <a:r>
              <a:rPr lang="en-US" altLang="zh-CN" sz="1600" dirty="0"/>
              <a:t>model()</a:t>
            </a:r>
            <a:r>
              <a:rPr lang="zh-CN" altLang="en-US" sz="1600" dirty="0"/>
              <a:t>函数，来实现一个三层神经网络，用于样本数据的分类：</a:t>
            </a:r>
          </a:p>
          <a:p>
            <a:pPr lvl="2">
              <a:lnSpc>
                <a:spcPct val="160000"/>
              </a:lnSpc>
              <a:spcBef>
                <a:spcPts val="200"/>
              </a:spcBef>
            </a:pPr>
            <a:r>
              <a:rPr lang="zh-CN" altLang="en-US" sz="1600" dirty="0"/>
              <a:t>首先尝试没有正则化的模型（</a:t>
            </a:r>
            <a:r>
              <a:rPr lang="en-US" altLang="zh-CN" sz="1600" dirty="0" err="1"/>
              <a:t>without_regularization</a:t>
            </a:r>
            <a:r>
              <a:rPr lang="zh-CN" altLang="en-US" sz="1600" dirty="0"/>
              <a:t>）</a:t>
            </a:r>
          </a:p>
          <a:p>
            <a:pPr lvl="2">
              <a:lnSpc>
                <a:spcPct val="160000"/>
              </a:lnSpc>
              <a:spcBef>
                <a:spcPts val="200"/>
              </a:spcBef>
            </a:pPr>
            <a:r>
              <a:rPr lang="zh-CN" altLang="en-US" sz="1600" dirty="0"/>
              <a:t>然后，你将执行以下两种操作来优化原来的模型：</a:t>
            </a:r>
          </a:p>
          <a:p>
            <a:pPr lvl="3">
              <a:lnSpc>
                <a:spcPct val="160000"/>
              </a:lnSpc>
              <a:spcBef>
                <a:spcPts val="200"/>
              </a:spcBef>
            </a:pPr>
            <a:r>
              <a:rPr lang="en-US" altLang="zh-CN" sz="1600" dirty="0"/>
              <a:t>L2</a:t>
            </a:r>
            <a:r>
              <a:rPr lang="zh-CN" altLang="en-US" sz="1600" dirty="0"/>
              <a:t>正则化 </a:t>
            </a:r>
            <a:r>
              <a:rPr lang="en-US" altLang="zh-CN" sz="1600" dirty="0"/>
              <a:t>- </a:t>
            </a:r>
            <a:r>
              <a:rPr lang="zh-CN" altLang="en-US" sz="1600" dirty="0"/>
              <a:t>函数：“</a:t>
            </a:r>
            <a:r>
              <a:rPr lang="en-US" altLang="zh-CN" sz="1600" dirty="0" err="1"/>
              <a:t>caculate_cost_with_regularization</a:t>
            </a:r>
            <a:r>
              <a:rPr lang="en-US" altLang="zh-CN" sz="1600" dirty="0"/>
              <a:t>()</a:t>
            </a:r>
            <a:r>
              <a:rPr lang="zh-CN" altLang="en-US" sz="1600" dirty="0"/>
              <a:t>”和“</a:t>
            </a:r>
            <a:r>
              <a:rPr lang="en-US" altLang="zh-CN" sz="1600" dirty="0" err="1"/>
              <a:t>backward_caculate_with_regularization</a:t>
            </a:r>
            <a:r>
              <a:rPr lang="en-US" altLang="zh-CN" sz="1600" dirty="0"/>
              <a:t>()</a:t>
            </a:r>
            <a:r>
              <a:rPr lang="zh-CN" altLang="en-US" sz="1600" dirty="0"/>
              <a:t>”</a:t>
            </a:r>
          </a:p>
          <a:p>
            <a:pPr lvl="3">
              <a:lnSpc>
                <a:spcPct val="160000"/>
              </a:lnSpc>
              <a:spcBef>
                <a:spcPts val="200"/>
              </a:spcBef>
            </a:pPr>
            <a:r>
              <a:rPr lang="en-US" altLang="zh-CN" sz="1600" dirty="0"/>
              <a:t>Dropout - </a:t>
            </a:r>
            <a:r>
              <a:rPr lang="zh-CN" altLang="en-US" sz="1600" dirty="0"/>
              <a:t>函数：“</a:t>
            </a:r>
            <a:r>
              <a:rPr lang="en-US" altLang="zh-CN" sz="1600" dirty="0" err="1"/>
              <a:t>forward_caculate_with_dropout</a:t>
            </a:r>
            <a:r>
              <a:rPr lang="en-US" altLang="zh-CN" sz="1600" dirty="0"/>
              <a:t>()</a:t>
            </a:r>
            <a:r>
              <a:rPr lang="zh-CN" altLang="en-US" sz="1600" dirty="0"/>
              <a:t>”和“</a:t>
            </a:r>
            <a:r>
              <a:rPr lang="en-US" altLang="zh-CN" sz="1600" dirty="0" err="1"/>
              <a:t>backward_caculate_with_dropout</a:t>
            </a:r>
            <a:r>
              <a:rPr lang="en-US" altLang="zh-CN" sz="1600" dirty="0"/>
              <a:t>()</a:t>
            </a:r>
            <a:r>
              <a:rPr lang="zh-CN" altLang="en-US" sz="1600" dirty="0"/>
              <a:t>”</a:t>
            </a:r>
            <a:endParaRPr lang="en-US" altLang="zh-CN" sz="1600" dirty="0"/>
          </a:p>
        </p:txBody>
      </p:sp>
    </p:spTree>
    <p:extLst>
      <p:ext uri="{BB962C8B-B14F-4D97-AF65-F5344CB8AC3E}">
        <p14:creationId xmlns:p14="http://schemas.microsoft.com/office/powerpoint/2010/main" val="143159563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A9B0F166-36F0-40EC-BC23-1259CFC863D3}"/>
              </a:ext>
            </a:extLst>
          </p:cNvPr>
          <p:cNvGrpSpPr/>
          <p:nvPr/>
        </p:nvGrpSpPr>
        <p:grpSpPr>
          <a:xfrm>
            <a:off x="2463264" y="1977643"/>
            <a:ext cx="8557736" cy="2652191"/>
            <a:chOff x="2250322" y="2102904"/>
            <a:chExt cx="8557736" cy="2652191"/>
          </a:xfrm>
        </p:grpSpPr>
        <p:pic>
          <p:nvPicPr>
            <p:cNvPr id="6" name="图片 5">
              <a:extLst>
                <a:ext uri="{FF2B5EF4-FFF2-40B4-BE49-F238E27FC236}">
                  <a16:creationId xmlns:a16="http://schemas.microsoft.com/office/drawing/2014/main" id="{B354747C-611C-4A1E-964E-C4A647D7BD87}"/>
                </a:ext>
              </a:extLst>
            </p:cNvPr>
            <p:cNvPicPr>
              <a:picLocks noChangeAspect="1"/>
            </p:cNvPicPr>
            <p:nvPr/>
          </p:nvPicPr>
          <p:blipFill rotWithShape="1">
            <a:blip r:embed="rId3">
              <a:clrChange>
                <a:clrFrom>
                  <a:srgbClr val="FFFFFF"/>
                </a:clrFrom>
                <a:clrTo>
                  <a:srgbClr val="FFFFFF">
                    <a:alpha val="0"/>
                  </a:srgbClr>
                </a:clrTo>
              </a:clrChange>
            </a:blip>
            <a:srcRect r="23271"/>
            <a:stretch/>
          </p:blipFill>
          <p:spPr>
            <a:xfrm>
              <a:off x="2250322" y="2102904"/>
              <a:ext cx="8054425" cy="2652191"/>
            </a:xfrm>
            <a:prstGeom prst="rect">
              <a:avLst/>
            </a:prstGeom>
          </p:spPr>
        </p:pic>
        <p:pic>
          <p:nvPicPr>
            <p:cNvPr id="7" name="图片 6">
              <a:extLst>
                <a:ext uri="{FF2B5EF4-FFF2-40B4-BE49-F238E27FC236}">
                  <a16:creationId xmlns:a16="http://schemas.microsoft.com/office/drawing/2014/main" id="{45B37995-A6FE-4220-95C8-FCB4A212404E}"/>
                </a:ext>
              </a:extLst>
            </p:cNvPr>
            <p:cNvPicPr>
              <a:picLocks noChangeAspect="1"/>
            </p:cNvPicPr>
            <p:nvPr/>
          </p:nvPicPr>
          <p:blipFill rotWithShape="1">
            <a:blip r:embed="rId3">
              <a:clrChange>
                <a:clrFrom>
                  <a:srgbClr val="FFFFFF"/>
                </a:clrFrom>
                <a:clrTo>
                  <a:srgbClr val="FFFFFF">
                    <a:alpha val="0"/>
                  </a:srgbClr>
                </a:clrTo>
              </a:clrChange>
            </a:blip>
            <a:srcRect l="95205"/>
            <a:stretch/>
          </p:blipFill>
          <p:spPr>
            <a:xfrm>
              <a:off x="10304747" y="2102904"/>
              <a:ext cx="503311" cy="2652191"/>
            </a:xfrm>
            <a:prstGeom prst="rect">
              <a:avLst/>
            </a:prstGeom>
          </p:spPr>
        </p:pic>
      </p:grpSp>
      <p:sp>
        <p:nvSpPr>
          <p:cNvPr id="2" name="标题 1"/>
          <p:cNvSpPr>
            <a:spLocks noGrp="1"/>
          </p:cNvSpPr>
          <p:nvPr>
            <p:ph type="title"/>
          </p:nvPr>
        </p:nvSpPr>
        <p:spPr/>
        <p:txBody>
          <a:bodyPr/>
          <a:lstStyle/>
          <a:p>
            <a:r>
              <a:rPr lang="en-US" altLang="zh-CN" dirty="0"/>
              <a:t>Regularization</a:t>
            </a:r>
            <a:endParaRPr kumimoji="1" lang="zh-CN" altLang="en-US" dirty="0"/>
          </a:p>
        </p:txBody>
      </p:sp>
      <p:sp>
        <p:nvSpPr>
          <p:cNvPr id="3" name="内容占位符 2"/>
          <p:cNvSpPr>
            <a:spLocks noGrp="1"/>
          </p:cNvSpPr>
          <p:nvPr>
            <p:ph idx="1"/>
          </p:nvPr>
        </p:nvSpPr>
        <p:spPr>
          <a:xfrm>
            <a:off x="530086" y="1288573"/>
            <a:ext cx="11494899" cy="5407951"/>
          </a:xfrm>
        </p:spPr>
        <p:txBody>
          <a:bodyPr>
            <a:noAutofit/>
          </a:bodyPr>
          <a:lstStyle/>
          <a:p>
            <a:pPr>
              <a:lnSpc>
                <a:spcPct val="160000"/>
              </a:lnSpc>
              <a:spcBef>
                <a:spcPts val="200"/>
              </a:spcBef>
            </a:pPr>
            <a:r>
              <a:rPr lang="en-US" altLang="zh-CN" sz="2000" b="1" dirty="0"/>
              <a:t>2 - L2</a:t>
            </a:r>
            <a:r>
              <a:rPr lang="zh-CN" altLang="en-US" sz="2000" b="1" dirty="0"/>
              <a:t>正则化（</a:t>
            </a:r>
            <a:r>
              <a:rPr lang="en-US" altLang="zh-CN" sz="2000" b="1" dirty="0"/>
              <a:t>L2 Regularization</a:t>
            </a:r>
            <a:r>
              <a:rPr lang="zh-CN" altLang="en-US" sz="2000" b="1" dirty="0"/>
              <a:t>）</a:t>
            </a:r>
            <a:endParaRPr lang="en-US" altLang="zh-CN" sz="2000" b="1" dirty="0"/>
          </a:p>
          <a:p>
            <a:pPr lvl="1">
              <a:lnSpc>
                <a:spcPct val="160000"/>
              </a:lnSpc>
              <a:spcBef>
                <a:spcPts val="200"/>
              </a:spcBef>
            </a:pPr>
            <a:r>
              <a:rPr lang="zh-CN" altLang="en-US" sz="1600" dirty="0"/>
              <a:t>一个简单的解决过拟合的方法是</a:t>
            </a:r>
            <a:r>
              <a:rPr lang="en-US" altLang="zh-CN" sz="1600" b="1" dirty="0"/>
              <a:t>L2</a:t>
            </a:r>
            <a:r>
              <a:rPr lang="zh-CN" altLang="en-US" sz="1600" b="1" dirty="0"/>
              <a:t>正则化</a:t>
            </a:r>
            <a:r>
              <a:rPr lang="en-US" altLang="zh-CN" sz="1600" dirty="0"/>
              <a:t>. </a:t>
            </a:r>
            <a:r>
              <a:rPr lang="zh-CN" altLang="en-US" sz="1600" dirty="0"/>
              <a:t>它简单地修改了</a:t>
            </a:r>
            <a:r>
              <a:rPr lang="zh-CN" altLang="en-US" sz="1600" b="1" dirty="0"/>
              <a:t>成本函数</a:t>
            </a:r>
            <a:r>
              <a:rPr lang="zh-CN" altLang="en-US" sz="1600" dirty="0"/>
              <a:t>（</a:t>
            </a:r>
            <a:r>
              <a:rPr lang="en-US" altLang="zh-CN" sz="1600" dirty="0"/>
              <a:t>Cost Function</a:t>
            </a:r>
            <a:r>
              <a:rPr lang="zh-CN" altLang="en-US" sz="1600" dirty="0"/>
              <a:t>）</a:t>
            </a:r>
            <a:r>
              <a:rPr lang="en-US" altLang="zh-CN" sz="1600" dirty="0"/>
              <a:t>:</a:t>
            </a:r>
          </a:p>
          <a:p>
            <a:pPr lvl="2">
              <a:lnSpc>
                <a:spcPct val="160000"/>
              </a:lnSpc>
              <a:spcBef>
                <a:spcPts val="200"/>
              </a:spcBef>
            </a:pPr>
            <a:r>
              <a:rPr lang="zh-CN" altLang="en-US" sz="1600" dirty="0"/>
              <a:t>从原式：</a:t>
            </a:r>
            <a:endParaRPr lang="en-US" altLang="zh-CN" sz="1600" dirty="0"/>
          </a:p>
          <a:p>
            <a:pPr lvl="2">
              <a:lnSpc>
                <a:spcPct val="160000"/>
              </a:lnSpc>
              <a:spcBef>
                <a:spcPts val="200"/>
              </a:spcBef>
            </a:pPr>
            <a:endParaRPr lang="en-US" altLang="zh-CN" sz="1600" dirty="0"/>
          </a:p>
          <a:p>
            <a:pPr lvl="2">
              <a:lnSpc>
                <a:spcPct val="160000"/>
              </a:lnSpc>
              <a:spcBef>
                <a:spcPts val="200"/>
              </a:spcBef>
            </a:pPr>
            <a:endParaRPr lang="en-US" altLang="zh-CN" sz="1600" dirty="0"/>
          </a:p>
          <a:p>
            <a:pPr lvl="2">
              <a:lnSpc>
                <a:spcPct val="160000"/>
              </a:lnSpc>
              <a:spcBef>
                <a:spcPts val="200"/>
              </a:spcBef>
            </a:pPr>
            <a:r>
              <a:rPr lang="zh-CN" altLang="en-US" sz="1600" dirty="0"/>
              <a:t>修改为</a:t>
            </a:r>
            <a:r>
              <a:rPr lang="en-US" altLang="zh-CN" sz="1600" dirty="0"/>
              <a:t>:</a:t>
            </a:r>
          </a:p>
          <a:p>
            <a:pPr lvl="2">
              <a:lnSpc>
                <a:spcPct val="160000"/>
              </a:lnSpc>
              <a:spcBef>
                <a:spcPts val="200"/>
              </a:spcBef>
            </a:pPr>
            <a:endParaRPr lang="en-US" altLang="zh-CN" sz="1600" dirty="0"/>
          </a:p>
          <a:p>
            <a:pPr lvl="2">
              <a:lnSpc>
                <a:spcPct val="160000"/>
              </a:lnSpc>
              <a:spcBef>
                <a:spcPts val="200"/>
              </a:spcBef>
            </a:pPr>
            <a:endParaRPr lang="en-US" altLang="zh-CN" sz="1600" dirty="0"/>
          </a:p>
          <a:p>
            <a:pPr marL="628650" lvl="3" indent="-285750">
              <a:lnSpc>
                <a:spcPct val="160000"/>
              </a:lnSpc>
              <a:spcBef>
                <a:spcPts val="200"/>
              </a:spcBef>
            </a:pPr>
            <a:r>
              <a:rPr lang="zh-CN" altLang="en-US" sz="1600" dirty="0"/>
              <a:t>下面让我们修改成本函数，观察训练结果吧</a:t>
            </a:r>
            <a:r>
              <a:rPr lang="en-US" altLang="zh-CN" sz="1600" dirty="0"/>
              <a:t>.</a:t>
            </a:r>
          </a:p>
          <a:p>
            <a:pPr marL="628650" lvl="3" indent="-285750">
              <a:lnSpc>
                <a:spcPct val="160000"/>
              </a:lnSpc>
              <a:spcBef>
                <a:spcPts val="200"/>
              </a:spcBef>
            </a:pPr>
            <a:r>
              <a:rPr lang="zh-CN" altLang="en-US" sz="1600" b="1" dirty="0"/>
              <a:t>练习</a:t>
            </a:r>
            <a:r>
              <a:rPr lang="en-US" altLang="zh-CN" sz="1600" dirty="0"/>
              <a:t>: </a:t>
            </a:r>
            <a:r>
              <a:rPr lang="zh-CN" altLang="en-US" sz="1600" dirty="0"/>
              <a:t>实现 </a:t>
            </a:r>
            <a:r>
              <a:rPr lang="en-US" altLang="zh-CN" sz="1600" dirty="0" err="1"/>
              <a:t>calculate_cost_with_regularization</a:t>
            </a:r>
            <a:r>
              <a:rPr lang="en-US" altLang="zh-CN" sz="1600" dirty="0"/>
              <a:t>() </a:t>
            </a:r>
            <a:r>
              <a:rPr lang="zh-CN" altLang="en-US" sz="1600" dirty="0"/>
              <a:t>来计算公式 </a:t>
            </a:r>
            <a:r>
              <a:rPr lang="en-US" altLang="zh-CN" sz="1600" dirty="0"/>
              <a:t>(2). </a:t>
            </a:r>
            <a:r>
              <a:rPr lang="zh-CN" altLang="en-US" sz="1600" dirty="0"/>
              <a:t>要计算          </a:t>
            </a:r>
            <a:r>
              <a:rPr lang="en-US" altLang="zh-CN" sz="1600" dirty="0"/>
              <a:t>, </a:t>
            </a:r>
            <a:r>
              <a:rPr lang="zh-CN" altLang="en-US" sz="1600" dirty="0"/>
              <a:t>可以使用下述方法：</a:t>
            </a:r>
          </a:p>
          <a:p>
            <a:pPr marL="342900" lvl="3" indent="0" algn="ctr">
              <a:lnSpc>
                <a:spcPct val="160000"/>
              </a:lnSpc>
              <a:spcBef>
                <a:spcPts val="200"/>
              </a:spcBef>
              <a:buNone/>
            </a:pPr>
            <a:r>
              <a:rPr lang="en-US" altLang="zh-CN" sz="1600" dirty="0" err="1"/>
              <a:t>np.sum</a:t>
            </a:r>
            <a:r>
              <a:rPr lang="en-US" altLang="zh-CN" sz="1600" dirty="0"/>
              <a:t>(</a:t>
            </a:r>
            <a:r>
              <a:rPr lang="en-US" altLang="zh-CN" sz="1600" dirty="0" err="1"/>
              <a:t>np.square</a:t>
            </a:r>
            <a:r>
              <a:rPr lang="en-US" altLang="zh-CN" sz="1600" dirty="0"/>
              <a:t>(</a:t>
            </a:r>
            <a:r>
              <a:rPr lang="en-US" altLang="zh-CN" sz="1600" dirty="0" err="1"/>
              <a:t>Wl</a:t>
            </a:r>
            <a:r>
              <a:rPr lang="en-US" altLang="zh-CN" sz="1600" dirty="0"/>
              <a:t>))</a:t>
            </a:r>
          </a:p>
          <a:p>
            <a:pPr marL="628650" lvl="3" indent="-285750">
              <a:lnSpc>
                <a:spcPct val="160000"/>
              </a:lnSpc>
              <a:spcBef>
                <a:spcPts val="200"/>
              </a:spcBef>
            </a:pPr>
            <a:r>
              <a:rPr lang="zh-CN" altLang="en-US" sz="1600" dirty="0"/>
              <a:t>你需要分别                 都进行上面的计算</a:t>
            </a:r>
            <a:r>
              <a:rPr lang="en-US" altLang="zh-CN" sz="1600" dirty="0"/>
              <a:t>, </a:t>
            </a:r>
            <a:r>
              <a:rPr lang="zh-CN" altLang="en-US" sz="1600" dirty="0"/>
              <a:t>将它们求和并乘以</a:t>
            </a:r>
            <a:endParaRPr lang="en-US" altLang="zh-CN" sz="1600" dirty="0"/>
          </a:p>
        </p:txBody>
      </p:sp>
      <p:pic>
        <p:nvPicPr>
          <p:cNvPr id="9" name="图片 8">
            <a:extLst>
              <a:ext uri="{FF2B5EF4-FFF2-40B4-BE49-F238E27FC236}">
                <a16:creationId xmlns:a16="http://schemas.microsoft.com/office/drawing/2014/main" id="{1567E89C-295A-434C-AA61-8B09727E680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8352903" y="5112685"/>
            <a:ext cx="1047750" cy="638175"/>
          </a:xfrm>
          <a:prstGeom prst="rect">
            <a:avLst/>
          </a:prstGeom>
        </p:spPr>
      </p:pic>
      <p:pic>
        <p:nvPicPr>
          <p:cNvPr id="10" name="图片 9">
            <a:extLst>
              <a:ext uri="{FF2B5EF4-FFF2-40B4-BE49-F238E27FC236}">
                <a16:creationId xmlns:a16="http://schemas.microsoft.com/office/drawing/2014/main" id="{EC85273C-A011-48C1-82D3-1FC40C028B39}"/>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250321" y="6031804"/>
            <a:ext cx="1704975" cy="381000"/>
          </a:xfrm>
          <a:prstGeom prst="rect">
            <a:avLst/>
          </a:prstGeom>
        </p:spPr>
      </p:pic>
      <p:pic>
        <p:nvPicPr>
          <p:cNvPr id="11" name="图片 10">
            <a:extLst>
              <a:ext uri="{FF2B5EF4-FFF2-40B4-BE49-F238E27FC236}">
                <a16:creationId xmlns:a16="http://schemas.microsoft.com/office/drawing/2014/main" id="{ECD3026A-90F2-433A-8DFC-645AE3577F56}"/>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453739" y="5978177"/>
            <a:ext cx="523875" cy="438150"/>
          </a:xfrm>
          <a:prstGeom prst="rect">
            <a:avLst/>
          </a:prstGeom>
        </p:spPr>
      </p:pic>
    </p:spTree>
    <p:extLst>
      <p:ext uri="{BB962C8B-B14F-4D97-AF65-F5344CB8AC3E}">
        <p14:creationId xmlns:p14="http://schemas.microsoft.com/office/powerpoint/2010/main" val="209118380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Regularization</a:t>
            </a:r>
            <a:endParaRPr kumimoji="1" lang="zh-CN" altLang="en-US" dirty="0"/>
          </a:p>
        </p:txBody>
      </p:sp>
      <p:sp>
        <p:nvSpPr>
          <p:cNvPr id="3" name="内容占位符 2"/>
          <p:cNvSpPr>
            <a:spLocks noGrp="1"/>
          </p:cNvSpPr>
          <p:nvPr>
            <p:ph idx="1"/>
          </p:nvPr>
        </p:nvSpPr>
        <p:spPr>
          <a:xfrm>
            <a:off x="530086" y="1288573"/>
            <a:ext cx="11494899" cy="5407951"/>
          </a:xfrm>
        </p:spPr>
        <p:txBody>
          <a:bodyPr>
            <a:noAutofit/>
          </a:bodyPr>
          <a:lstStyle/>
          <a:p>
            <a:pPr>
              <a:lnSpc>
                <a:spcPct val="160000"/>
              </a:lnSpc>
              <a:spcBef>
                <a:spcPts val="200"/>
              </a:spcBef>
            </a:pPr>
            <a:r>
              <a:rPr lang="en-US" altLang="zh-CN" sz="2000" b="1" dirty="0"/>
              <a:t>2 - L2</a:t>
            </a:r>
            <a:r>
              <a:rPr lang="zh-CN" altLang="en-US" sz="2000" b="1" dirty="0"/>
              <a:t>正则化（</a:t>
            </a:r>
            <a:r>
              <a:rPr lang="en-US" altLang="zh-CN" sz="2000" b="1" dirty="0"/>
              <a:t>L2 Regularization</a:t>
            </a:r>
            <a:r>
              <a:rPr lang="zh-CN" altLang="en-US" sz="2000" b="1" dirty="0"/>
              <a:t>）</a:t>
            </a:r>
            <a:endParaRPr lang="en-US" altLang="zh-CN" sz="2000" b="1" dirty="0"/>
          </a:p>
          <a:p>
            <a:pPr lvl="1">
              <a:lnSpc>
                <a:spcPct val="160000"/>
              </a:lnSpc>
              <a:spcBef>
                <a:spcPts val="200"/>
              </a:spcBef>
            </a:pPr>
            <a:r>
              <a:rPr lang="zh-CN" altLang="en-US" sz="1600" b="1" dirty="0"/>
              <a:t>结论</a:t>
            </a:r>
            <a:r>
              <a:rPr lang="en-US" altLang="zh-CN" sz="1600" b="1" dirty="0"/>
              <a:t>:</a:t>
            </a:r>
          </a:p>
          <a:p>
            <a:pPr lvl="2">
              <a:lnSpc>
                <a:spcPct val="160000"/>
              </a:lnSpc>
              <a:spcBef>
                <a:spcPts val="200"/>
              </a:spcBef>
            </a:pPr>
            <a:r>
              <a:rPr lang="zh-CN" altLang="en-US" sz="1600" dirty="0"/>
              <a:t>参数</a:t>
            </a:r>
            <a:r>
              <a:rPr lang="en-US" altLang="zh-CN" sz="1600" dirty="0"/>
              <a:t>λ</a:t>
            </a:r>
            <a:r>
              <a:rPr lang="zh-CN" altLang="en-US" sz="1600" dirty="0"/>
              <a:t>是一个超参数</a:t>
            </a:r>
          </a:p>
          <a:p>
            <a:pPr lvl="2">
              <a:lnSpc>
                <a:spcPct val="160000"/>
              </a:lnSpc>
              <a:spcBef>
                <a:spcPts val="200"/>
              </a:spcBef>
            </a:pPr>
            <a:r>
              <a:rPr lang="en-US" altLang="zh-CN" sz="1600" dirty="0"/>
              <a:t>L2</a:t>
            </a:r>
            <a:r>
              <a:rPr lang="zh-CN" altLang="en-US" sz="1600" dirty="0"/>
              <a:t>正则化让我们的模型更加平滑</a:t>
            </a:r>
            <a:r>
              <a:rPr lang="en-US" altLang="zh-CN" sz="1600" dirty="0"/>
              <a:t>. </a:t>
            </a:r>
            <a:r>
              <a:rPr lang="zh-CN" altLang="en-US" sz="1600" dirty="0"/>
              <a:t>如果</a:t>
            </a:r>
            <a:r>
              <a:rPr lang="en-US" altLang="zh-CN" sz="1600" dirty="0"/>
              <a:t>λ</a:t>
            </a:r>
            <a:r>
              <a:rPr lang="zh-CN" altLang="en-US" sz="1600" dirty="0"/>
              <a:t>太大</a:t>
            </a:r>
            <a:r>
              <a:rPr lang="en-US" altLang="zh-CN" sz="1600" dirty="0"/>
              <a:t>, </a:t>
            </a:r>
            <a:r>
              <a:rPr lang="zh-CN" altLang="en-US" sz="1600" dirty="0"/>
              <a:t>会导致模型过度平滑（</a:t>
            </a:r>
            <a:r>
              <a:rPr lang="en-US" altLang="zh-CN" sz="1600" dirty="0" err="1"/>
              <a:t>oversmooth</a:t>
            </a:r>
            <a:r>
              <a:rPr lang="zh-CN" altLang="en-US" sz="1600" dirty="0"/>
              <a:t>）</a:t>
            </a:r>
            <a:r>
              <a:rPr lang="en-US" altLang="zh-CN" sz="1600" dirty="0"/>
              <a:t>, </a:t>
            </a:r>
            <a:r>
              <a:rPr lang="zh-CN" altLang="en-US" sz="1600" dirty="0"/>
              <a:t>导致模型产生很大的训练误差。</a:t>
            </a:r>
          </a:p>
          <a:p>
            <a:pPr lvl="1">
              <a:lnSpc>
                <a:spcPct val="160000"/>
              </a:lnSpc>
              <a:spcBef>
                <a:spcPts val="200"/>
              </a:spcBef>
            </a:pPr>
            <a:r>
              <a:rPr lang="en-US" altLang="zh-CN" sz="1600" b="1" dirty="0"/>
              <a:t>L2</a:t>
            </a:r>
            <a:r>
              <a:rPr lang="zh-CN" altLang="en-US" sz="1600" b="1" dirty="0"/>
              <a:t>正则化究竟在做什么？</a:t>
            </a:r>
            <a:r>
              <a:rPr lang="en-US" altLang="zh-CN" sz="1600" b="1" dirty="0"/>
              <a:t>:</a:t>
            </a:r>
          </a:p>
          <a:p>
            <a:pPr lvl="2">
              <a:lnSpc>
                <a:spcPct val="160000"/>
              </a:lnSpc>
              <a:spcBef>
                <a:spcPts val="200"/>
              </a:spcBef>
            </a:pPr>
            <a:r>
              <a:rPr lang="en-US" altLang="zh-CN" sz="1600" dirty="0"/>
              <a:t>L2</a:t>
            </a:r>
            <a:r>
              <a:rPr lang="zh-CN" altLang="en-US" sz="1600" dirty="0"/>
              <a:t>正则化依赖于这样的假设，即具有小权重的模型比具有大权重的模型简单。 因此，通过惩罚成本函数中权重的平方值，可以将所有权重削减到较小的值，使得模型更加平滑，从而减少过拟合问题。</a:t>
            </a:r>
          </a:p>
          <a:p>
            <a:pPr lvl="1">
              <a:lnSpc>
                <a:spcPct val="160000"/>
              </a:lnSpc>
              <a:spcBef>
                <a:spcPts val="200"/>
              </a:spcBef>
            </a:pPr>
            <a:r>
              <a:rPr lang="zh-CN" altLang="en-US" sz="1600" b="1" dirty="0"/>
              <a:t>你应该记住 </a:t>
            </a:r>
            <a:r>
              <a:rPr lang="en-US" altLang="zh-CN" sz="1600" dirty="0"/>
              <a:t>-- L2</a:t>
            </a:r>
            <a:r>
              <a:rPr lang="zh-CN" altLang="en-US" sz="1600" dirty="0"/>
              <a:t>正则化的实现</a:t>
            </a:r>
            <a:r>
              <a:rPr lang="en-US" altLang="zh-CN" sz="1600" dirty="0"/>
              <a:t>:</a:t>
            </a:r>
          </a:p>
          <a:p>
            <a:pPr marL="342900" lvl="1" indent="0">
              <a:lnSpc>
                <a:spcPct val="160000"/>
              </a:lnSpc>
              <a:spcBef>
                <a:spcPts val="200"/>
              </a:spcBef>
              <a:buNone/>
            </a:pPr>
            <a:r>
              <a:rPr lang="en-US" altLang="zh-CN" sz="1600" dirty="0"/>
              <a:t>    1</a:t>
            </a:r>
            <a:r>
              <a:rPr lang="zh-CN" altLang="en-US" sz="1600" dirty="0"/>
              <a:t>、成本函数</a:t>
            </a:r>
            <a:r>
              <a:rPr lang="en-US" altLang="zh-CN" sz="1600" dirty="0"/>
              <a:t>cost</a:t>
            </a:r>
            <a:r>
              <a:rPr lang="zh-CN" altLang="en-US" sz="1600" dirty="0"/>
              <a:t>的计算：</a:t>
            </a:r>
            <a:r>
              <a:rPr lang="en-US" altLang="zh-CN" sz="1600" dirty="0"/>
              <a:t>cost</a:t>
            </a:r>
            <a:r>
              <a:rPr lang="zh-CN" altLang="en-US" sz="1600" dirty="0"/>
              <a:t>中添加了一个正则化项</a:t>
            </a:r>
          </a:p>
          <a:p>
            <a:pPr marL="342900" lvl="1" indent="0">
              <a:lnSpc>
                <a:spcPct val="160000"/>
              </a:lnSpc>
              <a:spcBef>
                <a:spcPts val="200"/>
              </a:spcBef>
              <a:buNone/>
            </a:pPr>
            <a:r>
              <a:rPr lang="en-US" altLang="zh-CN" sz="1600" dirty="0"/>
              <a:t>    2</a:t>
            </a:r>
            <a:r>
              <a:rPr lang="zh-CN" altLang="en-US" sz="1600" dirty="0"/>
              <a:t>、反向传播：在梯度下降中减去一个额外项</a:t>
            </a:r>
          </a:p>
          <a:p>
            <a:pPr marL="342900" lvl="1" indent="0">
              <a:lnSpc>
                <a:spcPct val="160000"/>
              </a:lnSpc>
              <a:spcBef>
                <a:spcPts val="200"/>
              </a:spcBef>
              <a:buNone/>
            </a:pPr>
            <a:r>
              <a:rPr lang="en-US" altLang="zh-CN" sz="1600" dirty="0"/>
              <a:t>    3</a:t>
            </a:r>
            <a:r>
              <a:rPr lang="zh-CN" altLang="en-US" sz="1600" dirty="0"/>
              <a:t>、权重值变小了 </a:t>
            </a:r>
            <a:r>
              <a:rPr lang="en-US" altLang="zh-CN" sz="1600" dirty="0"/>
              <a:t>(“weight decay”)</a:t>
            </a:r>
            <a:r>
              <a:rPr lang="zh-CN" altLang="en-US" sz="1600" dirty="0"/>
              <a:t>：权重被削减为更小的值</a:t>
            </a:r>
            <a:r>
              <a:rPr lang="en-US" altLang="zh-CN" sz="1600" dirty="0"/>
              <a:t>.</a:t>
            </a:r>
          </a:p>
          <a:p>
            <a:pPr lvl="1">
              <a:lnSpc>
                <a:spcPct val="160000"/>
              </a:lnSpc>
              <a:spcBef>
                <a:spcPts val="200"/>
              </a:spcBef>
            </a:pPr>
            <a:endParaRPr lang="en-US" altLang="zh-CN" sz="1600" dirty="0"/>
          </a:p>
        </p:txBody>
      </p:sp>
    </p:spTree>
    <p:extLst>
      <p:ext uri="{BB962C8B-B14F-4D97-AF65-F5344CB8AC3E}">
        <p14:creationId xmlns:p14="http://schemas.microsoft.com/office/powerpoint/2010/main" val="180960576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Regularization</a:t>
            </a:r>
            <a:endParaRPr kumimoji="1" lang="zh-CN" altLang="en-US" dirty="0"/>
          </a:p>
        </p:txBody>
      </p:sp>
      <p:sp>
        <p:nvSpPr>
          <p:cNvPr id="3" name="内容占位符 2"/>
          <p:cNvSpPr>
            <a:spLocks noGrp="1"/>
          </p:cNvSpPr>
          <p:nvPr>
            <p:ph idx="1"/>
          </p:nvPr>
        </p:nvSpPr>
        <p:spPr>
          <a:xfrm>
            <a:off x="530086" y="1288573"/>
            <a:ext cx="11494899" cy="5407951"/>
          </a:xfrm>
        </p:spPr>
        <p:txBody>
          <a:bodyPr>
            <a:noAutofit/>
          </a:bodyPr>
          <a:lstStyle/>
          <a:p>
            <a:pPr>
              <a:lnSpc>
                <a:spcPct val="160000"/>
              </a:lnSpc>
              <a:spcBef>
                <a:spcPts val="200"/>
              </a:spcBef>
            </a:pPr>
            <a:r>
              <a:rPr lang="en-US" altLang="zh-CN" sz="2000" b="1" dirty="0"/>
              <a:t>3 - Dropout</a:t>
            </a:r>
          </a:p>
          <a:p>
            <a:pPr lvl="1">
              <a:lnSpc>
                <a:spcPct val="160000"/>
              </a:lnSpc>
              <a:spcBef>
                <a:spcPts val="200"/>
              </a:spcBef>
            </a:pPr>
            <a:r>
              <a:rPr lang="zh-CN" altLang="en-US" sz="1600" dirty="0"/>
              <a:t>在此小节内</a:t>
            </a:r>
            <a:r>
              <a:rPr lang="en-US" altLang="zh-CN" sz="1600" dirty="0"/>
              <a:t>,</a:t>
            </a:r>
            <a:r>
              <a:rPr lang="zh-CN" altLang="en-US" sz="1600" dirty="0"/>
              <a:t>我们将采用</a:t>
            </a:r>
            <a:r>
              <a:rPr lang="en-US" altLang="zh-CN" sz="1600" b="1" dirty="0"/>
              <a:t>Dropout</a:t>
            </a:r>
            <a:r>
              <a:rPr lang="zh-CN" altLang="en-US" sz="1600" dirty="0"/>
              <a:t>操作来优化我们的基础模型，解决其过拟合问题。</a:t>
            </a:r>
            <a:endParaRPr lang="en-US" altLang="zh-CN" sz="1600" dirty="0"/>
          </a:p>
          <a:p>
            <a:pPr lvl="1">
              <a:lnSpc>
                <a:spcPct val="160000"/>
              </a:lnSpc>
              <a:spcBef>
                <a:spcPts val="200"/>
              </a:spcBef>
            </a:pPr>
            <a:r>
              <a:rPr lang="zh-CN" altLang="en-US" sz="1600" b="1" dirty="0"/>
              <a:t>在每次迭代中随机“关闭”一些节点</a:t>
            </a:r>
          </a:p>
          <a:p>
            <a:pPr marL="642937" lvl="2" indent="0">
              <a:lnSpc>
                <a:spcPct val="160000"/>
              </a:lnSpc>
              <a:spcBef>
                <a:spcPts val="200"/>
              </a:spcBef>
              <a:buNone/>
            </a:pPr>
            <a:r>
              <a:rPr lang="en-US" altLang="zh-CN" sz="1600" dirty="0"/>
              <a:t>Dropout</a:t>
            </a:r>
            <a:r>
              <a:rPr lang="zh-CN" altLang="en-US" sz="1600" dirty="0"/>
              <a:t>操作按照一定地概率随机选择一些隐藏层神经元进行“关闭”，即认为这些神经元不存在，从而让我们在每次迭代中只使用神经元中的一部分。这样做的直观意义是</a:t>
            </a:r>
            <a:r>
              <a:rPr lang="en-US" altLang="zh-CN" sz="1600" dirty="0"/>
              <a:t>,</a:t>
            </a:r>
            <a:r>
              <a:rPr lang="zh-CN" altLang="en-US" sz="1600" dirty="0"/>
              <a:t>它让我们不对某个神经元过分敏感，因为每个神经元都有几率会被“关闭”，从而减少过拟合的问题。</a:t>
            </a:r>
          </a:p>
          <a:p>
            <a:pPr lvl="1">
              <a:lnSpc>
                <a:spcPct val="160000"/>
              </a:lnSpc>
              <a:spcBef>
                <a:spcPts val="200"/>
              </a:spcBef>
            </a:pPr>
            <a:r>
              <a:rPr lang="zh-CN" altLang="en-US" sz="1600" b="1" dirty="0"/>
              <a:t>练习</a:t>
            </a:r>
            <a:r>
              <a:rPr lang="en-US" altLang="zh-CN" sz="1600" dirty="0"/>
              <a:t>: </a:t>
            </a:r>
            <a:r>
              <a:rPr lang="zh-CN" altLang="en-US" sz="1600" dirty="0"/>
              <a:t>实现带</a:t>
            </a:r>
            <a:r>
              <a:rPr lang="en-US" altLang="zh-CN" sz="1600" dirty="0"/>
              <a:t>Dropout</a:t>
            </a:r>
            <a:r>
              <a:rPr lang="zh-CN" altLang="en-US" sz="1600" dirty="0"/>
              <a:t>的前向传播</a:t>
            </a:r>
            <a:r>
              <a:rPr lang="en-US" altLang="zh-CN" sz="1600" dirty="0" err="1"/>
              <a:t>forward_caculate_with_dropout</a:t>
            </a:r>
            <a:r>
              <a:rPr lang="en-US" altLang="zh-CN" sz="1600" dirty="0"/>
              <a:t>()</a:t>
            </a:r>
            <a:r>
              <a:rPr lang="zh-CN" altLang="en-US" sz="1600" dirty="0"/>
              <a:t>。使用一个三层网络，并在第一层和第二层加入</a:t>
            </a:r>
            <a:r>
              <a:rPr lang="en-US" altLang="zh-CN" sz="1600" dirty="0"/>
              <a:t>Dropout</a:t>
            </a:r>
            <a:r>
              <a:rPr lang="zh-CN" altLang="en-US" sz="1600" dirty="0"/>
              <a:t>操作，因为我们不会在输入层和输出层使用</a:t>
            </a:r>
            <a:r>
              <a:rPr lang="en-US" altLang="zh-CN" sz="1600" dirty="0"/>
              <a:t>Dropout</a:t>
            </a:r>
            <a:r>
              <a:rPr lang="zh-CN" altLang="en-US" sz="1600" dirty="0"/>
              <a:t>。</a:t>
            </a:r>
            <a:endParaRPr lang="en-US" altLang="zh-CN" sz="1600" dirty="0"/>
          </a:p>
        </p:txBody>
      </p:sp>
    </p:spTree>
    <p:extLst>
      <p:ext uri="{BB962C8B-B14F-4D97-AF65-F5344CB8AC3E}">
        <p14:creationId xmlns:p14="http://schemas.microsoft.com/office/powerpoint/2010/main" val="388591411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Regularization</a:t>
            </a:r>
            <a:endParaRPr kumimoji="1" lang="zh-CN" altLang="en-US" dirty="0"/>
          </a:p>
        </p:txBody>
      </p:sp>
      <p:sp>
        <p:nvSpPr>
          <p:cNvPr id="3" name="内容占位符 2"/>
          <p:cNvSpPr>
            <a:spLocks noGrp="1"/>
          </p:cNvSpPr>
          <p:nvPr>
            <p:ph idx="1"/>
          </p:nvPr>
        </p:nvSpPr>
        <p:spPr>
          <a:xfrm>
            <a:off x="530086" y="1288573"/>
            <a:ext cx="11494899" cy="5407951"/>
          </a:xfrm>
        </p:spPr>
        <p:txBody>
          <a:bodyPr>
            <a:noAutofit/>
          </a:bodyPr>
          <a:lstStyle/>
          <a:p>
            <a:pPr>
              <a:lnSpc>
                <a:spcPct val="160000"/>
              </a:lnSpc>
              <a:spcBef>
                <a:spcPts val="200"/>
              </a:spcBef>
            </a:pPr>
            <a:r>
              <a:rPr lang="en-US" altLang="zh-CN" sz="2000" b="1" dirty="0"/>
              <a:t>3 - Dropout</a:t>
            </a:r>
          </a:p>
          <a:p>
            <a:pPr lvl="1">
              <a:lnSpc>
                <a:spcPct val="160000"/>
              </a:lnSpc>
              <a:spcBef>
                <a:spcPts val="200"/>
              </a:spcBef>
            </a:pPr>
            <a:r>
              <a:rPr lang="zh-CN" altLang="en-US" sz="1600" b="1" dirty="0"/>
              <a:t>指导</a:t>
            </a:r>
            <a:r>
              <a:rPr lang="en-US" altLang="zh-CN" sz="1600" b="1" dirty="0"/>
              <a:t>:</a:t>
            </a:r>
          </a:p>
          <a:p>
            <a:pPr marL="642937" lvl="2" indent="0">
              <a:lnSpc>
                <a:spcPct val="160000"/>
              </a:lnSpc>
              <a:spcBef>
                <a:spcPts val="200"/>
              </a:spcBef>
              <a:buNone/>
            </a:pPr>
            <a:r>
              <a:rPr lang="zh-CN" altLang="en-US" sz="1600" dirty="0"/>
              <a:t>实现</a:t>
            </a:r>
            <a:r>
              <a:rPr lang="en-US" altLang="zh-CN" sz="1600" dirty="0"/>
              <a:t>Dropout</a:t>
            </a:r>
            <a:r>
              <a:rPr lang="zh-CN" altLang="en-US" sz="1600" dirty="0"/>
              <a:t>操作，你需要进行以下四个步骤</a:t>
            </a:r>
            <a:r>
              <a:rPr lang="en-US" altLang="zh-CN" sz="1600" dirty="0"/>
              <a:t>:</a:t>
            </a:r>
          </a:p>
          <a:p>
            <a:pPr marL="642937" lvl="2" indent="0">
              <a:lnSpc>
                <a:spcPct val="160000"/>
              </a:lnSpc>
              <a:spcBef>
                <a:spcPts val="200"/>
              </a:spcBef>
              <a:buNone/>
            </a:pPr>
            <a:r>
              <a:rPr lang="en-US" altLang="zh-CN" sz="1600" dirty="0"/>
              <a:t>1</a:t>
            </a:r>
            <a:r>
              <a:rPr lang="zh-CN" altLang="en-US" sz="1600" dirty="0"/>
              <a:t>、我们设置变量</a:t>
            </a:r>
            <a:r>
              <a:rPr lang="en-US" altLang="zh-CN" sz="1600" dirty="0"/>
              <a:t>d</a:t>
            </a:r>
            <a:r>
              <a:rPr lang="en-US" altLang="zh-CN" sz="1600" baseline="30000" dirty="0"/>
              <a:t>[1]</a:t>
            </a:r>
            <a:r>
              <a:rPr lang="zh-CN" altLang="en-US" sz="1600" dirty="0"/>
              <a:t>，使用和</a:t>
            </a:r>
            <a:r>
              <a:rPr lang="en-US" altLang="zh-CN" sz="1600" dirty="0"/>
              <a:t>a</a:t>
            </a:r>
            <a:r>
              <a:rPr lang="en-US" altLang="zh-CN" sz="1600" baseline="30000" dirty="0"/>
              <a:t>[1]</a:t>
            </a:r>
            <a:r>
              <a:rPr lang="zh-CN" altLang="en-US" sz="1600" dirty="0"/>
              <a:t>一样的数据形状，并用</a:t>
            </a:r>
            <a:r>
              <a:rPr lang="en-US" altLang="zh-CN" sz="1600" dirty="0" err="1"/>
              <a:t>np.random.rand</a:t>
            </a:r>
            <a:r>
              <a:rPr lang="en-US" altLang="zh-CN" sz="1600" dirty="0"/>
              <a:t>()</a:t>
            </a:r>
            <a:r>
              <a:rPr lang="zh-CN" altLang="en-US" sz="1600" dirty="0"/>
              <a:t>初始化为</a:t>
            </a:r>
            <a:r>
              <a:rPr lang="en-US" altLang="zh-CN" sz="1600" dirty="0"/>
              <a:t>0</a:t>
            </a:r>
            <a:r>
              <a:rPr lang="zh-CN" altLang="en-US" sz="1600" dirty="0"/>
              <a:t>到</a:t>
            </a:r>
            <a:r>
              <a:rPr lang="en-US" altLang="zh-CN" sz="1600" dirty="0"/>
              <a:t>1</a:t>
            </a:r>
            <a:r>
              <a:rPr lang="zh-CN" altLang="en-US" sz="1600" dirty="0"/>
              <a:t>之间。使用向量化操作来构造</a:t>
            </a:r>
            <a:endParaRPr lang="en-US" altLang="zh-CN" sz="1600" dirty="0"/>
          </a:p>
          <a:p>
            <a:pPr marL="642937" lvl="2" indent="0">
              <a:lnSpc>
                <a:spcPct val="160000"/>
              </a:lnSpc>
              <a:spcBef>
                <a:spcPts val="200"/>
              </a:spcBef>
              <a:buNone/>
            </a:pPr>
            <a:r>
              <a:rPr lang="en-US" altLang="zh-CN" sz="1600" dirty="0"/>
              <a:t>                       </a:t>
            </a:r>
            <a:r>
              <a:rPr lang="zh-CN" altLang="en-US" sz="1600" dirty="0"/>
              <a:t>      ，使用和</a:t>
            </a:r>
            <a:r>
              <a:rPr lang="en-US" altLang="zh-CN" sz="1600" dirty="0"/>
              <a:t>A</a:t>
            </a:r>
            <a:r>
              <a:rPr lang="en-US" altLang="zh-CN" sz="1600" baseline="30000" dirty="0"/>
              <a:t>[1]</a:t>
            </a:r>
            <a:r>
              <a:rPr lang="zh-CN" altLang="en-US" sz="1600" dirty="0"/>
              <a:t>一样的数据形状。</a:t>
            </a:r>
          </a:p>
          <a:p>
            <a:pPr marL="642937" lvl="2" indent="0">
              <a:lnSpc>
                <a:spcPct val="160000"/>
              </a:lnSpc>
              <a:spcBef>
                <a:spcPts val="200"/>
              </a:spcBef>
              <a:buNone/>
            </a:pPr>
            <a:r>
              <a:rPr lang="en-US" altLang="zh-CN" sz="1600" dirty="0"/>
              <a:t>2</a:t>
            </a:r>
            <a:r>
              <a:rPr lang="zh-CN" altLang="en-US" sz="1600" dirty="0"/>
              <a:t>、将</a:t>
            </a:r>
            <a:r>
              <a:rPr lang="en-US" altLang="zh-CN" sz="1600" dirty="0"/>
              <a:t>D</a:t>
            </a:r>
            <a:r>
              <a:rPr lang="en-US" altLang="zh-CN" sz="1600" baseline="30000" dirty="0"/>
              <a:t>[1]</a:t>
            </a:r>
            <a:r>
              <a:rPr lang="zh-CN" altLang="en-US" sz="1600" dirty="0"/>
              <a:t>中的值以</a:t>
            </a:r>
            <a:r>
              <a:rPr lang="en-US" altLang="zh-CN" sz="1600" dirty="0"/>
              <a:t>(1-keep_prob)</a:t>
            </a:r>
            <a:r>
              <a:rPr lang="zh-CN" altLang="en-US" sz="1600" dirty="0"/>
              <a:t>的概率设置为</a:t>
            </a:r>
            <a:r>
              <a:rPr lang="en-US" altLang="zh-CN" sz="1600" dirty="0"/>
              <a:t>0</a:t>
            </a:r>
            <a:r>
              <a:rPr lang="zh-CN" altLang="en-US" sz="1600" dirty="0"/>
              <a:t>，或者以</a:t>
            </a:r>
            <a:r>
              <a:rPr lang="en-US" altLang="zh-CN" sz="1600" dirty="0"/>
              <a:t>(</a:t>
            </a:r>
            <a:r>
              <a:rPr lang="en-US" altLang="zh-CN" sz="1600" dirty="0" err="1"/>
              <a:t>keep_prob</a:t>
            </a:r>
            <a:r>
              <a:rPr lang="en-US" altLang="zh-CN" sz="1600" dirty="0"/>
              <a:t>)</a:t>
            </a:r>
            <a:r>
              <a:rPr lang="zh-CN" altLang="en-US" sz="1600" dirty="0"/>
              <a:t>的概率设置成</a:t>
            </a:r>
            <a:r>
              <a:rPr lang="en-US" altLang="zh-CN" sz="1600" dirty="0"/>
              <a:t>1</a:t>
            </a:r>
            <a:r>
              <a:rPr lang="zh-CN" altLang="en-US" sz="1600" dirty="0"/>
              <a:t>。提示</a:t>
            </a:r>
            <a:r>
              <a:rPr lang="en-US" altLang="zh-CN" sz="1600" dirty="0"/>
              <a:t>: </a:t>
            </a:r>
            <a:r>
              <a:rPr lang="zh-CN" altLang="en-US" sz="1600" dirty="0"/>
              <a:t>可以通过</a:t>
            </a:r>
            <a:r>
              <a:rPr lang="en-US" altLang="zh-CN" sz="1600" dirty="0"/>
              <a:t>: X = (X &lt; </a:t>
            </a:r>
            <a:r>
              <a:rPr lang="en-US" altLang="zh-CN" sz="1600" dirty="0" err="1"/>
              <a:t>keep_prob</a:t>
            </a:r>
            <a:r>
              <a:rPr lang="en-US" altLang="zh-CN" sz="1600" dirty="0"/>
              <a:t>)</a:t>
            </a:r>
            <a:r>
              <a:rPr lang="zh-CN" altLang="en-US" sz="1600" dirty="0"/>
              <a:t>来实现上述目标。其中</a:t>
            </a:r>
            <a:r>
              <a:rPr lang="en-US" altLang="zh-CN" sz="1600" dirty="0"/>
              <a:t>0</a:t>
            </a:r>
            <a:r>
              <a:rPr lang="zh-CN" altLang="en-US" sz="1600" dirty="0"/>
              <a:t>和</a:t>
            </a:r>
            <a:r>
              <a:rPr lang="en-US" altLang="zh-CN" sz="1600" dirty="0"/>
              <a:t>1</a:t>
            </a:r>
            <a:r>
              <a:rPr lang="zh-CN" altLang="en-US" sz="1600" dirty="0"/>
              <a:t>分别相应地代表</a:t>
            </a:r>
            <a:r>
              <a:rPr lang="en-US" altLang="zh-CN" sz="1600" dirty="0"/>
              <a:t>False</a:t>
            </a:r>
            <a:r>
              <a:rPr lang="zh-CN" altLang="en-US" sz="1600" dirty="0"/>
              <a:t>（被“关闭”）和</a:t>
            </a:r>
            <a:r>
              <a:rPr lang="en-US" altLang="zh-CN" sz="1600" dirty="0"/>
              <a:t>True</a:t>
            </a:r>
            <a:r>
              <a:rPr lang="zh-CN" altLang="en-US" sz="1600" dirty="0"/>
              <a:t>（被“保留”）。</a:t>
            </a:r>
          </a:p>
          <a:p>
            <a:pPr marL="642937" lvl="2" indent="0">
              <a:lnSpc>
                <a:spcPct val="160000"/>
              </a:lnSpc>
              <a:spcBef>
                <a:spcPts val="200"/>
              </a:spcBef>
              <a:buNone/>
            </a:pPr>
            <a:r>
              <a:rPr lang="en-US" altLang="zh-CN" sz="1600" dirty="0"/>
              <a:t>3</a:t>
            </a:r>
            <a:r>
              <a:rPr lang="zh-CN" altLang="en-US" sz="1600" dirty="0"/>
              <a:t>、设置</a:t>
            </a:r>
            <a:r>
              <a:rPr lang="en-US" altLang="zh-CN" sz="1600" dirty="0"/>
              <a:t>A</a:t>
            </a:r>
            <a:r>
              <a:rPr lang="en-US" altLang="zh-CN" sz="1600" baseline="30000" dirty="0"/>
              <a:t>[1]</a:t>
            </a:r>
            <a:r>
              <a:rPr lang="zh-CN" altLang="en-US" sz="1600" dirty="0"/>
              <a:t>为</a:t>
            </a:r>
            <a:r>
              <a:rPr lang="en-US" altLang="zh-CN" sz="1600" dirty="0"/>
              <a:t>A</a:t>
            </a:r>
            <a:r>
              <a:rPr lang="en-US" altLang="zh-CN" sz="1600" baseline="30000" dirty="0"/>
              <a:t>[1]</a:t>
            </a:r>
            <a:r>
              <a:rPr lang="en-US" altLang="zh-CN" sz="1600" dirty="0"/>
              <a:t>∗D</a:t>
            </a:r>
            <a:r>
              <a:rPr lang="en-US" altLang="zh-CN" sz="1600" baseline="30000" dirty="0"/>
              <a:t>[1]</a:t>
            </a:r>
            <a:r>
              <a:rPr lang="en-US" altLang="zh-CN" sz="1600" dirty="0"/>
              <a:t>(</a:t>
            </a:r>
            <a:r>
              <a:rPr lang="zh-CN" altLang="en-US" sz="1600" dirty="0"/>
              <a:t>因为我们“关闭”了一些神经元</a:t>
            </a:r>
            <a:r>
              <a:rPr lang="en-US" altLang="zh-CN" sz="1600" dirty="0"/>
              <a:t>)</a:t>
            </a:r>
            <a:r>
              <a:rPr lang="zh-CN" altLang="en-US" sz="1600" dirty="0"/>
              <a:t>。可以将</a:t>
            </a:r>
            <a:r>
              <a:rPr lang="en-US" altLang="zh-CN" sz="1600" dirty="0"/>
              <a:t>D</a:t>
            </a:r>
            <a:r>
              <a:rPr lang="en-US" altLang="zh-CN" sz="1600" baseline="30000" dirty="0"/>
              <a:t>[1]</a:t>
            </a:r>
            <a:r>
              <a:rPr lang="zh-CN" altLang="en-US" sz="1600" dirty="0"/>
              <a:t>当做掩码矩阵（</a:t>
            </a:r>
            <a:r>
              <a:rPr lang="en-US" altLang="zh-CN" sz="1600" dirty="0"/>
              <a:t>mask</a:t>
            </a:r>
            <a:r>
              <a:rPr lang="zh-CN" altLang="en-US" sz="1600" dirty="0"/>
              <a:t>）</a:t>
            </a:r>
            <a:r>
              <a:rPr lang="en-US" altLang="zh-CN" sz="1600" dirty="0"/>
              <a:t>, </a:t>
            </a:r>
            <a:r>
              <a:rPr lang="zh-CN" altLang="en-US" sz="1600" dirty="0"/>
              <a:t>当乘以这个掩码矩阵时，就起到了“关闭”部分神经元的作用。</a:t>
            </a:r>
          </a:p>
          <a:p>
            <a:pPr marL="642937" lvl="2" indent="0">
              <a:lnSpc>
                <a:spcPct val="160000"/>
              </a:lnSpc>
              <a:spcBef>
                <a:spcPts val="200"/>
              </a:spcBef>
              <a:buNone/>
            </a:pPr>
            <a:r>
              <a:rPr lang="en-US" altLang="zh-CN" sz="1600" dirty="0"/>
              <a:t>4</a:t>
            </a:r>
            <a:r>
              <a:rPr lang="zh-CN" altLang="en-US" sz="1600" dirty="0"/>
              <a:t>、让</a:t>
            </a:r>
            <a:r>
              <a:rPr lang="en-US" altLang="zh-CN" sz="1600" dirty="0"/>
              <a:t>A</a:t>
            </a:r>
            <a:r>
              <a:rPr lang="en-US" altLang="zh-CN" sz="1600" baseline="30000" dirty="0"/>
              <a:t>[1]</a:t>
            </a:r>
            <a:r>
              <a:rPr lang="zh-CN" altLang="en-US" sz="1600" dirty="0"/>
              <a:t>除以 </a:t>
            </a:r>
            <a:r>
              <a:rPr lang="en-US" altLang="zh-CN" sz="1600" dirty="0" err="1"/>
              <a:t>keep_prob</a:t>
            </a:r>
            <a:r>
              <a:rPr lang="zh-CN" altLang="en-US" sz="1600" dirty="0"/>
              <a:t>。这样做使得使用</a:t>
            </a:r>
            <a:r>
              <a:rPr lang="en-US" altLang="zh-CN" sz="1600" dirty="0"/>
              <a:t>dropout</a:t>
            </a:r>
            <a:r>
              <a:rPr lang="zh-CN" altLang="en-US" sz="1600" dirty="0"/>
              <a:t>最后输出的期望值和未使用</a:t>
            </a:r>
            <a:r>
              <a:rPr lang="en-US" altLang="zh-CN" sz="1600" dirty="0"/>
              <a:t>dropout</a:t>
            </a:r>
            <a:r>
              <a:rPr lang="zh-CN" altLang="en-US" sz="1600" dirty="0"/>
              <a:t>的值相近</a:t>
            </a:r>
            <a:r>
              <a:rPr lang="en-US" altLang="zh-CN" sz="1600" dirty="0"/>
              <a:t>(</a:t>
            </a:r>
            <a:r>
              <a:rPr lang="zh-CN" altLang="en-US" sz="1600" dirty="0"/>
              <a:t>这样做被称作</a:t>
            </a:r>
            <a:r>
              <a:rPr lang="en-US" altLang="zh-CN" sz="1600" dirty="0"/>
              <a:t>inverted dropout)</a:t>
            </a:r>
            <a:r>
              <a:rPr lang="zh-CN" altLang="en-US" sz="1600" dirty="0"/>
              <a:t>。</a:t>
            </a:r>
            <a:endParaRPr lang="en-US" altLang="zh-CN" sz="1600" dirty="0"/>
          </a:p>
        </p:txBody>
      </p:sp>
      <p:pic>
        <p:nvPicPr>
          <p:cNvPr id="4" name="图片 3">
            <a:extLst>
              <a:ext uri="{FF2B5EF4-FFF2-40B4-BE49-F238E27FC236}">
                <a16:creationId xmlns:a16="http://schemas.microsoft.com/office/drawing/2014/main" id="{98CEE58D-6977-4454-B6D4-22EDA6A01BD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308512" y="3111022"/>
            <a:ext cx="2886075" cy="352425"/>
          </a:xfrm>
          <a:prstGeom prst="rect">
            <a:avLst/>
          </a:prstGeom>
        </p:spPr>
      </p:pic>
    </p:spTree>
    <p:extLst>
      <p:ext uri="{BB962C8B-B14F-4D97-AF65-F5344CB8AC3E}">
        <p14:creationId xmlns:p14="http://schemas.microsoft.com/office/powerpoint/2010/main" val="226149387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Regularization</a:t>
            </a:r>
            <a:endParaRPr kumimoji="1" lang="zh-CN" altLang="en-US" dirty="0"/>
          </a:p>
        </p:txBody>
      </p:sp>
      <p:sp>
        <p:nvSpPr>
          <p:cNvPr id="3" name="内容占位符 2"/>
          <p:cNvSpPr>
            <a:spLocks noGrp="1"/>
          </p:cNvSpPr>
          <p:nvPr>
            <p:ph idx="1"/>
          </p:nvPr>
        </p:nvSpPr>
        <p:spPr>
          <a:xfrm>
            <a:off x="530086" y="1288573"/>
            <a:ext cx="11494899" cy="5407951"/>
          </a:xfrm>
        </p:spPr>
        <p:txBody>
          <a:bodyPr>
            <a:noAutofit/>
          </a:bodyPr>
          <a:lstStyle/>
          <a:p>
            <a:pPr>
              <a:lnSpc>
                <a:spcPct val="160000"/>
              </a:lnSpc>
              <a:spcBef>
                <a:spcPts val="200"/>
              </a:spcBef>
            </a:pPr>
            <a:r>
              <a:rPr lang="en-US" altLang="zh-CN" sz="2000" b="1" dirty="0"/>
              <a:t>3 - Dropout</a:t>
            </a:r>
          </a:p>
          <a:p>
            <a:pPr lvl="1">
              <a:lnSpc>
                <a:spcPct val="160000"/>
              </a:lnSpc>
              <a:spcBef>
                <a:spcPts val="200"/>
              </a:spcBef>
            </a:pPr>
            <a:r>
              <a:rPr lang="zh-CN" altLang="en-US" sz="1600" b="1" dirty="0"/>
              <a:t>模型训练</a:t>
            </a:r>
          </a:p>
          <a:p>
            <a:pPr marL="642937" lvl="2" indent="0">
              <a:lnSpc>
                <a:spcPct val="160000"/>
              </a:lnSpc>
              <a:spcBef>
                <a:spcPts val="200"/>
              </a:spcBef>
              <a:buNone/>
            </a:pPr>
            <a:r>
              <a:rPr lang="zh-CN" altLang="en-US" sz="1600" dirty="0"/>
              <a:t>接下来，我们通过</a:t>
            </a:r>
            <a:r>
              <a:rPr lang="en-US" altLang="zh-CN" sz="1600" dirty="0"/>
              <a:t>model()</a:t>
            </a:r>
            <a:r>
              <a:rPr lang="zh-CN" altLang="en-US" sz="1600" dirty="0"/>
              <a:t>训练采用</a:t>
            </a:r>
            <a:r>
              <a:rPr lang="en-US" altLang="zh-CN" sz="1600" dirty="0"/>
              <a:t>Dropout</a:t>
            </a:r>
            <a:r>
              <a:rPr lang="zh-CN" altLang="en-US" sz="1600" dirty="0"/>
              <a:t>的模型。训练时，让我们设置 </a:t>
            </a:r>
            <a:r>
              <a:rPr lang="en-US" altLang="zh-CN" sz="1600" dirty="0"/>
              <a:t>(</a:t>
            </a:r>
            <a:r>
              <a:rPr lang="en-US" altLang="zh-CN" sz="1600" dirty="0" err="1"/>
              <a:t>keep_prob</a:t>
            </a:r>
            <a:r>
              <a:rPr lang="en-US" altLang="zh-CN" sz="1600" dirty="0"/>
              <a:t> = 0.86)</a:t>
            </a:r>
            <a:r>
              <a:rPr lang="zh-CN" altLang="en-US" sz="1600" dirty="0"/>
              <a:t>。这意味着在每次迭代中我们要“关闭”在第一层和第二层中</a:t>
            </a:r>
            <a:r>
              <a:rPr lang="en-US" altLang="zh-CN" sz="1600" dirty="0"/>
              <a:t>14%</a:t>
            </a:r>
            <a:r>
              <a:rPr lang="zh-CN" altLang="en-US" sz="1600" dirty="0"/>
              <a:t>的神经元。在函数 </a:t>
            </a:r>
            <a:r>
              <a:rPr lang="en-US" altLang="zh-CN" sz="1600" dirty="0"/>
              <a:t>model() </a:t>
            </a:r>
            <a:r>
              <a:rPr lang="zh-CN" altLang="en-US" sz="1600" dirty="0"/>
              <a:t>内部会使用</a:t>
            </a:r>
            <a:r>
              <a:rPr lang="en-US" altLang="zh-CN" sz="1600" dirty="0"/>
              <a:t>:</a:t>
            </a:r>
          </a:p>
          <a:p>
            <a:pPr lvl="2">
              <a:lnSpc>
                <a:spcPct val="160000"/>
              </a:lnSpc>
              <a:spcBef>
                <a:spcPts val="200"/>
              </a:spcBef>
            </a:pPr>
            <a:r>
              <a:rPr lang="en-US" altLang="zh-CN" sz="1600" dirty="0" err="1"/>
              <a:t>forward_calculate_with_dropout</a:t>
            </a:r>
            <a:r>
              <a:rPr lang="en-US" altLang="zh-CN" sz="1600" dirty="0"/>
              <a:t>() </a:t>
            </a:r>
            <a:r>
              <a:rPr lang="zh-CN" altLang="en-US" sz="1600" dirty="0"/>
              <a:t>代替 </a:t>
            </a:r>
            <a:r>
              <a:rPr lang="en-US" altLang="zh-CN" sz="1600" dirty="0" err="1"/>
              <a:t>forward_calculate</a:t>
            </a:r>
            <a:r>
              <a:rPr lang="en-US" altLang="zh-CN" sz="1600" dirty="0"/>
              <a:t>()</a:t>
            </a:r>
            <a:r>
              <a:rPr lang="zh-CN" altLang="en-US" sz="1600" dirty="0"/>
              <a:t>。</a:t>
            </a:r>
          </a:p>
          <a:p>
            <a:pPr lvl="2">
              <a:lnSpc>
                <a:spcPct val="160000"/>
              </a:lnSpc>
              <a:spcBef>
                <a:spcPts val="200"/>
              </a:spcBef>
            </a:pPr>
            <a:r>
              <a:rPr lang="en-US" altLang="zh-CN" sz="1600" dirty="0" err="1"/>
              <a:t>backward_calculate_with_dropout</a:t>
            </a:r>
            <a:r>
              <a:rPr lang="en-US" altLang="zh-CN" sz="1600" dirty="0"/>
              <a:t>() </a:t>
            </a:r>
            <a:r>
              <a:rPr lang="zh-CN" altLang="en-US" sz="1600" dirty="0"/>
              <a:t>代替 </a:t>
            </a:r>
            <a:r>
              <a:rPr lang="en-US" altLang="zh-CN" sz="1600" dirty="0" err="1"/>
              <a:t>backward_calculate</a:t>
            </a:r>
            <a:r>
              <a:rPr lang="en-US" altLang="zh-CN" sz="1600" dirty="0"/>
              <a:t>()</a:t>
            </a:r>
            <a:r>
              <a:rPr lang="zh-CN" altLang="en-US" sz="1600" dirty="0"/>
              <a:t>。</a:t>
            </a:r>
            <a:endParaRPr lang="en-US" altLang="zh-CN" sz="1600" dirty="0"/>
          </a:p>
        </p:txBody>
      </p:sp>
      <p:sp>
        <p:nvSpPr>
          <p:cNvPr id="4" name="矩形 3">
            <a:extLst>
              <a:ext uri="{FF2B5EF4-FFF2-40B4-BE49-F238E27FC236}">
                <a16:creationId xmlns:a16="http://schemas.microsoft.com/office/drawing/2014/main" id="{1F088BB7-0BCE-456B-ACCE-C9DFA4E46974}"/>
              </a:ext>
            </a:extLst>
          </p:cNvPr>
          <p:cNvSpPr/>
          <p:nvPr/>
        </p:nvSpPr>
        <p:spPr>
          <a:xfrm>
            <a:off x="912554" y="3959008"/>
            <a:ext cx="10366893" cy="2308324"/>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201295" lvl="1" indent="0">
              <a:spcBef>
                <a:spcPts val="0"/>
              </a:spcBef>
              <a:spcAft>
                <a:spcPts val="0"/>
              </a:spcAft>
              <a:buNone/>
            </a:pPr>
            <a:r>
              <a:rPr lang="en-US" altLang="zh-CN" dirty="0">
                <a:latin typeface="Menlo" charset="0"/>
                <a:ea typeface="Menlo" charset="0"/>
                <a:cs typeface="Menlo" charset="0"/>
              </a:rPr>
              <a:t># </a:t>
            </a:r>
            <a:r>
              <a:rPr lang="zh-CN" altLang="en-US" dirty="0">
                <a:latin typeface="Menlo" charset="0"/>
                <a:ea typeface="Menlo" charset="0"/>
                <a:cs typeface="Menlo" charset="0"/>
              </a:rPr>
              <a:t>训练使用</a:t>
            </a:r>
            <a:r>
              <a:rPr lang="en-US" altLang="zh-CN" dirty="0">
                <a:latin typeface="Menlo" charset="0"/>
                <a:ea typeface="Menlo" charset="0"/>
                <a:cs typeface="Menlo" charset="0"/>
              </a:rPr>
              <a:t>dropout</a:t>
            </a:r>
            <a:r>
              <a:rPr lang="zh-CN" altLang="en-US" dirty="0">
                <a:latin typeface="Menlo" charset="0"/>
                <a:ea typeface="Menlo" charset="0"/>
                <a:cs typeface="Menlo" charset="0"/>
              </a:rPr>
              <a:t>的模型</a:t>
            </a:r>
          </a:p>
          <a:p>
            <a:pPr marL="201295" lvl="1" indent="0">
              <a:spcBef>
                <a:spcPts val="0"/>
              </a:spcBef>
              <a:spcAft>
                <a:spcPts val="0"/>
              </a:spcAft>
              <a:buNone/>
            </a:pPr>
            <a:r>
              <a:rPr lang="en-US" altLang="zh-CN" dirty="0" err="1">
                <a:latin typeface="Menlo" charset="0"/>
                <a:ea typeface="Menlo" charset="0"/>
                <a:cs typeface="Menlo" charset="0"/>
              </a:rPr>
              <a:t>model_name</a:t>
            </a:r>
            <a:r>
              <a:rPr lang="en-US" altLang="zh-CN" dirty="0">
                <a:latin typeface="Menlo" charset="0"/>
                <a:ea typeface="Menlo" charset="0"/>
                <a:cs typeface="Menlo" charset="0"/>
              </a:rPr>
              <a:t> = "_</a:t>
            </a:r>
            <a:r>
              <a:rPr lang="en-US" altLang="zh-CN" dirty="0" err="1">
                <a:latin typeface="Menlo" charset="0"/>
                <a:ea typeface="Menlo" charset="0"/>
                <a:cs typeface="Menlo" charset="0"/>
              </a:rPr>
              <a:t>with_dropout</a:t>
            </a:r>
            <a:r>
              <a:rPr lang="en-US" altLang="zh-CN" dirty="0">
                <a:latin typeface="Menlo" charset="0"/>
                <a:ea typeface="Menlo" charset="0"/>
                <a:cs typeface="Menlo" charset="0"/>
              </a:rPr>
              <a:t>"</a:t>
            </a:r>
          </a:p>
          <a:p>
            <a:pPr marL="201295" lvl="1" indent="0">
              <a:spcBef>
                <a:spcPts val="0"/>
              </a:spcBef>
              <a:spcAft>
                <a:spcPts val="0"/>
              </a:spcAft>
              <a:buNone/>
            </a:pPr>
            <a:r>
              <a:rPr lang="en-US" altLang="zh-CN" dirty="0">
                <a:latin typeface="Menlo" charset="0"/>
                <a:ea typeface="Menlo" charset="0"/>
                <a:cs typeface="Menlo" charset="0"/>
              </a:rPr>
              <a:t>parameters = model(</a:t>
            </a:r>
            <a:r>
              <a:rPr lang="en-US" altLang="zh-CN" dirty="0" err="1">
                <a:latin typeface="Menlo" charset="0"/>
                <a:ea typeface="Menlo" charset="0"/>
                <a:cs typeface="Menlo" charset="0"/>
              </a:rPr>
              <a:t>train_X</a:t>
            </a:r>
            <a:r>
              <a:rPr lang="en-US" altLang="zh-CN" dirty="0">
                <a:latin typeface="Menlo" charset="0"/>
                <a:ea typeface="Menlo" charset="0"/>
                <a:cs typeface="Menlo" charset="0"/>
              </a:rPr>
              <a:t>, </a:t>
            </a:r>
            <a:r>
              <a:rPr lang="en-US" altLang="zh-CN" dirty="0" err="1">
                <a:latin typeface="Menlo" charset="0"/>
                <a:ea typeface="Menlo" charset="0"/>
                <a:cs typeface="Menlo" charset="0"/>
              </a:rPr>
              <a:t>train_Y</a:t>
            </a:r>
            <a:r>
              <a:rPr lang="en-US" altLang="zh-CN" dirty="0">
                <a:latin typeface="Menlo" charset="0"/>
                <a:ea typeface="Menlo" charset="0"/>
                <a:cs typeface="Menlo" charset="0"/>
              </a:rPr>
              <a:t>, </a:t>
            </a:r>
            <a:r>
              <a:rPr lang="en-US" altLang="zh-CN" dirty="0" err="1">
                <a:latin typeface="Menlo" charset="0"/>
                <a:ea typeface="Menlo" charset="0"/>
                <a:cs typeface="Menlo" charset="0"/>
              </a:rPr>
              <a:t>model_name</a:t>
            </a:r>
            <a:r>
              <a:rPr lang="en-US" altLang="zh-CN" dirty="0">
                <a:latin typeface="Menlo" charset="0"/>
                <a:ea typeface="Menlo" charset="0"/>
                <a:cs typeface="Menlo" charset="0"/>
              </a:rPr>
              <a:t>, </a:t>
            </a:r>
            <a:r>
              <a:rPr lang="en-US" altLang="zh-CN" dirty="0" err="1">
                <a:latin typeface="Menlo" charset="0"/>
                <a:ea typeface="Menlo" charset="0"/>
                <a:cs typeface="Menlo" charset="0"/>
              </a:rPr>
              <a:t>keep_prob</a:t>
            </a:r>
            <a:r>
              <a:rPr lang="en-US" altLang="zh-CN" dirty="0">
                <a:latin typeface="Menlo" charset="0"/>
                <a:ea typeface="Menlo" charset="0"/>
                <a:cs typeface="Menlo" charset="0"/>
              </a:rPr>
              <a:t>=0.86)</a:t>
            </a:r>
          </a:p>
          <a:p>
            <a:pPr marL="201295" lvl="1" indent="0">
              <a:spcBef>
                <a:spcPts val="0"/>
              </a:spcBef>
              <a:spcAft>
                <a:spcPts val="0"/>
              </a:spcAft>
              <a:buNone/>
            </a:pPr>
            <a:r>
              <a:rPr lang="en-US" altLang="zh-CN" dirty="0">
                <a:latin typeface="Menlo" charset="0"/>
                <a:ea typeface="Menlo" charset="0"/>
                <a:cs typeface="Menlo" charset="0"/>
              </a:rPr>
              <a:t># </a:t>
            </a:r>
            <a:r>
              <a:rPr lang="zh-CN" altLang="en-US" dirty="0">
                <a:latin typeface="Menlo" charset="0"/>
                <a:ea typeface="Menlo" charset="0"/>
                <a:cs typeface="Menlo" charset="0"/>
              </a:rPr>
              <a:t>在训练集和测试集上的进行预测并输出准确率</a:t>
            </a:r>
          </a:p>
          <a:p>
            <a:pPr marL="201295" lvl="1" indent="0">
              <a:spcBef>
                <a:spcPts val="0"/>
              </a:spcBef>
              <a:spcAft>
                <a:spcPts val="0"/>
              </a:spcAft>
              <a:buNone/>
            </a:pPr>
            <a:r>
              <a:rPr lang="en-US" altLang="zh-CN" dirty="0">
                <a:latin typeface="Menlo" charset="0"/>
                <a:ea typeface="Menlo" charset="0"/>
                <a:cs typeface="Menlo" charset="0"/>
              </a:rPr>
              <a:t>print "On the train set:"</a:t>
            </a:r>
          </a:p>
          <a:p>
            <a:pPr marL="201295" lvl="1" indent="0">
              <a:spcBef>
                <a:spcPts val="0"/>
              </a:spcBef>
              <a:spcAft>
                <a:spcPts val="0"/>
              </a:spcAft>
              <a:buNone/>
            </a:pPr>
            <a:r>
              <a:rPr lang="en-US" altLang="zh-CN" dirty="0" err="1">
                <a:latin typeface="Menlo" charset="0"/>
                <a:ea typeface="Menlo" charset="0"/>
                <a:cs typeface="Menlo" charset="0"/>
              </a:rPr>
              <a:t>predictions_train</a:t>
            </a:r>
            <a:r>
              <a:rPr lang="en-US" altLang="zh-CN" dirty="0">
                <a:latin typeface="Menlo" charset="0"/>
                <a:ea typeface="Menlo" charset="0"/>
                <a:cs typeface="Menlo" charset="0"/>
              </a:rPr>
              <a:t> = </a:t>
            </a:r>
            <a:r>
              <a:rPr lang="en-US" altLang="zh-CN" dirty="0" err="1">
                <a:latin typeface="Menlo" charset="0"/>
                <a:ea typeface="Menlo" charset="0"/>
                <a:cs typeface="Menlo" charset="0"/>
              </a:rPr>
              <a:t>utils.predict</a:t>
            </a:r>
            <a:r>
              <a:rPr lang="en-US" altLang="zh-CN" dirty="0">
                <a:latin typeface="Menlo" charset="0"/>
                <a:ea typeface="Menlo" charset="0"/>
                <a:cs typeface="Menlo" charset="0"/>
              </a:rPr>
              <a:t>(</a:t>
            </a:r>
            <a:r>
              <a:rPr lang="en-US" altLang="zh-CN" dirty="0" err="1">
                <a:latin typeface="Menlo" charset="0"/>
                <a:ea typeface="Menlo" charset="0"/>
                <a:cs typeface="Menlo" charset="0"/>
              </a:rPr>
              <a:t>train_X</a:t>
            </a:r>
            <a:r>
              <a:rPr lang="en-US" altLang="zh-CN" dirty="0">
                <a:latin typeface="Menlo" charset="0"/>
                <a:ea typeface="Menlo" charset="0"/>
                <a:cs typeface="Menlo" charset="0"/>
              </a:rPr>
              <a:t>, </a:t>
            </a:r>
            <a:r>
              <a:rPr lang="en-US" altLang="zh-CN" dirty="0" err="1">
                <a:latin typeface="Menlo" charset="0"/>
                <a:ea typeface="Menlo" charset="0"/>
                <a:cs typeface="Menlo" charset="0"/>
              </a:rPr>
              <a:t>train_Y</a:t>
            </a:r>
            <a:r>
              <a:rPr lang="en-US" altLang="zh-CN" dirty="0">
                <a:latin typeface="Menlo" charset="0"/>
                <a:ea typeface="Menlo" charset="0"/>
                <a:cs typeface="Menlo" charset="0"/>
              </a:rPr>
              <a:t>, parameters)</a:t>
            </a:r>
          </a:p>
          <a:p>
            <a:pPr marL="201295" lvl="1" indent="0">
              <a:spcBef>
                <a:spcPts val="0"/>
              </a:spcBef>
              <a:spcAft>
                <a:spcPts val="0"/>
              </a:spcAft>
              <a:buNone/>
            </a:pPr>
            <a:r>
              <a:rPr lang="en-US" altLang="zh-CN" dirty="0">
                <a:latin typeface="Menlo" charset="0"/>
                <a:ea typeface="Menlo" charset="0"/>
                <a:cs typeface="Menlo" charset="0"/>
              </a:rPr>
              <a:t>print "On the test set:"</a:t>
            </a:r>
          </a:p>
          <a:p>
            <a:pPr marL="201295" lvl="1" indent="0">
              <a:spcBef>
                <a:spcPts val="0"/>
              </a:spcBef>
              <a:spcAft>
                <a:spcPts val="0"/>
              </a:spcAft>
              <a:buNone/>
            </a:pPr>
            <a:r>
              <a:rPr lang="en-US" altLang="zh-CN" dirty="0" err="1">
                <a:latin typeface="Menlo" charset="0"/>
                <a:ea typeface="Menlo" charset="0"/>
                <a:cs typeface="Menlo" charset="0"/>
              </a:rPr>
              <a:t>predictions_test</a:t>
            </a:r>
            <a:r>
              <a:rPr lang="en-US" altLang="zh-CN" dirty="0">
                <a:latin typeface="Menlo" charset="0"/>
                <a:ea typeface="Menlo" charset="0"/>
                <a:cs typeface="Menlo" charset="0"/>
              </a:rPr>
              <a:t> = </a:t>
            </a:r>
            <a:r>
              <a:rPr lang="en-US" altLang="zh-CN" dirty="0" err="1">
                <a:latin typeface="Menlo" charset="0"/>
                <a:ea typeface="Menlo" charset="0"/>
                <a:cs typeface="Menlo" charset="0"/>
              </a:rPr>
              <a:t>utils.predict</a:t>
            </a:r>
            <a:r>
              <a:rPr lang="en-US" altLang="zh-CN" dirty="0">
                <a:latin typeface="Menlo" charset="0"/>
                <a:ea typeface="Menlo" charset="0"/>
                <a:cs typeface="Menlo" charset="0"/>
              </a:rPr>
              <a:t>(</a:t>
            </a:r>
            <a:r>
              <a:rPr lang="en-US" altLang="zh-CN" dirty="0" err="1">
                <a:latin typeface="Menlo" charset="0"/>
                <a:ea typeface="Menlo" charset="0"/>
                <a:cs typeface="Menlo" charset="0"/>
              </a:rPr>
              <a:t>test_X</a:t>
            </a:r>
            <a:r>
              <a:rPr lang="en-US" altLang="zh-CN" dirty="0">
                <a:latin typeface="Menlo" charset="0"/>
                <a:ea typeface="Menlo" charset="0"/>
                <a:cs typeface="Menlo" charset="0"/>
              </a:rPr>
              <a:t>, </a:t>
            </a:r>
            <a:r>
              <a:rPr lang="en-US" altLang="zh-CN" dirty="0" err="1">
                <a:latin typeface="Menlo" charset="0"/>
                <a:ea typeface="Menlo" charset="0"/>
                <a:cs typeface="Menlo" charset="0"/>
              </a:rPr>
              <a:t>test_Y</a:t>
            </a:r>
            <a:r>
              <a:rPr lang="en-US" altLang="zh-CN" dirty="0">
                <a:latin typeface="Menlo" charset="0"/>
                <a:ea typeface="Menlo" charset="0"/>
                <a:cs typeface="Menlo" charset="0"/>
              </a:rPr>
              <a:t>, parameters)</a:t>
            </a:r>
          </a:p>
        </p:txBody>
      </p:sp>
    </p:spTree>
    <p:extLst>
      <p:ext uri="{BB962C8B-B14F-4D97-AF65-F5344CB8AC3E}">
        <p14:creationId xmlns:p14="http://schemas.microsoft.com/office/powerpoint/2010/main" val="170098194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Regularization</a:t>
            </a:r>
            <a:endParaRPr kumimoji="1" lang="zh-CN" altLang="en-US" dirty="0"/>
          </a:p>
        </p:txBody>
      </p:sp>
      <p:sp>
        <p:nvSpPr>
          <p:cNvPr id="3" name="内容占位符 2"/>
          <p:cNvSpPr>
            <a:spLocks noGrp="1"/>
          </p:cNvSpPr>
          <p:nvPr>
            <p:ph idx="1"/>
          </p:nvPr>
        </p:nvSpPr>
        <p:spPr>
          <a:xfrm>
            <a:off x="530086" y="1288573"/>
            <a:ext cx="11494899" cy="5407951"/>
          </a:xfrm>
        </p:spPr>
        <p:txBody>
          <a:bodyPr>
            <a:noAutofit/>
          </a:bodyPr>
          <a:lstStyle/>
          <a:p>
            <a:pPr>
              <a:lnSpc>
                <a:spcPct val="160000"/>
              </a:lnSpc>
              <a:spcBef>
                <a:spcPts val="200"/>
              </a:spcBef>
            </a:pPr>
            <a:r>
              <a:rPr lang="en-US" altLang="zh-CN" sz="2000" b="1" dirty="0"/>
              <a:t>3 - Dropout</a:t>
            </a:r>
          </a:p>
          <a:p>
            <a:pPr lvl="1">
              <a:lnSpc>
                <a:spcPct val="160000"/>
              </a:lnSpc>
              <a:spcBef>
                <a:spcPts val="200"/>
              </a:spcBef>
            </a:pPr>
            <a:r>
              <a:rPr lang="zh-CN" altLang="en-US" sz="1600" b="1" dirty="0"/>
              <a:t>绘制决策边界</a:t>
            </a:r>
            <a:endParaRPr lang="en-US" altLang="zh-CN" sz="1600" b="1" dirty="0"/>
          </a:p>
          <a:p>
            <a:pPr marL="642937" lvl="2" indent="0">
              <a:lnSpc>
                <a:spcPct val="160000"/>
              </a:lnSpc>
              <a:spcBef>
                <a:spcPts val="200"/>
              </a:spcBef>
              <a:buNone/>
            </a:pPr>
            <a:r>
              <a:rPr lang="zh-CN" altLang="en-US" sz="1600" dirty="0"/>
              <a:t>现在来绘制模型对应的决策边界，以对模型的分类结果有一个直观的认识。</a:t>
            </a:r>
            <a:endParaRPr lang="en-US" altLang="zh-CN" sz="1600" dirty="0"/>
          </a:p>
        </p:txBody>
      </p:sp>
      <p:sp>
        <p:nvSpPr>
          <p:cNvPr id="9" name="矩形 8">
            <a:extLst>
              <a:ext uri="{FF2B5EF4-FFF2-40B4-BE49-F238E27FC236}">
                <a16:creationId xmlns:a16="http://schemas.microsoft.com/office/drawing/2014/main" id="{9714A60A-7B82-4746-BEFB-6CF04633255C}"/>
              </a:ext>
            </a:extLst>
          </p:cNvPr>
          <p:cNvSpPr/>
          <p:nvPr/>
        </p:nvSpPr>
        <p:spPr>
          <a:xfrm>
            <a:off x="912554" y="2699886"/>
            <a:ext cx="10366893" cy="2585323"/>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201295" lvl="1" indent="0">
              <a:spcBef>
                <a:spcPts val="0"/>
              </a:spcBef>
              <a:spcAft>
                <a:spcPts val="0"/>
              </a:spcAft>
              <a:buNone/>
            </a:pPr>
            <a:r>
              <a:rPr lang="en-US" altLang="zh-CN" dirty="0">
                <a:latin typeface="Menlo" charset="0"/>
                <a:ea typeface="Menlo" charset="0"/>
                <a:cs typeface="Menlo" charset="0"/>
              </a:rPr>
              <a:t># </a:t>
            </a:r>
            <a:r>
              <a:rPr lang="zh-CN" altLang="en-US" dirty="0">
                <a:latin typeface="Menlo" charset="0"/>
                <a:ea typeface="Menlo" charset="0"/>
                <a:cs typeface="Menlo" charset="0"/>
              </a:rPr>
              <a:t>绘制边界预测结果图</a:t>
            </a:r>
          </a:p>
          <a:p>
            <a:pPr marL="201295" lvl="1" indent="0">
              <a:spcBef>
                <a:spcPts val="0"/>
              </a:spcBef>
              <a:spcAft>
                <a:spcPts val="0"/>
              </a:spcAft>
              <a:buNone/>
            </a:pPr>
            <a:r>
              <a:rPr lang="en-US" altLang="zh-CN" dirty="0" err="1">
                <a:latin typeface="Menlo" charset="0"/>
                <a:ea typeface="Menlo" charset="0"/>
                <a:cs typeface="Menlo" charset="0"/>
              </a:rPr>
              <a:t>plt.clf</a:t>
            </a:r>
            <a:r>
              <a:rPr lang="en-US" altLang="zh-CN" dirty="0">
                <a:latin typeface="Menlo" charset="0"/>
                <a:ea typeface="Menlo" charset="0"/>
                <a:cs typeface="Menlo" charset="0"/>
              </a:rPr>
              <a:t>()</a:t>
            </a:r>
          </a:p>
          <a:p>
            <a:pPr marL="201295" lvl="1" indent="0">
              <a:spcBef>
                <a:spcPts val="0"/>
              </a:spcBef>
              <a:spcAft>
                <a:spcPts val="0"/>
              </a:spcAft>
              <a:buNone/>
            </a:pPr>
            <a:r>
              <a:rPr lang="en-US" altLang="zh-CN" dirty="0" err="1">
                <a:latin typeface="Menlo" charset="0"/>
                <a:ea typeface="Menlo" charset="0"/>
                <a:cs typeface="Menlo" charset="0"/>
              </a:rPr>
              <a:t>plt.title</a:t>
            </a:r>
            <a:r>
              <a:rPr lang="en-US" altLang="zh-CN" dirty="0">
                <a:latin typeface="Menlo" charset="0"/>
                <a:ea typeface="Menlo" charset="0"/>
                <a:cs typeface="Menlo" charset="0"/>
              </a:rPr>
              <a:t>("Model with dropout")</a:t>
            </a:r>
          </a:p>
          <a:p>
            <a:pPr marL="201295" lvl="1" indent="0">
              <a:spcBef>
                <a:spcPts val="0"/>
              </a:spcBef>
              <a:spcAft>
                <a:spcPts val="0"/>
              </a:spcAft>
              <a:buNone/>
            </a:pPr>
            <a:r>
              <a:rPr lang="en-US" altLang="zh-CN" dirty="0">
                <a:latin typeface="Menlo" charset="0"/>
                <a:ea typeface="Menlo" charset="0"/>
                <a:cs typeface="Menlo" charset="0"/>
              </a:rPr>
              <a:t>axes = </a:t>
            </a:r>
            <a:r>
              <a:rPr lang="en-US" altLang="zh-CN" dirty="0" err="1">
                <a:latin typeface="Menlo" charset="0"/>
                <a:ea typeface="Menlo" charset="0"/>
                <a:cs typeface="Menlo" charset="0"/>
              </a:rPr>
              <a:t>plt.gca</a:t>
            </a:r>
            <a:r>
              <a:rPr lang="en-US" altLang="zh-CN" dirty="0">
                <a:latin typeface="Menlo" charset="0"/>
                <a:ea typeface="Menlo" charset="0"/>
                <a:cs typeface="Menlo" charset="0"/>
              </a:rPr>
              <a:t>()</a:t>
            </a:r>
          </a:p>
          <a:p>
            <a:pPr marL="201295" lvl="1" indent="0">
              <a:spcBef>
                <a:spcPts val="0"/>
              </a:spcBef>
              <a:spcAft>
                <a:spcPts val="0"/>
              </a:spcAft>
              <a:buNone/>
            </a:pPr>
            <a:r>
              <a:rPr lang="en-US" altLang="zh-CN" dirty="0" err="1">
                <a:latin typeface="Menlo" charset="0"/>
                <a:ea typeface="Menlo" charset="0"/>
                <a:cs typeface="Menlo" charset="0"/>
              </a:rPr>
              <a:t>axes.set_xlim</a:t>
            </a:r>
            <a:r>
              <a:rPr lang="en-US" altLang="zh-CN" dirty="0">
                <a:latin typeface="Menlo" charset="0"/>
                <a:ea typeface="Menlo" charset="0"/>
                <a:cs typeface="Menlo" charset="0"/>
              </a:rPr>
              <a:t>([-0.75, 0.40])</a:t>
            </a:r>
          </a:p>
          <a:p>
            <a:pPr marL="201295" lvl="1" indent="0">
              <a:spcBef>
                <a:spcPts val="0"/>
              </a:spcBef>
              <a:spcAft>
                <a:spcPts val="0"/>
              </a:spcAft>
              <a:buNone/>
            </a:pPr>
            <a:r>
              <a:rPr lang="en-US" altLang="zh-CN" dirty="0" err="1">
                <a:latin typeface="Menlo" charset="0"/>
                <a:ea typeface="Menlo" charset="0"/>
                <a:cs typeface="Menlo" charset="0"/>
              </a:rPr>
              <a:t>axes.set_ylim</a:t>
            </a:r>
            <a:r>
              <a:rPr lang="en-US" altLang="zh-CN" dirty="0">
                <a:latin typeface="Menlo" charset="0"/>
                <a:ea typeface="Menlo" charset="0"/>
                <a:cs typeface="Menlo" charset="0"/>
              </a:rPr>
              <a:t>([-0.75, 0.65])</a:t>
            </a:r>
          </a:p>
          <a:p>
            <a:pPr marL="201295" lvl="1" indent="0">
              <a:spcBef>
                <a:spcPts val="0"/>
              </a:spcBef>
              <a:spcAft>
                <a:spcPts val="0"/>
              </a:spcAft>
              <a:buNone/>
            </a:pPr>
            <a:r>
              <a:rPr lang="en-US" altLang="zh-CN" dirty="0" err="1">
                <a:latin typeface="Menlo" charset="0"/>
                <a:ea typeface="Menlo" charset="0"/>
                <a:cs typeface="Menlo" charset="0"/>
              </a:rPr>
              <a:t>utils.plot_boundary</a:t>
            </a:r>
            <a:r>
              <a:rPr lang="en-US" altLang="zh-CN" dirty="0">
                <a:latin typeface="Menlo" charset="0"/>
                <a:ea typeface="Menlo" charset="0"/>
                <a:cs typeface="Menlo" charset="0"/>
              </a:rPr>
              <a:t>(</a:t>
            </a:r>
          </a:p>
          <a:p>
            <a:pPr marL="201295" lvl="1" indent="0">
              <a:spcBef>
                <a:spcPts val="0"/>
              </a:spcBef>
              <a:spcAft>
                <a:spcPts val="0"/>
              </a:spcAft>
              <a:buNone/>
            </a:pPr>
            <a:r>
              <a:rPr lang="en-US" altLang="zh-CN" dirty="0">
                <a:latin typeface="Menlo" charset="0"/>
                <a:ea typeface="Menlo" charset="0"/>
                <a:cs typeface="Menlo" charset="0"/>
              </a:rPr>
              <a:t>    lambda x: </a:t>
            </a:r>
            <a:r>
              <a:rPr lang="en-US" altLang="zh-CN" dirty="0" err="1">
                <a:latin typeface="Menlo" charset="0"/>
                <a:ea typeface="Menlo" charset="0"/>
                <a:cs typeface="Menlo" charset="0"/>
              </a:rPr>
              <a:t>utils.predict_decision</a:t>
            </a:r>
            <a:r>
              <a:rPr lang="en-US" altLang="zh-CN" dirty="0">
                <a:latin typeface="Menlo" charset="0"/>
                <a:ea typeface="Menlo" charset="0"/>
                <a:cs typeface="Menlo" charset="0"/>
              </a:rPr>
              <a:t>(parameters, </a:t>
            </a:r>
            <a:r>
              <a:rPr lang="en-US" altLang="zh-CN" dirty="0" err="1">
                <a:latin typeface="Menlo" charset="0"/>
                <a:ea typeface="Menlo" charset="0"/>
                <a:cs typeface="Menlo" charset="0"/>
              </a:rPr>
              <a:t>x.T</a:t>
            </a:r>
            <a:r>
              <a:rPr lang="en-US" altLang="zh-CN" dirty="0">
                <a:latin typeface="Menlo" charset="0"/>
                <a:ea typeface="Menlo" charset="0"/>
                <a:cs typeface="Menlo" charset="0"/>
              </a:rPr>
              <a:t>), </a:t>
            </a:r>
            <a:r>
              <a:rPr lang="en-US" altLang="zh-CN" dirty="0" err="1">
                <a:latin typeface="Menlo" charset="0"/>
                <a:ea typeface="Menlo" charset="0"/>
                <a:cs typeface="Menlo" charset="0"/>
              </a:rPr>
              <a:t>train_X</a:t>
            </a:r>
            <a:r>
              <a:rPr lang="en-US" altLang="zh-CN" dirty="0">
                <a:latin typeface="Menlo" charset="0"/>
                <a:ea typeface="Menlo" charset="0"/>
                <a:cs typeface="Menlo" charset="0"/>
              </a:rPr>
              <a:t>, </a:t>
            </a:r>
            <a:r>
              <a:rPr lang="en-US" altLang="zh-CN" dirty="0" err="1">
                <a:latin typeface="Menlo" charset="0"/>
                <a:ea typeface="Menlo" charset="0"/>
                <a:cs typeface="Menlo" charset="0"/>
              </a:rPr>
              <a:t>train_Y</a:t>
            </a:r>
            <a:r>
              <a:rPr lang="en-US" altLang="zh-CN" dirty="0">
                <a:latin typeface="Menlo" charset="0"/>
                <a:ea typeface="Menlo" charset="0"/>
                <a:cs typeface="Menlo" charset="0"/>
              </a:rPr>
              <a:t>,</a:t>
            </a:r>
          </a:p>
          <a:p>
            <a:pPr marL="201295" lvl="1" indent="0">
              <a:spcBef>
                <a:spcPts val="0"/>
              </a:spcBef>
              <a:spcAft>
                <a:spcPts val="0"/>
              </a:spcAft>
              <a:buNone/>
            </a:pPr>
            <a:r>
              <a:rPr lang="en-US" altLang="zh-CN" dirty="0">
                <a:latin typeface="Menlo" charset="0"/>
                <a:ea typeface="Menlo" charset="0"/>
                <a:cs typeface="Menlo" charset="0"/>
              </a:rPr>
              <a:t>    "</a:t>
            </a:r>
            <a:r>
              <a:rPr lang="en-US" altLang="zh-CN" dirty="0" err="1">
                <a:latin typeface="Menlo" charset="0"/>
                <a:ea typeface="Menlo" charset="0"/>
                <a:cs typeface="Menlo" charset="0"/>
              </a:rPr>
              <a:t>decision_boundary</a:t>
            </a:r>
            <a:r>
              <a:rPr lang="en-US" altLang="zh-CN" dirty="0">
                <a:latin typeface="Menlo" charset="0"/>
                <a:ea typeface="Menlo" charset="0"/>
                <a:cs typeface="Menlo" charset="0"/>
              </a:rPr>
              <a:t>" + </a:t>
            </a:r>
            <a:r>
              <a:rPr lang="en-US" altLang="zh-CN" dirty="0" err="1">
                <a:latin typeface="Menlo" charset="0"/>
                <a:ea typeface="Menlo" charset="0"/>
                <a:cs typeface="Menlo" charset="0"/>
              </a:rPr>
              <a:t>model_name</a:t>
            </a:r>
            <a:r>
              <a:rPr lang="en-US" altLang="zh-CN" dirty="0">
                <a:latin typeface="Menlo" charset="0"/>
                <a:ea typeface="Menlo" charset="0"/>
                <a:cs typeface="Menlo" charset="0"/>
              </a:rPr>
              <a:t> + ".</a:t>
            </a:r>
            <a:r>
              <a:rPr lang="en-US" altLang="zh-CN" dirty="0" err="1">
                <a:latin typeface="Menlo" charset="0"/>
                <a:ea typeface="Menlo" charset="0"/>
                <a:cs typeface="Menlo" charset="0"/>
              </a:rPr>
              <a:t>png</a:t>
            </a:r>
            <a:r>
              <a:rPr lang="en-US" altLang="zh-CN" dirty="0">
                <a:latin typeface="Menlo" charset="0"/>
                <a:ea typeface="Menlo" charset="0"/>
                <a:cs typeface="Menlo" charset="0"/>
              </a:rPr>
              <a:t>")</a:t>
            </a:r>
          </a:p>
        </p:txBody>
      </p:sp>
    </p:spTree>
    <p:extLst>
      <p:ext uri="{BB962C8B-B14F-4D97-AF65-F5344CB8AC3E}">
        <p14:creationId xmlns:p14="http://schemas.microsoft.com/office/powerpoint/2010/main" val="247782213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Regularization</a:t>
            </a:r>
            <a:endParaRPr kumimoji="1" lang="zh-CN" altLang="en-US" dirty="0"/>
          </a:p>
        </p:txBody>
      </p:sp>
      <p:sp>
        <p:nvSpPr>
          <p:cNvPr id="3" name="内容占位符 2"/>
          <p:cNvSpPr>
            <a:spLocks noGrp="1"/>
          </p:cNvSpPr>
          <p:nvPr>
            <p:ph idx="1"/>
          </p:nvPr>
        </p:nvSpPr>
        <p:spPr>
          <a:xfrm>
            <a:off x="530086" y="1288573"/>
            <a:ext cx="11494899" cy="5407951"/>
          </a:xfrm>
        </p:spPr>
        <p:txBody>
          <a:bodyPr>
            <a:noAutofit/>
          </a:bodyPr>
          <a:lstStyle/>
          <a:p>
            <a:pPr>
              <a:lnSpc>
                <a:spcPct val="160000"/>
              </a:lnSpc>
              <a:spcBef>
                <a:spcPts val="200"/>
              </a:spcBef>
            </a:pPr>
            <a:r>
              <a:rPr lang="en-US" altLang="zh-CN" sz="2000" b="1" dirty="0"/>
              <a:t>3 - Dropout</a:t>
            </a:r>
          </a:p>
          <a:p>
            <a:pPr lvl="1">
              <a:lnSpc>
                <a:spcPct val="160000"/>
              </a:lnSpc>
              <a:spcBef>
                <a:spcPts val="200"/>
              </a:spcBef>
            </a:pPr>
            <a:r>
              <a:rPr lang="zh-CN" altLang="en-US" sz="1600" b="1" dirty="0"/>
              <a:t>绘制决策边界</a:t>
            </a:r>
            <a:endParaRPr lang="en-US" altLang="zh-CN" sz="1600" b="1" dirty="0"/>
          </a:p>
          <a:p>
            <a:pPr marL="642937" lvl="2" indent="0">
              <a:lnSpc>
                <a:spcPct val="160000"/>
              </a:lnSpc>
              <a:spcBef>
                <a:spcPts val="200"/>
              </a:spcBef>
              <a:buNone/>
            </a:pPr>
            <a:r>
              <a:rPr lang="zh-CN" altLang="en-US" sz="1600" dirty="0"/>
              <a:t>现在来绘制模型对应的决策边界，以对模型的分类结果有一个直观的认识。</a:t>
            </a:r>
            <a:endParaRPr lang="en-US" altLang="zh-CN" sz="1600" dirty="0"/>
          </a:p>
          <a:p>
            <a:pPr marL="642937" lvl="2" indent="0">
              <a:lnSpc>
                <a:spcPct val="160000"/>
              </a:lnSpc>
              <a:spcBef>
                <a:spcPts val="200"/>
              </a:spcBef>
              <a:buNone/>
            </a:pPr>
            <a:endParaRPr lang="en-US" altLang="zh-CN" sz="1600" dirty="0"/>
          </a:p>
          <a:p>
            <a:pPr marL="642937" lvl="2" indent="0">
              <a:lnSpc>
                <a:spcPct val="160000"/>
              </a:lnSpc>
              <a:spcBef>
                <a:spcPts val="200"/>
              </a:spcBef>
              <a:buNone/>
            </a:pPr>
            <a:endParaRPr lang="en-US" altLang="zh-CN" sz="1600" dirty="0"/>
          </a:p>
          <a:p>
            <a:pPr marL="642937" lvl="2" indent="0">
              <a:lnSpc>
                <a:spcPct val="160000"/>
              </a:lnSpc>
              <a:spcBef>
                <a:spcPts val="200"/>
              </a:spcBef>
              <a:buNone/>
            </a:pPr>
            <a:endParaRPr lang="en-US" altLang="zh-CN" sz="1600" dirty="0"/>
          </a:p>
          <a:p>
            <a:pPr marL="642937" lvl="2" indent="0">
              <a:lnSpc>
                <a:spcPct val="160000"/>
              </a:lnSpc>
              <a:spcBef>
                <a:spcPts val="200"/>
              </a:spcBef>
              <a:buNone/>
            </a:pPr>
            <a:endParaRPr lang="en-US" altLang="zh-CN" sz="1600" dirty="0"/>
          </a:p>
          <a:p>
            <a:pPr marL="642937" lvl="2" indent="0">
              <a:lnSpc>
                <a:spcPct val="160000"/>
              </a:lnSpc>
              <a:spcBef>
                <a:spcPts val="200"/>
              </a:spcBef>
              <a:buNone/>
            </a:pPr>
            <a:endParaRPr lang="en-US" altLang="zh-CN" sz="1600" dirty="0"/>
          </a:p>
          <a:p>
            <a:pPr marL="642937" lvl="2" indent="0">
              <a:lnSpc>
                <a:spcPct val="160000"/>
              </a:lnSpc>
              <a:spcBef>
                <a:spcPts val="200"/>
              </a:spcBef>
              <a:buNone/>
            </a:pPr>
            <a:endParaRPr lang="en-US" altLang="zh-CN" sz="1600" dirty="0"/>
          </a:p>
          <a:p>
            <a:pPr marL="642937" lvl="2" indent="0">
              <a:lnSpc>
                <a:spcPct val="160000"/>
              </a:lnSpc>
              <a:spcBef>
                <a:spcPts val="200"/>
              </a:spcBef>
              <a:buNone/>
            </a:pPr>
            <a:endParaRPr lang="en-US" altLang="zh-CN" sz="1600" dirty="0"/>
          </a:p>
          <a:p>
            <a:pPr marL="628650" lvl="3" indent="-285750">
              <a:lnSpc>
                <a:spcPct val="160000"/>
              </a:lnSpc>
              <a:spcBef>
                <a:spcPts val="200"/>
              </a:spcBef>
            </a:pPr>
            <a:r>
              <a:rPr lang="zh-CN" altLang="en-US" sz="1450" dirty="0"/>
              <a:t>通过绘制的决策边界（即分界线），我们可以看到</a:t>
            </a:r>
            <a:r>
              <a:rPr lang="en-US" altLang="zh-CN" sz="1450" dirty="0"/>
              <a:t>Dropout</a:t>
            </a:r>
            <a:r>
              <a:rPr lang="zh-CN" altLang="en-US" sz="1450" dirty="0"/>
              <a:t>操作很好的解决了模型的过拟合问题。</a:t>
            </a:r>
            <a:endParaRPr lang="en-US" altLang="zh-CN" sz="1450" dirty="0"/>
          </a:p>
        </p:txBody>
      </p:sp>
      <p:pic>
        <p:nvPicPr>
          <p:cNvPr id="5" name="图片 4">
            <a:extLst>
              <a:ext uri="{FF2B5EF4-FFF2-40B4-BE49-F238E27FC236}">
                <a16:creationId xmlns:a16="http://schemas.microsoft.com/office/drawing/2014/main" id="{CB391F83-52AE-4437-91B7-45F6DAD4CF85}"/>
              </a:ext>
            </a:extLst>
          </p:cNvPr>
          <p:cNvPicPr>
            <a:picLocks noChangeAspect="1"/>
          </p:cNvPicPr>
          <p:nvPr/>
        </p:nvPicPr>
        <p:blipFill>
          <a:blip r:embed="rId3"/>
          <a:stretch>
            <a:fillRect/>
          </a:stretch>
        </p:blipFill>
        <p:spPr>
          <a:xfrm>
            <a:off x="3671812" y="2627802"/>
            <a:ext cx="4848376" cy="2942902"/>
          </a:xfrm>
          <a:prstGeom prst="rect">
            <a:avLst/>
          </a:prstGeom>
        </p:spPr>
      </p:pic>
    </p:spTree>
    <p:extLst>
      <p:ext uri="{BB962C8B-B14F-4D97-AF65-F5344CB8AC3E}">
        <p14:creationId xmlns:p14="http://schemas.microsoft.com/office/powerpoint/2010/main" val="247226411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Regularization</a:t>
            </a:r>
            <a:endParaRPr kumimoji="1" lang="zh-CN" altLang="en-US" dirty="0"/>
          </a:p>
        </p:txBody>
      </p:sp>
      <p:sp>
        <p:nvSpPr>
          <p:cNvPr id="3" name="内容占位符 2"/>
          <p:cNvSpPr>
            <a:spLocks noGrp="1"/>
          </p:cNvSpPr>
          <p:nvPr>
            <p:ph idx="1"/>
          </p:nvPr>
        </p:nvSpPr>
        <p:spPr>
          <a:xfrm>
            <a:off x="530086" y="1288573"/>
            <a:ext cx="11494899" cy="5407951"/>
          </a:xfrm>
        </p:spPr>
        <p:txBody>
          <a:bodyPr>
            <a:noAutofit/>
          </a:bodyPr>
          <a:lstStyle/>
          <a:p>
            <a:pPr>
              <a:lnSpc>
                <a:spcPct val="160000"/>
              </a:lnSpc>
              <a:spcBef>
                <a:spcPts val="200"/>
              </a:spcBef>
            </a:pPr>
            <a:r>
              <a:rPr lang="en-US" altLang="zh-CN" sz="2000" b="1" dirty="0"/>
              <a:t>3 - Dropout</a:t>
            </a:r>
            <a:endParaRPr lang="en-US" altLang="zh-CN" sz="1600" dirty="0"/>
          </a:p>
          <a:p>
            <a:pPr lvl="2">
              <a:lnSpc>
                <a:spcPct val="160000"/>
              </a:lnSpc>
              <a:spcBef>
                <a:spcPts val="200"/>
              </a:spcBef>
            </a:pPr>
            <a:r>
              <a:rPr lang="zh-CN" altLang="en-US" sz="1600" dirty="0"/>
              <a:t>一个</a:t>
            </a:r>
            <a:r>
              <a:rPr lang="zh-CN" altLang="en-US" sz="1600" b="1" dirty="0"/>
              <a:t>常见错误</a:t>
            </a:r>
            <a:r>
              <a:rPr lang="zh-CN" altLang="en-US" sz="1600" dirty="0"/>
              <a:t>是许多人在训练和测试的过程都使用了</a:t>
            </a:r>
            <a:r>
              <a:rPr lang="en-US" altLang="zh-CN" sz="1600" dirty="0"/>
              <a:t>Dropout</a:t>
            </a:r>
            <a:r>
              <a:rPr lang="zh-CN" altLang="en-US" sz="1600" dirty="0"/>
              <a:t>，其实只需要在训练过程中使用</a:t>
            </a:r>
            <a:r>
              <a:rPr lang="en-US" altLang="zh-CN" sz="1600" dirty="0"/>
              <a:t>Dropout</a:t>
            </a:r>
            <a:r>
              <a:rPr lang="zh-CN" altLang="en-US" sz="1600" dirty="0"/>
              <a:t>即可。</a:t>
            </a:r>
          </a:p>
          <a:p>
            <a:pPr marL="342900" lvl="1" indent="0">
              <a:lnSpc>
                <a:spcPct val="160000"/>
              </a:lnSpc>
              <a:spcBef>
                <a:spcPts val="200"/>
              </a:spcBef>
              <a:buNone/>
            </a:pPr>
            <a:r>
              <a:rPr lang="zh-CN" altLang="en-US" b="1" dirty="0"/>
              <a:t>注意：</a:t>
            </a:r>
            <a:endParaRPr lang="en-US" altLang="zh-CN" sz="1600" dirty="0"/>
          </a:p>
          <a:p>
            <a:pPr lvl="2">
              <a:lnSpc>
                <a:spcPct val="160000"/>
              </a:lnSpc>
              <a:spcBef>
                <a:spcPts val="200"/>
              </a:spcBef>
            </a:pPr>
            <a:r>
              <a:rPr lang="en-US" altLang="zh-CN" sz="1600" dirty="0"/>
              <a:t>Dropout</a:t>
            </a:r>
            <a:r>
              <a:rPr lang="zh-CN" altLang="en-US" sz="1600" dirty="0"/>
              <a:t>是一个正则化方法。</a:t>
            </a:r>
          </a:p>
          <a:p>
            <a:pPr lvl="2">
              <a:lnSpc>
                <a:spcPct val="160000"/>
              </a:lnSpc>
              <a:spcBef>
                <a:spcPts val="200"/>
              </a:spcBef>
            </a:pPr>
            <a:r>
              <a:rPr lang="zh-CN" altLang="en-US" sz="1600" dirty="0"/>
              <a:t>你应该在训练过程中使用</a:t>
            </a:r>
            <a:r>
              <a:rPr lang="en-US" altLang="zh-CN" sz="1600" dirty="0"/>
              <a:t>Dropout</a:t>
            </a:r>
            <a:r>
              <a:rPr lang="zh-CN" altLang="en-US" sz="1600" dirty="0"/>
              <a:t>，在测试过程中请不要使用</a:t>
            </a:r>
            <a:r>
              <a:rPr lang="en-US" altLang="zh-CN" sz="1600" dirty="0"/>
              <a:t>Dropout</a:t>
            </a:r>
            <a:r>
              <a:rPr lang="zh-CN" altLang="en-US" sz="1600" dirty="0"/>
              <a:t>。</a:t>
            </a:r>
          </a:p>
          <a:p>
            <a:pPr lvl="2">
              <a:lnSpc>
                <a:spcPct val="160000"/>
              </a:lnSpc>
              <a:spcBef>
                <a:spcPts val="200"/>
              </a:spcBef>
            </a:pPr>
            <a:r>
              <a:rPr lang="zh-CN" altLang="en-US" sz="1600" dirty="0"/>
              <a:t>在前向传播和后向传播中都使用</a:t>
            </a:r>
            <a:r>
              <a:rPr lang="en-US" altLang="zh-CN" sz="1600" dirty="0"/>
              <a:t>Dropout</a:t>
            </a:r>
            <a:r>
              <a:rPr lang="zh-CN" altLang="en-US" sz="1600" dirty="0"/>
              <a:t>。</a:t>
            </a:r>
          </a:p>
          <a:p>
            <a:pPr lvl="2">
              <a:lnSpc>
                <a:spcPct val="160000"/>
              </a:lnSpc>
              <a:spcBef>
                <a:spcPts val="200"/>
              </a:spcBef>
            </a:pPr>
            <a:r>
              <a:rPr lang="zh-CN" altLang="en-US" sz="1600" dirty="0"/>
              <a:t>将每个使用</a:t>
            </a:r>
            <a:r>
              <a:rPr lang="en-US" altLang="zh-CN" sz="1600" dirty="0"/>
              <a:t>Dropout</a:t>
            </a:r>
            <a:r>
              <a:rPr lang="zh-CN" altLang="en-US" sz="1600" dirty="0"/>
              <a:t>的层除以 </a:t>
            </a:r>
            <a:r>
              <a:rPr lang="en-US" altLang="zh-CN" sz="1600" dirty="0" err="1"/>
              <a:t>keep_prob</a:t>
            </a:r>
            <a:r>
              <a:rPr lang="en-US" altLang="zh-CN" sz="1600" dirty="0"/>
              <a:t> </a:t>
            </a:r>
            <a:r>
              <a:rPr lang="zh-CN" altLang="en-US" sz="1600" dirty="0"/>
              <a:t>来保持输出值与原来的期望值一致。</a:t>
            </a:r>
            <a:endParaRPr lang="en-US" altLang="zh-CN" sz="1600" dirty="0"/>
          </a:p>
        </p:txBody>
      </p:sp>
    </p:spTree>
    <p:extLst>
      <p:ext uri="{BB962C8B-B14F-4D97-AF65-F5344CB8AC3E}">
        <p14:creationId xmlns:p14="http://schemas.microsoft.com/office/powerpoint/2010/main" val="23208623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基础知识</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pPr>
                  <a:lnSpc>
                    <a:spcPct val="160000"/>
                  </a:lnSpc>
                </a:pPr>
                <a:r>
                  <a:rPr lang="zh-CN" altLang="en-US" sz="2400" dirty="0"/>
                  <a:t> 偏差和方差</a:t>
                </a:r>
                <a:endParaRPr kumimoji="1" lang="zh-CN" altLang="en-US" sz="2400" dirty="0">
                  <a:sym typeface="+mn-ea"/>
                </a:endParaRPr>
              </a:p>
              <a:p>
                <a:pPr lvl="1">
                  <a:lnSpc>
                    <a:spcPct val="160000"/>
                  </a:lnSpc>
                </a:pPr>
                <a:r>
                  <a:rPr lang="zh-CN" altLang="en-US" sz="1900" dirty="0"/>
                  <a:t>统计学为机器学习提供了很多理解模型特性、分析模型泛化能力的工具，比如偏差和方差。</a:t>
                </a:r>
              </a:p>
              <a:p>
                <a:pPr lvl="1">
                  <a:lnSpc>
                    <a:spcPct val="150000"/>
                  </a:lnSpc>
                </a:pPr>
                <a:r>
                  <a:rPr lang="zh-CN" altLang="en-US" sz="1900" dirty="0"/>
                  <a:t>偏差（</a:t>
                </a:r>
                <a:r>
                  <a:rPr lang="en-US" altLang="zh-CN" sz="1900" dirty="0"/>
                  <a:t>bias</a:t>
                </a:r>
                <a:r>
                  <a:rPr lang="zh-CN" altLang="en-US" sz="1900" dirty="0"/>
                  <a:t>）是期望预测与真实标签的误差，定义为：</a:t>
                </a:r>
                <a:endParaRPr lang="en-US" altLang="zh-CN" sz="1900" dirty="0"/>
              </a:p>
              <a:p>
                <a:pPr marL="201295" lvl="1" indent="0">
                  <a:lnSpc>
                    <a:spcPct val="150000"/>
                  </a:lnSpc>
                  <a:buNone/>
                </a:pPr>
                <a14:m>
                  <m:oMathPara xmlns:m="http://schemas.openxmlformats.org/officeDocument/2006/math">
                    <m:oMathParaPr>
                      <m:jc m:val="centerGroup"/>
                    </m:oMathParaPr>
                    <m:oMath xmlns:m="http://schemas.openxmlformats.org/officeDocument/2006/math">
                      <m:r>
                        <m:rPr>
                          <m:sty m:val="p"/>
                        </m:rPr>
                        <a:rPr lang="en-US" altLang="zh-CN" sz="1900">
                          <a:latin typeface="Cambria Math" panose="02040503050406030204" pitchFamily="18" charset="0"/>
                        </a:rPr>
                        <m:t>bias</m:t>
                      </m:r>
                      <m:d>
                        <m:dPr>
                          <m:ctrlPr>
                            <a:rPr lang="zh-CN" altLang="zh-CN" sz="1900" i="1">
                              <a:latin typeface="Cambria Math" panose="02040503050406030204" pitchFamily="18" charset="0"/>
                            </a:rPr>
                          </m:ctrlPr>
                        </m:dPr>
                        <m:e>
                          <m:r>
                            <a:rPr lang="en-US" altLang="zh-CN" sz="1900" b="1" i="1">
                              <a:latin typeface="Cambria Math" panose="02040503050406030204" pitchFamily="18" charset="0"/>
                            </a:rPr>
                            <m:t>𝐱</m:t>
                          </m:r>
                        </m:e>
                      </m:d>
                      <m:r>
                        <a:rPr lang="en-US" altLang="zh-CN" sz="1900">
                          <a:latin typeface="Cambria Math" panose="02040503050406030204" pitchFamily="18" charset="0"/>
                        </a:rPr>
                        <m:t>=</m:t>
                      </m:r>
                      <m:r>
                        <a:rPr lang="en-US" altLang="zh-CN" sz="1900" i="1">
                          <a:latin typeface="Cambria Math" panose="02040503050406030204" pitchFamily="18" charset="0"/>
                        </a:rPr>
                        <m:t>(</m:t>
                      </m:r>
                      <m:acc>
                        <m:accPr>
                          <m:chr m:val="̅"/>
                          <m:ctrlPr>
                            <a:rPr lang="zh-CN" altLang="zh-CN" sz="1900" i="1">
                              <a:latin typeface="Cambria Math" panose="02040503050406030204" pitchFamily="18" charset="0"/>
                            </a:rPr>
                          </m:ctrlPr>
                        </m:accPr>
                        <m:e>
                          <m:r>
                            <a:rPr lang="en-US" altLang="zh-CN" sz="1900" i="1">
                              <a:latin typeface="Cambria Math" panose="02040503050406030204" pitchFamily="18" charset="0"/>
                            </a:rPr>
                            <m:t>𝑓</m:t>
                          </m:r>
                        </m:e>
                      </m:acc>
                      <m:d>
                        <m:dPr>
                          <m:ctrlPr>
                            <a:rPr lang="zh-CN" altLang="zh-CN" sz="1900" i="1">
                              <a:latin typeface="Cambria Math" panose="02040503050406030204" pitchFamily="18" charset="0"/>
                            </a:rPr>
                          </m:ctrlPr>
                        </m:dPr>
                        <m:e>
                          <m:r>
                            <a:rPr lang="en-US" altLang="zh-CN" sz="1900" i="1">
                              <a:latin typeface="Cambria Math" panose="02040503050406030204" pitchFamily="18" charset="0"/>
                            </a:rPr>
                            <m:t>𝑥</m:t>
                          </m:r>
                        </m:e>
                      </m:d>
                      <m:r>
                        <a:rPr lang="en-US" altLang="zh-CN" sz="1900" i="1">
                          <a:latin typeface="Cambria Math" panose="02040503050406030204" pitchFamily="18" charset="0"/>
                        </a:rPr>
                        <m:t>−</m:t>
                      </m:r>
                      <m:r>
                        <a:rPr lang="en-US" altLang="zh-CN" sz="1900" i="1">
                          <a:latin typeface="Cambria Math" panose="02040503050406030204" pitchFamily="18" charset="0"/>
                        </a:rPr>
                        <m:t>𝑦</m:t>
                      </m:r>
                      <m:r>
                        <a:rPr lang="en-US" altLang="zh-CN" sz="1900" i="1">
                          <a:latin typeface="Cambria Math" panose="02040503050406030204" pitchFamily="18" charset="0"/>
                        </a:rPr>
                        <m:t>)</m:t>
                      </m:r>
                    </m:oMath>
                  </m:oMathPara>
                </a14:m>
                <a:endParaRPr lang="en-US" altLang="zh-CN" sz="1900" dirty="0"/>
              </a:p>
              <a:p>
                <a:pPr lvl="2">
                  <a:lnSpc>
                    <a:spcPct val="150000"/>
                  </a:lnSpc>
                </a:pPr>
                <a:r>
                  <a:rPr lang="zh-CN" altLang="zh-CN" sz="1750" dirty="0"/>
                  <a:t>其中</a:t>
                </a:r>
                <a14:m>
                  <m:oMath xmlns:m="http://schemas.openxmlformats.org/officeDocument/2006/math">
                    <m:acc>
                      <m:accPr>
                        <m:chr m:val="̅"/>
                        <m:ctrlPr>
                          <a:rPr lang="zh-CN" altLang="zh-CN" sz="1750" i="1">
                            <a:latin typeface="Cambria Math" panose="02040503050406030204" pitchFamily="18" charset="0"/>
                          </a:rPr>
                        </m:ctrlPr>
                      </m:accPr>
                      <m:e>
                        <m:r>
                          <m:rPr>
                            <m:sty m:val="p"/>
                          </m:rPr>
                          <a:rPr lang="en-US" altLang="zh-CN" sz="1750">
                            <a:latin typeface="Cambria Math" panose="02040503050406030204" pitchFamily="18" charset="0"/>
                          </a:rPr>
                          <m:t>f</m:t>
                        </m:r>
                      </m:e>
                    </m:acc>
                    <m:d>
                      <m:dPr>
                        <m:ctrlPr>
                          <a:rPr lang="zh-CN" altLang="zh-CN" sz="1750" i="1">
                            <a:latin typeface="Cambria Math" panose="02040503050406030204" pitchFamily="18" charset="0"/>
                          </a:rPr>
                        </m:ctrlPr>
                      </m:dPr>
                      <m:e>
                        <m:r>
                          <a:rPr lang="en-US" altLang="zh-CN" sz="1750">
                            <a:latin typeface="Cambria Math" panose="02040503050406030204" pitchFamily="18" charset="0"/>
                          </a:rPr>
                          <m:t>𝑥</m:t>
                        </m:r>
                      </m:e>
                    </m:d>
                  </m:oMath>
                </a14:m>
                <a:r>
                  <a:rPr lang="zh-CN" altLang="zh-CN" sz="1750" dirty="0"/>
                  <a:t>表示模型</a:t>
                </a:r>
                <a:r>
                  <a:rPr lang="en-US" altLang="zh-CN" sz="1750" dirty="0"/>
                  <a:t>f</a:t>
                </a:r>
                <a:r>
                  <a:rPr lang="zh-CN" altLang="zh-CN" sz="1750" dirty="0"/>
                  <a:t>对测试样本</a:t>
                </a:r>
                <a:r>
                  <a:rPr lang="en-US" altLang="zh-CN" sz="1750" dirty="0"/>
                  <a:t>x</a:t>
                </a:r>
                <a:r>
                  <a:rPr lang="zh-CN" altLang="zh-CN" sz="1750" dirty="0"/>
                  <a:t>的预测输出的期望值，</a:t>
                </a:r>
                <a:r>
                  <a:rPr lang="en-US" altLang="zh-CN" sz="1750" dirty="0"/>
                  <a:t>y</a:t>
                </a:r>
                <a:r>
                  <a:rPr lang="zh-CN" altLang="zh-CN" sz="1750" dirty="0"/>
                  <a:t>是</a:t>
                </a:r>
                <a:r>
                  <a:rPr lang="en-US" altLang="zh-CN" sz="1750" dirty="0"/>
                  <a:t>x</a:t>
                </a:r>
                <a:r>
                  <a:rPr lang="zh-CN" altLang="zh-CN" sz="1750" dirty="0"/>
                  <a:t>的真实标签。它度量了期望预测与真实标签的偏离程度，反映的是模型本身的精准度，即模型本身的表达能力。</a:t>
                </a:r>
                <a:endParaRPr lang="en-US" altLang="zh-CN" sz="1750" dirty="0"/>
              </a:p>
              <a:p>
                <a:pPr lvl="1">
                  <a:lnSpc>
                    <a:spcPct val="150000"/>
                  </a:lnSpc>
                </a:pPr>
                <a:r>
                  <a:rPr lang="zh-CN" altLang="en-US" sz="2000" dirty="0"/>
                  <a:t>方差（</a:t>
                </a:r>
                <a:r>
                  <a:rPr lang="en-US" altLang="zh-CN" sz="2000" dirty="0"/>
                  <a:t>variance</a:t>
                </a:r>
                <a:r>
                  <a:rPr lang="zh-CN" altLang="en-US" sz="2000" dirty="0"/>
                  <a:t>）定义为：</a:t>
                </a:r>
                <a:endParaRPr lang="en-US" altLang="zh-CN" sz="2000" dirty="0"/>
              </a:p>
              <a:p>
                <a:pPr marL="201295" lvl="1" indent="0">
                  <a:lnSpc>
                    <a:spcPct val="150000"/>
                  </a:lnSpc>
                  <a:buNone/>
                </a:pPr>
                <a14:m>
                  <m:oMathPara xmlns:m="http://schemas.openxmlformats.org/officeDocument/2006/math">
                    <m:oMathParaPr>
                      <m:jc m:val="centerGroup"/>
                    </m:oMathParaPr>
                    <m:oMath xmlns:m="http://schemas.openxmlformats.org/officeDocument/2006/math">
                      <m:r>
                        <m:rPr>
                          <m:sty m:val="p"/>
                        </m:rPr>
                        <a:rPr lang="en-US" altLang="zh-CN" sz="2000">
                          <a:latin typeface="Cambria Math" panose="02040503050406030204" pitchFamily="18" charset="0"/>
                        </a:rPr>
                        <m:t>var</m:t>
                      </m:r>
                      <m:d>
                        <m:dPr>
                          <m:ctrlPr>
                            <a:rPr lang="zh-CN" altLang="zh-CN" sz="2000" i="1">
                              <a:latin typeface="Cambria Math" panose="02040503050406030204" pitchFamily="18" charset="0"/>
                            </a:rPr>
                          </m:ctrlPr>
                        </m:dPr>
                        <m:e>
                          <m:r>
                            <a:rPr lang="en-US" altLang="zh-CN" sz="2000">
                              <a:latin typeface="Cambria Math" panose="02040503050406030204" pitchFamily="18" charset="0"/>
                            </a:rPr>
                            <m:t>𝑥</m:t>
                          </m:r>
                        </m:e>
                      </m:d>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𝐸</m:t>
                          </m:r>
                        </m:e>
                        <m:sub>
                          <m:r>
                            <a:rPr lang="en-US" altLang="zh-CN" sz="2000">
                              <a:latin typeface="Cambria Math" panose="02040503050406030204" pitchFamily="18" charset="0"/>
                            </a:rPr>
                            <m:t>𝐷</m:t>
                          </m:r>
                        </m:sub>
                      </m:sSub>
                      <m:d>
                        <m:dPr>
                          <m:begChr m:val="["/>
                          <m:endChr m:val="]"/>
                          <m:ctrlPr>
                            <a:rPr lang="en-US" altLang="zh-CN" sz="2000" i="1">
                              <a:latin typeface="Cambria Math" panose="02040503050406030204" pitchFamily="18" charset="0"/>
                            </a:rPr>
                          </m:ctrlPr>
                        </m:dPr>
                        <m:e>
                          <m:sSup>
                            <m:sSupPr>
                              <m:ctrlPr>
                                <a:rPr lang="zh-CN"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a:latin typeface="Cambria Math" panose="02040503050406030204" pitchFamily="18" charset="0"/>
                                    </a:rPr>
                                    <m:t>𝑓</m:t>
                                  </m:r>
                                  <m:d>
                                    <m:dPr>
                                      <m:ctrlPr>
                                        <a:rPr lang="zh-CN" altLang="zh-CN" sz="2000" i="1">
                                          <a:latin typeface="Cambria Math" panose="02040503050406030204" pitchFamily="18" charset="0"/>
                                        </a:rPr>
                                      </m:ctrlPr>
                                    </m:dPr>
                                    <m:e>
                                      <m:r>
                                        <a:rPr lang="en-US" altLang="zh-CN" sz="2000">
                                          <a:latin typeface="Cambria Math" panose="02040503050406030204" pitchFamily="18" charset="0"/>
                                        </a:rPr>
                                        <m:t>𝑥</m:t>
                                      </m:r>
                                      <m:r>
                                        <a:rPr lang="en-US" altLang="zh-CN" sz="2000">
                                          <a:latin typeface="Cambria Math" panose="02040503050406030204" pitchFamily="18" charset="0"/>
                                        </a:rPr>
                                        <m:t>;</m:t>
                                      </m:r>
                                      <m:r>
                                        <a:rPr lang="en-US" altLang="zh-CN" sz="2000">
                                          <a:latin typeface="Cambria Math" panose="02040503050406030204" pitchFamily="18" charset="0"/>
                                        </a:rPr>
                                        <m:t>𝐷</m:t>
                                      </m:r>
                                    </m:e>
                                  </m:d>
                                  <m:r>
                                    <a:rPr lang="en-US" altLang="zh-CN" sz="2000">
                                      <a:latin typeface="Cambria Math" panose="02040503050406030204" pitchFamily="18" charset="0"/>
                                    </a:rPr>
                                    <m:t>−</m:t>
                                  </m:r>
                                  <m:acc>
                                    <m:accPr>
                                      <m:chr m:val="̅"/>
                                      <m:ctrlPr>
                                        <a:rPr lang="zh-CN" altLang="zh-CN" sz="2000" i="1">
                                          <a:latin typeface="Cambria Math" panose="02040503050406030204" pitchFamily="18" charset="0"/>
                                        </a:rPr>
                                      </m:ctrlPr>
                                    </m:accPr>
                                    <m:e>
                                      <m:r>
                                        <a:rPr lang="en-US" altLang="zh-CN" sz="2000">
                                          <a:latin typeface="Cambria Math" panose="02040503050406030204" pitchFamily="18" charset="0"/>
                                        </a:rPr>
                                        <m:t>𝑓</m:t>
                                      </m:r>
                                    </m:e>
                                  </m:acc>
                                  <m:d>
                                    <m:dPr>
                                      <m:ctrlPr>
                                        <a:rPr lang="zh-CN" altLang="zh-CN" sz="2000" i="1">
                                          <a:latin typeface="Cambria Math" panose="02040503050406030204" pitchFamily="18" charset="0"/>
                                        </a:rPr>
                                      </m:ctrlPr>
                                    </m:dPr>
                                    <m:e>
                                      <m:r>
                                        <a:rPr lang="en-US" altLang="zh-CN" sz="2000">
                                          <a:latin typeface="Cambria Math" panose="02040503050406030204" pitchFamily="18" charset="0"/>
                                        </a:rPr>
                                        <m:t>𝑥</m:t>
                                      </m:r>
                                    </m:e>
                                  </m:d>
                                </m:e>
                              </m:d>
                            </m:e>
                            <m:sup>
                              <m:r>
                                <a:rPr lang="en-US" altLang="zh-CN" sz="2000">
                                  <a:latin typeface="Cambria Math" panose="02040503050406030204" pitchFamily="18" charset="0"/>
                                </a:rPr>
                                <m:t>2</m:t>
                              </m:r>
                            </m:sup>
                          </m:sSup>
                        </m:e>
                      </m:d>
                    </m:oMath>
                  </m:oMathPara>
                </a14:m>
                <a:endParaRPr lang="en-US" altLang="zh-CN" sz="2000" dirty="0"/>
              </a:p>
              <a:p>
                <a:pPr marL="672782" lvl="2">
                  <a:lnSpc>
                    <a:spcPct val="150000"/>
                  </a:lnSpc>
                </a:pPr>
                <a:r>
                  <a:rPr lang="zh-CN" altLang="zh-CN" sz="1850" dirty="0"/>
                  <a:t>其中</a:t>
                </a:r>
                <a14:m>
                  <m:oMath xmlns:m="http://schemas.openxmlformats.org/officeDocument/2006/math">
                    <m:r>
                      <a:rPr lang="en-US" altLang="zh-CN" sz="1850">
                        <a:latin typeface="Cambria Math" panose="02040503050406030204" pitchFamily="18" charset="0"/>
                      </a:rPr>
                      <m:t>𝑓</m:t>
                    </m:r>
                    <m:d>
                      <m:dPr>
                        <m:ctrlPr>
                          <a:rPr lang="zh-CN" altLang="zh-CN" sz="1850" i="1">
                            <a:latin typeface="Cambria Math" panose="02040503050406030204" pitchFamily="18" charset="0"/>
                          </a:rPr>
                        </m:ctrlPr>
                      </m:dPr>
                      <m:e>
                        <m:r>
                          <a:rPr lang="en-US" altLang="zh-CN" sz="1850">
                            <a:latin typeface="Cambria Math" panose="02040503050406030204" pitchFamily="18" charset="0"/>
                          </a:rPr>
                          <m:t>𝑥</m:t>
                        </m:r>
                        <m:r>
                          <a:rPr lang="en-US" altLang="zh-CN" sz="1850">
                            <a:latin typeface="Cambria Math" panose="02040503050406030204" pitchFamily="18" charset="0"/>
                          </a:rPr>
                          <m:t>;</m:t>
                        </m:r>
                        <m:r>
                          <a:rPr lang="en-US" altLang="zh-CN" sz="1850">
                            <a:latin typeface="Cambria Math" panose="02040503050406030204" pitchFamily="18" charset="0"/>
                          </a:rPr>
                          <m:t>𝐷</m:t>
                        </m:r>
                      </m:e>
                    </m:d>
                  </m:oMath>
                </a14:m>
                <a:r>
                  <a:rPr lang="zh-CN" altLang="zh-CN" sz="1850" dirty="0"/>
                  <a:t>表示在训练集</a:t>
                </a:r>
                <a14:m>
                  <m:oMath xmlns:m="http://schemas.openxmlformats.org/officeDocument/2006/math">
                    <m:r>
                      <a:rPr lang="en-US" altLang="zh-CN" sz="1850">
                        <a:latin typeface="Cambria Math" panose="02040503050406030204" pitchFamily="18" charset="0"/>
                      </a:rPr>
                      <m:t>𝐷</m:t>
                    </m:r>
                  </m:oMath>
                </a14:m>
                <a:r>
                  <a:rPr lang="zh-CN" altLang="zh-CN" sz="1850" dirty="0"/>
                  <a:t>上，模型</a:t>
                </a:r>
                <a14:m>
                  <m:oMath xmlns:m="http://schemas.openxmlformats.org/officeDocument/2006/math">
                    <m:r>
                      <a:rPr lang="en-US" altLang="zh-CN" sz="1850">
                        <a:latin typeface="Cambria Math" panose="02040503050406030204" pitchFamily="18" charset="0"/>
                      </a:rPr>
                      <m:t>𝑓</m:t>
                    </m:r>
                  </m:oMath>
                </a14:m>
                <a:r>
                  <a:rPr lang="zh-CN" altLang="zh-CN" sz="1850" dirty="0"/>
                  <a:t>对测试样本</a:t>
                </a:r>
                <a14:m>
                  <m:oMath xmlns:m="http://schemas.openxmlformats.org/officeDocument/2006/math">
                    <m:r>
                      <a:rPr lang="en-US" altLang="zh-CN" sz="1850">
                        <a:latin typeface="Cambria Math" panose="02040503050406030204" pitchFamily="18" charset="0"/>
                      </a:rPr>
                      <m:t>𝑥</m:t>
                    </m:r>
                  </m:oMath>
                </a14:m>
                <a:r>
                  <a:rPr lang="zh-CN" altLang="zh-CN" sz="1850" dirty="0"/>
                  <a:t>的预测输出。方差度量了用不同训练集得到的输出结果与模型输出期望之间的误差，即模型预测的波动情况。它刻画了学习性能随训练集变动而产生的变化，即数据扰动造成的影响。</a:t>
                </a:r>
              </a:p>
              <a:p>
                <a:pPr lvl="1">
                  <a:lnSpc>
                    <a:spcPct val="150000"/>
                  </a:lnSpc>
                </a:pPr>
                <a:endParaRPr lang="zh-CN" altLang="zh-CN" sz="19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9600" y="1155034"/>
                <a:ext cx="10972800" cy="5309935"/>
              </a:xfrm>
              <a:blipFill>
                <a:blip r:embed="rId2"/>
                <a:stretch>
                  <a:fillRect l="-611" b="-3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8122511"/>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Regularization</a:t>
            </a:r>
            <a:endParaRPr kumimoji="1" lang="zh-CN" altLang="en-US" dirty="0"/>
          </a:p>
        </p:txBody>
      </p:sp>
      <p:sp>
        <p:nvSpPr>
          <p:cNvPr id="3" name="内容占位符 2"/>
          <p:cNvSpPr>
            <a:spLocks noGrp="1"/>
          </p:cNvSpPr>
          <p:nvPr>
            <p:ph idx="1"/>
          </p:nvPr>
        </p:nvSpPr>
        <p:spPr>
          <a:xfrm>
            <a:off x="530086" y="1288573"/>
            <a:ext cx="11494899" cy="5407951"/>
          </a:xfrm>
        </p:spPr>
        <p:txBody>
          <a:bodyPr>
            <a:noAutofit/>
          </a:bodyPr>
          <a:lstStyle/>
          <a:p>
            <a:pPr>
              <a:lnSpc>
                <a:spcPct val="160000"/>
              </a:lnSpc>
              <a:spcBef>
                <a:spcPts val="200"/>
              </a:spcBef>
            </a:pPr>
            <a:r>
              <a:rPr lang="en-US" altLang="zh-CN" sz="2000" b="1" dirty="0"/>
              <a:t>4 - </a:t>
            </a:r>
            <a:r>
              <a:rPr lang="zh-CN" altLang="en-US" sz="2000" b="1" dirty="0"/>
              <a:t>总结</a:t>
            </a:r>
            <a:endParaRPr lang="en-US" altLang="zh-CN" sz="2000" b="1" dirty="0"/>
          </a:p>
          <a:p>
            <a:pPr lvl="1">
              <a:lnSpc>
                <a:spcPct val="160000"/>
              </a:lnSpc>
              <a:spcBef>
                <a:spcPts val="200"/>
              </a:spcBef>
            </a:pPr>
            <a:r>
              <a:rPr lang="zh-CN" altLang="en-US" sz="1600" b="1" dirty="0"/>
              <a:t>结果统计</a:t>
            </a:r>
          </a:p>
          <a:p>
            <a:pPr marL="642937" lvl="2" indent="0">
              <a:lnSpc>
                <a:spcPct val="160000"/>
              </a:lnSpc>
              <a:spcBef>
                <a:spcPts val="200"/>
              </a:spcBef>
              <a:buNone/>
            </a:pPr>
            <a:r>
              <a:rPr lang="zh-CN" altLang="en-US" sz="1600" dirty="0"/>
              <a:t>下面是三个模型的训练结果</a:t>
            </a:r>
            <a:r>
              <a:rPr lang="en-US" altLang="zh-CN" sz="1600" dirty="0"/>
              <a:t>:</a:t>
            </a:r>
          </a:p>
          <a:p>
            <a:pPr marL="642937" lvl="2" indent="0">
              <a:lnSpc>
                <a:spcPct val="160000"/>
              </a:lnSpc>
              <a:spcBef>
                <a:spcPts val="200"/>
              </a:spcBef>
              <a:buNone/>
            </a:pPr>
            <a:endParaRPr lang="en-US" altLang="zh-CN" sz="1600" dirty="0"/>
          </a:p>
          <a:p>
            <a:pPr marL="642937" lvl="2" indent="0">
              <a:lnSpc>
                <a:spcPct val="160000"/>
              </a:lnSpc>
              <a:spcBef>
                <a:spcPts val="200"/>
              </a:spcBef>
              <a:buNone/>
            </a:pPr>
            <a:endParaRPr lang="en-US" altLang="zh-CN" sz="1600" dirty="0"/>
          </a:p>
          <a:p>
            <a:pPr marL="642937" lvl="2" indent="0">
              <a:lnSpc>
                <a:spcPct val="160000"/>
              </a:lnSpc>
              <a:spcBef>
                <a:spcPts val="200"/>
              </a:spcBef>
              <a:buNone/>
            </a:pPr>
            <a:endParaRPr lang="en-US" altLang="zh-CN" sz="1600" dirty="0"/>
          </a:p>
          <a:p>
            <a:pPr marL="642937" lvl="2" indent="0">
              <a:lnSpc>
                <a:spcPct val="160000"/>
              </a:lnSpc>
              <a:spcBef>
                <a:spcPts val="200"/>
              </a:spcBef>
              <a:buNone/>
            </a:pPr>
            <a:endParaRPr lang="en-US" altLang="zh-CN" sz="1600" dirty="0"/>
          </a:p>
          <a:p>
            <a:pPr marL="642937" lvl="2" indent="0">
              <a:lnSpc>
                <a:spcPct val="160000"/>
              </a:lnSpc>
              <a:spcBef>
                <a:spcPts val="200"/>
              </a:spcBef>
              <a:buNone/>
            </a:pPr>
            <a:r>
              <a:rPr lang="zh-CN" altLang="en-US" sz="1600" dirty="0"/>
              <a:t>细心的你应该发现了，在应用了</a:t>
            </a:r>
            <a:r>
              <a:rPr lang="en-US" altLang="zh-CN" sz="1600" dirty="0"/>
              <a:t>L2</a:t>
            </a:r>
            <a:r>
              <a:rPr lang="zh-CN" altLang="en-US" sz="1600" dirty="0"/>
              <a:t>正则化和</a:t>
            </a:r>
            <a:r>
              <a:rPr lang="en-US" altLang="zh-CN" sz="1600" dirty="0"/>
              <a:t>Dropout</a:t>
            </a:r>
            <a:r>
              <a:rPr lang="zh-CN" altLang="en-US" sz="1600" dirty="0"/>
              <a:t>后，模型的</a:t>
            </a:r>
            <a:r>
              <a:rPr lang="en-US" altLang="zh-CN" sz="1600" dirty="0"/>
              <a:t>train accuracy</a:t>
            </a:r>
            <a:r>
              <a:rPr lang="zh-CN" altLang="en-US" sz="1600" dirty="0"/>
              <a:t>都有所下降。 这主要是因为它们都限制了模型的过拟合，但是鉴于模型最终的</a:t>
            </a:r>
            <a:r>
              <a:rPr lang="en-US" altLang="zh-CN" sz="1600" dirty="0"/>
              <a:t>test accuracy</a:t>
            </a:r>
            <a:r>
              <a:rPr lang="zh-CN" altLang="en-US" sz="1600" dirty="0"/>
              <a:t>得到了较大幅度的提升，所以它们还是对模型起到了优化的效果。</a:t>
            </a:r>
          </a:p>
          <a:p>
            <a:pPr marL="642937" lvl="2" indent="0">
              <a:lnSpc>
                <a:spcPct val="160000"/>
              </a:lnSpc>
              <a:spcBef>
                <a:spcPts val="200"/>
              </a:spcBef>
              <a:buNone/>
            </a:pPr>
            <a:endParaRPr lang="zh-CN" altLang="en-US" sz="1600" dirty="0"/>
          </a:p>
          <a:p>
            <a:pPr marL="642937" lvl="2" indent="0">
              <a:lnSpc>
                <a:spcPct val="160000"/>
              </a:lnSpc>
              <a:spcBef>
                <a:spcPts val="200"/>
              </a:spcBef>
              <a:buNone/>
            </a:pPr>
            <a:r>
              <a:rPr lang="zh-CN" altLang="en-US" sz="1600" dirty="0"/>
              <a:t>现在恭喜大家完成了本次实验。</a:t>
            </a:r>
            <a:endParaRPr lang="en-US" altLang="zh-CN" sz="1600" dirty="0"/>
          </a:p>
        </p:txBody>
      </p:sp>
      <p:pic>
        <p:nvPicPr>
          <p:cNvPr id="4" name="图片 3">
            <a:extLst>
              <a:ext uri="{FF2B5EF4-FFF2-40B4-BE49-F238E27FC236}">
                <a16:creationId xmlns:a16="http://schemas.microsoft.com/office/drawing/2014/main" id="{92C67169-6189-495B-89B5-B06730ECEB4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187671" y="2638425"/>
            <a:ext cx="5816658" cy="1670528"/>
          </a:xfrm>
          <a:prstGeom prst="rect">
            <a:avLst/>
          </a:prstGeom>
        </p:spPr>
      </p:pic>
    </p:spTree>
    <p:extLst>
      <p:ext uri="{BB962C8B-B14F-4D97-AF65-F5344CB8AC3E}">
        <p14:creationId xmlns:p14="http://schemas.microsoft.com/office/powerpoint/2010/main" val="261895642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Regularization</a:t>
            </a:r>
            <a:endParaRPr kumimoji="1" lang="zh-CN" altLang="en-US" dirty="0"/>
          </a:p>
        </p:txBody>
      </p:sp>
      <p:sp>
        <p:nvSpPr>
          <p:cNvPr id="3" name="内容占位符 2"/>
          <p:cNvSpPr>
            <a:spLocks noGrp="1"/>
          </p:cNvSpPr>
          <p:nvPr>
            <p:ph idx="1"/>
          </p:nvPr>
        </p:nvSpPr>
        <p:spPr>
          <a:xfrm>
            <a:off x="530086" y="1288573"/>
            <a:ext cx="11494899" cy="5407951"/>
          </a:xfrm>
        </p:spPr>
        <p:txBody>
          <a:bodyPr>
            <a:noAutofit/>
          </a:bodyPr>
          <a:lstStyle/>
          <a:p>
            <a:pPr>
              <a:lnSpc>
                <a:spcPct val="160000"/>
              </a:lnSpc>
              <a:spcBef>
                <a:spcPts val="200"/>
              </a:spcBef>
            </a:pPr>
            <a:r>
              <a:rPr lang="en-US" altLang="zh-CN" sz="2000" b="1" dirty="0"/>
              <a:t>4 - </a:t>
            </a:r>
            <a:r>
              <a:rPr lang="zh-CN" altLang="en-US" sz="2000" b="1" dirty="0"/>
              <a:t>总结</a:t>
            </a:r>
            <a:endParaRPr lang="en-US" altLang="zh-CN" sz="2000" b="1" dirty="0"/>
          </a:p>
          <a:p>
            <a:pPr lvl="1">
              <a:lnSpc>
                <a:spcPct val="160000"/>
              </a:lnSpc>
              <a:spcBef>
                <a:spcPts val="200"/>
              </a:spcBef>
            </a:pPr>
            <a:r>
              <a:rPr lang="zh-CN" altLang="en-US" sz="1600" b="1" dirty="0"/>
              <a:t>通过本实验你应该记住：</a:t>
            </a:r>
          </a:p>
          <a:p>
            <a:pPr lvl="2">
              <a:lnSpc>
                <a:spcPct val="160000"/>
              </a:lnSpc>
              <a:spcBef>
                <a:spcPts val="200"/>
              </a:spcBef>
            </a:pPr>
            <a:r>
              <a:rPr lang="zh-CN" altLang="en-US" sz="1600" dirty="0"/>
              <a:t>正则化能帮助我们减少过拟合的情况。</a:t>
            </a:r>
          </a:p>
          <a:p>
            <a:pPr lvl="2">
              <a:lnSpc>
                <a:spcPct val="160000"/>
              </a:lnSpc>
              <a:spcBef>
                <a:spcPts val="200"/>
              </a:spcBef>
            </a:pPr>
            <a:r>
              <a:rPr lang="zh-CN" altLang="en-US" sz="1600" dirty="0"/>
              <a:t>正则化会导致权重值减小。</a:t>
            </a:r>
          </a:p>
          <a:p>
            <a:pPr lvl="2">
              <a:lnSpc>
                <a:spcPct val="160000"/>
              </a:lnSpc>
              <a:spcBef>
                <a:spcPts val="200"/>
              </a:spcBef>
            </a:pPr>
            <a:r>
              <a:rPr lang="en-US" altLang="zh-CN" sz="1600" dirty="0"/>
              <a:t>L2 Regularization</a:t>
            </a:r>
            <a:r>
              <a:rPr lang="zh-CN" altLang="en-US" sz="1600" dirty="0"/>
              <a:t>和</a:t>
            </a:r>
            <a:r>
              <a:rPr lang="en-US" altLang="zh-CN" sz="1600" dirty="0"/>
              <a:t>Dropout</a:t>
            </a:r>
            <a:r>
              <a:rPr lang="zh-CN" altLang="en-US" sz="1600" dirty="0"/>
              <a:t>是两种有效的对抗过拟合的方法。</a:t>
            </a:r>
            <a:endParaRPr lang="en-US" altLang="zh-CN" sz="1600" dirty="0"/>
          </a:p>
        </p:txBody>
      </p:sp>
    </p:spTree>
    <p:extLst>
      <p:ext uri="{BB962C8B-B14F-4D97-AF65-F5344CB8AC3E}">
        <p14:creationId xmlns:p14="http://schemas.microsoft.com/office/powerpoint/2010/main" val="315322989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14400" y="2066925"/>
            <a:ext cx="10363200" cy="1362075"/>
          </a:xfrm>
        </p:spPr>
        <p:txBody>
          <a:bodyPr/>
          <a:lstStyle/>
          <a:p>
            <a:pPr algn="ctr"/>
            <a:r>
              <a:rPr kumimoji="1" lang="zh-CN" altLang="en-US" dirty="0"/>
              <a:t>谢谢！</a:t>
            </a:r>
          </a:p>
        </p:txBody>
      </p:sp>
      <p:sp>
        <p:nvSpPr>
          <p:cNvPr id="7" name="文本框 6"/>
          <p:cNvSpPr txBox="1"/>
          <p:nvPr/>
        </p:nvSpPr>
        <p:spPr>
          <a:xfrm>
            <a:off x="4246098" y="2967335"/>
            <a:ext cx="3699803" cy="923330"/>
          </a:xfrm>
          <a:prstGeom prst="rect">
            <a:avLst/>
          </a:prstGeom>
          <a:noFill/>
        </p:spPr>
        <p:txBody>
          <a:bodyPr wrap="square" rtlCol="0">
            <a:spAutoFit/>
          </a:bodyPr>
          <a:lstStyle/>
          <a:p>
            <a:pPr algn="ctr"/>
            <a:r>
              <a:rPr kumimoji="1" lang="en-US" altLang="zh-CN" sz="5400" dirty="0"/>
              <a:t>Q&amp;A</a:t>
            </a:r>
            <a:endParaRPr kumimoji="1" lang="zh-CN" altLang="en-US" sz="5400" dirty="0"/>
          </a:p>
        </p:txBody>
      </p:sp>
    </p:spTree>
    <p:extLst>
      <p:ext uri="{BB962C8B-B14F-4D97-AF65-F5344CB8AC3E}">
        <p14:creationId xmlns:p14="http://schemas.microsoft.com/office/powerpoint/2010/main" val="31310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基础知识</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400" dirty="0"/>
              <a:t> </a:t>
            </a:r>
            <a:r>
              <a:rPr lang="zh-CN" altLang="en-US" sz="2000" dirty="0"/>
              <a:t>偏差和方差</a:t>
            </a:r>
            <a:endParaRPr kumimoji="1" lang="zh-CN" altLang="en-US" sz="2000" dirty="0">
              <a:sym typeface="+mn-ea"/>
            </a:endParaRPr>
          </a:p>
          <a:p>
            <a:pPr lvl="1">
              <a:lnSpc>
                <a:spcPct val="150000"/>
              </a:lnSpc>
            </a:pPr>
            <a:r>
              <a:rPr lang="zh-CN" altLang="en-US" sz="1600" dirty="0"/>
              <a:t>给定一个学习目标，在训练的开始阶段，由于训练较少，学习不足，模型拟合能力不强，预测值和真实标签差距很大，即偏差很大。而因为模型无法较好地表达数据，数据集的扰动也无法产生明显的变化，即方差很小，此时是欠拟合的情况。</a:t>
            </a:r>
          </a:p>
          <a:p>
            <a:pPr lvl="1">
              <a:lnSpc>
                <a:spcPct val="150000"/>
              </a:lnSpc>
            </a:pPr>
            <a:r>
              <a:rPr lang="zh-CN" altLang="en-US" sz="1600" dirty="0"/>
              <a:t>随着训练的进行，模型的学习能力不断增强，开始能够捕捉训练数据扰动带来的影响。在充分训练后，轻微的扰动都会导致模型发生明显的变动，此时已经能够学习训练数据集自身特定的、而非所有数据集通用的特性，说明模型偏差较小，而方差较大，这是过拟合的表现。</a:t>
            </a:r>
          </a:p>
        </p:txBody>
      </p:sp>
    </p:spTree>
    <p:extLst>
      <p:ext uri="{BB962C8B-B14F-4D97-AF65-F5344CB8AC3E}">
        <p14:creationId xmlns:p14="http://schemas.microsoft.com/office/powerpoint/2010/main" val="4072240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a:t>
            </a:r>
            <a:r>
              <a:rPr lang="zh-CN" altLang="en-US" dirty="0"/>
              <a:t>评估</a:t>
            </a:r>
            <a:endParaRPr kumimoji="1" lang="zh-CN" altLang="en-US" dirty="0"/>
          </a:p>
        </p:txBody>
      </p:sp>
      <p:sp>
        <p:nvSpPr>
          <p:cNvPr id="3" name="内容占位符 2"/>
          <p:cNvSpPr>
            <a:spLocks noGrp="1"/>
          </p:cNvSpPr>
          <p:nvPr>
            <p:ph idx="1"/>
          </p:nvPr>
        </p:nvSpPr>
        <p:spPr/>
        <p:txBody>
          <a:bodyPr>
            <a:normAutofit/>
          </a:bodyPr>
          <a:lstStyle/>
          <a:p>
            <a:pPr>
              <a:lnSpc>
                <a:spcPct val="160000"/>
              </a:lnSpc>
              <a:spcAft>
                <a:spcPts val="0"/>
              </a:spcAft>
            </a:pPr>
            <a:r>
              <a:rPr lang="zh-CN" altLang="en-US" sz="1900" dirty="0"/>
              <a:t>只有明确深度学习实验的目标和评估方式，才能调整策略，优化系统，得到更好的实验效果。</a:t>
            </a:r>
            <a:endParaRPr lang="en-US" altLang="zh-CN" sz="1900" dirty="0"/>
          </a:p>
          <a:p>
            <a:pPr>
              <a:lnSpc>
                <a:spcPct val="160000"/>
              </a:lnSpc>
              <a:spcBef>
                <a:spcPts val="200"/>
              </a:spcBef>
            </a:pPr>
            <a:r>
              <a:rPr lang="zh-CN" altLang="en-US" sz="2400" dirty="0"/>
              <a:t> </a:t>
            </a:r>
            <a:r>
              <a:rPr lang="zh-CN" altLang="en-US" sz="2000" dirty="0"/>
              <a:t>选定评估目标</a:t>
            </a:r>
            <a:endParaRPr kumimoji="1" lang="zh-CN" altLang="en-US" sz="2000" dirty="0">
              <a:sym typeface="+mn-ea"/>
            </a:endParaRPr>
          </a:p>
          <a:p>
            <a:pPr lvl="1">
              <a:lnSpc>
                <a:spcPct val="160000"/>
              </a:lnSpc>
            </a:pPr>
            <a:r>
              <a:rPr lang="zh-CN" altLang="en-US" sz="1600" dirty="0"/>
              <a:t>大多数深度学习算法都涉及某种形式的优化。优化指的是改变模型的参数以最小化或最大化特定目标的过程。通常情况下，最优化的目标是最小化误差或者代价函数。在实际搭建一个深度学习项目中，要做的第一步，就是要确定优化的目标，即使用什么误差度量来指导接下来的所有工作。同时也应该了解目标性能大致能够达到的级别。</a:t>
            </a:r>
            <a:endParaRPr lang="zh-CN" altLang="zh-CN" sz="1600" dirty="0"/>
          </a:p>
        </p:txBody>
      </p:sp>
    </p:spTree>
    <p:extLst>
      <p:ext uri="{BB962C8B-B14F-4D97-AF65-F5344CB8AC3E}">
        <p14:creationId xmlns:p14="http://schemas.microsoft.com/office/powerpoint/2010/main" val="58302083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a:lnSpc>
                    <a:spcPct val="150000"/>
                  </a:lnSpc>
                </a:pPr>
                <a:r>
                  <a:rPr lang="zh-CN" altLang="en-US" sz="2000" dirty="0"/>
                  <a:t>迭代过程</a:t>
                </a:r>
                <a:endParaRPr lang="en-US" altLang="zh-CN" dirty="0"/>
              </a:p>
              <a:p>
                <a:pPr>
                  <a:lnSpc>
                    <a:spcPct val="150000"/>
                  </a:lnSpc>
                </a:pPr>
                <a:r>
                  <a:rPr lang="zh-CN" altLang="en-US" sz="1600" dirty="0"/>
                  <a:t>梯度下降：</a:t>
                </a:r>
                <a:r>
                  <a:rPr lang="zh-CN" altLang="zh-CN" sz="1600" dirty="0"/>
                  <a:t>导数在最优化问题中起到了重要作用，因为它可以反映出如何更改变量</a:t>
                </a:r>
                <a14:m>
                  <m:oMath xmlns:m="http://schemas.openxmlformats.org/officeDocument/2006/math">
                    <m:r>
                      <a:rPr lang="en-US" altLang="zh-CN" sz="1600" i="1">
                        <a:latin typeface="Cambria Math" panose="02040503050406030204" pitchFamily="18" charset="0"/>
                      </a:rPr>
                      <m:t>𝜃</m:t>
                    </m:r>
                  </m:oMath>
                </a14:m>
                <a:r>
                  <a:rPr lang="zh-CN" altLang="zh-CN" sz="1600" dirty="0"/>
                  <a:t>来略微地改善参数为</a:t>
                </a:r>
                <a14:m>
                  <m:oMath xmlns:m="http://schemas.openxmlformats.org/officeDocument/2006/math">
                    <m:r>
                      <a:rPr lang="en-US" altLang="zh-CN" sz="1600" i="1">
                        <a:latin typeface="Cambria Math" panose="02040503050406030204" pitchFamily="18" charset="0"/>
                      </a:rPr>
                      <m:t>𝜃</m:t>
                    </m:r>
                  </m:oMath>
                </a14:m>
                <a:r>
                  <a:rPr lang="zh-CN" altLang="zh-CN" sz="1600" dirty="0"/>
                  <a:t>的函数</a:t>
                </a:r>
                <a14:m>
                  <m:oMath xmlns:m="http://schemas.openxmlformats.org/officeDocument/2006/math">
                    <m:r>
                      <m:rPr>
                        <m:sty m:val="p"/>
                      </m:rPr>
                      <a:rPr lang="en-US" altLang="zh-CN" sz="1600">
                        <a:latin typeface="Cambria Math" panose="02040503050406030204" pitchFamily="18" charset="0"/>
                      </a:rPr>
                      <m:t>g</m:t>
                    </m:r>
                    <m:r>
                      <a:rPr lang="en-US" altLang="zh-CN" sz="1600">
                        <a:latin typeface="Cambria Math" panose="02040503050406030204" pitchFamily="18" charset="0"/>
                      </a:rPr>
                      <m:t>(</m:t>
                    </m:r>
                    <m:r>
                      <a:rPr lang="en-US" altLang="zh-CN" sz="1600" i="1">
                        <a:latin typeface="Cambria Math" panose="02040503050406030204" pitchFamily="18" charset="0"/>
                      </a:rPr>
                      <m:t>𝜃</m:t>
                    </m:r>
                    <m:r>
                      <a:rPr lang="en-US" altLang="zh-CN" sz="1600">
                        <a:latin typeface="Cambria Math" panose="02040503050406030204" pitchFamily="18" charset="0"/>
                      </a:rPr>
                      <m:t>)</m:t>
                    </m:r>
                  </m:oMath>
                </a14:m>
                <a:r>
                  <a:rPr lang="zh-CN" altLang="zh-CN" sz="1600" dirty="0"/>
                  <a:t>。因此可以通过将</a:t>
                </a:r>
                <a14:m>
                  <m:oMath xmlns:m="http://schemas.openxmlformats.org/officeDocument/2006/math">
                    <m:r>
                      <a:rPr lang="en-US" altLang="zh-CN" sz="1600" i="1">
                        <a:latin typeface="Cambria Math" panose="02040503050406030204" pitchFamily="18" charset="0"/>
                      </a:rPr>
                      <m:t>𝜃</m:t>
                    </m:r>
                  </m:oMath>
                </a14:m>
                <a:r>
                  <a:rPr lang="zh-CN" altLang="zh-CN" sz="1600" dirty="0"/>
                  <a:t>往导数的反方向移动一小步来减小</a:t>
                </a:r>
                <a14:m>
                  <m:oMath xmlns:m="http://schemas.openxmlformats.org/officeDocument/2006/math">
                    <m:r>
                      <m:rPr>
                        <m:sty m:val="p"/>
                      </m:rPr>
                      <a:rPr lang="en-US" altLang="zh-CN" sz="1600">
                        <a:latin typeface="Cambria Math" panose="02040503050406030204" pitchFamily="18" charset="0"/>
                      </a:rPr>
                      <m:t>g</m:t>
                    </m:r>
                    <m:r>
                      <a:rPr lang="en-US" altLang="zh-CN" sz="1600">
                        <a:latin typeface="Cambria Math" panose="02040503050406030204" pitchFamily="18" charset="0"/>
                      </a:rPr>
                      <m:t>(</m:t>
                    </m:r>
                    <m:r>
                      <a:rPr lang="en-US" altLang="zh-CN" sz="1600" i="1">
                        <a:latin typeface="Cambria Math" panose="02040503050406030204" pitchFamily="18" charset="0"/>
                      </a:rPr>
                      <m:t>𝜃</m:t>
                    </m:r>
                    <m:r>
                      <a:rPr lang="en-US" altLang="zh-CN" sz="1600">
                        <a:latin typeface="Cambria Math" panose="02040503050406030204" pitchFamily="18" charset="0"/>
                      </a:rPr>
                      <m:t>)</m:t>
                    </m:r>
                  </m:oMath>
                </a14:m>
                <a:r>
                  <a:rPr lang="zh-CN" altLang="zh-CN" sz="1600" dirty="0"/>
                  <a:t>。这种技术被称为是梯度下降</a:t>
                </a:r>
                <a:endParaRPr lang="en-US" altLang="zh-CN" sz="1600" dirty="0"/>
              </a:p>
              <a:p>
                <a:pPr lvl="1">
                  <a:lnSpc>
                    <a:spcPct val="150000"/>
                  </a:lnSpc>
                </a:pPr>
                <a:r>
                  <a:rPr lang="zh-CN" altLang="zh-CN" sz="1600" dirty="0"/>
                  <a:t>在网络的反向传播过程中回传相关误差，使用梯度下降更新参数值，通过计算误差相对于参数的梯度，在代价函数梯度的相反方向更新参数，最终使模型收敛。网络更新参数的公式为：</a:t>
                </a:r>
                <a:endParaRPr lang="en-US" altLang="zh-CN" sz="1600" dirty="0"/>
              </a:p>
              <a:p>
                <a:pPr marL="201295" lvl="1" indent="0">
                  <a:lnSpc>
                    <a:spcPct val="150000"/>
                  </a:lnSpc>
                  <a:buNone/>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𝜃</m:t>
                      </m:r>
                      <m:r>
                        <a:rPr lang="en-US" altLang="zh-CN" sz="1600">
                          <a:latin typeface="Cambria Math" panose="02040503050406030204" pitchFamily="18" charset="0"/>
                        </a:rPr>
                        <m:t>=</m:t>
                      </m:r>
                      <m:r>
                        <a:rPr lang="en-US" altLang="zh-CN" sz="1600" i="1">
                          <a:latin typeface="Cambria Math" panose="02040503050406030204" pitchFamily="18" charset="0"/>
                        </a:rPr>
                        <m:t>𝜃</m:t>
                      </m:r>
                      <m:r>
                        <a:rPr lang="en-US" altLang="zh-CN" sz="1600" i="1">
                          <a:latin typeface="Cambria Math" panose="02040503050406030204" pitchFamily="18" charset="0"/>
                        </a:rPr>
                        <m:t>−</m:t>
                      </m:r>
                      <m:r>
                        <a:rPr lang="en-US" altLang="zh-CN" sz="1600" i="1">
                          <a:latin typeface="Cambria Math" panose="02040503050406030204" pitchFamily="18" charset="0"/>
                        </a:rPr>
                        <m:t>𝜂</m:t>
                      </m:r>
                      <m:r>
                        <a:rPr lang="zh-CN" altLang="zh-CN" sz="1600">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a:latin typeface="Cambria Math" panose="02040503050406030204" pitchFamily="18" charset="0"/>
                            </a:rPr>
                            <m:t>𝛻</m:t>
                          </m:r>
                        </m:e>
                        <m:sub>
                          <m:r>
                            <m:rPr>
                              <m:sty m:val="p"/>
                            </m:rPr>
                            <a:rPr lang="en-US" altLang="zh-CN" sz="1600">
                              <a:latin typeface="Cambria Math" panose="02040503050406030204" pitchFamily="18" charset="0"/>
                            </a:rPr>
                            <m:t>θ</m:t>
                          </m:r>
                        </m:sub>
                      </m:sSub>
                      <m:r>
                        <m:rPr>
                          <m:nor/>
                        </m:rPr>
                        <a:rPr lang="en-US" altLang="zh-CN" sz="1600"/>
                        <m:t>L</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𝑓</m:t>
                          </m:r>
                          <m:r>
                            <a:rPr lang="en-US" altLang="zh-CN" sz="1600">
                              <a:latin typeface="Cambria Math" panose="02040503050406030204" pitchFamily="18" charset="0"/>
                            </a:rPr>
                            <m:t>(</m:t>
                          </m:r>
                          <m:r>
                            <a:rPr lang="en-US" altLang="zh-CN" sz="1600" i="1">
                              <a:latin typeface="Cambria Math" panose="02040503050406030204" pitchFamily="18" charset="0"/>
                            </a:rPr>
                            <m:t>𝑥</m:t>
                          </m:r>
                          <m:r>
                            <a:rPr lang="en-US" altLang="zh-CN" sz="1600">
                              <a:latin typeface="Cambria Math" panose="02040503050406030204" pitchFamily="18" charset="0"/>
                            </a:rPr>
                            <m:t>;</m:t>
                          </m:r>
                          <m:r>
                            <a:rPr lang="en-US" altLang="zh-CN" sz="1600" i="1">
                              <a:latin typeface="Cambria Math" panose="02040503050406030204" pitchFamily="18" charset="0"/>
                            </a:rPr>
                            <m:t>𝜃</m:t>
                          </m:r>
                        </m:e>
                      </m:d>
                      <m:r>
                        <a:rPr lang="en-US" altLang="zh-CN" sz="1600">
                          <a:latin typeface="Cambria Math" panose="02040503050406030204" pitchFamily="18" charset="0"/>
                        </a:rPr>
                        <m:t>,</m:t>
                      </m:r>
                      <m:r>
                        <a:rPr lang="en-US" altLang="zh-CN" sz="1600" i="1">
                          <a:latin typeface="Cambria Math" panose="02040503050406030204" pitchFamily="18" charset="0"/>
                        </a:rPr>
                        <m:t>𝑦</m:t>
                      </m:r>
                      <m:r>
                        <a:rPr lang="en-US" altLang="zh-CN" sz="1600">
                          <a:latin typeface="Cambria Math" panose="02040503050406030204" pitchFamily="18" charset="0"/>
                        </a:rPr>
                        <m:t>)</m:t>
                      </m:r>
                    </m:oMath>
                  </m:oMathPara>
                </a14:m>
                <a:endParaRPr lang="zh-CN" altLang="zh-CN" sz="1600" dirty="0"/>
              </a:p>
              <a:p>
                <a:pPr marL="487045" lvl="1" indent="-285750">
                  <a:lnSpc>
                    <a:spcPct val="150000"/>
                  </a:lnSpc>
                </a:pPr>
                <a:r>
                  <a:rPr lang="zh-CN" altLang="zh-CN" sz="1600" dirty="0"/>
                  <a:t>其中</a:t>
                </a:r>
                <a14:m>
                  <m:oMath xmlns:m="http://schemas.openxmlformats.org/officeDocument/2006/math">
                    <m:r>
                      <m:rPr>
                        <m:nor/>
                      </m:rPr>
                      <a:rPr lang="en-US" altLang="zh-CN" sz="1600"/>
                      <m:t>L</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𝑓</m:t>
                        </m:r>
                        <m:r>
                          <a:rPr lang="en-US" altLang="zh-CN" sz="1600">
                            <a:latin typeface="Cambria Math" panose="02040503050406030204" pitchFamily="18" charset="0"/>
                          </a:rPr>
                          <m:t>(</m:t>
                        </m:r>
                        <m:r>
                          <a:rPr lang="en-US" altLang="zh-CN" sz="1600" i="1">
                            <a:latin typeface="Cambria Math" panose="02040503050406030204" pitchFamily="18" charset="0"/>
                          </a:rPr>
                          <m:t>𝑥</m:t>
                        </m:r>
                        <m:r>
                          <a:rPr lang="en-US" altLang="zh-CN" sz="1600" i="1">
                            <a:latin typeface="Cambria Math" panose="02040503050406030204" pitchFamily="18" charset="0"/>
                          </a:rPr>
                          <m:t>;</m:t>
                        </m:r>
                        <m:r>
                          <a:rPr lang="en-US" altLang="zh-CN" sz="1600" i="1">
                            <a:latin typeface="Cambria Math" panose="02040503050406030204" pitchFamily="18" charset="0"/>
                          </a:rPr>
                          <m:t>𝜃</m:t>
                        </m:r>
                        <m:r>
                          <a:rPr lang="en-US" altLang="zh-CN" sz="1600" i="1">
                            <a:latin typeface="Cambria Math" panose="02040503050406030204" pitchFamily="18" charset="0"/>
                          </a:rPr>
                          <m:t>),</m:t>
                        </m:r>
                        <m:r>
                          <a:rPr lang="en-US" altLang="zh-CN" sz="1600" i="1">
                            <a:latin typeface="Cambria Math" panose="02040503050406030204" pitchFamily="18" charset="0"/>
                          </a:rPr>
                          <m:t>𝑦</m:t>
                        </m:r>
                      </m:e>
                    </m:d>
                  </m:oMath>
                </a14:m>
                <a:r>
                  <a:rPr lang="zh-CN" altLang="zh-CN" sz="1600" dirty="0"/>
                  <a:t>为代价函数，度量了模型预测</a:t>
                </a:r>
                <a14:m>
                  <m:oMath xmlns:m="http://schemas.openxmlformats.org/officeDocument/2006/math">
                    <m:r>
                      <a:rPr lang="en-US" altLang="zh-CN" sz="1600" i="1">
                        <a:latin typeface="Cambria Math" panose="02040503050406030204" pitchFamily="18" charset="0"/>
                      </a:rPr>
                      <m:t>𝑓</m:t>
                    </m:r>
                    <m:r>
                      <a:rPr lang="en-US" altLang="zh-CN" sz="1600">
                        <a:latin typeface="Cambria Math" panose="02040503050406030204" pitchFamily="18" charset="0"/>
                      </a:rPr>
                      <m:t>(</m:t>
                    </m:r>
                    <m:r>
                      <a:rPr lang="en-US" altLang="zh-CN" sz="1600" i="1">
                        <a:latin typeface="Cambria Math" panose="02040503050406030204" pitchFamily="18" charset="0"/>
                      </a:rPr>
                      <m:t>𝑥</m:t>
                    </m:r>
                    <m:r>
                      <a:rPr lang="en-US" altLang="zh-CN" sz="1600" i="1">
                        <a:latin typeface="Cambria Math" panose="02040503050406030204" pitchFamily="18" charset="0"/>
                      </a:rPr>
                      <m:t>;</m:t>
                    </m:r>
                    <m:r>
                      <a:rPr lang="en-US" altLang="zh-CN" sz="1600" i="1">
                        <a:latin typeface="Cambria Math" panose="02040503050406030204" pitchFamily="18" charset="0"/>
                      </a:rPr>
                      <m:t>𝜃</m:t>
                    </m:r>
                    <m:r>
                      <a:rPr lang="en-US" altLang="zh-CN" sz="1600">
                        <a:latin typeface="Cambria Math" panose="02040503050406030204" pitchFamily="18" charset="0"/>
                      </a:rPr>
                      <m:t>)</m:t>
                    </m:r>
                  </m:oMath>
                </a14:m>
                <a:r>
                  <a:rPr lang="zh-CN" altLang="zh-CN" sz="1600" dirty="0"/>
                  <a:t>与实际值</a:t>
                </a:r>
                <a14:m>
                  <m:oMath xmlns:m="http://schemas.openxmlformats.org/officeDocument/2006/math">
                    <m:r>
                      <a:rPr lang="en-US" altLang="zh-CN" sz="1600" i="1">
                        <a:latin typeface="Cambria Math" panose="02040503050406030204" pitchFamily="18" charset="0"/>
                      </a:rPr>
                      <m:t>𝑦</m:t>
                    </m:r>
                  </m:oMath>
                </a14:m>
                <a:r>
                  <a:rPr lang="zh-CN" altLang="zh-CN" sz="1600" dirty="0"/>
                  <a:t>的偏差，</a:t>
                </a:r>
                <a14:m>
                  <m:oMath xmlns:m="http://schemas.openxmlformats.org/officeDocument/2006/math">
                    <m:sSub>
                      <m:sSubPr>
                        <m:ctrlPr>
                          <a:rPr lang="zh-CN" altLang="zh-CN" sz="1600" i="1">
                            <a:latin typeface="Cambria Math" panose="02040503050406030204" pitchFamily="18" charset="0"/>
                          </a:rPr>
                        </m:ctrlPr>
                      </m:sSubPr>
                      <m:e>
                        <m:r>
                          <a:rPr lang="en-US" altLang="zh-CN" sz="1600">
                            <a:latin typeface="Cambria Math" panose="02040503050406030204" pitchFamily="18" charset="0"/>
                          </a:rPr>
                          <m:t>𝛻</m:t>
                        </m:r>
                      </m:e>
                      <m:sub>
                        <m:r>
                          <m:rPr>
                            <m:sty m:val="p"/>
                          </m:rPr>
                          <a:rPr lang="en-US" altLang="zh-CN" sz="1600">
                            <a:latin typeface="Cambria Math" panose="02040503050406030204" pitchFamily="18" charset="0"/>
                          </a:rPr>
                          <m:t>θ</m:t>
                        </m:r>
                      </m:sub>
                    </m:sSub>
                    <m:r>
                      <m:rPr>
                        <m:nor/>
                      </m:rPr>
                      <a:rPr lang="en-US" altLang="zh-CN" sz="1600"/>
                      <m:t>L</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𝑓</m:t>
                        </m:r>
                        <m:r>
                          <a:rPr lang="en-US" altLang="zh-CN" sz="1600">
                            <a:latin typeface="Cambria Math" panose="02040503050406030204" pitchFamily="18" charset="0"/>
                          </a:rPr>
                          <m:t>(</m:t>
                        </m:r>
                        <m:r>
                          <a:rPr lang="en-US" altLang="zh-CN" sz="1600" i="1">
                            <a:latin typeface="Cambria Math" panose="02040503050406030204" pitchFamily="18" charset="0"/>
                          </a:rPr>
                          <m:t>𝑥</m:t>
                        </m:r>
                        <m:r>
                          <a:rPr lang="en-US" altLang="zh-CN" sz="1600" i="1">
                            <a:latin typeface="Cambria Math" panose="02040503050406030204" pitchFamily="18" charset="0"/>
                          </a:rPr>
                          <m:t>;</m:t>
                        </m:r>
                        <m:r>
                          <a:rPr lang="en-US" altLang="zh-CN" sz="1600" i="1">
                            <a:latin typeface="Cambria Math" panose="02040503050406030204" pitchFamily="18" charset="0"/>
                          </a:rPr>
                          <m:t>𝜃</m:t>
                        </m:r>
                        <m:r>
                          <a:rPr lang="en-US" altLang="zh-CN" sz="1600" i="1">
                            <a:latin typeface="Cambria Math" panose="02040503050406030204" pitchFamily="18" charset="0"/>
                          </a:rPr>
                          <m:t>),</m:t>
                        </m:r>
                        <m:r>
                          <a:rPr lang="en-US" altLang="zh-CN" sz="1600" i="1">
                            <a:latin typeface="Cambria Math" panose="02040503050406030204" pitchFamily="18" charset="0"/>
                          </a:rPr>
                          <m:t>𝑦</m:t>
                        </m:r>
                      </m:e>
                    </m:d>
                  </m:oMath>
                </a14:m>
                <a:r>
                  <a:rPr lang="zh-CN" altLang="zh-CN" sz="1600" dirty="0"/>
                  <a:t>是代价函数相对于其参数</a:t>
                </a:r>
                <a14:m>
                  <m:oMath xmlns:m="http://schemas.openxmlformats.org/officeDocument/2006/math">
                    <m:r>
                      <a:rPr lang="en-US" altLang="zh-CN" sz="1600" i="1">
                        <a:latin typeface="Cambria Math" panose="02040503050406030204" pitchFamily="18" charset="0"/>
                      </a:rPr>
                      <m:t>𝜃</m:t>
                    </m:r>
                  </m:oMath>
                </a14:m>
                <a:r>
                  <a:rPr lang="zh-CN" altLang="zh-CN" sz="1600" dirty="0"/>
                  <a:t>的梯度，</a:t>
                </a:r>
                <a14:m>
                  <m:oMath xmlns:m="http://schemas.openxmlformats.org/officeDocument/2006/math">
                    <m:r>
                      <a:rPr lang="en-US" altLang="zh-CN" sz="1600" i="1">
                        <a:latin typeface="Cambria Math" panose="02040503050406030204" pitchFamily="18" charset="0"/>
                      </a:rPr>
                      <m:t>𝜂</m:t>
                    </m:r>
                  </m:oMath>
                </a14:m>
                <a:r>
                  <a:rPr lang="zh-CN" altLang="zh-CN" sz="1600" dirty="0"/>
                  <a:t>是学习率。</a:t>
                </a:r>
                <a:endParaRPr lang="en-US" altLang="zh-CN" sz="1600" dirty="0"/>
              </a:p>
              <a:p>
                <a:pPr marL="487045" lvl="1" indent="-285750">
                  <a:lnSpc>
                    <a:spcPct val="150000"/>
                  </a:lnSpc>
                </a:pPr>
                <a:r>
                  <a:rPr lang="zh-CN" altLang="zh-CN" sz="1600" dirty="0"/>
                  <a:t>通过这种迭代方式反复不断地更新参数，可以寻找得到使网络性能较优的参数。</a:t>
                </a:r>
              </a:p>
              <a:p>
                <a:pPr lvl="1">
                  <a:lnSpc>
                    <a:spcPct val="150000"/>
                  </a:lnSpc>
                </a:pPr>
                <a:endParaRPr lang="zh-CN" altLang="en-US" sz="1600" dirty="0"/>
              </a:p>
              <a:p>
                <a:pPr lvl="1">
                  <a:lnSpc>
                    <a:spcPct val="150000"/>
                  </a:lnSpc>
                </a:pPr>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00" r="-21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550152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lang="en-US" altLang="zh-CN" sz="2200" b="1" dirty="0"/>
              <a:t> </a:t>
            </a:r>
            <a:r>
              <a:rPr lang="zh-CN" altLang="zh-CN" sz="2000" b="1" dirty="0"/>
              <a:t>欠拟合和过拟合</a:t>
            </a:r>
            <a:endParaRPr lang="zh-CN" altLang="en-US" sz="2000" b="1" dirty="0"/>
          </a:p>
          <a:p>
            <a:pPr lvl="1">
              <a:lnSpc>
                <a:spcPct val="150000"/>
              </a:lnSpc>
            </a:pPr>
            <a:r>
              <a:rPr lang="zh-CN" altLang="en-US" sz="1600" dirty="0"/>
              <a:t>深度学习中，主要从以下两个角度来评价学习算法效果的好坏：</a:t>
            </a:r>
          </a:p>
          <a:p>
            <a:pPr marL="672782" lvl="2">
              <a:lnSpc>
                <a:spcPct val="150000"/>
              </a:lnSpc>
            </a:pPr>
            <a:r>
              <a:rPr lang="zh-CN" altLang="en-US" sz="1450" dirty="0"/>
              <a:t>降低训练集上的误差，即训练误差。</a:t>
            </a:r>
          </a:p>
          <a:p>
            <a:pPr marL="672782" lvl="2">
              <a:lnSpc>
                <a:spcPct val="150000"/>
              </a:lnSpc>
            </a:pPr>
            <a:r>
              <a:rPr lang="zh-CN" altLang="en-US" sz="1450" dirty="0"/>
              <a:t>减少训练集上的误差和测试集上的误差的差距。</a:t>
            </a:r>
          </a:p>
          <a:p>
            <a:pPr>
              <a:lnSpc>
                <a:spcPct val="150000"/>
              </a:lnSpc>
            </a:pPr>
            <a:r>
              <a:rPr lang="zh-CN" altLang="en-US" sz="1600" dirty="0"/>
              <a:t>这两个角度体现了机器学习面临的两个主要挑战：欠拟合和过拟合</a:t>
            </a:r>
            <a:endParaRPr lang="zh-CN" altLang="en-US" sz="2000" dirty="0"/>
          </a:p>
          <a:p>
            <a:pPr lvl="1">
              <a:lnSpc>
                <a:spcPct val="150000"/>
              </a:lnSpc>
            </a:pPr>
            <a:r>
              <a:rPr lang="zh-CN" altLang="en-US" sz="1600" dirty="0"/>
              <a:t>欠拟合</a:t>
            </a:r>
            <a:endParaRPr lang="en-US" altLang="zh-CN" sz="1600" dirty="0"/>
          </a:p>
          <a:p>
            <a:pPr lvl="2">
              <a:lnSpc>
                <a:spcPct val="150000"/>
              </a:lnSpc>
            </a:pPr>
            <a:r>
              <a:rPr lang="zh-CN" altLang="en-US" sz="1450" dirty="0"/>
              <a:t>指模型不能在训练集上获得足够低的误差，即模型在训练集上的误差比人类水平达到的误差要高，此时模型还有提升的空间，可以通过增加模型深度和训练次数或选择一些优化算法继续提高模型的表现能力。</a:t>
            </a:r>
          </a:p>
          <a:p>
            <a:pPr lvl="1">
              <a:lnSpc>
                <a:spcPct val="150000"/>
              </a:lnSpc>
            </a:pPr>
            <a:r>
              <a:rPr lang="zh-CN" altLang="en-US" sz="1600" dirty="0"/>
              <a:t>过拟合</a:t>
            </a:r>
            <a:endParaRPr lang="en-US" altLang="zh-CN" sz="1600" dirty="0"/>
          </a:p>
          <a:p>
            <a:pPr lvl="2">
              <a:lnSpc>
                <a:spcPct val="150000"/>
              </a:lnSpc>
            </a:pPr>
            <a:r>
              <a:rPr lang="zh-CN" altLang="en-US" sz="1450" dirty="0"/>
              <a:t>指学习时选择的模型所包含的参数过多，以至于这一模型对已知数据预测得很好，但对未知数据预测得很差的现象。通常称为模型的泛化能力不好，可以通过增加数据集、加入一些正则化方法或者改变超参数来进行调整。</a:t>
            </a:r>
          </a:p>
          <a:p>
            <a:pPr lvl="1">
              <a:lnSpc>
                <a:spcPct val="150000"/>
              </a:lnSpc>
            </a:pPr>
            <a:endParaRPr lang="zh-CN" altLang="en-US" dirty="0"/>
          </a:p>
        </p:txBody>
      </p:sp>
    </p:spTree>
    <p:extLst>
      <p:ext uri="{BB962C8B-B14F-4D97-AF65-F5344CB8AC3E}">
        <p14:creationId xmlns:p14="http://schemas.microsoft.com/office/powerpoint/2010/main" val="1939132053"/>
      </p:ext>
    </p:extLst>
  </p:cSld>
  <p:clrMapOvr>
    <a:masterClrMapping/>
  </p:clrMapOvr>
  <p:transition/>
</p:sld>
</file>

<file path=ppt/theme/theme1.xml><?xml version="1.0" encoding="utf-8"?>
<a:theme xmlns:a="http://schemas.openxmlformats.org/drawingml/2006/main" name="PaddlPaddl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Arial Unicode MS"/>
        <a:cs typeface="Arial Unicode MS"/>
      </a:majorFont>
      <a:minorFont>
        <a:latin typeface="Calibri"/>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ddlPaddle" id="{D5E49504-3005-42BD-B1F1-FE7EF4A6B796}" vid="{1EFA4A4C-A82A-4919-A2AC-C85AA58CDBA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PaddlPaddle</Template>
  <TotalTime>790</TotalTime>
  <Words>6243</Words>
  <Application>Microsoft Office PowerPoint</Application>
  <PresentationFormat>宽屏</PresentationFormat>
  <Paragraphs>461</Paragraphs>
  <Slides>52</Slides>
  <Notes>25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52</vt:i4>
      </vt:variant>
    </vt:vector>
  </HeadingPairs>
  <TitlesOfParts>
    <vt:vector size="66" baseType="lpstr">
      <vt:lpstr>Arial Unicode MS</vt:lpstr>
      <vt:lpstr>Helvetica Neue</vt:lpstr>
      <vt:lpstr>Menlo</vt:lpstr>
      <vt:lpstr>DengXian</vt:lpstr>
      <vt:lpstr>思源黑体 CN Bold</vt:lpstr>
      <vt:lpstr>宋体</vt:lpstr>
      <vt:lpstr>微软雅黑</vt:lpstr>
      <vt:lpstr>微软雅黑 Light</vt:lpstr>
      <vt:lpstr>Arial</vt:lpstr>
      <vt:lpstr>Calibri</vt:lpstr>
      <vt:lpstr>Cambria Math</vt:lpstr>
      <vt:lpstr>Times New Roman</vt:lpstr>
      <vt:lpstr>Wingdings</vt:lpstr>
      <vt:lpstr>PaddlPaddle</vt:lpstr>
      <vt:lpstr>PowerPoint 演示文稿</vt:lpstr>
      <vt:lpstr>目录</vt:lpstr>
      <vt:lpstr>10.1 基础知识</vt:lpstr>
      <vt:lpstr>基础知识</vt:lpstr>
      <vt:lpstr>基础知识</vt:lpstr>
      <vt:lpstr>基础知识</vt:lpstr>
      <vt:lpstr>10.2 评估</vt:lpstr>
      <vt:lpstr>评估</vt:lpstr>
      <vt:lpstr>评估</vt:lpstr>
      <vt:lpstr>10.3 调优策略</vt:lpstr>
      <vt:lpstr>调优策略</vt:lpstr>
      <vt:lpstr>调优策略</vt:lpstr>
      <vt:lpstr>调优策略</vt:lpstr>
      <vt:lpstr>调优策略</vt:lpstr>
      <vt:lpstr>调优策略</vt:lpstr>
      <vt:lpstr>调优策略</vt:lpstr>
      <vt:lpstr>调优策略</vt:lpstr>
      <vt:lpstr>调优策略</vt:lpstr>
      <vt:lpstr>调优策略</vt:lpstr>
      <vt:lpstr>调优策略</vt:lpstr>
      <vt:lpstr>调优策略</vt:lpstr>
      <vt:lpstr>调优策略</vt:lpstr>
      <vt:lpstr>调优策略</vt:lpstr>
      <vt:lpstr>调优策略</vt:lpstr>
      <vt:lpstr>10.4 超参数调优</vt:lpstr>
      <vt:lpstr>超参数调优</vt:lpstr>
      <vt:lpstr>超参数调优</vt:lpstr>
      <vt:lpstr>超参数调优</vt:lpstr>
      <vt:lpstr>Dropout和Batch normalization的应用实例</vt:lpstr>
      <vt:lpstr>Dropout和Batch normalization的应用实例</vt:lpstr>
      <vt:lpstr>Dropout和Batch normalization的应用实例</vt:lpstr>
      <vt:lpstr>Dropout和Batch normalization的应用实例</vt:lpstr>
      <vt:lpstr>Dropout和Batch normalization的应用实例</vt:lpstr>
      <vt:lpstr>Dropout和Batch normalization的应用实例</vt:lpstr>
      <vt:lpstr>Dropout和Batch normalization的应用实例</vt:lpstr>
      <vt:lpstr>Dropout和Batch normalization的应用实例</vt:lpstr>
      <vt:lpstr>Dropout和Batch normalization的应用实例</vt:lpstr>
      <vt:lpstr>Dropout和Batch normalization的应用实例</vt:lpstr>
      <vt:lpstr>Dropout和Batch normalization的应用实例</vt:lpstr>
      <vt:lpstr>Regularization</vt:lpstr>
      <vt:lpstr>Regularization</vt:lpstr>
      <vt:lpstr>Regularization</vt:lpstr>
      <vt:lpstr>Regularization</vt:lpstr>
      <vt:lpstr>Regularization</vt:lpstr>
      <vt:lpstr>Regularization</vt:lpstr>
      <vt:lpstr>Regularization</vt:lpstr>
      <vt:lpstr>Regularization</vt:lpstr>
      <vt:lpstr>Regularization</vt:lpstr>
      <vt:lpstr>Regularization</vt:lpstr>
      <vt:lpstr>Regularization</vt:lpstr>
      <vt:lpstr>Regularization</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Windows 用户</cp:lastModifiedBy>
  <cp:revision>378</cp:revision>
  <dcterms:created xsi:type="dcterms:W3CDTF">2016-12-15T08:22:00Z</dcterms:created>
  <dcterms:modified xsi:type="dcterms:W3CDTF">2018-07-04T13:25:02Z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