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4"/>
  </p:notesMasterIdLst>
  <p:sldIdLst>
    <p:sldId id="303" r:id="rId2"/>
    <p:sldId id="258" r:id="rId3"/>
    <p:sldId id="259" r:id="rId4"/>
    <p:sldId id="276" r:id="rId5"/>
    <p:sldId id="277" r:id="rId6"/>
    <p:sldId id="280" r:id="rId7"/>
    <p:sldId id="281" r:id="rId8"/>
    <p:sldId id="282" r:id="rId9"/>
    <p:sldId id="283" r:id="rId10"/>
    <p:sldId id="284" r:id="rId11"/>
    <p:sldId id="285" r:id="rId12"/>
    <p:sldId id="291" r:id="rId13"/>
    <p:sldId id="292" r:id="rId14"/>
    <p:sldId id="293" r:id="rId15"/>
    <p:sldId id="294" r:id="rId16"/>
    <p:sldId id="295" r:id="rId17"/>
    <p:sldId id="296" r:id="rId18"/>
    <p:sldId id="297" r:id="rId19"/>
    <p:sldId id="298" r:id="rId20"/>
    <p:sldId id="299" r:id="rId21"/>
    <p:sldId id="300" r:id="rId22"/>
    <p:sldId id="302"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56"/>
    <p:restoredTop sz="93691" autoAdjust="0"/>
  </p:normalViewPr>
  <p:slideViewPr>
    <p:cSldViewPr snapToGrid="0" snapToObjects="1">
      <p:cViewPr varScale="1">
        <p:scale>
          <a:sx n="79" d="100"/>
          <a:sy n="79" d="100"/>
        </p:scale>
        <p:origin x="40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663F30-EC32-4D3C-9928-F1C4C2EA0539}" type="datetimeFigureOut">
              <a:rPr lang="zh-CN" altLang="en-US" smtClean="0"/>
              <a:t>2018/7/2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54F12-01A3-410C-8199-81568A254430}" type="slidenum">
              <a:rPr lang="zh-CN" altLang="en-US" smtClean="0"/>
              <a:t>‹#›</a:t>
            </a:fld>
            <a:endParaRPr lang="zh-CN" altLang="en-US"/>
          </a:p>
        </p:txBody>
      </p:sp>
    </p:spTree>
    <p:extLst>
      <p:ext uri="{BB962C8B-B14F-4D97-AF65-F5344CB8AC3E}">
        <p14:creationId xmlns:p14="http://schemas.microsoft.com/office/powerpoint/2010/main" val="2420071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D3A6B6-EB2D-40B4-804D-0DEBF837A4C8}" type="slidenum">
              <a:rPr lang="zh-CN" altLang="en-US" smtClean="0"/>
              <a:t>1</a:t>
            </a:fld>
            <a:endParaRPr lang="zh-CN" altLang="en-US"/>
          </a:p>
        </p:txBody>
      </p:sp>
    </p:spTree>
    <p:extLst>
      <p:ext uri="{BB962C8B-B14F-4D97-AF65-F5344CB8AC3E}">
        <p14:creationId xmlns:p14="http://schemas.microsoft.com/office/powerpoint/2010/main" val="345867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sym typeface="+mn-ea"/>
              </a:rPr>
              <a:t>为了帮助读者更好的理解这3个概念，本书的第三章、第四章和第五章层层深入的呈现出这三个过程。本章描述的一层Logistic回归作为最简单的深度学习入门案例也存在这三个过程。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B654F12-01A3-410C-8199-81568A254430}" type="slidenum">
              <a:rPr lang="zh-CN" altLang="en-US" smtClean="0"/>
              <a:t>5</a:t>
            </a:fld>
            <a:endParaRPr lang="zh-CN" altLang="en-US"/>
          </a:p>
        </p:txBody>
      </p:sp>
    </p:spTree>
    <p:extLst>
      <p:ext uri="{BB962C8B-B14F-4D97-AF65-F5344CB8AC3E}">
        <p14:creationId xmlns:p14="http://schemas.microsoft.com/office/powerpoint/2010/main" val="367044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654F12-01A3-410C-8199-81568A254430}" type="slidenum">
              <a:rPr lang="zh-CN" altLang="en-US" smtClean="0"/>
              <a:t>12</a:t>
            </a:fld>
            <a:endParaRPr lang="zh-CN" altLang="en-US"/>
          </a:p>
        </p:txBody>
      </p:sp>
    </p:spTree>
    <p:extLst>
      <p:ext uri="{BB962C8B-B14F-4D97-AF65-F5344CB8AC3E}">
        <p14:creationId xmlns:p14="http://schemas.microsoft.com/office/powerpoint/2010/main" val="598426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lvl1pPr>
              <a:defRPr sz="3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lnSpc>
                <a:spcPct val="150000"/>
              </a:lnSpc>
              <a:buNone/>
              <a:defRPr sz="1500" baseline="0">
                <a:solidFill>
                  <a:schemeClr val="tx1"/>
                </a:solidFill>
                <a:latin typeface="Times New Roman" panose="02020603050405020304" pitchFamily="18" charset="0"/>
                <a:ea typeface="微软雅黑" panose="020B0503020204020204" pitchFamily="34" charset="-122"/>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164626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835814"/>
            <a:ext cx="7315200" cy="3891763"/>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sym typeface="Calibri" pitchFamily="34" charset="0"/>
              </a:rPr>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97014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5610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73364" y="691745"/>
            <a:ext cx="2946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1492" y="691749"/>
            <a:ext cx="8259784"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529347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582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481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62527" y="176379"/>
            <a:ext cx="7603959" cy="786148"/>
          </a:xfrm>
        </p:spPr>
        <p:txBody>
          <a:bodyPr/>
          <a:lstStyle>
            <a:lvl1pPr algn="l">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155034"/>
            <a:ext cx="10972800" cy="5309935"/>
          </a:xfrm>
        </p:spPr>
        <p:txBody>
          <a:bodyPr/>
          <a:lstStyle>
            <a:lvl1pPr>
              <a:defRPr sz="2000">
                <a:latin typeface="宋体" panose="02010600030101010101" pitchFamily="2" charset="-122"/>
                <a:ea typeface="宋体" panose="02010600030101010101" pitchFamily="2" charset="-122"/>
              </a:defRPr>
            </a:lvl1pPr>
            <a:lvl2pPr>
              <a:defRPr sz="1600">
                <a:latin typeface="宋体" panose="02010600030101010101" pitchFamily="2" charset="-122"/>
                <a:ea typeface="宋体" panose="02010600030101010101" pitchFamily="2" charset="-122"/>
              </a:defRPr>
            </a:lvl2pPr>
            <a:lvl3pPr>
              <a:defRPr sz="1400">
                <a:latin typeface="宋体" panose="02010600030101010101" pitchFamily="2" charset="-122"/>
                <a:ea typeface="宋体" panose="02010600030101010101" pitchFamily="2" charset="-122"/>
              </a:defRPr>
            </a:lvl3pPr>
            <a:lvl4pPr>
              <a:defRPr sz="1400">
                <a:latin typeface="宋体" panose="02010600030101010101" pitchFamily="2" charset="-122"/>
                <a:ea typeface="宋体" panose="02010600030101010101" pitchFamily="2" charset="-122"/>
              </a:defRPr>
            </a:lvl4pPr>
            <a:lvl5pPr>
              <a:defRPr sz="1400">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7" name="图片 6">
            <a:extLst>
              <a:ext uri="{FF2B5EF4-FFF2-40B4-BE49-F238E27FC236}">
                <a16:creationId xmlns:a16="http://schemas.microsoft.com/office/drawing/2014/main" id="{36B3CC08-AB77-4F7C-8106-6396F3694B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071" y="465039"/>
            <a:ext cx="544345" cy="443681"/>
          </a:xfrm>
          <a:prstGeom prst="rect">
            <a:avLst/>
          </a:prstGeom>
        </p:spPr>
      </p:pic>
      <p:sp>
        <p:nvSpPr>
          <p:cNvPr id="8" name="矩形 23">
            <a:extLst>
              <a:ext uri="{FF2B5EF4-FFF2-40B4-BE49-F238E27FC236}">
                <a16:creationId xmlns:a16="http://schemas.microsoft.com/office/drawing/2014/main" id="{3222F0F2-2260-42FC-9C02-C902B4F13A22}"/>
              </a:ext>
            </a:extLst>
          </p:cNvPr>
          <p:cNvSpPr/>
          <p:nvPr/>
        </p:nvSpPr>
        <p:spPr>
          <a:xfrm>
            <a:off x="911424" y="944429"/>
            <a:ext cx="7199630" cy="36195"/>
          </a:xfrm>
          <a:prstGeom prst="rect">
            <a:avLst/>
          </a:prstGeom>
          <a:solidFill>
            <a:srgbClr val="75BDA7"/>
          </a:solidFill>
          <a:ln w="12700" cap="flat" cmpd="sng" algn="ctr">
            <a:noFill/>
            <a:prstDash val="solid"/>
            <a:miter lim="800000"/>
            <a:headEnd type="none" w="med" len="med"/>
            <a:tailEnd type="none" w="med" len="med"/>
          </a:ln>
          <a:effectLst/>
        </p:spPr>
        <p:txBody>
          <a:bodyPr vert="horz" wrap="square" lIns="91440" tIns="45720" rIns="91440" bIns="45720" numCol="1" anchor="ctr"/>
          <a:lstStyle/>
          <a:p>
            <a:pPr marL="0" marR="0" indent="0" algn="ctr" defTabSz="914400">
              <a:lnSpc>
                <a:spcPct val="100000"/>
              </a:lnSpc>
              <a:spcBef>
                <a:spcPts val="0"/>
              </a:spcBef>
              <a:spcAft>
                <a:spcPts val="0"/>
              </a:spcAft>
              <a:buNone/>
              <a:defRPr lang="zh-CN" sz="1800" b="0" i="0" u="none" strike="noStrike" kern="1" spc="0" baseline="0">
                <a:solidFill>
                  <a:schemeClr val="tx1"/>
                </a:solidFill>
                <a:effectLst/>
                <a:latin typeface="Calibri" panose="020F0502020204030204" pitchFamily="2" charset="0"/>
                <a:ea typeface="Calibri" panose="020F0502020204030204" pitchFamily="2" charset="0"/>
                <a:cs typeface="Calibri" panose="020F0502020204030204" pitchFamily="2" charset="0"/>
              </a:defRPr>
            </a:pPr>
            <a:endParaRPr lang="en-US" sz="1350">
              <a:solidFill>
                <a:srgbClr val="FFFFFF"/>
              </a:solidFill>
              <a:latin typeface="Arial" panose="020B0604020202020204" pitchFamily="34" charset="0"/>
              <a:ea typeface="微软雅黑" panose="020B0503020204020204" pitchFamily="2" charset="-122"/>
              <a:cs typeface="Calibri" panose="020F0502020204030204" pitchFamily="2" charset="0"/>
            </a:endParaRPr>
          </a:p>
        </p:txBody>
      </p:sp>
    </p:spTree>
    <p:extLst>
      <p:ext uri="{BB962C8B-B14F-4D97-AF65-F5344CB8AC3E}">
        <p14:creationId xmlns:p14="http://schemas.microsoft.com/office/powerpoint/2010/main" val="136779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鸥若教育">
    <p:spTree>
      <p:nvGrpSpPr>
        <p:cNvPr id="1" name=""/>
        <p:cNvGrpSpPr/>
        <p:nvPr/>
      </p:nvGrpSpPr>
      <p:grpSpPr>
        <a:xfrm>
          <a:off x="0" y="0"/>
          <a:ext cx="0" cy="0"/>
          <a:chOff x="0" y="0"/>
          <a:chExt cx="0" cy="0"/>
        </a:xfrm>
      </p:grpSpPr>
      <p:sp>
        <p:nvSpPr>
          <p:cNvPr id="2" name="标题 1"/>
          <p:cNvSpPr>
            <a:spLocks noGrp="1"/>
          </p:cNvSpPr>
          <p:nvPr>
            <p:ph type="title"/>
          </p:nvPr>
        </p:nvSpPr>
        <p:spPr>
          <a:xfrm>
            <a:off x="609600" y="296782"/>
            <a:ext cx="8175632" cy="548289"/>
          </a:xfrm>
        </p:spPr>
        <p:txBody>
          <a:bodyPr/>
          <a:lstStyle>
            <a:lvl1pPr marL="685800" indent="-685800" algn="ctr" rtl="0" eaLnBrk="1" fontAlgn="base" hangingPunct="1">
              <a:spcBef>
                <a:spcPct val="0"/>
              </a:spcBef>
              <a:spcAft>
                <a:spcPct val="0"/>
              </a:spcAft>
              <a:defRPr lang="zh-CN" altLang="en-US" sz="24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1283367"/>
            <a:ext cx="10972800" cy="5277853"/>
          </a:xfrm>
        </p:spPr>
        <p:txBody>
          <a:bodyPr/>
          <a:lstStyle>
            <a:lvl1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1pPr>
            <a:lvl2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2pPr>
            <a:lvl3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3pPr>
            <a:lvl4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4pPr>
            <a:lvl5pPr algn="l" rtl="0" eaLnBrk="1" fontAlgn="base" hangingPunct="1">
              <a:spcBef>
                <a:spcPct val="20000"/>
              </a:spcBef>
              <a:spcAft>
                <a:spcPct val="0"/>
              </a:spcAft>
              <a:buFont typeface="Arial" panose="020B0604020202020204" pitchFamily="34" charset="0"/>
              <a:defRPr lang="zh-CN" altLang="en-US" sz="1500" dirty="0">
                <a:solidFill>
                  <a:schemeClr val="tx1"/>
                </a:solidFill>
                <a:latin typeface="宋体" panose="02010600030101010101" pitchFamily="2" charset="-122"/>
                <a:ea typeface="宋体" panose="02010600030101010101" pitchFamily="2" charset="-122"/>
                <a:cs typeface="+mn-cs"/>
                <a:sym typeface="Calibri" panose="020F0502020204030204" pitchFamily="34" charset="0"/>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20224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11264" y="2132409"/>
            <a:ext cx="10363200" cy="1362075"/>
          </a:xfrm>
        </p:spPr>
        <p:txBody>
          <a:bodyPr anchor="t"/>
          <a:lstStyle>
            <a:lvl1pPr marL="685800" indent="-685800" algn="ctr" rtl="0" eaLnBrk="1" fontAlgn="base" hangingPunct="1">
              <a:spcBef>
                <a:spcPct val="0"/>
              </a:spcBef>
              <a:spcAft>
                <a:spcPct val="0"/>
              </a:spcAft>
              <a:defRPr lang="zh-CN" altLang="en-US" sz="2700" dirty="0">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11264" y="3494484"/>
            <a:ext cx="10363200" cy="1500187"/>
          </a:xfrm>
        </p:spPr>
        <p:txBody>
          <a:bodyPr anchor="b"/>
          <a:lstStyle>
            <a:lvl1pPr marL="0" indent="0" algn="ctr">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Tree>
    <p:extLst>
      <p:ext uri="{BB962C8B-B14F-4D97-AF65-F5344CB8AC3E}">
        <p14:creationId xmlns:p14="http://schemas.microsoft.com/office/powerpoint/2010/main" val="273701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143000"/>
          </a:xfrm>
        </p:spPr>
        <p:txBody>
          <a:bodyPr/>
          <a:lstStyle>
            <a:lvl1pPr>
              <a:defRPr sz="2400"/>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09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32860"/>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020962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47680"/>
            <a:ext cx="10972800" cy="1143000"/>
          </a:xfrm>
        </p:spPr>
        <p:txBody>
          <a:bodyPr/>
          <a:lstStyle>
            <a:lvl1pPr>
              <a:defRPr sz="2400"/>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311471105"/>
      </p:ext>
    </p:extLst>
  </p:cSld>
  <p:clrMapOvr>
    <a:masterClrMapping/>
  </p:clrMapOvr>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79263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923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898323"/>
            <a:ext cx="4011084" cy="1162050"/>
          </a:xfrm>
        </p:spPr>
        <p:txBody>
          <a:bodyPr anchor="b"/>
          <a:lstStyle>
            <a:lvl1pPr algn="l">
              <a:defRPr sz="15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898323"/>
            <a:ext cx="6815667" cy="522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2" y="2060373"/>
            <a:ext cx="4011084" cy="40657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Tree>
    <p:extLst>
      <p:ext uri="{BB962C8B-B14F-4D97-AF65-F5344CB8AC3E}">
        <p14:creationId xmlns:p14="http://schemas.microsoft.com/office/powerpoint/2010/main" val="923851056"/>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4572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609600" y="1600203"/>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Calibri" panose="020F0502020204030204" pitchFamily="34" charset="0"/>
              </a:rPr>
              <a:t>单击此处编辑母版文本样式</a:t>
            </a:r>
          </a:p>
          <a:p>
            <a:pPr lvl="1"/>
            <a:r>
              <a:rPr lang="zh-CN" altLang="zh-CN" dirty="0">
                <a:sym typeface="Calibri" panose="020F0502020204030204" pitchFamily="34" charset="0"/>
              </a:rPr>
              <a:t>第二级</a:t>
            </a:r>
          </a:p>
          <a:p>
            <a:pPr lvl="2"/>
            <a:r>
              <a:rPr lang="zh-CN" altLang="zh-CN" dirty="0">
                <a:sym typeface="Calibri" panose="020F0502020204030204" pitchFamily="34" charset="0"/>
              </a:rPr>
              <a:t>第三级</a:t>
            </a:r>
          </a:p>
          <a:p>
            <a:pPr lvl="3"/>
            <a:r>
              <a:rPr lang="zh-CN" altLang="zh-CN" dirty="0">
                <a:sym typeface="Calibri" panose="020F0502020204030204" pitchFamily="34" charset="0"/>
              </a:rPr>
              <a:t>第四级</a:t>
            </a:r>
          </a:p>
          <a:p>
            <a:pPr lvl="4"/>
            <a:r>
              <a:rPr lang="zh-CN" altLang="zh-CN" dirty="0">
                <a:sym typeface="Calibri" panose="020F0502020204030204" pitchFamily="34" charset="0"/>
              </a:rPr>
              <a:t>第五级</a:t>
            </a:r>
          </a:p>
        </p:txBody>
      </p:sp>
      <p:pic>
        <p:nvPicPr>
          <p:cNvPr id="3" name="图片 2">
            <a:extLst>
              <a:ext uri="{FF2B5EF4-FFF2-40B4-BE49-F238E27FC236}">
                <a16:creationId xmlns:a16="http://schemas.microsoft.com/office/drawing/2014/main" id="{0A76B66C-301F-49D4-BDDE-CD6DA214766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462288" y="260648"/>
            <a:ext cx="2538368" cy="648072"/>
          </a:xfrm>
          <a:prstGeom prst="rect">
            <a:avLst/>
          </a:prstGeom>
        </p:spPr>
      </p:pic>
      <p:sp>
        <p:nvSpPr>
          <p:cNvPr id="6" name="平行四边形 17">
            <a:extLst>
              <a:ext uri="{FF2B5EF4-FFF2-40B4-BE49-F238E27FC236}">
                <a16:creationId xmlns:a16="http://schemas.microsoft.com/office/drawing/2014/main" id="{2EBFECB1-FE63-4F04-9E4E-4C06E48A48BC}"/>
              </a:ext>
            </a:extLst>
          </p:cNvPr>
          <p:cNvSpPr/>
          <p:nvPr/>
        </p:nvSpPr>
        <p:spPr>
          <a:xfrm>
            <a:off x="2089785" y="6654800"/>
            <a:ext cx="10102215" cy="203200"/>
          </a:xfrm>
          <a:custGeom>
            <a:avLst/>
            <a:gdLst/>
            <a:ahLst/>
            <a:cxnLst/>
            <a:rect l="0" t="0" r="10102215" b="203200"/>
            <a:pathLst>
              <a:path w="10102215" h="203200">
                <a:moveTo>
                  <a:pt x="0" y="202911"/>
                </a:moveTo>
                <a:lnTo>
                  <a:pt x="217176" y="9227"/>
                </a:lnTo>
                <a:lnTo>
                  <a:pt x="10102215" y="9227"/>
                </a:lnTo>
                <a:cubicBezTo>
                  <a:pt x="10101403" y="64562"/>
                  <a:pt x="10100589" y="138638"/>
                  <a:pt x="10099777" y="203200"/>
                </a:cubicBezTo>
                <a:lnTo>
                  <a:pt x="0" y="203200"/>
                </a:lnTo>
                <a:lnTo>
                  <a:pt x="0" y="202911"/>
                </a:lnTo>
                <a:lnTo>
                  <a:pt x="10099777" y="202911"/>
                </a:lnTo>
                <a:lnTo>
                  <a:pt x="0" y="202911"/>
                </a:lnTo>
                <a:lnTo>
                  <a:pt x="10099777" y="202911"/>
                </a:lnTo>
                <a:close/>
              </a:path>
            </a:pathLst>
          </a:custGeom>
          <a:solidFill>
            <a:srgbClr val="243848">
              <a:alpha val="75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
        <p:nvSpPr>
          <p:cNvPr id="7" name="流程图: 手动输入 16">
            <a:extLst>
              <a:ext uri="{FF2B5EF4-FFF2-40B4-BE49-F238E27FC236}">
                <a16:creationId xmlns:a16="http://schemas.microsoft.com/office/drawing/2014/main" id="{09F5C06F-621B-4C49-B18F-D4C10BCCD6AD}"/>
              </a:ext>
            </a:extLst>
          </p:cNvPr>
          <p:cNvSpPr/>
          <p:nvPr/>
        </p:nvSpPr>
        <p:spPr>
          <a:xfrm rot="5400000">
            <a:off x="942975" y="5711825"/>
            <a:ext cx="203200" cy="2089785"/>
          </a:xfrm>
          <a:custGeom>
            <a:avLst/>
            <a:gdLst/>
            <a:ahLst/>
            <a:cxnLst/>
            <a:rect l="0" t="0" r="203200" b="2089785"/>
            <a:pathLst>
              <a:path w="203200" h="2089785">
                <a:moveTo>
                  <a:pt x="0" y="196230"/>
                </a:moveTo>
                <a:lnTo>
                  <a:pt x="203200" y="0"/>
                </a:lnTo>
                <a:lnTo>
                  <a:pt x="203200" y="2089785"/>
                </a:lnTo>
                <a:lnTo>
                  <a:pt x="0" y="2089785"/>
                </a:lnTo>
                <a:lnTo>
                  <a:pt x="0" y="196230"/>
                </a:lnTo>
                <a:close/>
              </a:path>
            </a:pathLst>
          </a:custGeom>
          <a:solidFill>
            <a:srgbClr val="7A8C8E">
              <a:alpha val="68000"/>
            </a:srgbClr>
          </a:solidFill>
          <a:ln w="12700" cap="flat" cmpd="sng" algn="ctr">
            <a:noFill/>
            <a:prstDash val="solid"/>
            <a:miter lim="800000"/>
            <a:headEnd type="none" w="med" len="med"/>
            <a:tailEnd type="none" w="med" len="med"/>
          </a:ln>
          <a:effectLst/>
        </p:spPr>
        <p:txBody>
          <a:bodyPr vert="horz" wrap="square" lIns="0" tIns="0" rIns="0" bIns="0" numCol="1" anchor="ctr"/>
          <a:lstStyle/>
          <a:p>
            <a:pPr marL="0" marR="0" indent="0" algn="ctr" defTabSz="914400">
              <a:lnSpc>
                <a:spcPct val="100000"/>
              </a:lnSpc>
              <a:spcBef>
                <a:spcPts val="0"/>
              </a:spcBef>
              <a:spcAft>
                <a:spcPts val="0"/>
              </a:spcAft>
              <a:buNone/>
              <a:defRPr lang="zh-CN" sz="1800" b="0" i="0" u="none" strike="noStrike" kern="1" spc="0" baseline="0">
                <a:solidFill>
                  <a:srgbClr val="FFFFFF"/>
                </a:solidFill>
                <a:effectLst/>
                <a:latin typeface="Calibri" panose="020F0502020204030204" pitchFamily="2" charset="0"/>
                <a:ea typeface="Calibri" panose="020F0502020204030204" pitchFamily="2" charset="0"/>
                <a:cs typeface="Calibri" panose="020F0502020204030204" pitchFamily="2" charset="0"/>
              </a:defRPr>
            </a:pPr>
            <a:endParaRPr/>
          </a:p>
        </p:txBody>
      </p:sp>
    </p:spTree>
    <p:extLst>
      <p:ext uri="{BB962C8B-B14F-4D97-AF65-F5344CB8AC3E}">
        <p14:creationId xmlns:p14="http://schemas.microsoft.com/office/powerpoint/2010/main" val="20669241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74" r:id="rId14"/>
  </p:sldLayoutIdLst>
  <p:txStyles>
    <p:titleStyle>
      <a:lvl1pPr marL="685800" indent="-685800" algn="ctr" rtl="0" eaLnBrk="1" fontAlgn="base" hangingPunct="1">
        <a:spcBef>
          <a:spcPct val="0"/>
        </a:spcBef>
        <a:spcAft>
          <a:spcPct val="0"/>
        </a:spcAft>
        <a:defRPr sz="27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6858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0287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6pPr>
      <a:lvl7pPr marL="13716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7pPr>
      <a:lvl8pPr marL="17145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8pPr>
      <a:lvl9pPr marL="2057400" indent="-685800" algn="ctr" rtl="0" eaLnBrk="1" fontAlgn="base" hangingPunct="1">
        <a:spcBef>
          <a:spcPct val="0"/>
        </a:spcBef>
        <a:spcAft>
          <a:spcPct val="0"/>
        </a:spcAft>
        <a:defRPr sz="2700">
          <a:solidFill>
            <a:schemeClr val="tx1"/>
          </a:solidFill>
          <a:latin typeface="Calibri" pitchFamily="34" charset="0"/>
          <a:ea typeface="Arial Unicode MS" pitchFamily="34" charset="-122"/>
          <a:cs typeface="Arial Unicode MS" pitchFamily="34" charset="-122"/>
          <a:sym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1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15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18859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6pPr>
      <a:lvl7pPr marL="22288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7pPr>
      <a:lvl8pPr marL="25717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8pPr>
      <a:lvl9pPr marL="2914650" indent="-171450" algn="l" rtl="0" eaLnBrk="1" fontAlgn="base" hangingPunct="1">
        <a:spcBef>
          <a:spcPct val="20000"/>
        </a:spcBef>
        <a:spcAft>
          <a:spcPct val="0"/>
        </a:spcAft>
        <a:buFont typeface="Arial" pitchFamily="34" charset="0"/>
        <a:buChar char="»"/>
        <a:defRPr sz="1200">
          <a:solidFill>
            <a:schemeClr val="tx1"/>
          </a:solidFill>
          <a:latin typeface="+mn-lt"/>
          <a:ea typeface="+mn-ea"/>
          <a:cs typeface="+mn-cs"/>
          <a:sym typeface="Calibri" pitchFamily="34" charset="0"/>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 y="0"/>
            <a:ext cx="12191283" cy="685800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693" y="0"/>
            <a:ext cx="10446614" cy="5876564"/>
          </a:xfrm>
          <a:prstGeom prst="rect">
            <a:avLst/>
          </a:prstGeom>
        </p:spPr>
      </p:pic>
      <p:sp>
        <p:nvSpPr>
          <p:cNvPr id="111" name="文本框 110"/>
          <p:cNvSpPr txBox="1"/>
          <p:nvPr/>
        </p:nvSpPr>
        <p:spPr>
          <a:xfrm>
            <a:off x="4830706" y="3937173"/>
            <a:ext cx="2568685" cy="338554"/>
          </a:xfrm>
          <a:prstGeom prst="rect">
            <a:avLst/>
          </a:prstGeom>
          <a:noFill/>
          <a:effectLst/>
        </p:spPr>
        <p:txBody>
          <a:bodyPr wrap="square" rtlCol="0">
            <a:spAutoFit/>
          </a:bodyPr>
          <a:lstStyle/>
          <a:p>
            <a:pPr algn="dist"/>
            <a:r>
              <a:rPr lang="zh-CN" altLang="en-US" sz="1600" dirty="0">
                <a:latin typeface="微软雅黑 Light" panose="020B0502040204020203" pitchFamily="34" charset="-122"/>
                <a:ea typeface="微软雅黑 Light" panose="020B0502040204020203" pitchFamily="34" charset="-122"/>
              </a:rPr>
              <a:t>“鸥若教育”精品课系列</a:t>
            </a:r>
          </a:p>
        </p:txBody>
      </p:sp>
      <p:sp>
        <p:nvSpPr>
          <p:cNvPr id="115" name="矩形: 圆角 114"/>
          <p:cNvSpPr/>
          <p:nvPr/>
        </p:nvSpPr>
        <p:spPr>
          <a:xfrm>
            <a:off x="5148262" y="4749246"/>
            <a:ext cx="1933575" cy="319999"/>
          </a:xfrm>
          <a:prstGeom prst="roundRect">
            <a:avLst>
              <a:gd name="adj" fmla="val 50000"/>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主讲人：</a:t>
            </a:r>
            <a:r>
              <a:rPr lang="en-US" altLang="zh-CN" sz="1600" dirty="0">
                <a:solidFill>
                  <a:schemeClr val="tx1"/>
                </a:solidFill>
              </a:rPr>
              <a:t>XXX</a:t>
            </a:r>
            <a:r>
              <a:rPr lang="zh-CN" altLang="en-US" sz="1600" dirty="0">
                <a:solidFill>
                  <a:schemeClr val="tx1"/>
                </a:solidFill>
              </a:rPr>
              <a:t>老师</a:t>
            </a:r>
          </a:p>
        </p:txBody>
      </p:sp>
      <p:sp>
        <p:nvSpPr>
          <p:cNvPr id="142" name="文本框 141"/>
          <p:cNvSpPr txBox="1"/>
          <p:nvPr/>
        </p:nvSpPr>
        <p:spPr>
          <a:xfrm>
            <a:off x="3710378" y="2482902"/>
            <a:ext cx="4809329" cy="1323439"/>
          </a:xfrm>
          <a:prstGeom prst="rect">
            <a:avLst/>
          </a:prstGeom>
          <a:noFill/>
          <a:effectLst/>
        </p:spPr>
        <p:txBody>
          <a:bodyPr wrap="none" rtlCol="0">
            <a:spAutoFit/>
          </a:bodyPr>
          <a:lstStyle/>
          <a:p>
            <a:pPr algn="ctr"/>
            <a:r>
              <a:rPr lang="zh-CN" altLang="en-US" sz="4000" b="1" noProof="1">
                <a:effectLst>
                  <a:outerShdw blurRad="38100" dist="19050" dir="2700000" algn="tl" rotWithShape="0">
                    <a:schemeClr val="dk1">
                      <a:alpha val="40000"/>
                    </a:schemeClr>
                  </a:outerShdw>
                </a:effectLst>
                <a:sym typeface="Calibri" panose="020F0502020204030204" charset="0"/>
              </a:rPr>
              <a:t>第三章 </a:t>
            </a:r>
            <a:endParaRPr lang="en-US" altLang="zh-CN" sz="4000" b="1" noProof="1">
              <a:effectLst>
                <a:outerShdw blurRad="38100" dist="19050" dir="2700000" algn="tl" rotWithShape="0">
                  <a:schemeClr val="dk1">
                    <a:alpha val="40000"/>
                  </a:schemeClr>
                </a:outerShdw>
              </a:effectLst>
              <a:sym typeface="Calibri" panose="020F0502020204030204" charset="0"/>
            </a:endParaRPr>
          </a:p>
          <a:p>
            <a:pPr algn="ctr"/>
            <a:r>
              <a:rPr lang="zh-CN" altLang="en-US" sz="4000" b="1" noProof="1">
                <a:effectLst>
                  <a:outerShdw blurRad="38100" dist="19050" dir="2700000" algn="tl" rotWithShape="0">
                    <a:schemeClr val="dk1">
                      <a:alpha val="40000"/>
                    </a:schemeClr>
                  </a:outerShdw>
                </a:effectLst>
                <a:sym typeface="Calibri" panose="020F0502020204030204" charset="0"/>
              </a:rPr>
              <a:t>深度学习的</a:t>
            </a:r>
            <a:r>
              <a:rPr kumimoji="1" lang="zh-CN" altLang="en-US" sz="4000" b="1" dirty="0">
                <a:sym typeface="+mn-ea"/>
              </a:rPr>
              <a:t>单层网络</a:t>
            </a:r>
            <a:endParaRPr lang="zh-CN" altLang="en-US" sz="4000" b="1" spc="6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pic>
        <p:nvPicPr>
          <p:cNvPr id="5" name="图片 4">
            <a:extLst>
              <a:ext uri="{FF2B5EF4-FFF2-40B4-BE49-F238E27FC236}">
                <a16:creationId xmlns:a16="http://schemas.microsoft.com/office/drawing/2014/main" id="{9F2514B1-6AE3-4195-9855-7D70786785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25150" y="433461"/>
            <a:ext cx="1030324" cy="547975"/>
          </a:xfrm>
          <a:prstGeom prst="rect">
            <a:avLst/>
          </a:prstGeom>
        </p:spPr>
      </p:pic>
    </p:spTree>
    <p:extLst>
      <p:ext uri="{BB962C8B-B14F-4D97-AF65-F5344CB8AC3E}">
        <p14:creationId xmlns:p14="http://schemas.microsoft.com/office/powerpoint/2010/main" val="21226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3.1 </a:t>
            </a:r>
            <a:r>
              <a:rPr kumimoji="1" lang="zh-CN" altLang="en-US" dirty="0">
                <a:sym typeface="+mn-ea"/>
              </a:rPr>
              <a:t>Logistic回归模型</a:t>
            </a:r>
            <a:endParaRPr lang="zh-CN" altLang="en-US" dirty="0"/>
          </a:p>
        </p:txBody>
      </p:sp>
      <p:sp>
        <p:nvSpPr>
          <p:cNvPr id="3" name="内容占位符 2"/>
          <p:cNvSpPr>
            <a:spLocks noGrp="1"/>
          </p:cNvSpPr>
          <p:nvPr>
            <p:ph idx="1"/>
          </p:nvPr>
        </p:nvSpPr>
        <p:spPr/>
        <p:txBody>
          <a:bodyPr/>
          <a:lstStyle/>
          <a:p>
            <a:pPr marL="0" indent="0">
              <a:lnSpc>
                <a:spcPct val="150000"/>
              </a:lnSpc>
              <a:buNone/>
            </a:pPr>
            <a:r>
              <a:rPr kumimoji="1" lang="en-US" altLang="zh-CN" dirty="0">
                <a:sym typeface="+mn-ea"/>
              </a:rPr>
              <a:t>3.1.2 </a:t>
            </a:r>
            <a:r>
              <a:rPr kumimoji="1" lang="zh-CN" altLang="en-US" dirty="0">
                <a:sym typeface="+mn-ea"/>
              </a:rPr>
              <a:t>损失函数</a:t>
            </a:r>
          </a:p>
          <a:p>
            <a:pPr lvl="1">
              <a:lnSpc>
                <a:spcPct val="150000"/>
              </a:lnSpc>
              <a:buFont typeface="Wingdings" panose="05000000000000000000" pitchFamily="2" charset="2"/>
              <a:buChar char="Ø"/>
            </a:pPr>
            <a:r>
              <a:rPr kumimoji="1" lang="zh-CN" altLang="en-US" dirty="0">
                <a:sym typeface="+mn-ea"/>
              </a:rPr>
              <a:t>成本函数</a:t>
            </a:r>
          </a:p>
          <a:p>
            <a:pPr lvl="2">
              <a:lnSpc>
                <a:spcPct val="150000"/>
              </a:lnSpc>
              <a:buFont typeface="Wingdings" panose="05000000000000000000" pitchFamily="2" charset="2"/>
              <a:buChar char="Ø"/>
            </a:pPr>
            <a:r>
              <a:rPr kumimoji="1" lang="zh-CN" altLang="en-US" sz="1600" dirty="0">
                <a:sym typeface="+mn-ea"/>
              </a:rPr>
              <a:t>损失函数是用于衡量模型在单个训练样本上的表现情况的，而成本函数（Cost Function）则用于针对全部训练样本的模型训练过程中，它的定义如下：</a:t>
            </a:r>
            <a:endParaRPr kumimoji="1" lang="zh-CN" altLang="en-US" sz="1600" dirty="0"/>
          </a:p>
          <a:p>
            <a:pPr lvl="1">
              <a:lnSpc>
                <a:spcPct val="150000"/>
              </a:lnSpc>
              <a:buFont typeface="Wingdings" panose="05000000000000000000" pitchFamily="2" charset="2"/>
              <a:buChar char="Ø"/>
            </a:pPr>
            <a:endParaRPr kumimoji="1" lang="zh-CN" altLang="en-US" dirty="0"/>
          </a:p>
          <a:p>
            <a:pPr lvl="2">
              <a:lnSpc>
                <a:spcPct val="150000"/>
              </a:lnSpc>
              <a:buFont typeface="Wingdings" panose="05000000000000000000" pitchFamily="2" charset="2"/>
              <a:buChar char="Ø"/>
            </a:pPr>
            <a:endParaRPr kumimoji="1" lang="en-US" altLang="zh-CN" sz="1600" dirty="0">
              <a:sym typeface="+mn-ea"/>
            </a:endParaRPr>
          </a:p>
          <a:p>
            <a:pPr lvl="2">
              <a:lnSpc>
                <a:spcPct val="150000"/>
              </a:lnSpc>
              <a:buFont typeface="Wingdings" panose="05000000000000000000" pitchFamily="2" charset="2"/>
              <a:buChar char="Ø"/>
            </a:pPr>
            <a:r>
              <a:rPr kumimoji="1" lang="zh-CN" altLang="en-US" sz="1600" dirty="0">
                <a:sym typeface="+mn-ea"/>
              </a:rPr>
              <a:t>成本函数是基于所有样本的总成本。训练Logistic回归模型最终目的就是希望训练出一组适合的参数w和b，使得成本函数最小化，从而达到较高的预测准确率的目标。</a:t>
            </a:r>
            <a:endParaRPr kumimoji="1" lang="zh-CN" altLang="en-US" sz="1600" dirty="0"/>
          </a:p>
          <a:p>
            <a:pPr marL="201295" lvl="1" indent="0">
              <a:lnSpc>
                <a:spcPct val="150000"/>
              </a:lnSpc>
              <a:buFont typeface="Wingdings" panose="05000000000000000000" pitchFamily="2" charset="2"/>
              <a:buNone/>
            </a:pPr>
            <a:r>
              <a:rPr kumimoji="1" lang="zh-CN" altLang="en-US" dirty="0">
                <a:sym typeface="+mn-ea"/>
              </a:rPr>
              <a:t>在了解了损失函数和成本函数之后，具体该如何使用它们来对参数w和b进行优化呢？这就需要使用梯度下降（Gradient Descent）方法对参数w和b进行逐步迭代优化。</a:t>
            </a:r>
            <a:endParaRPr kumimoji="1" lang="zh-CN" altLang="en-US" dirty="0"/>
          </a:p>
          <a:p>
            <a:pPr marL="0" indent="0">
              <a:lnSpc>
                <a:spcPct val="150000"/>
              </a:lnSpc>
              <a:buFont typeface="Wingdings" panose="05000000000000000000" pitchFamily="2" charset="2"/>
              <a:buNone/>
            </a:pPr>
            <a:endParaRPr kumimoji="1" lang="en-US" altLang="zh-CN" sz="2000" dirty="0"/>
          </a:p>
          <a:p>
            <a:endParaRPr lang="zh-CN" altLang="en-US" dirty="0"/>
          </a:p>
        </p:txBody>
      </p:sp>
      <p:graphicFrame>
        <p:nvGraphicFramePr>
          <p:cNvPr id="4" name="对象 3">
            <a:hlinkClick r:id="" action="ppaction://ole?verb=0"/>
          </p:cNvPr>
          <p:cNvGraphicFramePr>
            <a:graphicFrameLocks noChangeAspect="1"/>
          </p:cNvGraphicFramePr>
          <p:nvPr/>
        </p:nvGraphicFramePr>
        <p:xfrm>
          <a:off x="4817110" y="3270885"/>
          <a:ext cx="2012950" cy="483870"/>
        </p:xfrm>
        <a:graphic>
          <a:graphicData uri="http://schemas.openxmlformats.org/presentationml/2006/ole">
            <mc:AlternateContent xmlns:mc="http://schemas.openxmlformats.org/markup-compatibility/2006">
              <mc:Choice xmlns:v="urn:schemas-microsoft-com:vml" Requires="v">
                <p:oleObj spid="_x0000_s6209" r:id="rId3" imgW="1638300" imgH="393700" progId="Equation.KSEE3">
                  <p:embed/>
                </p:oleObj>
              </mc:Choice>
              <mc:Fallback>
                <p:oleObj r:id="rId3" imgW="1638300" imgH="393700" progId="Equation.KSEE3">
                  <p:embed/>
                  <p:pic>
                    <p:nvPicPr>
                      <p:cNvPr id="0" name="图片 6144"/>
                      <p:cNvPicPr/>
                      <p:nvPr/>
                    </p:nvPicPr>
                    <p:blipFill>
                      <a:blip r:embed="rId4"/>
                      <a:stretch>
                        <a:fillRect/>
                      </a:stretch>
                    </p:blipFill>
                    <p:spPr>
                      <a:xfrm>
                        <a:off x="4817110" y="3270885"/>
                        <a:ext cx="2012950" cy="48387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3.1 </a:t>
            </a:r>
            <a:r>
              <a:rPr kumimoji="1" lang="zh-CN" altLang="en-US" dirty="0">
                <a:sym typeface="+mn-ea"/>
              </a:rPr>
              <a:t>Logistic回归模型</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dirty="0">
                <a:sym typeface="+mn-ea"/>
              </a:rPr>
              <a:t>3.1.3</a:t>
            </a:r>
            <a:r>
              <a:rPr kumimoji="1" lang="zh-CN" altLang="en-US" dirty="0">
                <a:sym typeface="+mn-ea"/>
              </a:rPr>
              <a:t> Logistic回归的梯度下降</a:t>
            </a:r>
          </a:p>
          <a:p>
            <a:pPr marL="487045" lvl="1">
              <a:lnSpc>
                <a:spcPct val="150000"/>
              </a:lnSpc>
              <a:buFont typeface="Wingdings" panose="05000000000000000000" pitchFamily="2" charset="2"/>
              <a:buChar char="Ø"/>
            </a:pPr>
            <a:r>
              <a:rPr kumimoji="1" lang="zh-CN" altLang="en-US" dirty="0">
                <a:sym typeface="+mn-ea"/>
              </a:rPr>
              <a:t>将单层的Logistic回归的基本示意图中</a:t>
            </a:r>
          </a:p>
          <a:p>
            <a:pPr marL="201295" lvl="1" indent="0">
              <a:lnSpc>
                <a:spcPct val="150000"/>
              </a:lnSpc>
              <a:buFont typeface="Wingdings" panose="05000000000000000000" pitchFamily="2" charset="2"/>
              <a:buNone/>
            </a:pPr>
            <a:r>
              <a:rPr kumimoji="1" lang="zh-CN" altLang="en-US" dirty="0">
                <a:sym typeface="+mn-ea"/>
              </a:rPr>
              <a:t>的更多细节展示出来绘制成新图就可以得到右图。</a:t>
            </a:r>
          </a:p>
          <a:p>
            <a:pPr marL="487045" lvl="1">
              <a:lnSpc>
                <a:spcPct val="150000"/>
              </a:lnSpc>
            </a:pPr>
            <a:r>
              <a:rPr kumimoji="1" lang="zh-CN" altLang="en-US" dirty="0">
                <a:sym typeface="+mn-ea"/>
              </a:rPr>
              <a:t> 观察到系统的输入值由两部分组成，样本的特</a:t>
            </a:r>
          </a:p>
          <a:p>
            <a:pPr marL="201295" lvl="1" indent="0">
              <a:lnSpc>
                <a:spcPct val="150000"/>
              </a:lnSpc>
              <a:buFont typeface="Wingdings" panose="05000000000000000000" pitchFamily="2" charset="2"/>
              <a:buNone/>
            </a:pPr>
            <a:r>
              <a:rPr kumimoji="1" lang="zh-CN" altLang="en-US" dirty="0">
                <a:sym typeface="+mn-ea"/>
              </a:rPr>
              <a:t>征向量和算法参数。</a:t>
            </a:r>
            <a:endParaRPr kumimoji="1" lang="en-US" altLang="zh-CN" dirty="0">
              <a:sym typeface="+mn-ea"/>
            </a:endParaRPr>
          </a:p>
          <a:p>
            <a:pPr marL="201295" lvl="1" indent="0">
              <a:lnSpc>
                <a:spcPct val="150000"/>
              </a:lnSpc>
              <a:buFont typeface="Wingdings" panose="05000000000000000000" pitchFamily="2" charset="2"/>
              <a:buNone/>
            </a:pPr>
            <a:r>
              <a:rPr kumimoji="1" lang="zh-CN" altLang="en-US" dirty="0">
                <a:sym typeface="+mn-ea"/>
              </a:rPr>
              <a:t>样本的特征向量为</a:t>
            </a:r>
            <a:r>
              <a:rPr kumimoji="1" lang="en-US" altLang="zh-CN" dirty="0">
                <a:sym typeface="+mn-ea"/>
              </a:rPr>
              <a:t>a</a:t>
            </a:r>
            <a:r>
              <a:rPr kumimoji="1" lang="zh-CN" altLang="en-US" dirty="0">
                <a:sym typeface="+mn-ea"/>
              </a:rPr>
              <a:t>，参数包含权重</a:t>
            </a:r>
          </a:p>
          <a:p>
            <a:pPr marL="201295" lvl="1" indent="0">
              <a:lnSpc>
                <a:spcPct val="150000"/>
              </a:lnSpc>
              <a:buFont typeface="Wingdings" panose="05000000000000000000" pitchFamily="2" charset="2"/>
              <a:buNone/>
            </a:pPr>
            <a:r>
              <a:rPr kumimoji="1" lang="zh-CN" altLang="en-US" dirty="0">
                <a:sym typeface="+mn-ea"/>
              </a:rPr>
              <a:t>向量和偏置b。将这些数据进行两步运算，线性变换和非线性变换。首先是线性变换生成中间值z，然后经过的非线性变换得到预测值。为了和y作区分，下文用a代替表示预测值。最后将预测值a和真实值传给函数损失函数L，求得二者的差值。这个表明了整个算法计算过程的图就是计算图。</a:t>
            </a:r>
          </a:p>
          <a:p>
            <a:pPr marL="201295" lvl="1" indent="0">
              <a:lnSpc>
                <a:spcPct val="150000"/>
              </a:lnSpc>
              <a:buFont typeface="Wingdings" panose="05000000000000000000" pitchFamily="2" charset="2"/>
              <a:buNone/>
            </a:pPr>
            <a:r>
              <a:rPr kumimoji="1" lang="zh-CN" altLang="en-US" dirty="0">
                <a:sym typeface="+mn-ea"/>
              </a:rPr>
              <a:t>    计算图中每一个矩形或者圆圈都称作一个节点，节点代表的是一个运算的结果，而箭头表示数据的流动方向同时也表示一个计算过程。</a:t>
            </a:r>
            <a:endParaRPr kumimoji="1" lang="zh-CN" altLang="en-US" dirty="0"/>
          </a:p>
          <a:p>
            <a:pPr marL="0" indent="0">
              <a:lnSpc>
                <a:spcPct val="150000"/>
              </a:lnSpc>
              <a:buFont typeface="Wingdings" panose="05000000000000000000" pitchFamily="2" charset="2"/>
              <a:buNone/>
            </a:pPr>
            <a:endParaRPr kumimoji="1" lang="en-US" altLang="zh-CN" sz="2000" dirty="0"/>
          </a:p>
          <a:p>
            <a:endParaRPr lang="zh-CN" altLang="en-US" dirty="0"/>
          </a:p>
        </p:txBody>
      </p:sp>
      <p:pic>
        <p:nvPicPr>
          <p:cNvPr id="108" name="图片 108" descr="图片%2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812280" y="1706245"/>
            <a:ext cx="4265930" cy="21132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3.2 </a:t>
            </a:r>
            <a:r>
              <a:rPr kumimoji="1" lang="zh-CN" altLang="en-US" dirty="0">
                <a:sym typeface="+mn-ea"/>
              </a:rPr>
              <a:t>Logistic回归模型实现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Logistic回归的向量化</a:t>
            </a:r>
          </a:p>
          <a:p>
            <a:pPr marL="201295" lvl="1" indent="0">
              <a:lnSpc>
                <a:spcPct val="150000"/>
              </a:lnSpc>
              <a:buFont typeface="Wingdings" panose="05000000000000000000" pitchFamily="2" charset="2"/>
              <a:buNone/>
            </a:pPr>
            <a:r>
              <a:rPr kumimoji="1" lang="en-US" altLang="zh-CN" dirty="0">
                <a:sym typeface="+mn-ea"/>
              </a:rPr>
              <a:t>向量化在深度学习中的应用十分广泛，它是提升计算效率的主要手段之一</a:t>
            </a:r>
            <a:r>
              <a:rPr kumimoji="1" lang="zh-CN" altLang="en-US" dirty="0">
                <a:sym typeface="+mn-ea"/>
              </a:rPr>
              <a:t>，通过矩阵相乘来代替循环遍历的逐个相乘可以极大缩短计算时间。</a:t>
            </a:r>
            <a:endParaRPr kumimoji="1" lang="en-US" altLang="zh-CN" dirty="0">
              <a:sym typeface="+mn-ea"/>
            </a:endParaRPr>
          </a:p>
          <a:p>
            <a:pPr marL="201295" lvl="1" indent="0">
              <a:lnSpc>
                <a:spcPct val="150000"/>
              </a:lnSpc>
              <a:buFont typeface="Wingdings" panose="05000000000000000000" pitchFamily="2" charset="2"/>
              <a:buNone/>
            </a:pPr>
            <a:r>
              <a:rPr kumimoji="1" lang="zh-CN" altLang="en-US" dirty="0">
                <a:sym typeface="+mn-ea"/>
              </a:rPr>
              <a:t>而缩短每次训练的时间是十分有意义的，当可用工作时间不变的情况下，更短的单次训练时间可以让程序员有更多的测试机会，进而更早更好的调整神经网络结构和参数。</a:t>
            </a:r>
            <a:endParaRPr kumimoji="1" lang="zh-CN" altLang="en-US" dirty="0"/>
          </a:p>
          <a:p>
            <a:pPr>
              <a:lnSpc>
                <a:spcPct val="150000"/>
              </a:lnSpc>
              <a:buFont typeface="Wingdings" panose="05000000000000000000" pitchFamily="2" charset="2"/>
              <a:buChar char="Ø"/>
            </a:pPr>
            <a:endParaRPr kumimoji="1" lang="en-US" altLang="zh-CN" sz="2000" dirty="0"/>
          </a:p>
          <a:p>
            <a:pPr marL="0" indent="0">
              <a:lnSpc>
                <a:spcPct val="150000"/>
              </a:lnSpc>
              <a:buFont typeface="Wingdings" panose="05000000000000000000" pitchFamily="2" charset="2"/>
              <a:buNone/>
            </a:pPr>
            <a:endParaRPr kumimoji="1" lang="en-US" altLang="zh-CN" sz="2000"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a:sym typeface="+mn-ea"/>
              </a:rPr>
              <a:t>3.2 </a:t>
            </a:r>
            <a:r>
              <a:rPr kumimoji="1" lang="zh-CN" altLang="en-US" dirty="0">
                <a:sym typeface="+mn-ea"/>
              </a:rPr>
              <a:t>Logistic回归模型实现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Logistic回归的向量化</a:t>
            </a:r>
          </a:p>
          <a:p>
            <a:pPr lvl="1">
              <a:lnSpc>
                <a:spcPct val="150000"/>
              </a:lnSpc>
              <a:buFont typeface="Wingdings" panose="05000000000000000000" pitchFamily="2" charset="2"/>
              <a:buChar char="Ø"/>
            </a:pPr>
            <a:r>
              <a:rPr kumimoji="1" lang="zh-CN" altLang="en-US" dirty="0">
                <a:sym typeface="+mn-ea"/>
              </a:rPr>
              <a:t>首先，可以通过向量化的方式来消除遍历所有参数时使用的循环</a:t>
            </a:r>
            <a:endParaRPr kumimoji="1" lang="zh-CN" altLang="en-US" dirty="0"/>
          </a:p>
          <a:p>
            <a:pPr lvl="1">
              <a:lnSpc>
                <a:spcPct val="150000"/>
              </a:lnSpc>
              <a:buFont typeface="Wingdings" panose="05000000000000000000" pitchFamily="2" charset="2"/>
              <a:buChar char="Ø"/>
            </a:pPr>
            <a:r>
              <a:rPr kumimoji="1" lang="zh-CN" altLang="en-US" dirty="0">
                <a:sym typeface="+mn-ea"/>
              </a:rPr>
              <a:t>然后，集中精力使用向量化技术消除另一个循环，即用来遍历所有训练样本的循环</a:t>
            </a:r>
            <a:endParaRPr kumimoji="1" lang="zh-CN" altLang="en-US" dirty="0"/>
          </a:p>
          <a:p>
            <a:pPr lvl="2">
              <a:lnSpc>
                <a:spcPct val="150000"/>
              </a:lnSpc>
              <a:buFont typeface="Wingdings" panose="05000000000000000000" pitchFamily="2" charset="2"/>
              <a:buChar char="Ø"/>
            </a:pPr>
            <a:r>
              <a:rPr kumimoji="1" lang="zh-CN" altLang="en-US" dirty="0">
                <a:sym typeface="+mn-ea"/>
              </a:rPr>
              <a:t>第一步，将线性变换过程改写为向量化</a:t>
            </a:r>
            <a:endParaRPr kumimoji="1" lang="zh-CN" altLang="en-US" dirty="0"/>
          </a:p>
          <a:p>
            <a:pPr lvl="2">
              <a:lnSpc>
                <a:spcPct val="150000"/>
              </a:lnSpc>
              <a:buFont typeface="Wingdings" panose="05000000000000000000" pitchFamily="2" charset="2"/>
              <a:buChar char="Ø"/>
            </a:pPr>
            <a:r>
              <a:rPr kumimoji="1" lang="zh-CN" altLang="en-US" dirty="0">
                <a:sym typeface="+mn-ea"/>
              </a:rPr>
              <a:t>第二步，将激活过程改写为向量化</a:t>
            </a:r>
            <a:endParaRPr kumimoji="1" lang="zh-CN" altLang="en-US" dirty="0"/>
          </a:p>
          <a:p>
            <a:pPr lvl="2">
              <a:lnSpc>
                <a:spcPct val="150000"/>
              </a:lnSpc>
              <a:buFont typeface="Wingdings" panose="05000000000000000000" pitchFamily="2" charset="2"/>
              <a:buChar char="Ø"/>
            </a:pPr>
            <a:r>
              <a:rPr kumimoji="1" lang="zh-CN" altLang="en-US" dirty="0">
                <a:sym typeface="+mn-ea"/>
              </a:rPr>
              <a:t>第三步，做偏导数的向量化</a:t>
            </a:r>
            <a:endParaRPr kumimoji="1" lang="zh-CN" altLang="en-US" dirty="0"/>
          </a:p>
          <a:p>
            <a:pPr lvl="2">
              <a:lnSpc>
                <a:spcPct val="150000"/>
              </a:lnSpc>
              <a:buFont typeface="Wingdings" panose="05000000000000000000" pitchFamily="2" charset="2"/>
              <a:buChar char="Ø"/>
            </a:pPr>
            <a:r>
              <a:rPr kumimoji="1" lang="zh-CN" altLang="en-US" dirty="0">
                <a:sym typeface="+mn-ea"/>
              </a:rPr>
              <a:t>第四步，求出梯度中权值w的向量化表示</a:t>
            </a:r>
            <a:endParaRPr kumimoji="1" lang="zh-CN" altLang="en-US" dirty="0"/>
          </a:p>
          <a:p>
            <a:pPr lvl="2">
              <a:lnSpc>
                <a:spcPct val="150000"/>
              </a:lnSpc>
              <a:buFont typeface="Wingdings" panose="05000000000000000000" pitchFamily="2" charset="2"/>
              <a:buChar char="Ø"/>
            </a:pPr>
            <a:r>
              <a:rPr kumimoji="1" lang="zh-CN" altLang="en-US" dirty="0">
                <a:sym typeface="+mn-ea"/>
              </a:rPr>
              <a:t>第五步，求出梯度中偏置b的向量化表示</a:t>
            </a:r>
            <a:endParaRPr kumimoji="1" lang="zh-CN" altLang="en-US" dirty="0"/>
          </a:p>
          <a:p>
            <a:pPr lvl="2">
              <a:lnSpc>
                <a:spcPct val="150000"/>
              </a:lnSpc>
              <a:buFont typeface="Wingdings" panose="05000000000000000000" pitchFamily="2" charset="2"/>
              <a:buChar char="Ø"/>
            </a:pPr>
            <a:r>
              <a:rPr kumimoji="1" lang="zh-CN" altLang="en-US" dirty="0">
                <a:sym typeface="+mn-ea"/>
              </a:rPr>
              <a:t>第六步，对梯度dw和db做平均</a:t>
            </a:r>
            <a:endParaRPr kumimoji="1" lang="zh-CN" altLang="en-US" dirty="0"/>
          </a:p>
          <a:p>
            <a:pPr lvl="2">
              <a:lnSpc>
                <a:spcPct val="150000"/>
              </a:lnSpc>
              <a:buFont typeface="Wingdings" panose="05000000000000000000" pitchFamily="2" charset="2"/>
              <a:buChar char="Ø"/>
            </a:pPr>
            <a:r>
              <a:rPr kumimoji="1" lang="zh-CN" altLang="en-US" dirty="0">
                <a:sym typeface="+mn-ea"/>
              </a:rPr>
              <a:t>第七步，根据全局梯度dw和db来更新参数w和b</a:t>
            </a:r>
            <a:endParaRPr kumimoji="1" lang="zh-CN" altLang="en-US" dirty="0"/>
          </a:p>
          <a:p>
            <a:pPr>
              <a:lnSpc>
                <a:spcPct val="150000"/>
              </a:lnSpc>
              <a:buFont typeface="Wingdings" panose="05000000000000000000" pitchFamily="2" charset="2"/>
              <a:buChar char="Ø"/>
            </a:pPr>
            <a:endParaRPr kumimoji="1" lang="en-US" altLang="zh-CN" sz="2000" dirty="0"/>
          </a:p>
          <a:p>
            <a:pPr marL="0" indent="0">
              <a:lnSpc>
                <a:spcPct val="150000"/>
              </a:lnSpc>
              <a:buFont typeface="Wingdings" panose="05000000000000000000" pitchFamily="2" charset="2"/>
              <a:buNone/>
            </a:pPr>
            <a:endParaRPr kumimoji="1" lang="en-US" altLang="zh-CN" sz="2000"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3.2 </a:t>
            </a:r>
            <a:r>
              <a:rPr kumimoji="1" lang="zh-CN" altLang="en-US" dirty="0">
                <a:sym typeface="+mn-ea"/>
              </a:rPr>
              <a:t>Logistic回归模型实现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第一步，将线性变换过程改写为向量化</a:t>
            </a:r>
          </a:p>
          <a:p>
            <a:pPr marL="201295" lvl="1" indent="0">
              <a:lnSpc>
                <a:spcPct val="150000"/>
              </a:lnSpc>
              <a:buFont typeface="Wingdings" panose="05000000000000000000" pitchFamily="2" charset="2"/>
              <a:buNone/>
            </a:pPr>
            <a:r>
              <a:rPr kumimoji="1" lang="zh-CN" altLang="en-US" dirty="0">
                <a:sym typeface="+mn-ea"/>
              </a:rPr>
              <a:t>对于每一个样本有z(i)=wTx(i)+b，其中z表示线性组合的结果（计算过程中的中间值），wT表示一个权重向量，x表示一个输入样本的特征向量，b表示偏置。当把视角放到所有样本的时候，就可以把公式改写为：Z=WX+b，其中，Z=(z(1),z(2)…,z(i),…z(n))是一个向量，其中的每个分量是一个样本线性组合后的结果（计算过程中的中间值），W=( wT(1),wT(2)…,wT(i),…wT(n))是一个矩阵，其中的每个向量是一个输入样本特征向量对应的权重向量，X=( x(1),x(2)…,x(i),…x(n))是一个矩阵，其中的每个向量是一个输入样本特征向量，b=( b(1),b(2)…,b(i),…b(n))是一个向量，其中的每个分量是一个线性变换运算过程中的偏置。</a:t>
            </a:r>
            <a:endParaRPr kumimoji="1" lang="zh-CN" altLang="en-US" dirty="0"/>
          </a:p>
          <a:p>
            <a:pPr>
              <a:lnSpc>
                <a:spcPct val="150000"/>
              </a:lnSpc>
              <a:buFont typeface="Wingdings" panose="05000000000000000000" pitchFamily="2" charset="2"/>
              <a:buChar char="Ø"/>
            </a:pPr>
            <a:endParaRPr kumimoji="1" lang="en-US" altLang="zh-CN" sz="2000" dirty="0"/>
          </a:p>
          <a:p>
            <a:pPr marL="0" indent="0">
              <a:lnSpc>
                <a:spcPct val="150000"/>
              </a:lnSpc>
              <a:buFont typeface="Wingdings" panose="05000000000000000000" pitchFamily="2" charset="2"/>
              <a:buNone/>
            </a:pPr>
            <a:endParaRPr kumimoji="1" lang="en-US" altLang="zh-CN" sz="2000"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3.2 </a:t>
            </a:r>
            <a:r>
              <a:rPr kumimoji="1" lang="zh-CN" altLang="en-US" dirty="0">
                <a:sym typeface="+mn-ea"/>
              </a:rPr>
              <a:t>Logistic回归模型实现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第二步，将激活过程改写为向量化</a:t>
            </a:r>
          </a:p>
          <a:p>
            <a:pPr marL="201295" lvl="1" indent="0">
              <a:lnSpc>
                <a:spcPct val="150000"/>
              </a:lnSpc>
              <a:buFont typeface="Wingdings" panose="05000000000000000000" pitchFamily="2" charset="2"/>
              <a:buNone/>
            </a:pPr>
            <a:r>
              <a:rPr kumimoji="1" lang="zh-CN" altLang="en-US" dirty="0">
                <a:sym typeface="+mn-ea"/>
              </a:rPr>
              <a:t>在完成了线性变换后，进行非线性变换。对于每一个样本有a(i)=sigmoid(z(i))，其中a(i)表示该样本的预测值。当把视角放到所有样本的时候，就可以把公式改写为A=sigmoid(Z)，其中A=( a(1),a(2)…,a(i),…a(n))表示一个向量其中的每一个分量是一个输入值对应的预测值。这样通过一行代码就能实现所有样本的激活过程。</a:t>
            </a:r>
            <a:endParaRPr kumimoji="1" lang="zh-CN" altLang="en-US" dirty="0"/>
          </a:p>
          <a:p>
            <a:pPr>
              <a:lnSpc>
                <a:spcPct val="150000"/>
              </a:lnSpc>
              <a:buFont typeface="Wingdings" panose="05000000000000000000" pitchFamily="2" charset="2"/>
              <a:buChar char="Ø"/>
            </a:pPr>
            <a:endParaRPr kumimoji="1" lang="en-US" altLang="zh-CN" sz="2000" dirty="0"/>
          </a:p>
          <a:p>
            <a:pPr marL="0" indent="0">
              <a:lnSpc>
                <a:spcPct val="150000"/>
              </a:lnSpc>
              <a:buFont typeface="Wingdings" panose="05000000000000000000" pitchFamily="2" charset="2"/>
              <a:buNone/>
            </a:pPr>
            <a:endParaRPr kumimoji="1" lang="en-US" altLang="zh-CN" sz="2000"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3.2 </a:t>
            </a:r>
            <a:r>
              <a:rPr kumimoji="1" lang="zh-CN" altLang="en-US" dirty="0">
                <a:sym typeface="+mn-ea"/>
              </a:rPr>
              <a:t>Logistic回归模型实现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第三步，做偏导数的向量化</a:t>
            </a:r>
          </a:p>
          <a:p>
            <a:pPr marL="544195" lvl="1" indent="-342900">
              <a:lnSpc>
                <a:spcPct val="150000"/>
              </a:lnSpc>
              <a:buFont typeface="Wingdings" panose="05000000000000000000" pitchFamily="2" charset="2"/>
              <a:buChar char="Ø"/>
            </a:pPr>
            <a:r>
              <a:rPr kumimoji="1" lang="zh-CN" altLang="en-US" dirty="0">
                <a:sym typeface="+mn-ea"/>
              </a:rPr>
              <a:t>如果只考虑一个样本，那么公式dz(i)=a(i)-y(i)成立。</a:t>
            </a:r>
            <a:endParaRPr kumimoji="1" lang="en-US" altLang="zh-CN" dirty="0">
              <a:sym typeface="+mn-ea"/>
            </a:endParaRPr>
          </a:p>
          <a:p>
            <a:pPr marL="544195" lvl="1" indent="-342900">
              <a:lnSpc>
                <a:spcPct val="150000"/>
              </a:lnSpc>
              <a:buFont typeface="Wingdings" panose="05000000000000000000" pitchFamily="2" charset="2"/>
              <a:buChar char="Ø"/>
            </a:pPr>
            <a:r>
              <a:rPr kumimoji="1" lang="zh-CN" altLang="en-US" dirty="0">
                <a:sym typeface="+mn-ea"/>
              </a:rPr>
              <a:t>当需要同时考虑所有样本时，可以将多个dz向量组成一个矩阵</a:t>
            </a:r>
            <a:endParaRPr kumimoji="1" lang="en-US" altLang="zh-CN" dirty="0">
              <a:sym typeface="+mn-ea"/>
            </a:endParaRPr>
          </a:p>
          <a:p>
            <a:pPr marL="201295" lvl="1" indent="0">
              <a:lnSpc>
                <a:spcPct val="150000"/>
              </a:lnSpc>
              <a:buFont typeface="Wingdings" panose="05000000000000000000" pitchFamily="2" charset="2"/>
              <a:buNone/>
            </a:pPr>
            <a:r>
              <a:rPr kumimoji="1" lang="zh-CN" altLang="en-US" dirty="0">
                <a:sym typeface="+mn-ea"/>
              </a:rPr>
              <a:t>dZ= ( dz(1),dz(2)…,dz(i),…dz(n))。</a:t>
            </a:r>
            <a:endParaRPr kumimoji="1" lang="en-US" altLang="zh-CN" dirty="0">
              <a:sym typeface="+mn-ea"/>
            </a:endParaRPr>
          </a:p>
          <a:p>
            <a:pPr marL="544195" lvl="1" indent="-342900">
              <a:lnSpc>
                <a:spcPct val="150000"/>
              </a:lnSpc>
              <a:buFont typeface="Wingdings" panose="05000000000000000000" pitchFamily="2" charset="2"/>
              <a:buChar char="Ø"/>
            </a:pPr>
            <a:r>
              <a:rPr kumimoji="1" lang="zh-CN" altLang="en-US" dirty="0">
                <a:sym typeface="+mn-ea"/>
              </a:rPr>
              <a:t>同样的道理，将每个样本的真实值拿出组成一个向量Y=( y(1),y(2)…,y(i),…y(n))。</a:t>
            </a:r>
            <a:endParaRPr kumimoji="1" lang="en-US" altLang="zh-CN" dirty="0">
              <a:sym typeface="+mn-ea"/>
            </a:endParaRPr>
          </a:p>
          <a:p>
            <a:pPr marL="201295" lvl="1" indent="0">
              <a:lnSpc>
                <a:spcPct val="150000"/>
              </a:lnSpc>
              <a:buFont typeface="Wingdings" panose="05000000000000000000" pitchFamily="2" charset="2"/>
              <a:buNone/>
            </a:pPr>
            <a:r>
              <a:rPr kumimoji="1" lang="zh-CN" altLang="en-US" dirty="0">
                <a:sym typeface="+mn-ea"/>
              </a:rPr>
              <a:t>那么dZ就可以用A和Y来表示了，dZ=A-Y=( a(1)- y(1), a(2)- y(2),…,a(i)- y(i),…a(n)- y(n))。</a:t>
            </a:r>
            <a:endParaRPr kumimoji="1" lang="en-US" altLang="zh-CN" dirty="0">
              <a:sym typeface="+mn-ea"/>
            </a:endParaRPr>
          </a:p>
          <a:p>
            <a:pPr marL="544195" lvl="1" indent="-342900">
              <a:lnSpc>
                <a:spcPct val="150000"/>
              </a:lnSpc>
              <a:buFont typeface="Wingdings" panose="05000000000000000000" pitchFamily="2" charset="2"/>
              <a:buChar char="Ø"/>
            </a:pPr>
            <a:r>
              <a:rPr kumimoji="1" lang="zh-CN" altLang="en-US" dirty="0">
                <a:sym typeface="+mn-ea"/>
              </a:rPr>
              <a:t>这也就是说，完全可以通过向量A和向量Y来计算dZ。在代码实现的层面来看，只要构造出A和Y这两个向量，就可以通过一行代码直接计算出dZ，而不需要通过for循环逐个计算。</a:t>
            </a:r>
          </a:p>
          <a:p>
            <a:pPr>
              <a:lnSpc>
                <a:spcPct val="150000"/>
              </a:lnSpc>
              <a:buFont typeface="Wingdings" panose="05000000000000000000" pitchFamily="2" charset="2"/>
              <a:buChar char="Ø"/>
            </a:pPr>
            <a:endParaRPr kumimoji="1" lang="en-US" altLang="zh-CN" sz="2000" dirty="0"/>
          </a:p>
          <a:p>
            <a:pPr marL="0" indent="0">
              <a:lnSpc>
                <a:spcPct val="150000"/>
              </a:lnSpc>
              <a:buFont typeface="Wingdings" panose="05000000000000000000" pitchFamily="2" charset="2"/>
              <a:buNone/>
            </a:pPr>
            <a:endParaRPr kumimoji="1" lang="en-US" altLang="zh-CN" sz="2000"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3.2 </a:t>
            </a:r>
            <a:r>
              <a:rPr kumimoji="1" lang="zh-CN" altLang="en-US" dirty="0">
                <a:sym typeface="+mn-ea"/>
              </a:rPr>
              <a:t>Logistic回归模型实现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第四步，求出梯度中权值w的向量化表示</a:t>
            </a:r>
          </a:p>
          <a:p>
            <a:pPr marL="201295" lvl="1" indent="0">
              <a:lnSpc>
                <a:spcPct val="150000"/>
              </a:lnSpc>
              <a:buFont typeface="Wingdings" panose="05000000000000000000" pitchFamily="2" charset="2"/>
              <a:buNone/>
            </a:pPr>
            <a:r>
              <a:rPr kumimoji="1" lang="zh-CN" altLang="en-US" dirty="0">
                <a:sym typeface="+mn-ea"/>
              </a:rPr>
              <a:t>再回顾之前关于梯度dw和db的计算，他们的实际计算过程分别如下：</a:t>
            </a:r>
          </a:p>
          <a:p>
            <a:pPr>
              <a:lnSpc>
                <a:spcPct val="150000"/>
              </a:lnSpc>
              <a:buFont typeface="Wingdings" panose="05000000000000000000" pitchFamily="2" charset="2"/>
              <a:buChar char="Ø"/>
            </a:pPr>
            <a:endParaRPr kumimoji="1" lang="en-US" altLang="zh-CN" sz="2000" dirty="0"/>
          </a:p>
          <a:p>
            <a:pPr marL="0" indent="0">
              <a:lnSpc>
                <a:spcPct val="150000"/>
              </a:lnSpc>
              <a:buFont typeface="Wingdings" panose="05000000000000000000" pitchFamily="2" charset="2"/>
              <a:buNone/>
            </a:pPr>
            <a:endParaRPr kumimoji="1" lang="en-US" altLang="zh-CN" sz="2000" dirty="0"/>
          </a:p>
          <a:p>
            <a:endParaRPr lang="zh-CN" altLang="en-US" dirty="0"/>
          </a:p>
        </p:txBody>
      </p:sp>
      <p:pic>
        <p:nvPicPr>
          <p:cNvPr id="4" name="图片 3"/>
          <p:cNvPicPr>
            <a:picLocks noChangeAspect="1"/>
          </p:cNvPicPr>
          <p:nvPr/>
        </p:nvPicPr>
        <p:blipFill>
          <a:blip r:embed="rId2"/>
          <a:stretch>
            <a:fillRect/>
          </a:stretch>
        </p:blipFill>
        <p:spPr>
          <a:xfrm>
            <a:off x="3119828" y="2615315"/>
            <a:ext cx="4087495" cy="26365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3.2 </a:t>
            </a:r>
            <a:r>
              <a:rPr kumimoji="1" lang="zh-CN" altLang="en-US" dirty="0">
                <a:sym typeface="+mn-ea"/>
              </a:rPr>
              <a:t>Logistic回归模型实现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第四步，求出梯度中权值w的向量化表示</a:t>
            </a:r>
          </a:p>
          <a:p>
            <a:pPr marL="201295" lvl="1" indent="0">
              <a:lnSpc>
                <a:spcPct val="150000"/>
              </a:lnSpc>
              <a:buFont typeface="Wingdings" panose="05000000000000000000" pitchFamily="2" charset="2"/>
              <a:buNone/>
            </a:pPr>
            <a:r>
              <a:rPr kumimoji="1" lang="zh-CN" altLang="en-US" dirty="0">
                <a:sym typeface="+mn-ea"/>
              </a:rPr>
              <a:t>通过观察可知道，上述的计算过程完全可以使用向量操作替代。</a:t>
            </a:r>
            <a:endParaRPr kumimoji="1" lang="en-US" altLang="zh-CN" dirty="0">
              <a:sym typeface="+mn-ea"/>
            </a:endParaRPr>
          </a:p>
          <a:p>
            <a:pPr marL="201295" lvl="1" indent="0">
              <a:lnSpc>
                <a:spcPct val="150000"/>
              </a:lnSpc>
              <a:buFont typeface="Wingdings" panose="05000000000000000000" pitchFamily="2" charset="2"/>
              <a:buNone/>
            </a:pPr>
            <a:r>
              <a:rPr kumimoji="1" lang="zh-CN" altLang="en-US" dirty="0">
                <a:sym typeface="+mn-ea"/>
              </a:rPr>
              <a:t>dw的计算过程其实就是样本矩阵X与梯度矩阵dZ的转置矩阵相乘，将计算结果除以训练样本数m得到平均值，这样就得到了全局梯度值dw，所以将计算过程表示如下：</a:t>
            </a:r>
          </a:p>
          <a:p>
            <a:pPr>
              <a:lnSpc>
                <a:spcPct val="150000"/>
              </a:lnSpc>
              <a:buFont typeface="Wingdings" panose="05000000000000000000" pitchFamily="2" charset="2"/>
              <a:buChar char="Ø"/>
            </a:pPr>
            <a:endParaRPr kumimoji="1" lang="en-US" altLang="zh-CN" sz="2000" dirty="0"/>
          </a:p>
          <a:p>
            <a:pPr marL="0" indent="0">
              <a:lnSpc>
                <a:spcPct val="150000"/>
              </a:lnSpc>
              <a:buFont typeface="Wingdings" panose="05000000000000000000" pitchFamily="2" charset="2"/>
              <a:buNone/>
            </a:pPr>
            <a:endParaRPr kumimoji="1" lang="en-US" altLang="zh-CN" sz="2000" dirty="0"/>
          </a:p>
          <a:p>
            <a:endParaRPr lang="zh-CN" altLang="en-US" dirty="0"/>
          </a:p>
        </p:txBody>
      </p:sp>
      <p:pic>
        <p:nvPicPr>
          <p:cNvPr id="5" name="图片 4"/>
          <p:cNvPicPr>
            <a:picLocks noChangeAspect="1"/>
          </p:cNvPicPr>
          <p:nvPr/>
        </p:nvPicPr>
        <p:blipFill>
          <a:blip r:embed="rId2"/>
          <a:stretch>
            <a:fillRect/>
          </a:stretch>
        </p:blipFill>
        <p:spPr>
          <a:xfrm>
            <a:off x="3619500" y="3408680"/>
            <a:ext cx="4759325" cy="17932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3.2 </a:t>
            </a:r>
            <a:r>
              <a:rPr kumimoji="1" lang="zh-CN" altLang="en-US" dirty="0">
                <a:sym typeface="+mn-ea"/>
              </a:rPr>
              <a:t>Logistic回归模型实现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第五步，求出梯度中偏置b的向量化表示</a:t>
            </a:r>
          </a:p>
          <a:p>
            <a:pPr marL="201295" lvl="1" indent="0">
              <a:lnSpc>
                <a:spcPct val="150000"/>
              </a:lnSpc>
              <a:buFont typeface="Wingdings" panose="05000000000000000000" pitchFamily="2" charset="2"/>
              <a:buNone/>
            </a:pPr>
            <a:r>
              <a:rPr kumimoji="1" lang="zh-CN" altLang="en-US" dirty="0">
                <a:sym typeface="+mn-ea"/>
              </a:rPr>
              <a:t>再观察db的计算过程，其实更为简单，将每个训练样本的dz相加后，再除以m，即可得到全局梯度值db。</a:t>
            </a:r>
            <a:endParaRPr kumimoji="1" lang="en-US" altLang="zh-CN" dirty="0">
              <a:sym typeface="+mn-ea"/>
            </a:endParaRPr>
          </a:p>
          <a:p>
            <a:pPr marL="201295" lvl="1" indent="0">
              <a:lnSpc>
                <a:spcPct val="150000"/>
              </a:lnSpc>
              <a:buFont typeface="Wingdings" panose="05000000000000000000" pitchFamily="2" charset="2"/>
              <a:buNone/>
            </a:pPr>
            <a:r>
              <a:rPr kumimoji="1" lang="zh-CN" altLang="en-US" dirty="0">
                <a:sym typeface="+mn-ea"/>
              </a:rPr>
              <a:t>在python代码中，只需要使用numpy库提供的np.sum(dZ)，一行简单代码就可以完成db的计算</a:t>
            </a:r>
          </a:p>
          <a:p>
            <a:pPr>
              <a:lnSpc>
                <a:spcPct val="150000"/>
              </a:lnSpc>
              <a:buFont typeface="Wingdings" panose="05000000000000000000" pitchFamily="2" charset="2"/>
              <a:buChar char="Ø"/>
            </a:pPr>
            <a:endParaRPr kumimoji="1" lang="en-US" altLang="zh-CN" sz="1600" dirty="0"/>
          </a:p>
          <a:p>
            <a:pPr marL="0" indent="0">
              <a:lnSpc>
                <a:spcPct val="150000"/>
              </a:lnSpc>
              <a:buFont typeface="Wingdings" panose="05000000000000000000" pitchFamily="2" charset="2"/>
              <a:buNone/>
            </a:pPr>
            <a:endParaRPr kumimoji="1" lang="en-US" altLang="zh-CN" sz="2000" dirty="0"/>
          </a:p>
          <a:p>
            <a:endParaRPr lang="zh-CN" altLang="en-US" dirty="0"/>
          </a:p>
        </p:txBody>
      </p:sp>
      <p:pic>
        <p:nvPicPr>
          <p:cNvPr id="4" name="图片 3"/>
          <p:cNvPicPr>
            <a:picLocks noChangeAspect="1"/>
          </p:cNvPicPr>
          <p:nvPr/>
        </p:nvPicPr>
        <p:blipFill>
          <a:blip r:embed="rId2"/>
          <a:stretch>
            <a:fillRect/>
          </a:stretch>
        </p:blipFill>
        <p:spPr>
          <a:xfrm>
            <a:off x="4514066" y="3105149"/>
            <a:ext cx="2188210" cy="1409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目录</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en-US" altLang="zh-CN" sz="2000" dirty="0">
                <a:sym typeface="+mn-ea"/>
              </a:rPr>
              <a:t>3.1 </a:t>
            </a:r>
            <a:r>
              <a:rPr kumimoji="1" lang="zh-CN" altLang="en-US" sz="2000" dirty="0">
                <a:sym typeface="+mn-ea"/>
              </a:rPr>
              <a:t>Logistic回归模型</a:t>
            </a:r>
            <a:endParaRPr kumimoji="1" lang="zh-CN" altLang="en-US" sz="2000" dirty="0"/>
          </a:p>
          <a:p>
            <a:pPr lvl="1">
              <a:lnSpc>
                <a:spcPct val="150000"/>
              </a:lnSpc>
              <a:buFont typeface="Wingdings" panose="05000000000000000000" pitchFamily="2" charset="2"/>
              <a:buChar char="Ø"/>
            </a:pPr>
            <a:r>
              <a:rPr kumimoji="1" lang="en-US" altLang="zh-CN" sz="2000" dirty="0">
                <a:sym typeface="+mn-ea"/>
              </a:rPr>
              <a:t>3.1.1 </a:t>
            </a:r>
            <a:r>
              <a:rPr kumimoji="1" lang="zh-CN" altLang="en-US" sz="2000" dirty="0">
                <a:sym typeface="+mn-ea"/>
              </a:rPr>
              <a:t>Logistic回归概述</a:t>
            </a:r>
            <a:endParaRPr kumimoji="1" lang="zh-CN" altLang="en-US" sz="2000" dirty="0"/>
          </a:p>
          <a:p>
            <a:pPr lvl="1">
              <a:lnSpc>
                <a:spcPct val="150000"/>
              </a:lnSpc>
              <a:buFont typeface="Wingdings" panose="05000000000000000000" pitchFamily="2" charset="2"/>
              <a:buChar char="Ø"/>
            </a:pPr>
            <a:r>
              <a:rPr kumimoji="1" lang="en-US" altLang="zh-CN" sz="2000" dirty="0">
                <a:sym typeface="+mn-ea"/>
              </a:rPr>
              <a:t>3.1.2 </a:t>
            </a:r>
            <a:r>
              <a:rPr kumimoji="1" lang="zh-CN" altLang="en-US" sz="2000" dirty="0">
                <a:sym typeface="+mn-ea"/>
              </a:rPr>
              <a:t>损失函数</a:t>
            </a:r>
            <a:endParaRPr kumimoji="1" lang="zh-CN" altLang="en-US" sz="2000" dirty="0"/>
          </a:p>
          <a:p>
            <a:pPr lvl="1">
              <a:lnSpc>
                <a:spcPct val="150000"/>
              </a:lnSpc>
              <a:buFont typeface="Wingdings" panose="05000000000000000000" pitchFamily="2" charset="2"/>
              <a:buChar char="Ø"/>
            </a:pPr>
            <a:r>
              <a:rPr kumimoji="1" lang="en-US" altLang="zh-CN" sz="2000" dirty="0">
                <a:sym typeface="+mn-ea"/>
              </a:rPr>
              <a:t>3.1.3 </a:t>
            </a:r>
            <a:r>
              <a:rPr kumimoji="1" lang="zh-CN" altLang="en-US" sz="2000" dirty="0">
                <a:sym typeface="+mn-ea"/>
              </a:rPr>
              <a:t>Logistic回归的梯度下降</a:t>
            </a:r>
            <a:endParaRPr kumimoji="1" lang="zh-CN" altLang="en-US" sz="2000" dirty="0"/>
          </a:p>
          <a:p>
            <a:r>
              <a:rPr kumimoji="1" lang="en-US" altLang="zh-CN" dirty="0">
                <a:sym typeface="+mn-ea"/>
              </a:rPr>
              <a:t>3.2 </a:t>
            </a:r>
            <a:r>
              <a:rPr kumimoji="1" lang="zh-CN" altLang="en-US" dirty="0">
                <a:sym typeface="+mn-ea"/>
              </a:rPr>
              <a:t>Logistic回归模型实现</a:t>
            </a:r>
            <a:endParaRPr kumimoji="1"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3.2 </a:t>
            </a:r>
            <a:r>
              <a:rPr kumimoji="1" lang="zh-CN" altLang="en-US" dirty="0">
                <a:sym typeface="+mn-ea"/>
              </a:rPr>
              <a:t>Logistic回归模型实现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第六步，对梯度dw和db做平均</a:t>
            </a:r>
          </a:p>
          <a:p>
            <a:pPr marL="201295" lvl="1" indent="0">
              <a:lnSpc>
                <a:spcPct val="150000"/>
              </a:lnSpc>
              <a:buFont typeface="Wingdings" panose="05000000000000000000" pitchFamily="2" charset="2"/>
              <a:buNone/>
            </a:pPr>
            <a:r>
              <a:rPr kumimoji="1" lang="zh-CN" altLang="en-US" dirty="0">
                <a:sym typeface="+mn-ea"/>
              </a:rPr>
              <a:t>在python中将向量dw和向量db分别除以m即可，</a:t>
            </a:r>
            <a:endParaRPr kumimoji="1" lang="en-US" altLang="zh-CN" dirty="0">
              <a:sym typeface="+mn-ea"/>
            </a:endParaRPr>
          </a:p>
          <a:p>
            <a:pPr marL="201295" lvl="1" indent="0">
              <a:lnSpc>
                <a:spcPct val="150000"/>
              </a:lnSpc>
              <a:buFont typeface="Wingdings" panose="05000000000000000000" pitchFamily="2" charset="2"/>
              <a:buNone/>
            </a:pPr>
            <a:r>
              <a:rPr kumimoji="1" lang="zh-CN" altLang="en-US" dirty="0">
                <a:sym typeface="+mn-ea"/>
              </a:rPr>
              <a:t>即  dw/=m和db/m，</a:t>
            </a:r>
            <a:endParaRPr kumimoji="1" lang="en-US" altLang="zh-CN" dirty="0">
              <a:sym typeface="+mn-ea"/>
            </a:endParaRPr>
          </a:p>
          <a:p>
            <a:pPr marL="201295" lvl="1" indent="0">
              <a:lnSpc>
                <a:spcPct val="150000"/>
              </a:lnSpc>
              <a:buFont typeface="Wingdings" panose="05000000000000000000" pitchFamily="2" charset="2"/>
              <a:buNone/>
            </a:pPr>
            <a:r>
              <a:rPr kumimoji="1" lang="zh-CN" altLang="en-US" dirty="0">
                <a:sym typeface="+mn-ea"/>
              </a:rPr>
              <a:t>python会自动使用广播机制，令向量dw中的值统一除以m。</a:t>
            </a:r>
          </a:p>
          <a:p>
            <a:pPr>
              <a:lnSpc>
                <a:spcPct val="150000"/>
              </a:lnSpc>
              <a:buFont typeface="Wingdings" panose="05000000000000000000" pitchFamily="2" charset="2"/>
              <a:buChar char="Ø"/>
            </a:pPr>
            <a:endParaRPr kumimoji="1" lang="en-US" altLang="zh-CN" sz="2000" dirty="0"/>
          </a:p>
          <a:p>
            <a:pPr marL="0" indent="0">
              <a:lnSpc>
                <a:spcPct val="150000"/>
              </a:lnSpc>
              <a:buFont typeface="Wingdings" panose="05000000000000000000" pitchFamily="2" charset="2"/>
              <a:buNone/>
            </a:pPr>
            <a:endParaRPr kumimoji="1" lang="en-US" altLang="zh-CN" sz="2000"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3.2 </a:t>
            </a:r>
            <a:r>
              <a:rPr kumimoji="1" lang="zh-CN" altLang="en-US" dirty="0">
                <a:sym typeface="+mn-ea"/>
              </a:rPr>
              <a:t>Logistic回归模型实现</a:t>
            </a:r>
            <a:endParaRPr lang="zh-CN" altLang="en-US" dirty="0"/>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kumimoji="1" lang="zh-CN" altLang="en-US" sz="2000" dirty="0">
                <a:sym typeface="+mn-ea"/>
              </a:rPr>
              <a:t>第七步，根据全局梯度dw和db来更新参数w和b</a:t>
            </a:r>
          </a:p>
          <a:p>
            <a:pPr marL="201295" lvl="1" indent="0">
              <a:lnSpc>
                <a:spcPct val="150000"/>
              </a:lnSpc>
              <a:buFont typeface="Wingdings" panose="05000000000000000000" pitchFamily="2" charset="2"/>
              <a:buNone/>
            </a:pPr>
            <a:r>
              <a:rPr kumimoji="1" lang="zh-CN" altLang="en-US" dirty="0">
                <a:sym typeface="+mn-ea"/>
              </a:rPr>
              <a:t>在python中可以直接方便地使用向量化操作w=w-udw以及b=b-udb来更新参数，其中u代表学习率。</a:t>
            </a:r>
          </a:p>
          <a:p>
            <a:pPr marL="201295" lvl="1" indent="0">
              <a:lnSpc>
                <a:spcPct val="150000"/>
              </a:lnSpc>
              <a:buFont typeface="Wingdings" panose="05000000000000000000" pitchFamily="2" charset="2"/>
              <a:buNone/>
            </a:pPr>
            <a:endParaRPr kumimoji="1" lang="zh-CN" altLang="en-US" dirty="0">
              <a:sym typeface="+mn-ea"/>
            </a:endParaRPr>
          </a:p>
          <a:p>
            <a:pPr marL="201295" lvl="1" indent="0">
              <a:lnSpc>
                <a:spcPct val="150000"/>
              </a:lnSpc>
              <a:buFont typeface="Wingdings" panose="05000000000000000000" pitchFamily="2" charset="2"/>
              <a:buNone/>
            </a:pPr>
            <a:r>
              <a:rPr kumimoji="1" lang="zh-CN" altLang="en-US" dirty="0">
                <a:sym typeface="+mn-ea"/>
              </a:rPr>
              <a:t>以上七个步骤便是Logistic回归梯度下降算法的向量化实现，通过向量化的方式不仅提升了效率，还从直观上看起来简洁易懂了许多。</a:t>
            </a:r>
          </a:p>
          <a:p>
            <a:pPr marL="0" indent="0">
              <a:lnSpc>
                <a:spcPct val="150000"/>
              </a:lnSpc>
              <a:buNone/>
            </a:pPr>
            <a:endParaRPr kumimoji="1" lang="en-US" altLang="zh-CN" sz="2000" dirty="0"/>
          </a:p>
          <a:p>
            <a:pPr marL="0" indent="0">
              <a:lnSpc>
                <a:spcPct val="150000"/>
              </a:lnSpc>
              <a:buFont typeface="Wingdings" panose="05000000000000000000" pitchFamily="2" charset="2"/>
              <a:buNone/>
            </a:pPr>
            <a:endParaRPr kumimoji="1" lang="en-US" altLang="zh-CN" sz="2000"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2346960" y="758952"/>
            <a:ext cx="7543800" cy="3566160"/>
          </a:xfrm>
          <a:prstGeom prst="rect">
            <a:avLst/>
          </a:prstGeom>
        </p:spPr>
        <p:txBody>
          <a:bodyPr anchor="b"/>
          <a:lstStyle>
            <a:lvl1pPr marL="914400" indent="-914400" algn="ctr" rtl="0" eaLnBrk="1" fontAlgn="base" hangingPunct="1">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2pPr>
            <a:lvl3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3pPr>
            <a:lvl4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4pPr>
            <a:lvl5pPr marL="9144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anose="020F0502020204030204" pitchFamily="34" charset="0"/>
              </a:defRPr>
            </a:lvl5pPr>
            <a:lvl6pPr marL="13716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6pPr>
            <a:lvl7pPr marL="18288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7pPr>
            <a:lvl8pPr marL="22860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8pPr>
            <a:lvl9pPr marL="2743200" indent="-914400" algn="ctr" rtl="0" eaLnBrk="1" fontAlgn="base" hangingPunct="1">
              <a:spcBef>
                <a:spcPct val="0"/>
              </a:spcBef>
              <a:spcAft>
                <a:spcPct val="0"/>
              </a:spcAft>
              <a:defRPr sz="3600">
                <a:solidFill>
                  <a:schemeClr val="tx1"/>
                </a:solidFill>
                <a:latin typeface="Calibri" pitchFamily="34" charset="0"/>
                <a:ea typeface="Arial Unicode MS" pitchFamily="34" charset="-122"/>
                <a:cs typeface="Arial Unicode MS" pitchFamily="34" charset="-122"/>
                <a:sym typeface="Calibri" pitchFamily="34" charset="0"/>
              </a:defRPr>
            </a:lvl9pPr>
          </a:lstStyle>
          <a:p>
            <a:r>
              <a:rPr kumimoji="1" lang="zh-CN" altLang="en-US" sz="8000" kern="0" dirty="0"/>
              <a:t>谢谢！</a:t>
            </a:r>
          </a:p>
        </p:txBody>
      </p:sp>
      <p:sp>
        <p:nvSpPr>
          <p:cNvPr id="3" name="文本框 2"/>
          <p:cNvSpPr txBox="1"/>
          <p:nvPr/>
        </p:nvSpPr>
        <p:spPr>
          <a:xfrm>
            <a:off x="3732629" y="4754880"/>
            <a:ext cx="3699803" cy="923330"/>
          </a:xfrm>
          <a:prstGeom prst="rect">
            <a:avLst/>
          </a:prstGeom>
          <a:noFill/>
        </p:spPr>
        <p:txBody>
          <a:bodyPr wrap="square" rtlCol="0">
            <a:spAutoFit/>
          </a:bodyPr>
          <a:lstStyle/>
          <a:p>
            <a:pPr algn="ctr"/>
            <a:r>
              <a:rPr kumimoji="1" lang="en-US" altLang="zh-CN" sz="5400" dirty="0"/>
              <a:t>Q&amp;A</a:t>
            </a:r>
            <a:endParaRPr kumimoji="1" lang="zh-CN" altLang="en-US" sz="5400" dirty="0"/>
          </a:p>
        </p:txBody>
      </p:sp>
      <p:cxnSp>
        <p:nvCxnSpPr>
          <p:cNvPr id="5" name="直接连接符 4"/>
          <p:cNvCxnSpPr/>
          <p:nvPr/>
        </p:nvCxnSpPr>
        <p:spPr>
          <a:xfrm>
            <a:off x="2515748" y="4484318"/>
            <a:ext cx="720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15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3.1 </a:t>
            </a:r>
            <a:r>
              <a:rPr kumimoji="1" lang="zh-CN" altLang="en-US" dirty="0">
                <a:sym typeface="+mn-ea"/>
              </a:rPr>
              <a:t>Logistic回归模型</a:t>
            </a:r>
            <a:endParaRPr lang="zh-CN" altLang="en-US" dirty="0"/>
          </a:p>
        </p:txBody>
      </p:sp>
      <p:sp>
        <p:nvSpPr>
          <p:cNvPr id="3" name="内容占位符 2"/>
          <p:cNvSpPr>
            <a:spLocks noGrp="1"/>
          </p:cNvSpPr>
          <p:nvPr>
            <p:ph idx="1"/>
          </p:nvPr>
        </p:nvSpPr>
        <p:spPr/>
        <p:txBody>
          <a:bodyPr/>
          <a:lstStyle/>
          <a:p>
            <a:pPr>
              <a:lnSpc>
                <a:spcPct val="150000"/>
              </a:lnSpc>
            </a:pPr>
            <a:r>
              <a:rPr kumimoji="1" lang="en-US" altLang="zh-CN" dirty="0">
                <a:sym typeface="+mn-ea"/>
              </a:rPr>
              <a:t>3.1.1 </a:t>
            </a:r>
            <a:r>
              <a:rPr kumimoji="1" lang="zh-CN" altLang="en-US" dirty="0">
                <a:sym typeface="+mn-ea"/>
              </a:rPr>
              <a:t>Logistic回归概述</a:t>
            </a:r>
          </a:p>
          <a:p>
            <a:pPr lvl="1">
              <a:lnSpc>
                <a:spcPct val="150000"/>
              </a:lnSpc>
            </a:pPr>
            <a:r>
              <a:rPr kumimoji="1" lang="en-US" altLang="zh-CN" dirty="0" err="1">
                <a:sym typeface="+mn-ea"/>
              </a:rPr>
              <a:t>Logistic回归模型常被用于处理二分类问题</a:t>
            </a:r>
            <a:r>
              <a:rPr kumimoji="1" lang="en-US" altLang="zh-CN" dirty="0">
                <a:sym typeface="+mn-ea"/>
              </a:rPr>
              <a:t>。</a:t>
            </a:r>
          </a:p>
          <a:p>
            <a:pPr lvl="1">
              <a:lnSpc>
                <a:spcPct val="150000"/>
              </a:lnSpc>
            </a:pPr>
            <a:r>
              <a:rPr kumimoji="1" lang="en-US" altLang="zh-CN" dirty="0" err="1">
                <a:sym typeface="+mn-ea"/>
              </a:rPr>
              <a:t>它是一种用于分析各个影响因素</a:t>
            </a:r>
            <a:r>
              <a:rPr kumimoji="1" lang="en-US" altLang="zh-CN" dirty="0">
                <a:sym typeface="+mn-ea"/>
              </a:rPr>
              <a:t>(x1 , x2 , … , xn)与分类结果y之间关系的有监督学习方法。</a:t>
            </a:r>
            <a:endParaRPr kumimoji="1" lang="en-US" altLang="zh-CN" dirty="0"/>
          </a:p>
          <a:p>
            <a:pPr lvl="1">
              <a:lnSpc>
                <a:spcPct val="150000"/>
              </a:lnSpc>
            </a:pPr>
            <a:r>
              <a:rPr kumimoji="1" lang="en-US" altLang="zh-CN" dirty="0">
                <a:sym typeface="+mn-ea"/>
              </a:rPr>
              <a:t>它的应用十分广泛，例如在医学领域中，若要研究某种疾病的影响因素，并根据影响因素来判断一个人患有这种疾病的概率，则需要使用到Logistic回归模型。</a:t>
            </a:r>
            <a:endParaRPr kumimoji="1"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3.1 </a:t>
            </a:r>
            <a:r>
              <a:rPr kumimoji="1" lang="zh-CN" altLang="en-US" dirty="0">
                <a:sym typeface="+mn-ea"/>
              </a:rPr>
              <a:t>Logistic回归模型</a:t>
            </a:r>
            <a:endParaRPr lang="zh-CN" altLang="en-US" dirty="0"/>
          </a:p>
        </p:txBody>
      </p:sp>
      <p:sp>
        <p:nvSpPr>
          <p:cNvPr id="3" name="内容占位符 2"/>
          <p:cNvSpPr>
            <a:spLocks noGrp="1"/>
          </p:cNvSpPr>
          <p:nvPr>
            <p:ph idx="1"/>
          </p:nvPr>
        </p:nvSpPr>
        <p:spPr/>
        <p:txBody>
          <a:bodyPr/>
          <a:lstStyle/>
          <a:p>
            <a:pPr>
              <a:lnSpc>
                <a:spcPct val="150000"/>
              </a:lnSpc>
            </a:pPr>
            <a:r>
              <a:rPr kumimoji="1" lang="en-US" altLang="zh-CN" dirty="0">
                <a:sym typeface="+mn-ea"/>
              </a:rPr>
              <a:t>3.1.1 </a:t>
            </a:r>
            <a:r>
              <a:rPr kumimoji="1" lang="zh-CN" altLang="en-US" dirty="0">
                <a:sym typeface="+mn-ea"/>
              </a:rPr>
              <a:t>Logistic回归概述</a:t>
            </a:r>
          </a:p>
          <a:p>
            <a:pPr lvl="1">
              <a:lnSpc>
                <a:spcPct val="150000"/>
              </a:lnSpc>
              <a:buFont typeface="Wingdings" panose="05000000000000000000" pitchFamily="2" charset="2"/>
              <a:buChar char="Ø"/>
            </a:pPr>
            <a:r>
              <a:rPr kumimoji="1" lang="en-US" altLang="zh-CN" dirty="0" err="1">
                <a:sym typeface="+mn-ea"/>
              </a:rPr>
              <a:t>上述结构可以描述为，给出一组特征向量</a:t>
            </a:r>
            <a:endParaRPr kumimoji="1" lang="en-US" altLang="zh-CN" dirty="0"/>
          </a:p>
          <a:p>
            <a:pPr marL="201295" lvl="1" indent="0">
              <a:lnSpc>
                <a:spcPct val="150000"/>
              </a:lnSpc>
              <a:buFont typeface="Wingdings" panose="05000000000000000000" pitchFamily="2" charset="2"/>
              <a:buNone/>
            </a:pPr>
            <a:r>
              <a:rPr kumimoji="1" lang="en-US" altLang="zh-CN" dirty="0">
                <a:sym typeface="+mn-ea"/>
              </a:rPr>
              <a:t>x={x1, x2, … , xm}，希望得到一个预测结果。</a:t>
            </a:r>
            <a:endParaRPr kumimoji="1" lang="en-US" altLang="zh-CN" dirty="0"/>
          </a:p>
          <a:p>
            <a:pPr marL="201295" lvl="1" indent="0">
              <a:lnSpc>
                <a:spcPct val="150000"/>
              </a:lnSpc>
              <a:buFont typeface="Wingdings" panose="05000000000000000000" pitchFamily="2" charset="2"/>
              <a:buNone/>
            </a:pPr>
            <a:r>
              <a:rPr kumimoji="1" lang="en-US" altLang="zh-CN" dirty="0">
                <a:sym typeface="+mn-ea"/>
              </a:rPr>
              <a:t>即：</a:t>
            </a:r>
            <a:endParaRPr kumimoji="1" lang="zh-CN" altLang="en-US" dirty="0">
              <a:sym typeface="+mn-ea"/>
            </a:endParaRPr>
          </a:p>
          <a:p>
            <a:pPr marL="457200" lvl="1" indent="0">
              <a:lnSpc>
                <a:spcPct val="150000"/>
              </a:lnSpc>
              <a:buNone/>
            </a:pPr>
            <a:endParaRPr kumimoji="1" lang="en-US" altLang="zh-CN" dirty="0">
              <a:sym typeface="+mn-ea"/>
            </a:endParaRPr>
          </a:p>
          <a:p>
            <a:pPr marL="457200" lvl="1" indent="0">
              <a:lnSpc>
                <a:spcPct val="150000"/>
              </a:lnSpc>
              <a:buNone/>
            </a:pPr>
            <a:r>
              <a:rPr kumimoji="1" lang="en-US" altLang="zh-CN" dirty="0" err="1">
                <a:sym typeface="+mn-ea"/>
              </a:rPr>
              <a:t>其中表示当特征向量x满足条件时，y</a:t>
            </a:r>
            <a:r>
              <a:rPr kumimoji="1" lang="en-US" altLang="zh-CN" dirty="0">
                <a:sym typeface="+mn-ea"/>
              </a:rPr>
              <a:t>=1的概率。</a:t>
            </a:r>
          </a:p>
          <a:p>
            <a:pPr marL="457200" lvl="1" indent="0">
              <a:lnSpc>
                <a:spcPct val="150000"/>
              </a:lnSpc>
              <a:buNone/>
            </a:pPr>
            <a:r>
              <a:rPr kumimoji="1" lang="en-US" altLang="zh-CN" dirty="0">
                <a:sym typeface="+mn-ea"/>
              </a:rPr>
              <a:t>应用在之前提到的肺癌的预测问题中，那么向量x表示给出一个人的年龄、性别、是否吸烟等数据值所构成的特征向量，则表示这个人患有肺癌的概率。</a:t>
            </a:r>
            <a:endParaRPr lang="zh-CN" altLang="en-US" dirty="0"/>
          </a:p>
        </p:txBody>
      </p:sp>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372412488"/>
              </p:ext>
            </p:extLst>
          </p:nvPr>
        </p:nvGraphicFramePr>
        <p:xfrm>
          <a:off x="1773555" y="2849245"/>
          <a:ext cx="1437005" cy="330200"/>
        </p:xfrm>
        <a:graphic>
          <a:graphicData uri="http://schemas.openxmlformats.org/presentationml/2006/ole">
            <mc:AlternateContent xmlns:mc="http://schemas.openxmlformats.org/markup-compatibility/2006">
              <mc:Choice xmlns:v="urn:schemas-microsoft-com:vml" Requires="v">
                <p:oleObj spid="_x0000_s1089" r:id="rId3" imgW="939800" imgH="215900" progId="Equation.KSEE3">
                  <p:embed/>
                </p:oleObj>
              </mc:Choice>
              <mc:Fallback>
                <p:oleObj r:id="rId3" imgW="939800" imgH="215900" progId="Equation.KSEE3">
                  <p:embed/>
                  <p:pic>
                    <p:nvPicPr>
                      <p:cNvPr id="0" name="图片 1024"/>
                      <p:cNvPicPr/>
                      <p:nvPr/>
                    </p:nvPicPr>
                    <p:blipFill>
                      <a:blip r:embed="rId4"/>
                      <a:stretch>
                        <a:fillRect/>
                      </a:stretch>
                    </p:blipFill>
                    <p:spPr>
                      <a:xfrm>
                        <a:off x="1773555" y="2849245"/>
                        <a:ext cx="1437005" cy="330200"/>
                      </a:xfrm>
                      <a:prstGeom prst="rect">
                        <a:avLst/>
                      </a:prstGeom>
                    </p:spPr>
                  </p:pic>
                </p:oleObj>
              </mc:Fallback>
            </mc:AlternateContent>
          </a:graphicData>
        </a:graphic>
      </p:graphicFrame>
      <p:pic>
        <p:nvPicPr>
          <p:cNvPr id="99" name="图片 99" descr="图片%2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7619365" y="1953895"/>
            <a:ext cx="2573020" cy="15386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3.1 </a:t>
            </a:r>
            <a:r>
              <a:rPr kumimoji="1" lang="zh-CN" altLang="en-US" dirty="0">
                <a:sym typeface="+mn-ea"/>
              </a:rPr>
              <a:t>Logistic回归模型</a:t>
            </a:r>
            <a:endParaRPr lang="zh-CN" altLang="en-US" dirty="0"/>
          </a:p>
        </p:txBody>
      </p:sp>
      <p:sp>
        <p:nvSpPr>
          <p:cNvPr id="3" name="内容占位符 2"/>
          <p:cNvSpPr>
            <a:spLocks noGrp="1"/>
          </p:cNvSpPr>
          <p:nvPr>
            <p:ph idx="1"/>
          </p:nvPr>
        </p:nvSpPr>
        <p:spPr/>
        <p:txBody>
          <a:bodyPr/>
          <a:lstStyle/>
          <a:p>
            <a:pPr>
              <a:lnSpc>
                <a:spcPct val="150000"/>
              </a:lnSpc>
            </a:pPr>
            <a:r>
              <a:rPr kumimoji="1" lang="en-US" altLang="zh-CN" dirty="0">
                <a:sym typeface="+mn-ea"/>
              </a:rPr>
              <a:t>3.1.1 </a:t>
            </a:r>
            <a:r>
              <a:rPr kumimoji="1" lang="zh-CN" altLang="en-US" dirty="0">
                <a:sym typeface="+mn-ea"/>
              </a:rPr>
              <a:t>Logistic回归概述</a:t>
            </a:r>
          </a:p>
          <a:p>
            <a:pPr lvl="1">
              <a:lnSpc>
                <a:spcPct val="150000"/>
              </a:lnSpc>
            </a:pPr>
            <a:r>
              <a:rPr kumimoji="1" lang="zh-CN" altLang="en-US" dirty="0">
                <a:sym typeface="+mn-ea"/>
              </a:rPr>
              <a:t>典型的深度学习的计算过程包含3个过程，前向传播(Forward Propagation)过程、后向传播（Backward Propagation）和梯度下降（Gradient Descent）过程。</a:t>
            </a:r>
          </a:p>
          <a:p>
            <a:pPr lvl="1">
              <a:lnSpc>
                <a:spcPct val="150000"/>
              </a:lnSpc>
            </a:pPr>
            <a:r>
              <a:rPr kumimoji="1" lang="zh-CN" altLang="en-US" dirty="0">
                <a:sym typeface="+mn-ea"/>
              </a:rPr>
              <a:t>前向传播过程可以暂时把它理解为一个前向的计算过程即可；</a:t>
            </a:r>
          </a:p>
          <a:p>
            <a:pPr lvl="1">
              <a:lnSpc>
                <a:spcPct val="150000"/>
              </a:lnSpc>
            </a:pPr>
            <a:r>
              <a:rPr kumimoji="1" lang="zh-CN" altLang="en-US" dirty="0">
                <a:sym typeface="+mn-ea"/>
              </a:rPr>
              <a:t>后向传播过程可以简单把它理解为层层求偏导数的过程；</a:t>
            </a:r>
          </a:p>
          <a:p>
            <a:pPr lvl="1">
              <a:lnSpc>
                <a:spcPct val="150000"/>
              </a:lnSpc>
            </a:pPr>
            <a:r>
              <a:rPr kumimoji="1" lang="zh-CN" altLang="en-US" dirty="0">
                <a:sym typeface="+mn-ea"/>
              </a:rPr>
              <a:t>梯度下降过程可以理解为参数沿着当前梯度相反的方向进行迭代搜索直到最小值的过程。</a:t>
            </a:r>
          </a:p>
          <a:p>
            <a:pPr marL="144145">
              <a:lnSpc>
                <a:spcPct val="150000"/>
              </a:lnSpc>
            </a:pPr>
            <a:r>
              <a:rPr kumimoji="1" lang="zh-CN" altLang="en-US" dirty="0">
                <a:sym typeface="+mn-ea"/>
              </a:rPr>
              <a:t>Logistic回归作为一层、是最简单的深度学习入门案例。</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3.1 </a:t>
            </a:r>
            <a:r>
              <a:rPr kumimoji="1" lang="zh-CN" altLang="en-US" dirty="0">
                <a:sym typeface="+mn-ea"/>
              </a:rPr>
              <a:t>Logistic回归模型</a:t>
            </a:r>
            <a:endParaRPr lang="zh-CN" altLang="en-US" dirty="0"/>
          </a:p>
        </p:txBody>
      </p:sp>
      <p:sp>
        <p:nvSpPr>
          <p:cNvPr id="3" name="内容占位符 2"/>
          <p:cNvSpPr>
            <a:spLocks noGrp="1"/>
          </p:cNvSpPr>
          <p:nvPr>
            <p:ph idx="1"/>
          </p:nvPr>
        </p:nvSpPr>
        <p:spPr/>
        <p:txBody>
          <a:bodyPr/>
          <a:lstStyle/>
          <a:p>
            <a:pPr>
              <a:lnSpc>
                <a:spcPct val="150000"/>
              </a:lnSpc>
            </a:pPr>
            <a:r>
              <a:rPr kumimoji="1" lang="en-US" altLang="zh-CN" dirty="0">
                <a:sym typeface="+mn-ea"/>
              </a:rPr>
              <a:t>3.1.1 </a:t>
            </a:r>
            <a:r>
              <a:rPr kumimoji="1" lang="zh-CN" altLang="en-US" dirty="0">
                <a:sym typeface="+mn-ea"/>
              </a:rPr>
              <a:t>Logistic回归概述</a:t>
            </a:r>
          </a:p>
          <a:p>
            <a:pPr lvl="1">
              <a:lnSpc>
                <a:spcPct val="150000"/>
              </a:lnSpc>
              <a:buFont typeface="Wingdings" panose="05000000000000000000" pitchFamily="2" charset="2"/>
              <a:buChar char="Ø"/>
            </a:pPr>
            <a:r>
              <a:rPr kumimoji="1" lang="zh-CN" altLang="en-US" dirty="0">
                <a:sym typeface="+mn-ea"/>
              </a:rPr>
              <a:t>第二部分非线性变换是在第一部分线性变换的基础上进行的。</a:t>
            </a:r>
            <a:endParaRPr kumimoji="1" lang="en-US" altLang="zh-CN" dirty="0">
              <a:sym typeface="+mn-ea"/>
            </a:endParaRPr>
          </a:p>
          <a:p>
            <a:pPr lvl="1">
              <a:lnSpc>
                <a:spcPct val="150000"/>
              </a:lnSpc>
              <a:buFont typeface="Wingdings" panose="05000000000000000000" pitchFamily="2" charset="2"/>
              <a:buChar char="Ø"/>
            </a:pPr>
            <a:r>
              <a:rPr kumimoji="1" lang="zh-CN" altLang="en-US" dirty="0">
                <a:sym typeface="+mn-ea"/>
              </a:rPr>
              <a:t>预测一个人是否得肺癌依靠的是算法输出的得病的概率，概率值越高那么其患病的风险也就越大。</a:t>
            </a:r>
            <a:endParaRPr kumimoji="1" lang="en-US" altLang="zh-CN" dirty="0">
              <a:sym typeface="+mn-ea"/>
            </a:endParaRPr>
          </a:p>
          <a:p>
            <a:pPr lvl="1">
              <a:lnSpc>
                <a:spcPct val="150000"/>
              </a:lnSpc>
              <a:buFont typeface="Wingdings" panose="05000000000000000000" pitchFamily="2" charset="2"/>
              <a:buChar char="Ø"/>
            </a:pPr>
            <a:r>
              <a:rPr kumimoji="1" lang="zh-CN" altLang="en-US" dirty="0">
                <a:sym typeface="+mn-ea"/>
              </a:rPr>
              <a:t>Logistic回归输出的结果理应是一个概率，而概率值介于0到1之间。</a:t>
            </a:r>
            <a:endParaRPr kumimoji="1" lang="en-US" altLang="zh-CN" dirty="0">
              <a:sym typeface="+mn-ea"/>
            </a:endParaRPr>
          </a:p>
          <a:p>
            <a:pPr lvl="1">
              <a:lnSpc>
                <a:spcPct val="150000"/>
              </a:lnSpc>
              <a:buFont typeface="Wingdings" panose="05000000000000000000" pitchFamily="2" charset="2"/>
              <a:buChar char="Ø"/>
            </a:pPr>
            <a:r>
              <a:rPr kumimoji="1" lang="zh-CN" altLang="en-US" dirty="0">
                <a:sym typeface="+mn-ea"/>
              </a:rPr>
              <a:t>观察第一部分的输出是一个线性变换后得到的实数值，必须把这个值转化为一个概率值，也就是使其介于0到1之间。而这个转化过程就是第二部分非线性变换的工作。这个非线性变换需要使用一个非线性函数来做到，即需要找到一个函数g(z)使得=g(z)=g()。</a:t>
            </a:r>
            <a:endParaRPr kumimoji="1" lang="zh-CN" altLang="en-US" dirty="0"/>
          </a:p>
          <a:p>
            <a:pPr lvl="1">
              <a:lnSpc>
                <a:spcPct val="150000"/>
              </a:lnSpc>
              <a:buFont typeface="Wingdings" panose="05000000000000000000" pitchFamily="2" charset="2"/>
              <a:buChar char="Ø"/>
            </a:pPr>
            <a:r>
              <a:rPr kumimoji="1" lang="zh-CN" altLang="en-US" dirty="0">
                <a:sym typeface="+mn-ea"/>
              </a:rPr>
              <a:t>激活函数，在深度学习范围内非线性函数g(z)被称作激活函数（Activation Function）。在本Logistic回归中激活函数具体使用Sigmoid()函数。</a:t>
            </a:r>
            <a:endParaRPr kumimoji="1"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sym typeface="+mn-ea"/>
              </a:rPr>
              <a:t>Logistic回归模型</a:t>
            </a:r>
            <a:endParaRPr lang="zh-CN" altLang="en-US"/>
          </a:p>
        </p:txBody>
      </p:sp>
      <p:sp>
        <p:nvSpPr>
          <p:cNvPr id="3" name="内容占位符 2"/>
          <p:cNvSpPr>
            <a:spLocks noGrp="1"/>
          </p:cNvSpPr>
          <p:nvPr>
            <p:ph idx="1"/>
          </p:nvPr>
        </p:nvSpPr>
        <p:spPr/>
        <p:txBody>
          <a:bodyPr/>
          <a:lstStyle/>
          <a:p>
            <a:pPr>
              <a:lnSpc>
                <a:spcPct val="150000"/>
              </a:lnSpc>
            </a:pPr>
            <a:r>
              <a:rPr kumimoji="1" lang="en-US" altLang="zh-CN" dirty="0">
                <a:sym typeface="+mn-ea"/>
              </a:rPr>
              <a:t>3.1.1 </a:t>
            </a:r>
            <a:r>
              <a:rPr kumimoji="1" lang="zh-CN" altLang="en-US" dirty="0">
                <a:sym typeface="+mn-ea"/>
              </a:rPr>
              <a:t>Logistic回归概述</a:t>
            </a:r>
          </a:p>
          <a:p>
            <a:pPr lvl="1">
              <a:lnSpc>
                <a:spcPct val="150000"/>
              </a:lnSpc>
              <a:buFont typeface="Wingdings" panose="05000000000000000000" pitchFamily="2" charset="2"/>
              <a:buChar char="Ø"/>
            </a:pPr>
            <a:r>
              <a:rPr kumimoji="1" lang="zh-CN" altLang="en-US" dirty="0">
                <a:sym typeface="+mn-ea"/>
              </a:rPr>
              <a:t>Sigmoid()函数：</a:t>
            </a:r>
          </a:p>
          <a:p>
            <a:pPr lvl="2">
              <a:lnSpc>
                <a:spcPct val="150000"/>
              </a:lnSpc>
              <a:buFont typeface="Wingdings" panose="05000000000000000000" pitchFamily="2" charset="2"/>
              <a:buChar char="Ø"/>
            </a:pPr>
            <a:r>
              <a:rPr kumimoji="1" lang="zh-CN" altLang="en-US" dirty="0">
                <a:sym typeface="+mn-ea"/>
              </a:rPr>
              <a:t>Sigmoid()函数主要作用就是把某实数映射到区</a:t>
            </a:r>
            <a:endParaRPr kumimoji="1" lang="zh-CN" altLang="en-US" dirty="0"/>
          </a:p>
          <a:p>
            <a:pPr marL="384175" lvl="2" indent="0">
              <a:lnSpc>
                <a:spcPct val="150000"/>
              </a:lnSpc>
              <a:buFont typeface="Wingdings" panose="05000000000000000000" pitchFamily="2" charset="2"/>
              <a:buNone/>
            </a:pPr>
            <a:r>
              <a:rPr kumimoji="1" lang="zh-CN" altLang="en-US" dirty="0">
                <a:sym typeface="+mn-ea"/>
              </a:rPr>
              <a:t>间（0,1）内</a:t>
            </a:r>
            <a:endParaRPr kumimoji="1" lang="zh-CN" altLang="en-US" dirty="0"/>
          </a:p>
          <a:p>
            <a:pPr lvl="2">
              <a:lnSpc>
                <a:spcPct val="150000"/>
              </a:lnSpc>
              <a:buFont typeface="Wingdings" panose="05000000000000000000" pitchFamily="2" charset="2"/>
              <a:buChar char="Ø"/>
            </a:pPr>
            <a:r>
              <a:rPr kumimoji="1" lang="zh-CN" altLang="en-US" dirty="0">
                <a:sym typeface="+mn-ea"/>
              </a:rPr>
              <a:t>公式：</a:t>
            </a:r>
            <a:endParaRPr kumimoji="1" lang="zh-CN" altLang="en-US" dirty="0"/>
          </a:p>
          <a:p>
            <a:pPr lvl="2">
              <a:lnSpc>
                <a:spcPct val="150000"/>
              </a:lnSpc>
              <a:buFont typeface="Wingdings" panose="05000000000000000000" pitchFamily="2" charset="2"/>
              <a:buChar char="Ø"/>
            </a:pPr>
            <a:r>
              <a:rPr kumimoji="1" lang="zh-CN" altLang="en-US" dirty="0">
                <a:sym typeface="+mn-ea"/>
              </a:rPr>
              <a:t>图像：如右图所示</a:t>
            </a:r>
          </a:p>
          <a:p>
            <a:pPr lvl="1">
              <a:lnSpc>
                <a:spcPct val="150000"/>
              </a:lnSpc>
              <a:buFont typeface="Wingdings" panose="05000000000000000000" pitchFamily="2" charset="2"/>
              <a:buChar char="Ø"/>
            </a:pPr>
            <a:endParaRPr kumimoji="1" lang="en-US" altLang="zh-CN" dirty="0">
              <a:sym typeface="+mn-ea"/>
            </a:endParaRPr>
          </a:p>
          <a:p>
            <a:pPr lvl="1">
              <a:lnSpc>
                <a:spcPct val="150000"/>
              </a:lnSpc>
              <a:buFont typeface="Wingdings" panose="05000000000000000000" pitchFamily="2" charset="2"/>
              <a:buChar char="Ø"/>
            </a:pPr>
            <a:r>
              <a:rPr kumimoji="1" lang="zh-CN" altLang="en-US" dirty="0">
                <a:sym typeface="+mn-ea"/>
              </a:rPr>
              <a:t>Logistic回归模型的工作重点与所有深度学习模型的工作重点一样，就在于训练一组最优参数值w和b。这组最合适的w和b使得预测结果更加精确。那么怎么才能找到这样的参数呢？这就需要定义一个损失函数，通过对这个损失函数的不断优化来最终训练出最优的w和b。 </a:t>
            </a:r>
            <a:endParaRPr kumimoji="1" lang="en-US" altLang="zh-CN" dirty="0"/>
          </a:p>
          <a:p>
            <a:endParaRPr lang="zh-CN" altLang="en-US" sz="1600" dirty="0"/>
          </a:p>
        </p:txBody>
      </p:sp>
      <p:pic>
        <p:nvPicPr>
          <p:cNvPr id="427" name="图片 427"/>
          <p:cNvPicPr>
            <a:picLocks noChangeAspect="1"/>
          </p:cNvPicPr>
          <p:nvPr/>
        </p:nvPicPr>
        <p:blipFill>
          <a:blip r:embed="rId3"/>
          <a:stretch>
            <a:fillRect/>
          </a:stretch>
        </p:blipFill>
        <p:spPr>
          <a:xfrm>
            <a:off x="7512050" y="1252855"/>
            <a:ext cx="3761105" cy="2380615"/>
          </a:xfrm>
          <a:prstGeom prst="rect">
            <a:avLst/>
          </a:prstGeom>
          <a:ln>
            <a:solidFill>
              <a:schemeClr val="tx1"/>
            </a:solidFill>
          </a:ln>
        </p:spPr>
      </p:pic>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1520334541"/>
              </p:ext>
            </p:extLst>
          </p:nvPr>
        </p:nvGraphicFramePr>
        <p:xfrm>
          <a:off x="3401060" y="3096260"/>
          <a:ext cx="1319530" cy="537210"/>
        </p:xfrm>
        <a:graphic>
          <a:graphicData uri="http://schemas.openxmlformats.org/presentationml/2006/ole">
            <mc:AlternateContent xmlns:mc="http://schemas.openxmlformats.org/markup-compatibility/2006">
              <mc:Choice xmlns:v="urn:schemas-microsoft-com:vml" Requires="v">
                <p:oleObj spid="_x0000_s3137" r:id="rId4" imgW="876300" imgH="393700" progId="Equation.KSEE3">
                  <p:embed/>
                </p:oleObj>
              </mc:Choice>
              <mc:Fallback>
                <p:oleObj r:id="rId4" imgW="876300" imgH="393700" progId="Equation.KSEE3">
                  <p:embed/>
                  <p:pic>
                    <p:nvPicPr>
                      <p:cNvPr id="0" name="图片 3072"/>
                      <p:cNvPicPr/>
                      <p:nvPr/>
                    </p:nvPicPr>
                    <p:blipFill>
                      <a:blip r:embed="rId5"/>
                      <a:stretch>
                        <a:fillRect/>
                      </a:stretch>
                    </p:blipFill>
                    <p:spPr>
                      <a:xfrm>
                        <a:off x="3401060" y="3096260"/>
                        <a:ext cx="1319530" cy="53721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a:sym typeface="+mn-ea"/>
              </a:rPr>
              <a:t>Logistic回归模型</a:t>
            </a:r>
            <a:endParaRPr lang="zh-CN" altLang="en-US"/>
          </a:p>
        </p:txBody>
      </p:sp>
      <p:sp>
        <p:nvSpPr>
          <p:cNvPr id="3" name="内容占位符 2"/>
          <p:cNvSpPr>
            <a:spLocks noGrp="1"/>
          </p:cNvSpPr>
          <p:nvPr>
            <p:ph idx="1"/>
          </p:nvPr>
        </p:nvSpPr>
        <p:spPr/>
        <p:txBody>
          <a:bodyPr/>
          <a:lstStyle/>
          <a:p>
            <a:pPr marL="0" indent="0">
              <a:lnSpc>
                <a:spcPct val="150000"/>
              </a:lnSpc>
              <a:buNone/>
            </a:pPr>
            <a:r>
              <a:rPr kumimoji="1" lang="en-US" altLang="zh-CN" sz="2000" dirty="0">
                <a:sym typeface="+mn-ea"/>
              </a:rPr>
              <a:t>3.1.2 </a:t>
            </a:r>
            <a:r>
              <a:rPr kumimoji="1" lang="zh-CN" altLang="en-US" sz="2000" dirty="0">
                <a:sym typeface="+mn-ea"/>
              </a:rPr>
              <a:t>损失函数</a:t>
            </a:r>
          </a:p>
          <a:p>
            <a:pPr lvl="1">
              <a:lnSpc>
                <a:spcPct val="150000"/>
              </a:lnSpc>
              <a:buFont typeface="Wingdings" panose="05000000000000000000" pitchFamily="2" charset="2"/>
              <a:buChar char="Ø"/>
            </a:pPr>
            <a:r>
              <a:rPr kumimoji="1" lang="zh-CN" altLang="en-US" dirty="0">
                <a:sym typeface="+mn-ea"/>
              </a:rPr>
              <a:t>在Logistic回归模型中，模型需要定义一个损失函数（Loss Function Or Error Function）用于对参数w和b进行优化，而损失函数的选择需要具体问题具体分析，在不同问题场景下采用不同的函数。通常情况下，会将损失函数定义为平方损失函数：</a:t>
            </a:r>
            <a:endParaRPr kumimoji="1" lang="zh-CN" altLang="en-US" dirty="0"/>
          </a:p>
          <a:p>
            <a:pPr marL="0" indent="0">
              <a:lnSpc>
                <a:spcPct val="150000"/>
              </a:lnSpc>
              <a:buFont typeface="Wingdings" panose="05000000000000000000" pitchFamily="2" charset="2"/>
              <a:buNone/>
            </a:pPr>
            <a:endParaRPr kumimoji="1" lang="en-US" altLang="zh-CN" sz="2000" dirty="0"/>
          </a:p>
          <a:p>
            <a:endParaRPr lang="zh-CN" altLang="en-US" dirty="0"/>
          </a:p>
        </p:txBody>
      </p:sp>
      <p:graphicFrame>
        <p:nvGraphicFramePr>
          <p:cNvPr id="4" name="对象 -2147482459"/>
          <p:cNvGraphicFramePr>
            <a:graphicFrameLocks noChangeAspect="1"/>
          </p:cNvGraphicFramePr>
          <p:nvPr>
            <p:extLst>
              <p:ext uri="{D42A27DB-BD31-4B8C-83A1-F6EECF244321}">
                <p14:modId xmlns:p14="http://schemas.microsoft.com/office/powerpoint/2010/main" val="2145275866"/>
              </p:ext>
            </p:extLst>
          </p:nvPr>
        </p:nvGraphicFramePr>
        <p:xfrm>
          <a:off x="4764506" y="3510279"/>
          <a:ext cx="1870075" cy="599440"/>
        </p:xfrm>
        <a:graphic>
          <a:graphicData uri="http://schemas.openxmlformats.org/presentationml/2006/ole">
            <mc:AlternateContent xmlns:mc="http://schemas.openxmlformats.org/markup-compatibility/2006">
              <mc:Choice xmlns:v="urn:schemas-microsoft-com:vml" Requires="v">
                <p:oleObj spid="_x0000_s8255" r:id="rId3" imgW="1206500" imgH="393700" progId="Equation.3">
                  <p:embed/>
                </p:oleObj>
              </mc:Choice>
              <mc:Fallback>
                <p:oleObj r:id="rId3" imgW="1206500" imgH="393700" progId="Equation.3">
                  <p:embed/>
                  <p:pic>
                    <p:nvPicPr>
                      <p:cNvPr id="0" name="图片 3075"/>
                      <p:cNvPicPr/>
                      <p:nvPr/>
                    </p:nvPicPr>
                    <p:blipFill>
                      <a:blip r:embed="rId4"/>
                      <a:stretch>
                        <a:fillRect/>
                      </a:stretch>
                    </p:blipFill>
                    <p:spPr>
                      <a:xfrm>
                        <a:off x="4764506" y="3510279"/>
                        <a:ext cx="1870075" cy="599440"/>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3.1 </a:t>
            </a:r>
            <a:r>
              <a:rPr kumimoji="1" lang="zh-CN" altLang="en-US" dirty="0">
                <a:sym typeface="+mn-ea"/>
              </a:rPr>
              <a:t>Logistic回归模型</a:t>
            </a:r>
            <a:endParaRPr lang="zh-CN" altLang="en-US" dirty="0"/>
          </a:p>
        </p:txBody>
      </p:sp>
      <p:sp>
        <p:nvSpPr>
          <p:cNvPr id="3" name="内容占位符 2"/>
          <p:cNvSpPr>
            <a:spLocks noGrp="1"/>
          </p:cNvSpPr>
          <p:nvPr>
            <p:ph idx="1"/>
          </p:nvPr>
        </p:nvSpPr>
        <p:spPr/>
        <p:txBody>
          <a:bodyPr/>
          <a:lstStyle/>
          <a:p>
            <a:pPr marL="0" indent="0">
              <a:lnSpc>
                <a:spcPct val="150000"/>
              </a:lnSpc>
              <a:buNone/>
            </a:pPr>
            <a:r>
              <a:rPr kumimoji="1" lang="en-US" altLang="zh-CN" dirty="0">
                <a:sym typeface="+mn-ea"/>
              </a:rPr>
              <a:t>3.1.2 </a:t>
            </a:r>
            <a:r>
              <a:rPr kumimoji="1" lang="zh-CN" altLang="en-US" dirty="0">
                <a:sym typeface="+mn-ea"/>
              </a:rPr>
              <a:t>损失函数</a:t>
            </a:r>
          </a:p>
          <a:p>
            <a:pPr marL="457200" lvl="1" indent="0">
              <a:lnSpc>
                <a:spcPct val="150000"/>
              </a:lnSpc>
              <a:buNone/>
            </a:pPr>
            <a:r>
              <a:rPr kumimoji="1" lang="zh-CN" altLang="en-US" dirty="0">
                <a:sym typeface="+mn-ea"/>
              </a:rPr>
              <a:t>在Logistic回归模型中通常使用对数损失函数（Logarithmic Loss Function）作为损失函数。</a:t>
            </a:r>
            <a:endParaRPr kumimoji="1" lang="en-US" altLang="zh-CN" dirty="0">
              <a:sym typeface="+mn-ea"/>
            </a:endParaRPr>
          </a:p>
          <a:p>
            <a:pPr marL="457200" lvl="1" indent="0">
              <a:lnSpc>
                <a:spcPct val="150000"/>
              </a:lnSpc>
              <a:buNone/>
            </a:pPr>
            <a:r>
              <a:rPr kumimoji="1" lang="zh-CN" altLang="en-US" dirty="0">
                <a:sym typeface="+mn-ea"/>
              </a:rPr>
              <a:t>对数损失函数又被称作对数似然损失函数（Log-likelihood Loss Function）。</a:t>
            </a:r>
            <a:endParaRPr kumimoji="1" lang="en-US" altLang="zh-CN" dirty="0">
              <a:sym typeface="+mn-ea"/>
            </a:endParaRPr>
          </a:p>
          <a:p>
            <a:pPr marL="457200" lvl="1" indent="0">
              <a:lnSpc>
                <a:spcPct val="150000"/>
              </a:lnSpc>
              <a:buNone/>
            </a:pPr>
            <a:r>
              <a:rPr kumimoji="1" lang="zh-CN" altLang="en-US" dirty="0">
                <a:sym typeface="+mn-ea"/>
              </a:rPr>
              <a:t>其公式如下：</a:t>
            </a:r>
            <a:endParaRPr kumimoji="1" lang="zh-CN" altLang="en-US" dirty="0"/>
          </a:p>
          <a:p>
            <a:pPr marL="0" indent="0">
              <a:lnSpc>
                <a:spcPct val="150000"/>
              </a:lnSpc>
              <a:buFont typeface="Wingdings" panose="05000000000000000000" pitchFamily="2" charset="2"/>
              <a:buNone/>
            </a:pPr>
            <a:endParaRPr kumimoji="1" lang="en-US" altLang="zh-CN" sz="2400" dirty="0"/>
          </a:p>
          <a:p>
            <a:endParaRPr lang="zh-CN" altLang="en-US" sz="2400" dirty="0"/>
          </a:p>
        </p:txBody>
      </p:sp>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147423426"/>
              </p:ext>
            </p:extLst>
          </p:nvPr>
        </p:nvGraphicFramePr>
        <p:xfrm>
          <a:off x="2285172" y="3538536"/>
          <a:ext cx="6281313" cy="542925"/>
        </p:xfrm>
        <a:graphic>
          <a:graphicData uri="http://schemas.openxmlformats.org/presentationml/2006/ole">
            <mc:AlternateContent xmlns:mc="http://schemas.openxmlformats.org/markup-compatibility/2006">
              <mc:Choice xmlns:v="urn:schemas-microsoft-com:vml" Requires="v">
                <p:oleObj spid="_x0000_s5186" r:id="rId3" imgW="2286000" imgH="215900" progId="Equation.KSEE3">
                  <p:embed/>
                </p:oleObj>
              </mc:Choice>
              <mc:Fallback>
                <p:oleObj r:id="rId3" imgW="2286000" imgH="215900" progId="Equation.KSEE3">
                  <p:embed/>
                  <p:pic>
                    <p:nvPicPr>
                      <p:cNvPr id="0" name="图片 5120"/>
                      <p:cNvPicPr/>
                      <p:nvPr/>
                    </p:nvPicPr>
                    <p:blipFill>
                      <a:blip r:embed="rId4"/>
                      <a:stretch>
                        <a:fillRect/>
                      </a:stretch>
                    </p:blipFill>
                    <p:spPr>
                      <a:xfrm>
                        <a:off x="2285172" y="3538536"/>
                        <a:ext cx="6281313" cy="54292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PaddlPaddl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Arial Unicode MS"/>
        <a:cs typeface="Arial Unicode MS"/>
      </a:majorFont>
      <a:minorFont>
        <a:latin typeface="Calibri"/>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ddlPaddle" id="{D5E49504-3005-42BD-B1F1-FE7EF4A6B796}" vid="{1EFA4A4C-A82A-4919-A2AC-C85AA58CDBA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PaddlPaddle</Template>
  <TotalTime>486</TotalTime>
  <Words>2150</Words>
  <Application>Microsoft Office PowerPoint</Application>
  <PresentationFormat>宽屏</PresentationFormat>
  <Paragraphs>137</Paragraphs>
  <Slides>22</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22</vt:i4>
      </vt:variant>
    </vt:vector>
  </HeadingPairs>
  <TitlesOfParts>
    <vt:vector size="35" baseType="lpstr">
      <vt:lpstr>Arial Unicode MS</vt:lpstr>
      <vt:lpstr>等线</vt:lpstr>
      <vt:lpstr>思源黑体 CN Bold</vt:lpstr>
      <vt:lpstr>宋体</vt:lpstr>
      <vt:lpstr>微软雅黑</vt:lpstr>
      <vt:lpstr>微软雅黑 Light</vt:lpstr>
      <vt:lpstr>Arial</vt:lpstr>
      <vt:lpstr>Calibri</vt:lpstr>
      <vt:lpstr>Times New Roman</vt:lpstr>
      <vt:lpstr>Wingdings</vt:lpstr>
      <vt:lpstr>PaddlPaddle</vt:lpstr>
      <vt:lpstr>Equation.KSEE3</vt:lpstr>
      <vt:lpstr>Equation.3</vt:lpstr>
      <vt:lpstr>PowerPoint 演示文稿</vt:lpstr>
      <vt:lpstr>目录</vt:lpstr>
      <vt:lpstr>3.1 Logistic回归模型</vt:lpstr>
      <vt:lpstr>3.1 Logistic回归模型</vt:lpstr>
      <vt:lpstr>3.1 Logistic回归模型</vt:lpstr>
      <vt:lpstr>3.1 Logistic回归模型</vt:lpstr>
      <vt:lpstr>Logistic回归模型</vt:lpstr>
      <vt:lpstr>Logistic回归模型</vt:lpstr>
      <vt:lpstr>3.1 Logistic回归模型</vt:lpstr>
      <vt:lpstr>3.1 Logistic回归模型</vt:lpstr>
      <vt:lpstr>3.1 Logistic回归模型</vt:lpstr>
      <vt:lpstr>3.2 Logistic回归模型实现</vt:lpstr>
      <vt:lpstr>3.2 Logistic回归模型实现</vt:lpstr>
      <vt:lpstr>3.2 Logistic回归模型实现</vt:lpstr>
      <vt:lpstr>3.2 Logistic回归模型实现</vt:lpstr>
      <vt:lpstr>3.2 Logistic回归模型实现</vt:lpstr>
      <vt:lpstr>3.2 Logistic回归模型实现</vt:lpstr>
      <vt:lpstr>3.2 Logistic回归模型实现</vt:lpstr>
      <vt:lpstr>3.2 Logistic回归模型实现</vt:lpstr>
      <vt:lpstr>3.2 Logistic回归模型实现</vt:lpstr>
      <vt:lpstr>3.2 Logistic回归模型实现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魏星</dc:creator>
  <cp:lastModifiedBy>Windows 用户</cp:lastModifiedBy>
  <cp:revision>78</cp:revision>
  <dcterms:created xsi:type="dcterms:W3CDTF">2018-03-18T08:24:00Z</dcterms:created>
  <dcterms:modified xsi:type="dcterms:W3CDTF">2018-07-02T09:25:50Z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