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5"/>
  </p:notesMasterIdLst>
  <p:sldIdLst>
    <p:sldId id="313" r:id="rId2"/>
    <p:sldId id="258" r:id="rId3"/>
    <p:sldId id="259" r:id="rId4"/>
    <p:sldId id="271" r:id="rId5"/>
    <p:sldId id="274" r:id="rId6"/>
    <p:sldId id="275" r:id="rId7"/>
    <p:sldId id="286" r:id="rId8"/>
    <p:sldId id="291" r:id="rId9"/>
    <p:sldId id="292" r:id="rId10"/>
    <p:sldId id="293" r:id="rId11"/>
    <p:sldId id="294" r:id="rId12"/>
    <p:sldId id="303" r:id="rId13"/>
    <p:sldId id="304" r:id="rId14"/>
    <p:sldId id="364" r:id="rId15"/>
    <p:sldId id="375" r:id="rId16"/>
    <p:sldId id="376" r:id="rId17"/>
    <p:sldId id="377" r:id="rId18"/>
    <p:sldId id="378" r:id="rId19"/>
    <p:sldId id="379" r:id="rId20"/>
    <p:sldId id="383" r:id="rId21"/>
    <p:sldId id="384" r:id="rId22"/>
    <p:sldId id="387" r:id="rId23"/>
    <p:sldId id="311"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3077"/>
  </p:normalViewPr>
  <p:slideViewPr>
    <p:cSldViewPr snapToGrid="0" snapToObjects="1">
      <p:cViewPr varScale="1">
        <p:scale>
          <a:sx n="79" d="100"/>
          <a:sy n="79" d="100"/>
        </p:scale>
        <p:origin x="37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0158E-F8BA-4624-B14F-C46DD0DD9F6A}"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3216E-523E-4468-BD2F-D0D36BF2443F}" type="slidenum">
              <a:rPr lang="zh-CN" altLang="en-US" smtClean="0"/>
              <a:t>‹#›</a:t>
            </a:fld>
            <a:endParaRPr lang="zh-CN" altLang="en-US"/>
          </a:p>
        </p:txBody>
      </p:sp>
    </p:spTree>
    <p:extLst>
      <p:ext uri="{BB962C8B-B14F-4D97-AF65-F5344CB8AC3E}">
        <p14:creationId xmlns:p14="http://schemas.microsoft.com/office/powerpoint/2010/main" val="19769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56758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412274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262176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3706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31407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82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99340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4462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60041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62632189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297490943"/>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13486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68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80953945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114496299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61"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1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23.wmf"/><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主讲人：</a:t>
            </a:r>
            <a:r>
              <a:rPr lang="en-US" altLang="zh-CN" sz="1600" dirty="0">
                <a:solidFill>
                  <a:schemeClr val="tx1"/>
                </a:solidFill>
              </a:rPr>
              <a:t>XXX</a:t>
            </a:r>
            <a:r>
              <a:rPr lang="zh-CN" altLang="en-US" sz="1600" dirty="0">
                <a:solidFill>
                  <a:schemeClr val="tx1"/>
                </a:solidFill>
              </a:rPr>
              <a:t>老师</a:t>
            </a:r>
          </a:p>
        </p:txBody>
      </p:sp>
      <p:sp>
        <p:nvSpPr>
          <p:cNvPr id="142" name="文本框 141"/>
          <p:cNvSpPr txBox="1"/>
          <p:nvPr/>
        </p:nvSpPr>
        <p:spPr>
          <a:xfrm>
            <a:off x="3454699" y="2482902"/>
            <a:ext cx="5320687"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pitchFamily="34" charset="0"/>
              </a:rPr>
              <a:t>第四章 </a:t>
            </a:r>
            <a:endParaRPr lang="en-US" altLang="zh-CN" sz="4000" b="1" noProof="1">
              <a:effectLst>
                <a:outerShdw blurRad="38100" dist="19050" dir="2700000" algn="tl" rotWithShape="0">
                  <a:schemeClr val="dk1">
                    <a:alpha val="40000"/>
                  </a:schemeClr>
                </a:outerShdw>
              </a:effectLst>
              <a:sym typeface="Calibri" panose="020F0502020204030204" pitchFamily="34" charset="0"/>
            </a:endParaRPr>
          </a:p>
          <a:p>
            <a:pPr algn="ctr"/>
            <a:r>
              <a:rPr lang="zh-CN" altLang="en-US" sz="4000" b="1" noProof="1">
                <a:effectLst>
                  <a:outerShdw blurRad="38100" dist="19050" dir="2700000" algn="tl" rotWithShape="0">
                    <a:schemeClr val="dk1">
                      <a:alpha val="40000"/>
                    </a:schemeClr>
                  </a:outerShdw>
                </a:effectLst>
                <a:sym typeface="Calibri" panose="020F0502020204030204" pitchFamily="34" charset="0"/>
              </a:rPr>
              <a:t>深度学习</a:t>
            </a:r>
            <a:r>
              <a:rPr kumimoji="1" lang="zh-CN" altLang="en-US" sz="4000" b="1" dirty="0">
                <a:sym typeface="+mn-ea"/>
              </a:rPr>
              <a:t>浅层神经网络</a:t>
            </a:r>
            <a:endParaRPr lang="zh-CN" altLang="en-US" sz="4000" b="1" spc="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marL="0" indent="0">
              <a:lnSpc>
                <a:spcPct val="150000"/>
              </a:lnSpc>
              <a:buNone/>
            </a:pPr>
            <a:r>
              <a:rPr kumimoji="1" lang="en-US" sz="2000" dirty="0">
                <a:sym typeface="+mn-ea"/>
              </a:rPr>
              <a:t>4.2.2 </a:t>
            </a:r>
            <a:r>
              <a:rPr kumimoji="1" sz="2000" dirty="0" err="1">
                <a:sym typeface="+mn-ea"/>
              </a:rPr>
              <a:t>单样本双层神经网络的BP算法</a:t>
            </a:r>
            <a:endParaRPr kumimoji="1" sz="2000" dirty="0">
              <a:sym typeface="+mn-ea"/>
            </a:endParaRPr>
          </a:p>
          <a:p>
            <a:pPr marL="201295" lvl="1" indent="0">
              <a:lnSpc>
                <a:spcPct val="150000"/>
              </a:lnSpc>
              <a:buFont typeface="Wingdings" panose="05000000000000000000" pitchFamily="2" charset="2"/>
              <a:buNone/>
            </a:pPr>
            <a:r>
              <a:rPr kumimoji="1" lang="zh-CN" altLang="en-US" sz="2000" dirty="0">
                <a:sym typeface="+mn-ea"/>
              </a:rPr>
              <a:t>此处只讨论输入一组样本情况下的</a:t>
            </a:r>
            <a:r>
              <a:rPr kumimoji="1" lang="en-US" altLang="zh-CN" sz="2000" dirty="0">
                <a:sym typeface="+mn-ea"/>
              </a:rPr>
              <a:t>BP</a:t>
            </a:r>
            <a:r>
              <a:rPr kumimoji="1" lang="zh-CN" altLang="en-US" sz="2000" dirty="0">
                <a:sym typeface="+mn-ea"/>
              </a:rPr>
              <a:t>算法，为了研究逆向传播，需先清楚正向传播的过程，因为逆向传播建立在正向传播基础上。下图呈现的是神经网络的正向传播过程，这里只关注一组样本时正向传播的计算流程。算法的输入是  ，输出是损失函数，其中  表示模型的计算值（即预测值），  表示数据集中的标注值（即真实值）。</a:t>
            </a:r>
            <a:endParaRPr lang="zh-CN" altLang="en-US" dirty="0"/>
          </a:p>
        </p:txBody>
      </p:sp>
      <p:graphicFrame>
        <p:nvGraphicFramePr>
          <p:cNvPr id="4" name="对象 -2147482397"/>
          <p:cNvGraphicFramePr>
            <a:graphicFrameLocks noChangeAspect="1"/>
          </p:cNvGraphicFramePr>
          <p:nvPr/>
        </p:nvGraphicFramePr>
        <p:xfrm>
          <a:off x="5892797" y="2786061"/>
          <a:ext cx="273050" cy="232727"/>
        </p:xfrm>
        <a:graphic>
          <a:graphicData uri="http://schemas.openxmlformats.org/presentationml/2006/ole">
            <mc:AlternateContent xmlns:mc="http://schemas.openxmlformats.org/markup-compatibility/2006">
              <mc:Choice xmlns:v="urn:schemas-microsoft-com:vml" Requires="v">
                <p:oleObj spid="_x0000_s21634" r:id="rId3" imgW="127000" imgH="127000" progId="Equation.KSEE3">
                  <p:embed/>
                </p:oleObj>
              </mc:Choice>
              <mc:Fallback>
                <p:oleObj r:id="rId3" imgW="127000" imgH="127000" progId="Equation.KSEE3">
                  <p:embed/>
                  <p:pic>
                    <p:nvPicPr>
                      <p:cNvPr id="0" name="图片 3075"/>
                      <p:cNvPicPr/>
                      <p:nvPr/>
                    </p:nvPicPr>
                    <p:blipFill>
                      <a:blip r:embed="rId4"/>
                      <a:stretch>
                        <a:fillRect/>
                      </a:stretch>
                    </p:blipFill>
                    <p:spPr>
                      <a:xfrm>
                        <a:off x="5892797" y="2786061"/>
                        <a:ext cx="273050" cy="232727"/>
                      </a:xfrm>
                      <a:prstGeom prst="rect">
                        <a:avLst/>
                      </a:prstGeom>
                      <a:noFill/>
                      <a:ln w="38100">
                        <a:noFill/>
                        <a:miter/>
                      </a:ln>
                    </p:spPr>
                  </p:pic>
                </p:oleObj>
              </mc:Fallback>
            </mc:AlternateContent>
          </a:graphicData>
        </a:graphic>
      </p:graphicFrame>
      <p:graphicFrame>
        <p:nvGraphicFramePr>
          <p:cNvPr id="5" name="对象 -2147482396"/>
          <p:cNvGraphicFramePr>
            <a:graphicFrameLocks noChangeAspect="1"/>
          </p:cNvGraphicFramePr>
          <p:nvPr/>
        </p:nvGraphicFramePr>
        <p:xfrm>
          <a:off x="8790305" y="2686685"/>
          <a:ext cx="271145" cy="427355"/>
        </p:xfrm>
        <a:graphic>
          <a:graphicData uri="http://schemas.openxmlformats.org/presentationml/2006/ole">
            <mc:AlternateContent xmlns:mc="http://schemas.openxmlformats.org/markup-compatibility/2006">
              <mc:Choice xmlns:v="urn:schemas-microsoft-com:vml" Requires="v">
                <p:oleObj spid="_x0000_s21635" r:id="rId5" imgW="127000" imgH="203200" progId="Equation.3">
                  <p:embed/>
                </p:oleObj>
              </mc:Choice>
              <mc:Fallback>
                <p:oleObj r:id="rId5" imgW="127000" imgH="203200" progId="Equation.3">
                  <p:embed/>
                  <p:pic>
                    <p:nvPicPr>
                      <p:cNvPr id="0" name="图片 5"/>
                      <p:cNvPicPr/>
                      <p:nvPr/>
                    </p:nvPicPr>
                    <p:blipFill>
                      <a:blip r:embed="rId6"/>
                      <a:stretch>
                        <a:fillRect/>
                      </a:stretch>
                    </p:blipFill>
                    <p:spPr>
                      <a:xfrm>
                        <a:off x="8790305" y="2686685"/>
                        <a:ext cx="271145" cy="427355"/>
                      </a:xfrm>
                      <a:prstGeom prst="rect">
                        <a:avLst/>
                      </a:prstGeom>
                      <a:noFill/>
                      <a:ln w="38100">
                        <a:noFill/>
                        <a:miter/>
                      </a:ln>
                    </p:spPr>
                  </p:pic>
                </p:oleObj>
              </mc:Fallback>
            </mc:AlternateContent>
          </a:graphicData>
        </a:graphic>
      </p:graphicFrame>
      <p:graphicFrame>
        <p:nvGraphicFramePr>
          <p:cNvPr id="7" name="对象 -2147482395"/>
          <p:cNvGraphicFramePr>
            <a:graphicFrameLocks noChangeAspect="1"/>
          </p:cNvGraphicFramePr>
          <p:nvPr/>
        </p:nvGraphicFramePr>
        <p:xfrm>
          <a:off x="2614930" y="3168650"/>
          <a:ext cx="310515" cy="377825"/>
        </p:xfrm>
        <a:graphic>
          <a:graphicData uri="http://schemas.openxmlformats.org/presentationml/2006/ole">
            <mc:AlternateContent xmlns:mc="http://schemas.openxmlformats.org/markup-compatibility/2006">
              <mc:Choice xmlns:v="urn:schemas-microsoft-com:vml" Requires="v">
                <p:oleObj spid="_x0000_s21636" r:id="rId7" imgW="127000" imgH="165100" progId="Equation.KSEE3">
                  <p:embed/>
                </p:oleObj>
              </mc:Choice>
              <mc:Fallback>
                <p:oleObj r:id="rId7" imgW="127000" imgH="165100" progId="Equation.KSEE3">
                  <p:embed/>
                  <p:pic>
                    <p:nvPicPr>
                      <p:cNvPr id="0" name="图片 6"/>
                      <p:cNvPicPr/>
                      <p:nvPr/>
                    </p:nvPicPr>
                    <p:blipFill>
                      <a:blip r:embed="rId8"/>
                      <a:stretch>
                        <a:fillRect/>
                      </a:stretch>
                    </p:blipFill>
                    <p:spPr>
                      <a:xfrm>
                        <a:off x="2614930" y="3168650"/>
                        <a:ext cx="310515" cy="377825"/>
                      </a:xfrm>
                      <a:prstGeom prst="rect">
                        <a:avLst/>
                      </a:prstGeom>
                      <a:noFill/>
                      <a:ln w="38100">
                        <a:noFill/>
                        <a:miter/>
                      </a:ln>
                    </p:spPr>
                  </p:pic>
                </p:oleObj>
              </mc:Fallback>
            </mc:AlternateContent>
          </a:graphicData>
        </a:graphic>
      </p:graphicFrame>
      <p:graphicFrame>
        <p:nvGraphicFramePr>
          <p:cNvPr id="9" name="对象 -2147482394"/>
          <p:cNvGraphicFramePr>
            <a:graphicFrameLocks noChangeAspect="1"/>
          </p:cNvGraphicFramePr>
          <p:nvPr/>
        </p:nvGraphicFramePr>
        <p:xfrm>
          <a:off x="2106295" y="4250690"/>
          <a:ext cx="7796530" cy="876935"/>
        </p:xfrm>
        <a:graphic>
          <a:graphicData uri="http://schemas.openxmlformats.org/presentationml/2006/ole">
            <mc:AlternateContent xmlns:mc="http://schemas.openxmlformats.org/markup-compatibility/2006">
              <mc:Choice xmlns:v="urn:schemas-microsoft-com:vml" Requires="v">
                <p:oleObj spid="_x0000_s21637" r:id="rId9" imgW="4686300" imgH="508000" progId="Equation.3">
                  <p:embed/>
                </p:oleObj>
              </mc:Choice>
              <mc:Fallback>
                <p:oleObj r:id="rId9" imgW="4686300" imgH="508000" progId="Equation.3">
                  <p:embed/>
                  <p:pic>
                    <p:nvPicPr>
                      <p:cNvPr id="0" name="图片 7"/>
                      <p:cNvPicPr/>
                      <p:nvPr/>
                    </p:nvPicPr>
                    <p:blipFill>
                      <a:blip r:embed="rId10"/>
                      <a:stretch>
                        <a:fillRect/>
                      </a:stretch>
                    </p:blipFill>
                    <p:spPr>
                      <a:xfrm>
                        <a:off x="2106295" y="4250690"/>
                        <a:ext cx="7796530" cy="87693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sz="2000" dirty="0">
                <a:sym typeface="+mn-ea"/>
              </a:rPr>
              <a:t>单样本双层神经网络的BP算法</a:t>
            </a:r>
          </a:p>
          <a:p>
            <a:pPr marL="201295" lvl="1" indent="0">
              <a:lnSpc>
                <a:spcPct val="150000"/>
              </a:lnSpc>
              <a:buFont typeface="Wingdings" panose="05000000000000000000" pitchFamily="2" charset="2"/>
              <a:buNone/>
            </a:pPr>
            <a:r>
              <a:rPr kumimoji="1" lang="zh-CN" altLang="en-US" sz="2000" dirty="0">
                <a:sym typeface="+mn-ea"/>
              </a:rPr>
              <a:t>正向传播算法只有在确定参数的情况下才能算出损失函数。</a:t>
            </a:r>
            <a:endParaRPr kumimoji="1" lang="en-US" altLang="zh-CN" sz="2000" dirty="0">
              <a:sym typeface="+mn-ea"/>
            </a:endParaRPr>
          </a:p>
          <a:p>
            <a:pPr marL="201295" lvl="1" indent="0">
              <a:lnSpc>
                <a:spcPct val="150000"/>
              </a:lnSpc>
              <a:buFont typeface="Wingdings" panose="05000000000000000000" pitchFamily="2" charset="2"/>
              <a:buNone/>
            </a:pPr>
            <a:r>
              <a:rPr kumimoji="1" lang="zh-CN" altLang="en-US" sz="2000" dirty="0">
                <a:sym typeface="+mn-ea"/>
              </a:rPr>
              <a:t>换言之，正向传播能够运行的前提假设就是参数是已知的。</a:t>
            </a:r>
            <a:endParaRPr kumimoji="1" lang="en-US" altLang="zh-CN" sz="2000" dirty="0">
              <a:sym typeface="+mn-ea"/>
            </a:endParaRPr>
          </a:p>
          <a:p>
            <a:pPr marL="201295" lvl="1" indent="0">
              <a:lnSpc>
                <a:spcPct val="150000"/>
              </a:lnSpc>
              <a:buFont typeface="Wingdings" panose="05000000000000000000" pitchFamily="2" charset="2"/>
              <a:buNone/>
            </a:pPr>
            <a:r>
              <a:rPr kumimoji="1" lang="zh-CN" altLang="en-US" sz="2000" dirty="0">
                <a:sym typeface="+mn-ea"/>
              </a:rPr>
              <a:t>然而实际情况中是无法事先知道参数的，事实上，深度学习反复求索的就是最优的参数。一旦找到了最优的参数，那么深度学习也就停止了。</a:t>
            </a:r>
            <a:endParaRPr kumimoji="1" lang="en-US" altLang="zh-CN" sz="2000" dirty="0">
              <a:sym typeface="+mn-ea"/>
            </a:endParaRPr>
          </a:p>
          <a:p>
            <a:pPr marL="201295" lvl="1" indent="0">
              <a:lnSpc>
                <a:spcPct val="150000"/>
              </a:lnSpc>
              <a:buFont typeface="Wingdings" panose="05000000000000000000" pitchFamily="2" charset="2"/>
              <a:buNone/>
            </a:pPr>
            <a:r>
              <a:rPr kumimoji="1" lang="zh-CN" altLang="en-US" sz="2000" dirty="0">
                <a:sym typeface="+mn-ea"/>
              </a:rPr>
              <a:t>换言之，参数确定了，模型也就确定了，“学习”过程也就结束了。</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marL="0" indent="0">
              <a:lnSpc>
                <a:spcPct val="150000"/>
              </a:lnSpc>
              <a:buNone/>
            </a:pPr>
            <a:r>
              <a:rPr kumimoji="1" lang="en-US" sz="2000" dirty="0">
                <a:sym typeface="+mn-ea"/>
              </a:rPr>
              <a:t>4.2.3 </a:t>
            </a:r>
            <a:r>
              <a:rPr kumimoji="1" sz="2000" dirty="0" err="1">
                <a:sym typeface="+mn-ea"/>
              </a:rPr>
              <a:t>多个样本神经网络BP算法</a:t>
            </a:r>
            <a:endParaRPr kumimoji="1" sz="2000" dirty="0">
              <a:sym typeface="+mn-ea"/>
            </a:endParaRPr>
          </a:p>
          <a:p>
            <a:pPr marL="201295" lvl="1" indent="0">
              <a:lnSpc>
                <a:spcPct val="150000"/>
              </a:lnSpc>
              <a:buFont typeface="Wingdings" panose="05000000000000000000" pitchFamily="2" charset="2"/>
              <a:buNone/>
            </a:pPr>
            <a:r>
              <a:rPr kumimoji="1" lang="zh-CN" altLang="en-US" sz="2000" dirty="0">
                <a:sym typeface="+mn-ea"/>
              </a:rPr>
              <a:t>如何利用BP算法求最优参数。</a:t>
            </a:r>
            <a:endParaRPr kumimoji="1" lang="zh-CN" altLang="en-US" sz="2000" dirty="0"/>
          </a:p>
          <a:p>
            <a:pPr marL="201295" lvl="1" indent="0">
              <a:lnSpc>
                <a:spcPct val="150000"/>
              </a:lnSpc>
              <a:buFont typeface="Wingdings" panose="05000000000000000000" pitchFamily="2" charset="2"/>
              <a:buNone/>
            </a:pPr>
            <a:r>
              <a:rPr kumimoji="1" lang="zh-CN" altLang="en-US" sz="2000" dirty="0">
                <a:sym typeface="+mn-ea"/>
              </a:rPr>
              <a:t>开始具体讨论算法之前先给出基本假设条件和数学符号的意义。假设有n个样本，同样使用圆括号上角标区分不同样本，于是第i个样本为   。所有的样本共同组成向量                          （或者说矩阵）。所有样本的预测值和真实值都分别组织为向量，于是                           表示预测值向量，           表示真实值向量。使用的损失函数为                        ，那么成本函数为：      </a:t>
            </a:r>
            <a:endParaRPr kumimoji="1" lang="zh-CN" altLang="en-US" sz="2000" dirty="0"/>
          </a:p>
          <a:p>
            <a:pPr marL="201295" lvl="1" indent="0">
              <a:lnSpc>
                <a:spcPct val="150000"/>
              </a:lnSpc>
              <a:buFont typeface="Wingdings" panose="05000000000000000000" pitchFamily="2" charset="2"/>
              <a:buNone/>
            </a:pPr>
            <a:r>
              <a:rPr kumimoji="1" lang="zh-CN" altLang="en-US" sz="2000" dirty="0">
                <a:sym typeface="+mn-ea"/>
              </a:rPr>
              <a:t>算法的目的同样是使总体损失最小，并求得此时的参数</a:t>
            </a:r>
            <a:r>
              <a:rPr kumimoji="1" lang="en-US" altLang="zh-CN" sz="2000" dirty="0">
                <a:sym typeface="+mn-ea"/>
              </a:rPr>
              <a:t>(w,b)</a:t>
            </a:r>
            <a:r>
              <a:rPr kumimoji="1" lang="zh-CN" altLang="en-US" sz="2000" dirty="0">
                <a:sym typeface="+mn-ea"/>
              </a:rPr>
              <a:t>。优化原理仍就是梯度下降：</a:t>
            </a: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graphicFrame>
        <p:nvGraphicFramePr>
          <p:cNvPr id="4" name="对象 -2147482294"/>
          <p:cNvGraphicFramePr>
            <a:graphicFrameLocks noChangeAspect="1"/>
          </p:cNvGraphicFramePr>
          <p:nvPr/>
        </p:nvGraphicFramePr>
        <p:xfrm>
          <a:off x="5609907" y="2766378"/>
          <a:ext cx="410845" cy="327660"/>
        </p:xfrm>
        <a:graphic>
          <a:graphicData uri="http://schemas.openxmlformats.org/presentationml/2006/ole">
            <mc:AlternateContent xmlns:mc="http://schemas.openxmlformats.org/markup-compatibility/2006">
              <mc:Choice xmlns:v="urn:schemas-microsoft-com:vml" Requires="v">
                <p:oleObj spid="_x0000_s29958" r:id="rId3" imgW="215900" imgH="190500" progId="Equation.3">
                  <p:embed/>
                </p:oleObj>
              </mc:Choice>
              <mc:Fallback>
                <p:oleObj r:id="rId3" imgW="215900" imgH="190500" progId="Equation.3">
                  <p:embed/>
                  <p:pic>
                    <p:nvPicPr>
                      <p:cNvPr id="0" name="图片 3075"/>
                      <p:cNvPicPr/>
                      <p:nvPr/>
                    </p:nvPicPr>
                    <p:blipFill>
                      <a:blip r:embed="rId4"/>
                      <a:stretch>
                        <a:fillRect/>
                      </a:stretch>
                    </p:blipFill>
                    <p:spPr>
                      <a:xfrm>
                        <a:off x="5609907" y="2766378"/>
                        <a:ext cx="410845" cy="327660"/>
                      </a:xfrm>
                      <a:prstGeom prst="rect">
                        <a:avLst/>
                      </a:prstGeom>
                      <a:noFill/>
                      <a:ln w="38100">
                        <a:noFill/>
                        <a:miter/>
                      </a:ln>
                    </p:spPr>
                  </p:pic>
                </p:oleObj>
              </mc:Fallback>
            </mc:AlternateContent>
          </a:graphicData>
        </a:graphic>
      </p:graphicFrame>
      <p:graphicFrame>
        <p:nvGraphicFramePr>
          <p:cNvPr id="5" name="对象 -2147482293"/>
          <p:cNvGraphicFramePr>
            <a:graphicFrameLocks noChangeAspect="1"/>
          </p:cNvGraphicFramePr>
          <p:nvPr/>
        </p:nvGraphicFramePr>
        <p:xfrm>
          <a:off x="9199245" y="2752408"/>
          <a:ext cx="1420495" cy="341630"/>
        </p:xfrm>
        <a:graphic>
          <a:graphicData uri="http://schemas.openxmlformats.org/presentationml/2006/ole">
            <mc:AlternateContent xmlns:mc="http://schemas.openxmlformats.org/markup-compatibility/2006">
              <mc:Choice xmlns:v="urn:schemas-microsoft-com:vml" Requires="v">
                <p:oleObj spid="_x0000_s29959" r:id="rId5" imgW="1028700" imgH="228600" progId="Equation.3">
                  <p:embed/>
                </p:oleObj>
              </mc:Choice>
              <mc:Fallback>
                <p:oleObj r:id="rId5" imgW="1028700" imgH="228600" progId="Equation.3">
                  <p:embed/>
                  <p:pic>
                    <p:nvPicPr>
                      <p:cNvPr id="0" name="图片 6"/>
                      <p:cNvPicPr/>
                      <p:nvPr/>
                    </p:nvPicPr>
                    <p:blipFill>
                      <a:blip r:embed="rId6"/>
                      <a:stretch>
                        <a:fillRect/>
                      </a:stretch>
                    </p:blipFill>
                    <p:spPr>
                      <a:xfrm>
                        <a:off x="9199245" y="2752408"/>
                        <a:ext cx="1420495" cy="341630"/>
                      </a:xfrm>
                      <a:prstGeom prst="rect">
                        <a:avLst/>
                      </a:prstGeom>
                      <a:noFill/>
                      <a:ln w="38100">
                        <a:noFill/>
                        <a:miter/>
                      </a:ln>
                    </p:spPr>
                  </p:pic>
                </p:oleObj>
              </mc:Fallback>
            </mc:AlternateContent>
          </a:graphicData>
        </a:graphic>
      </p:graphicFrame>
      <p:graphicFrame>
        <p:nvGraphicFramePr>
          <p:cNvPr id="6" name="对象 -2147482292"/>
          <p:cNvGraphicFramePr>
            <a:graphicFrameLocks noChangeAspect="1"/>
          </p:cNvGraphicFramePr>
          <p:nvPr/>
        </p:nvGraphicFramePr>
        <p:xfrm>
          <a:off x="9090025" y="3182619"/>
          <a:ext cx="1529715" cy="382270"/>
        </p:xfrm>
        <a:graphic>
          <a:graphicData uri="http://schemas.openxmlformats.org/presentationml/2006/ole">
            <mc:AlternateContent xmlns:mc="http://schemas.openxmlformats.org/markup-compatibility/2006">
              <mc:Choice xmlns:v="urn:schemas-microsoft-com:vml" Requires="v">
                <p:oleObj spid="_x0000_s29960" r:id="rId7" imgW="1041400" imgH="241300" progId="Equation.3">
                  <p:embed/>
                </p:oleObj>
              </mc:Choice>
              <mc:Fallback>
                <p:oleObj r:id="rId7" imgW="1041400" imgH="241300" progId="Equation.3">
                  <p:embed/>
                  <p:pic>
                    <p:nvPicPr>
                      <p:cNvPr id="0" name="图片 7"/>
                      <p:cNvPicPr/>
                      <p:nvPr/>
                    </p:nvPicPr>
                    <p:blipFill>
                      <a:blip r:embed="rId8"/>
                      <a:stretch>
                        <a:fillRect/>
                      </a:stretch>
                    </p:blipFill>
                    <p:spPr>
                      <a:xfrm>
                        <a:off x="9090025" y="3182619"/>
                        <a:ext cx="1529715" cy="382270"/>
                      </a:xfrm>
                      <a:prstGeom prst="rect">
                        <a:avLst/>
                      </a:prstGeom>
                      <a:noFill/>
                      <a:ln w="38100">
                        <a:noFill/>
                        <a:miter/>
                      </a:ln>
                    </p:spPr>
                  </p:pic>
                </p:oleObj>
              </mc:Fallback>
            </mc:AlternateContent>
          </a:graphicData>
        </a:graphic>
      </p:graphicFrame>
      <p:graphicFrame>
        <p:nvGraphicFramePr>
          <p:cNvPr id="9" name="对象 -2147482291"/>
          <p:cNvGraphicFramePr>
            <a:graphicFrameLocks noChangeAspect="1"/>
          </p:cNvGraphicFramePr>
          <p:nvPr/>
        </p:nvGraphicFramePr>
        <p:xfrm>
          <a:off x="2810509" y="3715384"/>
          <a:ext cx="1494155" cy="359410"/>
        </p:xfrm>
        <a:graphic>
          <a:graphicData uri="http://schemas.openxmlformats.org/presentationml/2006/ole">
            <mc:AlternateContent xmlns:mc="http://schemas.openxmlformats.org/markup-compatibility/2006">
              <mc:Choice xmlns:v="urn:schemas-microsoft-com:vml" Requires="v">
                <p:oleObj spid="_x0000_s29961" r:id="rId9" imgW="1041400" imgH="228600" progId="Equation.3">
                  <p:embed/>
                </p:oleObj>
              </mc:Choice>
              <mc:Fallback>
                <p:oleObj r:id="rId9" imgW="1041400" imgH="228600" progId="Equation.3">
                  <p:embed/>
                  <p:pic>
                    <p:nvPicPr>
                      <p:cNvPr id="0" name="图片 8"/>
                      <p:cNvPicPr/>
                      <p:nvPr/>
                    </p:nvPicPr>
                    <p:blipFill>
                      <a:blip r:embed="rId10"/>
                      <a:stretch>
                        <a:fillRect/>
                      </a:stretch>
                    </p:blipFill>
                    <p:spPr>
                      <a:xfrm>
                        <a:off x="2810509" y="3715384"/>
                        <a:ext cx="1494155" cy="359410"/>
                      </a:xfrm>
                      <a:prstGeom prst="rect">
                        <a:avLst/>
                      </a:prstGeom>
                      <a:noFill/>
                      <a:ln w="38100">
                        <a:noFill/>
                        <a:miter/>
                      </a:ln>
                    </p:spPr>
                  </p:pic>
                </p:oleObj>
              </mc:Fallback>
            </mc:AlternateContent>
          </a:graphicData>
        </a:graphic>
      </p:graphicFrame>
      <p:graphicFrame>
        <p:nvGraphicFramePr>
          <p:cNvPr id="11" name="对象 -2147482290"/>
          <p:cNvGraphicFramePr>
            <a:graphicFrameLocks noChangeAspect="1"/>
          </p:cNvGraphicFramePr>
          <p:nvPr/>
        </p:nvGraphicFramePr>
        <p:xfrm>
          <a:off x="8589962" y="3609021"/>
          <a:ext cx="2639060" cy="572135"/>
        </p:xfrm>
        <a:graphic>
          <a:graphicData uri="http://schemas.openxmlformats.org/presentationml/2006/ole">
            <mc:AlternateContent xmlns:mc="http://schemas.openxmlformats.org/markup-compatibility/2006">
              <mc:Choice xmlns:v="urn:schemas-microsoft-com:vml" Requires="v">
                <p:oleObj spid="_x0000_s29962" r:id="rId11" imgW="1600200" imgH="431800" progId="Equation.3">
                  <p:embed/>
                </p:oleObj>
              </mc:Choice>
              <mc:Fallback>
                <p:oleObj r:id="rId11" imgW="1600200" imgH="431800" progId="Equation.3">
                  <p:embed/>
                  <p:pic>
                    <p:nvPicPr>
                      <p:cNvPr id="0" name="图片 12"/>
                      <p:cNvPicPr/>
                      <p:nvPr/>
                    </p:nvPicPr>
                    <p:blipFill>
                      <a:blip r:embed="rId12"/>
                      <a:stretch>
                        <a:fillRect/>
                      </a:stretch>
                    </p:blipFill>
                    <p:spPr>
                      <a:xfrm>
                        <a:off x="8589962" y="3609021"/>
                        <a:ext cx="2639060" cy="572135"/>
                      </a:xfrm>
                      <a:prstGeom prst="rect">
                        <a:avLst/>
                      </a:prstGeom>
                      <a:noFill/>
                      <a:ln w="38100">
                        <a:noFill/>
                        <a:miter/>
                      </a:ln>
                    </p:spPr>
                  </p:pic>
                </p:oleObj>
              </mc:Fallback>
            </mc:AlternateContent>
          </a:graphicData>
        </a:graphic>
      </p:graphicFrame>
      <p:graphicFrame>
        <p:nvGraphicFramePr>
          <p:cNvPr id="12" name="对象 -2147482289"/>
          <p:cNvGraphicFramePr>
            <a:graphicFrameLocks noChangeAspect="1"/>
          </p:cNvGraphicFramePr>
          <p:nvPr/>
        </p:nvGraphicFramePr>
        <p:xfrm>
          <a:off x="2961003" y="4138929"/>
          <a:ext cx="641985" cy="513715"/>
        </p:xfrm>
        <a:graphic>
          <a:graphicData uri="http://schemas.openxmlformats.org/presentationml/2006/ole">
            <mc:AlternateContent xmlns:mc="http://schemas.openxmlformats.org/markup-compatibility/2006">
              <mc:Choice xmlns:v="urn:schemas-microsoft-com:vml" Requires="v">
                <p:oleObj spid="_x0000_s29963" r:id="rId13" imgW="508000" imgH="393700" progId="Equation.3">
                  <p:embed/>
                </p:oleObj>
              </mc:Choice>
              <mc:Fallback>
                <p:oleObj r:id="rId13" imgW="508000" imgH="393700" progId="Equation.3">
                  <p:embed/>
                  <p:pic>
                    <p:nvPicPr>
                      <p:cNvPr id="0" name="图片 13"/>
                      <p:cNvPicPr/>
                      <p:nvPr/>
                    </p:nvPicPr>
                    <p:blipFill>
                      <a:blip r:embed="rId14"/>
                      <a:stretch>
                        <a:fillRect/>
                      </a:stretch>
                    </p:blipFill>
                    <p:spPr>
                      <a:xfrm>
                        <a:off x="2961003" y="4138929"/>
                        <a:ext cx="641985" cy="513715"/>
                      </a:xfrm>
                      <a:prstGeom prst="rect">
                        <a:avLst/>
                      </a:prstGeom>
                      <a:noFill/>
                      <a:ln w="38100">
                        <a:noFill/>
                        <a:miter/>
                      </a:ln>
                    </p:spPr>
                  </p:pic>
                </p:oleObj>
              </mc:Fallback>
            </mc:AlternateContent>
          </a:graphicData>
        </a:graphic>
      </p:graphicFrame>
      <p:graphicFrame>
        <p:nvGraphicFramePr>
          <p:cNvPr id="15" name="对象 -2147482286"/>
          <p:cNvGraphicFramePr>
            <a:graphicFrameLocks noChangeAspect="1"/>
          </p:cNvGraphicFramePr>
          <p:nvPr/>
        </p:nvGraphicFramePr>
        <p:xfrm>
          <a:off x="1822768" y="5430870"/>
          <a:ext cx="3240405" cy="701040"/>
        </p:xfrm>
        <a:graphic>
          <a:graphicData uri="http://schemas.openxmlformats.org/presentationml/2006/ole">
            <mc:AlternateContent xmlns:mc="http://schemas.openxmlformats.org/markup-compatibility/2006">
              <mc:Choice xmlns:v="urn:schemas-microsoft-com:vml" Requires="v">
                <p:oleObj spid="_x0000_s29964" r:id="rId15" imgW="1790700" imgH="393700" progId="Equation.3">
                  <p:embed/>
                </p:oleObj>
              </mc:Choice>
              <mc:Fallback>
                <p:oleObj r:id="rId15" imgW="1790700" imgH="393700" progId="Equation.3">
                  <p:embed/>
                  <p:pic>
                    <p:nvPicPr>
                      <p:cNvPr id="0" name="图片 14"/>
                      <p:cNvPicPr/>
                      <p:nvPr/>
                    </p:nvPicPr>
                    <p:blipFill>
                      <a:blip r:embed="rId16"/>
                      <a:stretch>
                        <a:fillRect/>
                      </a:stretch>
                    </p:blipFill>
                    <p:spPr>
                      <a:xfrm>
                        <a:off x="1822768" y="5430870"/>
                        <a:ext cx="3240405" cy="701040"/>
                      </a:xfrm>
                      <a:prstGeom prst="rect">
                        <a:avLst/>
                      </a:prstGeom>
                      <a:noFill/>
                      <a:ln w="38100">
                        <a:noFill/>
                        <a:miter/>
                      </a:ln>
                    </p:spPr>
                  </p:pic>
                </p:oleObj>
              </mc:Fallback>
            </mc:AlternateContent>
          </a:graphicData>
        </a:graphic>
      </p:graphicFrame>
      <p:graphicFrame>
        <p:nvGraphicFramePr>
          <p:cNvPr id="17" name="对象 -2147482285"/>
          <p:cNvGraphicFramePr>
            <a:graphicFrameLocks noChangeAspect="1"/>
          </p:cNvGraphicFramePr>
          <p:nvPr/>
        </p:nvGraphicFramePr>
        <p:xfrm>
          <a:off x="6172200" y="5431505"/>
          <a:ext cx="2642235" cy="700405"/>
        </p:xfrm>
        <a:graphic>
          <a:graphicData uri="http://schemas.openxmlformats.org/presentationml/2006/ole">
            <mc:AlternateContent xmlns:mc="http://schemas.openxmlformats.org/markup-compatibility/2006">
              <mc:Choice xmlns:v="urn:schemas-microsoft-com:vml" Requires="v">
                <p:oleObj spid="_x0000_s29965" r:id="rId17" imgW="1473200" imgH="393700" progId="Equation.3">
                  <p:embed/>
                </p:oleObj>
              </mc:Choice>
              <mc:Fallback>
                <p:oleObj r:id="rId17" imgW="1473200" imgH="393700" progId="Equation.3">
                  <p:embed/>
                  <p:pic>
                    <p:nvPicPr>
                      <p:cNvPr id="0" name="图片 15"/>
                      <p:cNvPicPr/>
                      <p:nvPr/>
                    </p:nvPicPr>
                    <p:blipFill>
                      <a:blip r:embed="rId18"/>
                      <a:stretch>
                        <a:fillRect/>
                      </a:stretch>
                    </p:blipFill>
                    <p:spPr>
                      <a:xfrm>
                        <a:off x="6172200" y="5431505"/>
                        <a:ext cx="2642235" cy="70040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sz="2000" dirty="0">
                <a:sym typeface="+mn-ea"/>
              </a:rPr>
              <a:t>多个样本神经网络BP算法</a:t>
            </a:r>
          </a:p>
          <a:p>
            <a:pPr marL="201295" lvl="1" indent="0">
              <a:lnSpc>
                <a:spcPct val="150000"/>
              </a:lnSpc>
              <a:buFont typeface="Wingdings" panose="05000000000000000000" pitchFamily="2" charset="2"/>
              <a:buNone/>
            </a:pPr>
            <a:r>
              <a:rPr kumimoji="1" lang="zh-CN" altLang="en-US" sz="2000" dirty="0">
                <a:sym typeface="+mn-ea"/>
              </a:rPr>
              <a:t>总结多个样本情况下神经网络的BP算法核心公式，如表所示：</a:t>
            </a: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pic>
        <p:nvPicPr>
          <p:cNvPr id="19" name="图片 18"/>
          <p:cNvPicPr>
            <a:picLocks noChangeAspect="1"/>
          </p:cNvPicPr>
          <p:nvPr/>
        </p:nvPicPr>
        <p:blipFill>
          <a:blip r:embed="rId2"/>
          <a:stretch>
            <a:fillRect/>
          </a:stretch>
        </p:blipFill>
        <p:spPr>
          <a:xfrm>
            <a:off x="1865630" y="2395855"/>
            <a:ext cx="8729980" cy="3779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sz="1800" dirty="0">
                <a:sym typeface="+mn-ea"/>
              </a:rPr>
              <a:t>实践部分将搭建神经网络，包含一个隐藏层</a:t>
            </a:r>
            <a:r>
              <a:rPr kumimoji="1" lang="zh-CN" sz="1800" dirty="0">
                <a:sym typeface="+mn-ea"/>
              </a:rPr>
              <a:t>；</a:t>
            </a:r>
          </a:p>
          <a:p>
            <a:pPr>
              <a:lnSpc>
                <a:spcPct val="150000"/>
              </a:lnSpc>
              <a:buFont typeface="Wingdings" panose="05000000000000000000" pitchFamily="2" charset="2"/>
              <a:buChar char="Ø"/>
            </a:pPr>
            <a:r>
              <a:rPr kumimoji="1" sz="1800" dirty="0">
                <a:sym typeface="+mn-ea"/>
              </a:rPr>
              <a:t>实验将使用两层神经网络实现对螺旋图案</a:t>
            </a:r>
          </a:p>
          <a:p>
            <a:pPr marL="0" indent="0">
              <a:lnSpc>
                <a:spcPct val="150000"/>
              </a:lnSpc>
              <a:buFont typeface="Wingdings" panose="05000000000000000000" pitchFamily="2" charset="2"/>
              <a:buNone/>
            </a:pPr>
            <a:r>
              <a:rPr kumimoji="1" sz="1800" dirty="0">
                <a:sym typeface="+mn-ea"/>
              </a:rPr>
              <a:t>的分类，如</a:t>
            </a:r>
            <a:r>
              <a:rPr kumimoji="1" lang="zh-CN" sz="1800" dirty="0">
                <a:sym typeface="+mn-ea"/>
              </a:rPr>
              <a:t>右图</a:t>
            </a:r>
            <a:r>
              <a:rPr kumimoji="1" sz="1800" dirty="0">
                <a:sym typeface="+mn-ea"/>
              </a:rPr>
              <a:t>所示，图中的点包含红点和</a:t>
            </a:r>
          </a:p>
          <a:p>
            <a:pPr marL="0" indent="0">
              <a:lnSpc>
                <a:spcPct val="150000"/>
              </a:lnSpc>
              <a:buFont typeface="Wingdings" panose="05000000000000000000" pitchFamily="2" charset="2"/>
              <a:buNone/>
            </a:pPr>
            <a:r>
              <a:rPr kumimoji="1" sz="1800" dirty="0">
                <a:sym typeface="+mn-ea"/>
              </a:rPr>
              <a:t>蓝点还有点的坐标信息，实验将通过以下步</a:t>
            </a:r>
          </a:p>
          <a:p>
            <a:pPr marL="0" indent="0">
              <a:lnSpc>
                <a:spcPct val="150000"/>
              </a:lnSpc>
              <a:buFont typeface="Wingdings" panose="05000000000000000000" pitchFamily="2" charset="2"/>
              <a:buNone/>
            </a:pPr>
            <a:r>
              <a:rPr kumimoji="1" sz="1800" dirty="0">
                <a:sym typeface="+mn-ea"/>
              </a:rPr>
              <a:t>骤完成对两种点的分类，代码将分别使用</a:t>
            </a:r>
          </a:p>
          <a:p>
            <a:pPr marL="0" indent="0">
              <a:lnSpc>
                <a:spcPct val="150000"/>
              </a:lnSpc>
              <a:buFont typeface="Wingdings" panose="05000000000000000000" pitchFamily="2" charset="2"/>
              <a:buNone/>
            </a:pPr>
            <a:r>
              <a:rPr kumimoji="1" sz="1800" dirty="0">
                <a:sym typeface="+mn-ea"/>
              </a:rPr>
              <a:t>Python库和PaddlePaddle实现</a:t>
            </a:r>
            <a:r>
              <a:rPr kumimoji="1" lang="zh-CN" sz="1800" dirty="0">
                <a:sym typeface="+mn-ea"/>
              </a:rPr>
              <a:t>：</a:t>
            </a:r>
          </a:p>
          <a:p>
            <a:pPr lvl="1">
              <a:lnSpc>
                <a:spcPct val="150000"/>
              </a:lnSpc>
              <a:buFont typeface="Wingdings" panose="05000000000000000000" pitchFamily="2" charset="2"/>
              <a:buChar char="Ø"/>
            </a:pPr>
            <a:r>
              <a:rPr kumimoji="1" lang="zh-CN" sz="1600" dirty="0">
                <a:sym typeface="+mn-ea"/>
              </a:rPr>
              <a:t>输入样本；</a:t>
            </a:r>
          </a:p>
          <a:p>
            <a:pPr lvl="1">
              <a:lnSpc>
                <a:spcPct val="150000"/>
              </a:lnSpc>
              <a:buFont typeface="Wingdings" panose="05000000000000000000" pitchFamily="2" charset="2"/>
              <a:buChar char="Ø"/>
            </a:pPr>
            <a:r>
              <a:rPr kumimoji="1" lang="zh-CN" sz="1600" dirty="0">
                <a:sym typeface="+mn-ea"/>
              </a:rPr>
              <a:t>搭建神经网络；</a:t>
            </a:r>
          </a:p>
          <a:p>
            <a:pPr lvl="1">
              <a:lnSpc>
                <a:spcPct val="150000"/>
              </a:lnSpc>
              <a:buFont typeface="Wingdings" panose="05000000000000000000" pitchFamily="2" charset="2"/>
              <a:buChar char="Ø"/>
            </a:pPr>
            <a:r>
              <a:rPr kumimoji="1" lang="zh-CN" sz="1600" dirty="0">
                <a:sym typeface="+mn-ea"/>
              </a:rPr>
              <a:t>初始化参数；</a:t>
            </a:r>
          </a:p>
          <a:p>
            <a:pPr lvl="1">
              <a:lnSpc>
                <a:spcPct val="150000"/>
              </a:lnSpc>
              <a:buFont typeface="Wingdings" panose="05000000000000000000" pitchFamily="2" charset="2"/>
              <a:buChar char="Ø"/>
            </a:pPr>
            <a:r>
              <a:rPr kumimoji="1" lang="zh-CN" sz="1600" dirty="0">
                <a:sym typeface="+mn-ea"/>
              </a:rPr>
              <a:t>训练，包括前向与后向传播（即BP算法）；</a:t>
            </a:r>
          </a:p>
          <a:p>
            <a:pPr lvl="1">
              <a:lnSpc>
                <a:spcPct val="150000"/>
              </a:lnSpc>
              <a:buFont typeface="Wingdings" panose="05000000000000000000" pitchFamily="2" charset="2"/>
              <a:buChar char="Ø"/>
            </a:pPr>
            <a:r>
              <a:rPr kumimoji="1" lang="zh-CN" sz="1600" dirty="0">
                <a:sym typeface="+mn-ea"/>
              </a:rPr>
              <a:t>得出训练后的参数；</a:t>
            </a:r>
          </a:p>
          <a:p>
            <a:pPr lvl="1">
              <a:lnSpc>
                <a:spcPct val="150000"/>
              </a:lnSpc>
              <a:buFont typeface="Wingdings" panose="05000000000000000000" pitchFamily="2" charset="2"/>
              <a:buChar char="Ø"/>
            </a:pPr>
            <a:r>
              <a:rPr kumimoji="1" lang="zh-CN" sz="1600" dirty="0">
                <a:sym typeface="+mn-ea"/>
              </a:rPr>
              <a:t>根据训练所得参数，绘制两类点边界曲线。</a:t>
            </a:r>
          </a:p>
          <a:p>
            <a:pPr>
              <a:lnSpc>
                <a:spcPct val="150000"/>
              </a:lnSpc>
              <a:buFont typeface="Wingdings" panose="05000000000000000000" pitchFamily="2" charset="2"/>
              <a:buChar char="Ø"/>
            </a:pPr>
            <a:endParaRPr kumimoji="1" lang="zh-CN" sz="2000" dirty="0">
              <a:sym typeface="+mn-ea"/>
            </a:endParaRPr>
          </a:p>
          <a:p>
            <a:pPr marL="0" indent="0">
              <a:lnSpc>
                <a:spcPct val="150000"/>
              </a:lnSpc>
              <a:buFont typeface="Wingdings" panose="05000000000000000000" pitchFamily="2" charset="2"/>
              <a:buNone/>
            </a:pPr>
            <a:endParaRPr kumimoji="1" lang="en-US" altLang="zh-CN" sz="20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pic>
        <p:nvPicPr>
          <p:cNvPr id="67" name="图片 67" descr="QQ截图20180204095744"/>
          <p:cNvPicPr>
            <a:picLocks noChangeAspect="1"/>
          </p:cNvPicPr>
          <p:nvPr/>
        </p:nvPicPr>
        <p:blipFill>
          <a:blip r:embed="rId2"/>
          <a:stretch>
            <a:fillRect/>
          </a:stretch>
        </p:blipFill>
        <p:spPr>
          <a:xfrm>
            <a:off x="5819140" y="1980565"/>
            <a:ext cx="5349875" cy="34632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endParaRPr kumimoji="1" lang="zh-CN" sz="1600" dirty="0">
              <a:sym typeface="+mn-ea"/>
            </a:endParaRPr>
          </a:p>
          <a:p>
            <a:pPr marL="457200" lvl="1" indent="0">
              <a:lnSpc>
                <a:spcPct val="150000"/>
              </a:lnSpc>
              <a:buFont typeface="Wingdings" panose="05000000000000000000" pitchFamily="2" charset="2"/>
              <a:buNone/>
            </a:pPr>
            <a:r>
              <a:rPr kumimoji="1" lang="zh-CN" altLang="en-US" sz="2000" dirty="0">
                <a:sym typeface="+mn-ea"/>
              </a:rPr>
              <a:t>本小节将使用PaddlePaddle构建神经网络模型，依然是解决螺旋图案的分类问题，对比神经网络（双层）和逻辑回归的结构，前者仅仅多了一层隐藏层，因此本小节代码与第</a:t>
            </a:r>
            <a:r>
              <a:rPr kumimoji="1" lang="en-US" altLang="zh-CN" sz="2000" dirty="0">
                <a:sym typeface="+mn-ea"/>
              </a:rPr>
              <a:t>3</a:t>
            </a:r>
            <a:r>
              <a:rPr kumimoji="1" lang="zh-CN" altLang="en-US" sz="2000" dirty="0">
                <a:sym typeface="+mn-ea"/>
              </a:rPr>
              <a:t>章PaddlePaddle部分代码基本一致，区别在于增加了一个隐藏层；本小节代码中增加一层隐藏层的计算，并将其输出值作为输入，传递给输出层。</a:t>
            </a: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marL="0" indent="0">
              <a:lnSpc>
                <a:spcPct val="150000"/>
              </a:lnSpc>
              <a:buNone/>
            </a:pPr>
            <a:r>
              <a:rPr kumimoji="1" lang="en-US" altLang="zh-CN" sz="2000" dirty="0">
                <a:sym typeface="+mn-ea"/>
              </a:rPr>
              <a:t>4.3</a:t>
            </a:r>
            <a:r>
              <a:rPr kumimoji="1" lang="en-US" altLang="zh-CN" dirty="0">
                <a:sym typeface="+mn-ea"/>
              </a:rPr>
              <a:t>.2 </a:t>
            </a:r>
            <a:r>
              <a:rPr kumimoji="1" lang="en-US" altLang="zh-CN" sz="2000" dirty="0" err="1">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lang="en-US" altLang="zh-CN" sz="1600" dirty="0">
                <a:sym typeface="+mn-ea"/>
              </a:rPr>
              <a:t>1.</a:t>
            </a:r>
            <a:r>
              <a:rPr kumimoji="1" lang="zh-CN" altLang="en-US" sz="1600" dirty="0">
                <a:sym typeface="+mn-ea"/>
              </a:rPr>
              <a:t>库文件</a:t>
            </a:r>
          </a:p>
          <a:p>
            <a:pPr marL="457200" lvl="1" indent="0">
              <a:lnSpc>
                <a:spcPct val="150000"/>
              </a:lnSpc>
              <a:buFont typeface="Wingdings" panose="05000000000000000000" pitchFamily="2" charset="2"/>
              <a:buNone/>
            </a:pPr>
            <a:r>
              <a:rPr kumimoji="1" lang="zh-CN" altLang="en-US" sz="1600" dirty="0">
                <a:sym typeface="+mn-ea"/>
              </a:rPr>
              <a:t>首先载入相关包和库文件，如代码清单4-8所示；</a:t>
            </a: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
        <p:nvSpPr>
          <p:cNvPr id="4" name="文本框 3"/>
          <p:cNvSpPr txBox="1"/>
          <p:nvPr/>
        </p:nvSpPr>
        <p:spPr>
          <a:xfrm>
            <a:off x="3260090" y="2933700"/>
            <a:ext cx="4709160" cy="2308324"/>
          </a:xfrm>
          <a:prstGeom prst="rect">
            <a:avLst/>
          </a:prstGeom>
          <a:noFill/>
          <a:ln>
            <a:solidFill>
              <a:schemeClr val="tx1"/>
            </a:solidFill>
          </a:ln>
        </p:spPr>
        <p:txBody>
          <a:bodyPr wrap="square" rtlCol="0">
            <a:spAutoFit/>
          </a:bodyPr>
          <a:lstStyle/>
          <a:p>
            <a:r>
              <a:rPr lang="zh-CN" altLang="en-US" sz="1600" dirty="0">
                <a:latin typeface="Menlo" charset="0"/>
                <a:ea typeface="Menlo" charset="0"/>
                <a:cs typeface="Menlo" charset="0"/>
              </a:rPr>
              <a:t>代码清单4-8引用库文件</a:t>
            </a:r>
          </a:p>
          <a:p>
            <a:r>
              <a:rPr lang="zh-CN" altLang="en-US" sz="1600" dirty="0">
                <a:latin typeface="Menlo" charset="0"/>
                <a:ea typeface="Menlo" charset="0"/>
                <a:cs typeface="Menlo" charset="0"/>
              </a:rPr>
              <a:t>import matplotlib</a:t>
            </a:r>
          </a:p>
          <a:p>
            <a:r>
              <a:rPr lang="zh-CN" altLang="en-US" sz="1600" dirty="0">
                <a:latin typeface="Menlo" charset="0"/>
                <a:ea typeface="Menlo" charset="0"/>
                <a:cs typeface="Menlo" charset="0"/>
              </a:rPr>
              <a:t>matplotlib.use(‘Agg’)</a:t>
            </a:r>
          </a:p>
          <a:p>
            <a:endParaRPr lang="zh-CN" altLang="en-US" sz="1600" dirty="0">
              <a:latin typeface="Menlo" charset="0"/>
              <a:ea typeface="Menlo" charset="0"/>
              <a:cs typeface="Menlo" charset="0"/>
            </a:endParaRPr>
          </a:p>
          <a:p>
            <a:r>
              <a:rPr lang="zh-CN" altLang="en-US" sz="1600" dirty="0">
                <a:latin typeface="Menlo" charset="0"/>
                <a:ea typeface="Menlo" charset="0"/>
                <a:cs typeface="Menlo" charset="0"/>
              </a:rPr>
              <a:t>import matplotlib.pyplot as plt</a:t>
            </a:r>
          </a:p>
          <a:p>
            <a:r>
              <a:rPr lang="zh-CN" altLang="en-US" sz="1600" dirty="0">
                <a:latin typeface="Menlo" charset="0"/>
                <a:ea typeface="Menlo" charset="0"/>
                <a:cs typeface="Menlo" charset="0"/>
              </a:rPr>
              <a:t>import numpy as np</a:t>
            </a:r>
          </a:p>
          <a:p>
            <a:r>
              <a:rPr lang="zh-CN" altLang="en-US" sz="1600" dirty="0">
                <a:latin typeface="Menlo" charset="0"/>
                <a:ea typeface="Menlo" charset="0"/>
                <a:cs typeface="Menlo" charset="0"/>
              </a:rPr>
              <a:t>import paddle.v2 as paddle</a:t>
            </a:r>
          </a:p>
          <a:p>
            <a:endParaRPr lang="zh-CN" altLang="en-US" sz="1600" dirty="0">
              <a:latin typeface="Menlo" charset="0"/>
              <a:ea typeface="Menlo" charset="0"/>
              <a:cs typeface="Menlo" charset="0"/>
            </a:endParaRPr>
          </a:p>
          <a:p>
            <a:r>
              <a:rPr lang="zh-CN" altLang="en-US" sz="1600" dirty="0">
                <a:latin typeface="Menlo" charset="0"/>
                <a:ea typeface="Menlo" charset="0"/>
                <a:cs typeface="Menlo" charset="0"/>
              </a:rPr>
              <a:t>import utils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lang="en-US" altLang="zh-CN" dirty="0">
                <a:sym typeface="+mn-ea"/>
              </a:rPr>
              <a:t>2.</a:t>
            </a:r>
            <a:r>
              <a:rPr kumimoji="1" lang="zh-CN" altLang="en-US" dirty="0">
                <a:sym typeface="+mn-ea"/>
              </a:rPr>
              <a:t>载入数据和数据预处理</a:t>
            </a:r>
          </a:p>
          <a:p>
            <a:pPr marL="457200" lvl="1" indent="0">
              <a:lnSpc>
                <a:spcPct val="150000"/>
              </a:lnSpc>
              <a:buFont typeface="Wingdings" panose="05000000000000000000" pitchFamily="2" charset="2"/>
              <a:buNone/>
            </a:pPr>
            <a:r>
              <a:rPr kumimoji="1" lang="zh-CN" altLang="en-US" dirty="0">
                <a:sym typeface="+mn-ea"/>
              </a:rPr>
              <a:t>此步骤仍与第3章一致，载入数据并对其作预处理，定义三个全局变量TRAINING_SET、DATA_DIM、TEST_SET分别表示最终的训练数据集、数据特征数和训练数据集，载入数据的过程跟Python版本类似，不再赘述，详见参考代码。</a:t>
            </a:r>
          </a:p>
          <a:p>
            <a:pPr marL="457200" lvl="1" indent="0">
              <a:lnSpc>
                <a:spcPct val="150000"/>
              </a:lnSpc>
              <a:buFont typeface="Wingdings" panose="05000000000000000000" pitchFamily="2" charset="2"/>
              <a:buNone/>
            </a:pPr>
            <a:endParaRPr kumimoji="1" lang="zh-CN" sz="1600" dirty="0">
              <a:sym typeface="+mn-ea"/>
            </a:endParaRPr>
          </a:p>
          <a:p>
            <a:pPr lvl="1">
              <a:lnSpc>
                <a:spcPct val="150000"/>
              </a:lnSpc>
              <a:buFont typeface="Wingdings" panose="05000000000000000000" pitchFamily="2" charset="2"/>
              <a:buChar char="Ø"/>
            </a:pPr>
            <a:r>
              <a:rPr kumimoji="1" lang="zh-CN" sz="1600" dirty="0">
                <a:sym typeface="+mn-ea"/>
              </a:rPr>
              <a:t>3.定义reader和获取数据集函数</a:t>
            </a:r>
          </a:p>
          <a:p>
            <a:pPr marL="457200" lvl="1" indent="0">
              <a:lnSpc>
                <a:spcPct val="150000"/>
              </a:lnSpc>
              <a:buFont typeface="Wingdings" panose="05000000000000000000" pitchFamily="2" charset="2"/>
              <a:buNone/>
            </a:pPr>
            <a:r>
              <a:rPr kumimoji="1" lang="zh-CN" sz="1600" dirty="0">
                <a:sym typeface="+mn-ea"/>
              </a:rPr>
              <a:t>定义reader的函数和实现，跟第三章中所用到的代码基本相同，所以请查看参考代码。</a:t>
            </a: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lang="en-US" dirty="0">
                <a:sym typeface="+mn-ea"/>
              </a:rPr>
              <a:t>4.</a:t>
            </a:r>
            <a:r>
              <a:rPr kumimoji="1" lang="zh-CN" altLang="en-US" dirty="0">
                <a:sym typeface="+mn-ea"/>
              </a:rPr>
              <a:t>获取数据</a:t>
            </a:r>
          </a:p>
          <a:p>
            <a:pPr marL="457200" lvl="1" indent="0">
              <a:lnSpc>
                <a:spcPct val="150000"/>
              </a:lnSpc>
              <a:buFont typeface="Wingdings" panose="05000000000000000000" pitchFamily="2" charset="2"/>
              <a:buNone/>
            </a:pPr>
            <a:r>
              <a:rPr kumimoji="1" lang="zh-CN" altLang="en-US" sz="1600" dirty="0">
                <a:sym typeface="+mn-ea"/>
              </a:rPr>
              <a:t>通过</a:t>
            </a:r>
            <a:r>
              <a:rPr kumimoji="1" lang="en-US" altLang="zh-CN" sz="1600" dirty="0">
                <a:sym typeface="+mn-ea"/>
              </a:rPr>
              <a:t>get_data()</a:t>
            </a:r>
            <a:r>
              <a:rPr kumimoji="1" lang="zh-CN" altLang="en-US" sz="1600" dirty="0">
                <a:sym typeface="+mn-ea"/>
              </a:rPr>
              <a:t>定义获取数据的函数，如代码清单4-9所示；</a:t>
            </a:r>
          </a:p>
          <a:p>
            <a:pPr marL="457200" lvl="1" indent="0">
              <a:lnSpc>
                <a:spcPct val="150000"/>
              </a:lnSpc>
              <a:buFont typeface="Wingdings" panose="05000000000000000000" pitchFamily="2" charset="2"/>
              <a:buNone/>
            </a:pPr>
            <a:endParaRPr kumimoji="1" lang="zh-CN" altLang="en-US" sz="1600" dirty="0">
              <a:sym typeface="+mn-ea"/>
            </a:endParaRP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
        <p:nvSpPr>
          <p:cNvPr id="4" name="文本框 3"/>
          <p:cNvSpPr txBox="1"/>
          <p:nvPr/>
        </p:nvSpPr>
        <p:spPr>
          <a:xfrm>
            <a:off x="6873240" y="1572895"/>
            <a:ext cx="4709160" cy="4708981"/>
          </a:xfrm>
          <a:prstGeom prst="rect">
            <a:avLst/>
          </a:prstGeom>
          <a:noFill/>
          <a:ln>
            <a:solidFill>
              <a:schemeClr val="tx1"/>
            </a:solidFill>
          </a:ln>
        </p:spPr>
        <p:txBody>
          <a:bodyPr wrap="square" rtlCol="0">
            <a:spAutoFit/>
          </a:bodyPr>
          <a:lstStyle/>
          <a:p>
            <a:r>
              <a:rPr lang="zh-CN" altLang="en-US" sz="1200" dirty="0">
                <a:latin typeface="Menlo" charset="0"/>
                <a:ea typeface="Menlo" charset="0"/>
                <a:cs typeface="Menlo" charset="0"/>
              </a:rPr>
              <a:t>代码清单4-9获取数据</a:t>
            </a:r>
          </a:p>
          <a:p>
            <a:r>
              <a:rPr lang="zh-CN" altLang="en-US" sz="1200" dirty="0">
                <a:latin typeface="Menlo" charset="0"/>
                <a:ea typeface="Menlo" charset="0"/>
                <a:cs typeface="Menlo" charset="0"/>
              </a:rPr>
              <a:t>def get_data(data_creator):</a:t>
            </a:r>
          </a:p>
          <a:p>
            <a:r>
              <a:rPr lang="zh-CN" altLang="en-US" sz="1200" dirty="0">
                <a:latin typeface="Menlo" charset="0"/>
                <a:ea typeface="Menlo" charset="0"/>
                <a:cs typeface="Menlo" charset="0"/>
              </a:rPr>
              <a:t>    """</a:t>
            </a:r>
          </a:p>
          <a:p>
            <a:r>
              <a:rPr lang="zh-CN" altLang="en-US" sz="1200" dirty="0">
                <a:latin typeface="Menlo" charset="0"/>
                <a:ea typeface="Menlo" charset="0"/>
                <a:cs typeface="Menlo" charset="0"/>
              </a:rPr>
              <a:t>    使用参数data_creator来获取测试数据</a:t>
            </a:r>
          </a:p>
          <a:p>
            <a:r>
              <a:rPr lang="zh-CN" altLang="en-US" sz="1200" dirty="0">
                <a:latin typeface="Menlo" charset="0"/>
                <a:ea typeface="Menlo" charset="0"/>
                <a:cs typeface="Menlo" charset="0"/>
              </a:rPr>
              <a:t>    Args:</a:t>
            </a:r>
          </a:p>
          <a:p>
            <a:r>
              <a:rPr lang="zh-CN" altLang="en-US" sz="1200" dirty="0">
                <a:latin typeface="Menlo" charset="0"/>
                <a:ea typeface="Menlo" charset="0"/>
                <a:cs typeface="Menlo" charset="0"/>
              </a:rPr>
              <a:t>        data_creator: 数据来源,可以是train()或者test()</a:t>
            </a:r>
          </a:p>
          <a:p>
            <a:r>
              <a:rPr lang="zh-CN" altLang="en-US" sz="1200" dirty="0">
                <a:latin typeface="Menlo" charset="0"/>
                <a:ea typeface="Menlo" charset="0"/>
                <a:cs typeface="Menlo" charset="0"/>
              </a:rPr>
              <a:t>    Return:</a:t>
            </a:r>
          </a:p>
          <a:p>
            <a:r>
              <a:rPr lang="zh-CN" altLang="en-US" sz="1200" dirty="0">
                <a:latin typeface="Menlo" charset="0"/>
                <a:ea typeface="Menlo" charset="0"/>
                <a:cs typeface="Menlo" charset="0"/>
              </a:rPr>
              <a:t>        Result: 包含测试数据(image)和标签(label)的python字典</a:t>
            </a:r>
          </a:p>
          <a:p>
            <a:r>
              <a:rPr lang="zh-CN" altLang="en-US" sz="1200" dirty="0">
                <a:latin typeface="Menlo" charset="0"/>
                <a:ea typeface="Menlo" charset="0"/>
                <a:cs typeface="Menlo" charset="0"/>
              </a:rPr>
              <a:t>    """</a:t>
            </a:r>
          </a:p>
          <a:p>
            <a:r>
              <a:rPr lang="zh-CN" altLang="en-US" sz="1200" dirty="0">
                <a:latin typeface="Menlo" charset="0"/>
                <a:ea typeface="Menlo" charset="0"/>
                <a:cs typeface="Menlo" charset="0"/>
              </a:rPr>
              <a:t>    data_creator = data_creator</a:t>
            </a:r>
          </a:p>
          <a:p>
            <a:r>
              <a:rPr lang="zh-CN" altLang="en-US" sz="1200" dirty="0">
                <a:latin typeface="Menlo" charset="0"/>
                <a:ea typeface="Menlo" charset="0"/>
                <a:cs typeface="Menlo" charset="0"/>
              </a:rPr>
              <a:t>    data_image = []</a:t>
            </a:r>
          </a:p>
          <a:p>
            <a:r>
              <a:rPr lang="zh-CN" altLang="en-US" sz="1200" dirty="0">
                <a:latin typeface="Menlo" charset="0"/>
                <a:ea typeface="Menlo" charset="0"/>
                <a:cs typeface="Menlo" charset="0"/>
              </a:rPr>
              <a:t>    data_label = []</a:t>
            </a:r>
          </a:p>
          <a:p>
            <a:endParaRPr lang="zh-CN" altLang="en-US" sz="1200" dirty="0">
              <a:latin typeface="Menlo" charset="0"/>
              <a:ea typeface="Menlo" charset="0"/>
              <a:cs typeface="Menlo" charset="0"/>
            </a:endParaRPr>
          </a:p>
          <a:p>
            <a:r>
              <a:rPr lang="zh-CN" altLang="en-US" sz="1200" dirty="0">
                <a:latin typeface="Menlo" charset="0"/>
                <a:ea typeface="Menlo" charset="0"/>
                <a:cs typeface="Menlo" charset="0"/>
              </a:rPr>
              <a:t>    for item in data_creator():</a:t>
            </a:r>
          </a:p>
          <a:p>
            <a:r>
              <a:rPr lang="zh-CN" altLang="en-US" sz="1200" dirty="0">
                <a:latin typeface="Menlo" charset="0"/>
                <a:ea typeface="Menlo" charset="0"/>
                <a:cs typeface="Menlo" charset="0"/>
              </a:rPr>
              <a:t>        data_image.append((item[0],))</a:t>
            </a:r>
          </a:p>
          <a:p>
            <a:r>
              <a:rPr lang="zh-CN" altLang="en-US" sz="1200" dirty="0">
                <a:latin typeface="Menlo" charset="0"/>
                <a:ea typeface="Menlo" charset="0"/>
                <a:cs typeface="Menlo" charset="0"/>
              </a:rPr>
              <a:t>        data_label.append(item[1])</a:t>
            </a:r>
          </a:p>
          <a:p>
            <a:endParaRPr lang="zh-CN" altLang="en-US" sz="1200" dirty="0">
              <a:latin typeface="Menlo" charset="0"/>
              <a:ea typeface="Menlo" charset="0"/>
              <a:cs typeface="Menlo" charset="0"/>
            </a:endParaRPr>
          </a:p>
          <a:p>
            <a:r>
              <a:rPr lang="zh-CN" altLang="en-US" sz="1200" dirty="0">
                <a:latin typeface="Menlo" charset="0"/>
                <a:ea typeface="Menlo" charset="0"/>
                <a:cs typeface="Menlo" charset="0"/>
              </a:rPr>
              <a:t>    result = {</a:t>
            </a:r>
          </a:p>
          <a:p>
            <a:r>
              <a:rPr lang="zh-CN" altLang="en-US" sz="1200" dirty="0">
                <a:latin typeface="Menlo" charset="0"/>
                <a:ea typeface="Menlo" charset="0"/>
                <a:cs typeface="Menlo" charset="0"/>
              </a:rPr>
              <a:t>        "image": data_image,</a:t>
            </a:r>
          </a:p>
          <a:p>
            <a:r>
              <a:rPr lang="zh-CN" altLang="en-US" sz="1200" dirty="0">
                <a:latin typeface="Menlo" charset="0"/>
                <a:ea typeface="Menlo" charset="0"/>
                <a:cs typeface="Menlo" charset="0"/>
              </a:rPr>
              <a:t>        "label": data_label</a:t>
            </a:r>
          </a:p>
          <a:p>
            <a:r>
              <a:rPr lang="zh-CN" altLang="en-US" sz="1200" dirty="0">
                <a:latin typeface="Menlo" charset="0"/>
                <a:ea typeface="Menlo" charset="0"/>
                <a:cs typeface="Menlo" charset="0"/>
              </a:rPr>
              <a:t>    }</a:t>
            </a:r>
          </a:p>
          <a:p>
            <a:endParaRPr lang="zh-CN" altLang="en-US" sz="1200" dirty="0">
              <a:latin typeface="Menlo" charset="0"/>
              <a:ea typeface="Menlo" charset="0"/>
              <a:cs typeface="Menlo" charset="0"/>
            </a:endParaRPr>
          </a:p>
          <a:p>
            <a:r>
              <a:rPr lang="zh-CN" altLang="en-US" sz="1200" dirty="0">
                <a:latin typeface="Menlo" charset="0"/>
                <a:ea typeface="Menlo" charset="0"/>
                <a:cs typeface="Menlo" charset="0"/>
              </a:rPr>
              <a:t>    return result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lang="en-US" dirty="0">
                <a:sym typeface="+mn-ea"/>
              </a:rPr>
              <a:t>5.</a:t>
            </a:r>
            <a:r>
              <a:rPr kumimoji="1" lang="zh-CN" altLang="en-US" dirty="0">
                <a:sym typeface="+mn-ea"/>
              </a:rPr>
              <a:t>配置网络结构</a:t>
            </a:r>
          </a:p>
          <a:p>
            <a:pPr marL="457200" lvl="1" indent="0">
              <a:lnSpc>
                <a:spcPct val="150000"/>
              </a:lnSpc>
              <a:buFont typeface="Wingdings" panose="05000000000000000000" pitchFamily="2" charset="2"/>
              <a:buNone/>
            </a:pPr>
            <a:r>
              <a:rPr kumimoji="1" sz="1600" dirty="0">
                <a:sym typeface="+mn-ea"/>
              </a:rPr>
              <a:t>网络结构是与逻辑回归不同的地方，这里增加了一层隐藏层并设置4个节点，故令size=4，使用Tanh激活函数，输出层使用Sigmoid激活函数，如代码清单4-10所示；</a:t>
            </a: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目录</a:t>
            </a:r>
          </a:p>
        </p:txBody>
      </p:sp>
      <p:sp>
        <p:nvSpPr>
          <p:cNvPr id="3" name="内容占位符 2"/>
          <p:cNvSpPr>
            <a:spLocks noGrp="1"/>
          </p:cNvSpPr>
          <p:nvPr>
            <p:ph idx="1"/>
          </p:nvPr>
        </p:nvSpPr>
        <p:spPr/>
        <p:txBody>
          <a:bodyPr/>
          <a:lstStyle/>
          <a:p>
            <a:pPr marL="0" indent="0">
              <a:lnSpc>
                <a:spcPct val="150000"/>
              </a:lnSpc>
              <a:buNone/>
            </a:pPr>
            <a:r>
              <a:rPr kumimoji="1" lang="en-US" altLang="zh-CN" sz="2000" dirty="0">
                <a:sym typeface="+mn-ea"/>
              </a:rPr>
              <a:t>4.1 </a:t>
            </a:r>
            <a:r>
              <a:rPr kumimoji="1" lang="zh-CN" altLang="en-US" sz="2000" dirty="0">
                <a:sym typeface="+mn-ea"/>
              </a:rPr>
              <a:t>神经网络</a:t>
            </a:r>
          </a:p>
          <a:p>
            <a:pPr marL="0" indent="0">
              <a:lnSpc>
                <a:spcPct val="150000"/>
              </a:lnSpc>
              <a:buNone/>
            </a:pPr>
            <a:r>
              <a:rPr kumimoji="1" lang="en-US" altLang="zh-CN" sz="2000" dirty="0">
                <a:sym typeface="+mn-ea"/>
              </a:rPr>
              <a:t>4.2 </a:t>
            </a:r>
            <a:r>
              <a:rPr kumimoji="1" lang="zh-CN" altLang="en-US" sz="2000" dirty="0">
                <a:sym typeface="+mn-ea"/>
              </a:rPr>
              <a:t>BP算法</a:t>
            </a:r>
            <a:endParaRPr kumimoji="1" lang="zh-CN" altLang="en-US" sz="2000" dirty="0"/>
          </a:p>
          <a:p>
            <a:pPr marL="0" indent="0">
              <a:lnSpc>
                <a:spcPct val="150000"/>
              </a:lnSpc>
              <a:buNone/>
            </a:pPr>
            <a:r>
              <a:rPr kumimoji="1" lang="en-US" altLang="zh-CN" sz="2000" dirty="0">
                <a:sym typeface="+mn-ea"/>
              </a:rPr>
              <a:t>4.3 </a:t>
            </a:r>
            <a:r>
              <a:rPr kumimoji="1" lang="zh-CN" altLang="en-US" sz="2000" dirty="0">
                <a:sym typeface="+mn-ea"/>
              </a:rPr>
              <a:t>BP算法实践</a:t>
            </a:r>
            <a:endParaRPr kumimoji="1" lang="zh-CN" altLang="en-US" sz="2000" dirty="0"/>
          </a:p>
          <a:p>
            <a:pPr marL="457200" lvl="1" indent="0">
              <a:lnSpc>
                <a:spcPct val="150000"/>
              </a:lnSpc>
              <a:buFont typeface="Wingdings" panose="05000000000000000000" pitchFamily="2" charset="2"/>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dirty="0">
                <a:sym typeface="+mn-ea"/>
              </a:rPr>
              <a:t>6.准确度计算</a:t>
            </a:r>
          </a:p>
          <a:p>
            <a:pPr marL="457200" lvl="1" indent="0">
              <a:lnSpc>
                <a:spcPct val="150000"/>
              </a:lnSpc>
              <a:buFont typeface="Wingdings" panose="05000000000000000000" pitchFamily="2" charset="2"/>
              <a:buNone/>
            </a:pPr>
            <a:r>
              <a:rPr kumimoji="1" dirty="0">
                <a:sym typeface="+mn-ea"/>
              </a:rPr>
              <a:t>下面准备准确度计算函数，在模型训练完毕之后，用训练集和</a:t>
            </a:r>
          </a:p>
          <a:p>
            <a:pPr marL="457200" lvl="1" indent="0">
              <a:lnSpc>
                <a:spcPct val="150000"/>
              </a:lnSpc>
              <a:buFont typeface="Wingdings" panose="05000000000000000000" pitchFamily="2" charset="2"/>
              <a:buNone/>
            </a:pPr>
            <a:r>
              <a:rPr kumimoji="1" dirty="0">
                <a:sym typeface="+mn-ea"/>
              </a:rPr>
              <a:t>测试集分别计算模型准确率，如代码清单4-12所示：</a:t>
            </a:r>
          </a:p>
          <a:p>
            <a:pPr marL="457200" lvl="1" indent="0">
              <a:lnSpc>
                <a:spcPct val="150000"/>
              </a:lnSpc>
              <a:buFont typeface="Wingdings" panose="05000000000000000000" pitchFamily="2" charset="2"/>
              <a:buNone/>
            </a:pPr>
            <a:endParaRPr kumimoji="1" sz="1600" dirty="0">
              <a:sym typeface="+mn-ea"/>
            </a:endParaRP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
        <p:nvSpPr>
          <p:cNvPr id="4" name="文本框 3"/>
          <p:cNvSpPr txBox="1"/>
          <p:nvPr/>
        </p:nvSpPr>
        <p:spPr>
          <a:xfrm>
            <a:off x="6772910" y="1680210"/>
            <a:ext cx="4709160" cy="4339650"/>
          </a:xfrm>
          <a:prstGeom prst="rect">
            <a:avLst/>
          </a:prstGeom>
          <a:noFill/>
          <a:ln>
            <a:solidFill>
              <a:schemeClr val="tx1"/>
            </a:solidFill>
          </a:ln>
        </p:spPr>
        <p:txBody>
          <a:bodyPr wrap="square" rtlCol="0">
            <a:spAutoFit/>
          </a:bodyPr>
          <a:lstStyle/>
          <a:p>
            <a:r>
              <a:rPr lang="zh-CN" altLang="en-US" sz="1200" dirty="0">
                <a:latin typeface="Menlo" charset="0"/>
                <a:ea typeface="Menlo" charset="0"/>
                <a:cs typeface="Menlo" charset="0"/>
              </a:rPr>
              <a:t>代码清单4-12训练集准确度计算</a:t>
            </a:r>
          </a:p>
          <a:p>
            <a:r>
              <a:rPr lang="zh-CN" altLang="en-US" sz="1200" dirty="0">
                <a:latin typeface="Menlo" charset="0"/>
                <a:ea typeface="Menlo" charset="0"/>
                <a:cs typeface="Menlo" charset="0"/>
              </a:rPr>
              <a:t>def calc_accuracy(probs, data):</a:t>
            </a:r>
          </a:p>
          <a:p>
            <a:r>
              <a:rPr lang="zh-CN" altLang="en-US" sz="1200" dirty="0">
                <a:latin typeface="Menlo" charset="0"/>
                <a:ea typeface="Menlo" charset="0"/>
                <a:cs typeface="Menlo" charset="0"/>
              </a:rPr>
              <a:t>    """</a:t>
            </a:r>
          </a:p>
          <a:p>
            <a:r>
              <a:rPr lang="zh-CN" altLang="en-US" sz="1200" dirty="0">
                <a:latin typeface="Menlo" charset="0"/>
                <a:ea typeface="Menlo" charset="0"/>
                <a:cs typeface="Menlo" charset="0"/>
              </a:rPr>
              <a:t>    根据数据集来计算准确度accuracy</a:t>
            </a:r>
          </a:p>
          <a:p>
            <a:r>
              <a:rPr lang="zh-CN" altLang="en-US" sz="1200" dirty="0">
                <a:latin typeface="Menlo" charset="0"/>
                <a:ea typeface="Menlo" charset="0"/>
                <a:cs typeface="Menlo" charset="0"/>
              </a:rPr>
              <a:t>    Args:</a:t>
            </a:r>
          </a:p>
          <a:p>
            <a:r>
              <a:rPr lang="zh-CN" altLang="en-US" sz="1200" dirty="0">
                <a:latin typeface="Menlo" charset="0"/>
                <a:ea typeface="Menlo" charset="0"/>
                <a:cs typeface="Menlo" charset="0"/>
              </a:rPr>
              <a:t>        probs: 数据集的预测结果，调用paddle.infer()来获取</a:t>
            </a:r>
          </a:p>
          <a:p>
            <a:r>
              <a:rPr lang="zh-CN" altLang="en-US" sz="1200" dirty="0">
                <a:latin typeface="Menlo" charset="0"/>
                <a:ea typeface="Menlo" charset="0"/>
                <a:cs typeface="Menlo" charset="0"/>
              </a:rPr>
              <a:t>        data: 数据集</a:t>
            </a:r>
          </a:p>
          <a:p>
            <a:r>
              <a:rPr lang="zh-CN" altLang="en-US" sz="1200" dirty="0">
                <a:latin typeface="Menlo" charset="0"/>
                <a:ea typeface="Menlo" charset="0"/>
                <a:cs typeface="Menlo" charset="0"/>
              </a:rPr>
              <a:t>    Return:</a:t>
            </a:r>
          </a:p>
          <a:p>
            <a:r>
              <a:rPr lang="zh-CN" altLang="en-US" sz="1200" dirty="0">
                <a:latin typeface="Menlo" charset="0"/>
                <a:ea typeface="Menlo" charset="0"/>
                <a:cs typeface="Menlo" charset="0"/>
              </a:rPr>
              <a:t>        calc_accuracy: 训练准确度</a:t>
            </a:r>
          </a:p>
          <a:p>
            <a:r>
              <a:rPr lang="zh-CN" altLang="en-US" sz="1200" dirty="0">
                <a:latin typeface="Menlo" charset="0"/>
                <a:ea typeface="Menlo" charset="0"/>
                <a:cs typeface="Menlo" charset="0"/>
              </a:rPr>
              <a:t>    """</a:t>
            </a:r>
          </a:p>
          <a:p>
            <a:r>
              <a:rPr lang="zh-CN" altLang="en-US" sz="1200" dirty="0">
                <a:latin typeface="Menlo" charset="0"/>
                <a:ea typeface="Menlo" charset="0"/>
                <a:cs typeface="Menlo" charset="0"/>
              </a:rPr>
              <a:t>    right = 0</a:t>
            </a:r>
          </a:p>
          <a:p>
            <a:r>
              <a:rPr lang="zh-CN" altLang="en-US" sz="1200" dirty="0">
                <a:latin typeface="Menlo" charset="0"/>
                <a:ea typeface="Menlo" charset="0"/>
                <a:cs typeface="Menlo" charset="0"/>
              </a:rPr>
              <a:t>    total = len(data['label'])</a:t>
            </a:r>
          </a:p>
          <a:p>
            <a:r>
              <a:rPr lang="zh-CN" altLang="en-US" sz="1200" dirty="0">
                <a:latin typeface="Menlo" charset="0"/>
                <a:ea typeface="Menlo" charset="0"/>
                <a:cs typeface="Menlo" charset="0"/>
              </a:rPr>
              <a:t>    for i in range(len(probs)):</a:t>
            </a:r>
          </a:p>
          <a:p>
            <a:r>
              <a:rPr lang="zh-CN" altLang="en-US" sz="1200" dirty="0">
                <a:latin typeface="Menlo" charset="0"/>
                <a:ea typeface="Menlo" charset="0"/>
                <a:cs typeface="Menlo" charset="0"/>
              </a:rPr>
              <a:t>        if float(probs[i][0]) &gt; 0.5 and data['label'][i] == 1:</a:t>
            </a:r>
          </a:p>
          <a:p>
            <a:r>
              <a:rPr lang="zh-CN" altLang="en-US" sz="1200" dirty="0">
                <a:latin typeface="Menlo" charset="0"/>
                <a:ea typeface="Menlo" charset="0"/>
                <a:cs typeface="Menlo" charset="0"/>
              </a:rPr>
              <a:t>            right += 1</a:t>
            </a:r>
          </a:p>
          <a:p>
            <a:r>
              <a:rPr lang="zh-CN" altLang="en-US" sz="1200" dirty="0">
                <a:latin typeface="Menlo" charset="0"/>
                <a:ea typeface="Menlo" charset="0"/>
                <a:cs typeface="Menlo" charset="0"/>
              </a:rPr>
              <a:t>        elif float(probs[i][0]) &lt; 0.5 and data['label'][i] == 0:</a:t>
            </a:r>
          </a:p>
          <a:p>
            <a:r>
              <a:rPr lang="zh-CN" altLang="en-US" sz="1200" dirty="0">
                <a:latin typeface="Menlo" charset="0"/>
                <a:ea typeface="Menlo" charset="0"/>
                <a:cs typeface="Menlo" charset="0"/>
              </a:rPr>
              <a:t>            right += 1</a:t>
            </a:r>
          </a:p>
          <a:p>
            <a:r>
              <a:rPr lang="zh-CN" altLang="en-US" sz="1200" dirty="0">
                <a:latin typeface="Menlo" charset="0"/>
                <a:ea typeface="Menlo" charset="0"/>
                <a:cs typeface="Menlo" charset="0"/>
              </a:rPr>
              <a:t>    accuracy = (float(right) / float(total)) * 100</a:t>
            </a:r>
          </a:p>
          <a:p>
            <a:r>
              <a:rPr lang="zh-CN" altLang="en-US" sz="1200" dirty="0">
                <a:latin typeface="Menlo" charset="0"/>
                <a:ea typeface="Menlo" charset="0"/>
                <a:cs typeface="Menlo" charset="0"/>
              </a:rPr>
              <a:t>    return accuracy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dirty="0">
                <a:sym typeface="+mn-ea"/>
              </a:rPr>
              <a:t>7.模型训练与检验</a:t>
            </a:r>
          </a:p>
          <a:p>
            <a:pPr marL="457200" lvl="1" indent="0">
              <a:lnSpc>
                <a:spcPct val="150000"/>
              </a:lnSpc>
              <a:buFont typeface="Wingdings" panose="05000000000000000000" pitchFamily="2" charset="2"/>
              <a:buNone/>
            </a:pPr>
            <a:r>
              <a:rPr kumimoji="1" dirty="0">
                <a:sym typeface="+mn-ea"/>
              </a:rPr>
              <a:t>上述内容进行了初始化并配置了网络结构，接下来利用上述配置进行模型训练。</a:t>
            </a:r>
          </a:p>
          <a:p>
            <a:pPr marL="457200" lvl="1" indent="0">
              <a:lnSpc>
                <a:spcPct val="150000"/>
              </a:lnSpc>
              <a:buFont typeface="Wingdings" panose="05000000000000000000" pitchFamily="2" charset="2"/>
              <a:buNone/>
            </a:pPr>
            <a:r>
              <a:rPr kumimoji="1" dirty="0">
                <a:sym typeface="+mn-ea"/>
              </a:rPr>
              <a:t>首先定义一个随机梯度下降trainer，配置三个参数：cost、parameters、update_equation，它们分别表示成本函数、参数和更新公式。运行trainer.train()开始训练，该函数各个参数含义与上一章一致，这里不再赘述，具体实现如代码清单4-13所示：</a:t>
            </a:r>
          </a:p>
          <a:p>
            <a:pPr marL="457200" lvl="1" indent="0">
              <a:lnSpc>
                <a:spcPct val="150000"/>
              </a:lnSpc>
              <a:buFont typeface="Wingdings" panose="05000000000000000000" pitchFamily="2" charset="2"/>
              <a:buNone/>
            </a:pPr>
            <a:endParaRPr kumimoji="1" sz="1600" dirty="0">
              <a:sym typeface="+mn-ea"/>
            </a:endParaRP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4.3 BP</a:t>
            </a:r>
            <a:r>
              <a:rPr kumimoji="1" lang="zh-CN" altLang="en-US" dirty="0">
                <a:sym typeface="+mn-ea"/>
              </a:rPr>
              <a:t>算法实践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PaddlePaddle</a:t>
            </a:r>
            <a:r>
              <a:rPr kumimoji="1" lang="zh-CN" sz="2000" dirty="0">
                <a:sym typeface="+mn-ea"/>
              </a:rPr>
              <a:t>版本</a:t>
            </a:r>
          </a:p>
          <a:p>
            <a:pPr lvl="1">
              <a:lnSpc>
                <a:spcPct val="150000"/>
              </a:lnSpc>
              <a:buFont typeface="Wingdings" panose="05000000000000000000" pitchFamily="2" charset="2"/>
              <a:buChar char="Ø"/>
            </a:pPr>
            <a:r>
              <a:rPr kumimoji="1" dirty="0">
                <a:sym typeface="+mn-ea"/>
              </a:rPr>
              <a:t>7.模型训练与检验</a:t>
            </a:r>
          </a:p>
          <a:p>
            <a:pPr marL="457200" lvl="1" indent="0">
              <a:lnSpc>
                <a:spcPct val="150000"/>
              </a:lnSpc>
              <a:buFont typeface="Wingdings" panose="05000000000000000000" pitchFamily="2" charset="2"/>
              <a:buNone/>
            </a:pPr>
            <a:r>
              <a:rPr kumimoji="1" dirty="0">
                <a:sym typeface="+mn-ea"/>
              </a:rPr>
              <a:t>对比结果可看出，对于浅层神经网络，PaddlePaddle框架和Python训练出的模型准确率相近，不同之处在于不用显示地定义各个过程，只需要简单地配置网络结构和trainer即可，同时提供多种灵活简单的方式优化模型。</a:t>
            </a:r>
          </a:p>
          <a:p>
            <a:pPr marL="457200" lvl="1" indent="0">
              <a:lnSpc>
                <a:spcPct val="150000"/>
              </a:lnSpc>
              <a:buFont typeface="Wingdings" panose="05000000000000000000" pitchFamily="2" charset="2"/>
              <a:buNone/>
            </a:pPr>
            <a:endParaRPr kumimoji="1" sz="1600" dirty="0">
              <a:sym typeface="+mn-ea"/>
            </a:endParaRPr>
          </a:p>
          <a:p>
            <a:pPr lvl="1">
              <a:lnSpc>
                <a:spcPct val="150000"/>
              </a:lnSpc>
              <a:buFont typeface="Wingdings" panose="05000000000000000000" pitchFamily="2" charset="2"/>
              <a:buChar char="Ø"/>
            </a:pPr>
            <a:endParaRPr kumimoji="1" lang="zh-CN" altLang="en-US" sz="1600" dirty="0">
              <a:sym typeface="+mn-ea"/>
            </a:endParaRPr>
          </a:p>
          <a:p>
            <a:pPr marL="0" indent="0">
              <a:lnSpc>
                <a:spcPct val="150000"/>
              </a:lnSpc>
              <a:buFont typeface="Wingdings" panose="05000000000000000000" pitchFamily="2" charset="2"/>
              <a:buNone/>
            </a:pPr>
            <a:endParaRPr kumimoji="1" lang="zh-CN" sz="2000" dirty="0">
              <a:sym typeface="+mn-ea"/>
            </a:endParaRPr>
          </a:p>
          <a:p>
            <a:pPr marL="457200" lvl="1" indent="0">
              <a:lnSpc>
                <a:spcPct val="150000"/>
              </a:lnSpc>
              <a:buFont typeface="Wingdings" panose="05000000000000000000" pitchFamily="2" charset="2"/>
              <a:buNone/>
            </a:pPr>
            <a:endParaRPr kumimoji="1"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lvl="1">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6pPr>
            <a:lvl7pPr marL="18288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7pPr>
            <a:lvl8pPr marL="22860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8pPr>
            <a:lvl9pPr marL="2743200" indent="-914400" algn="ctr" rtl="0" eaLnBrk="1" fontAlgn="base" hangingPunct="1">
              <a:spcBef>
                <a:spcPct val="0"/>
              </a:spcBef>
              <a:spcAft>
                <a:spcPct val="0"/>
              </a:spcAft>
              <a:defRPr sz="3600">
                <a:solidFill>
                  <a:schemeClr val="tx1"/>
                </a:solidFill>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4.1 </a:t>
            </a:r>
            <a:r>
              <a:rPr kumimoji="1" lang="zh-CN" altLang="en-US" dirty="0">
                <a:sym typeface="+mn-ea"/>
              </a:rPr>
              <a:t>神经网络</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en-US" altLang="zh-CN" sz="2000" dirty="0">
                <a:sym typeface="+mn-ea"/>
              </a:rPr>
              <a:t>4.1.1 </a:t>
            </a:r>
            <a:r>
              <a:rPr kumimoji="1" lang="zh-CN" altLang="en-US" sz="2000" dirty="0">
                <a:sym typeface="+mn-ea"/>
              </a:rPr>
              <a:t>神经网络及其结构</a:t>
            </a:r>
          </a:p>
          <a:p>
            <a:pPr lvl="1">
              <a:lnSpc>
                <a:spcPct val="150000"/>
              </a:lnSpc>
              <a:buFont typeface="Wingdings" panose="05000000000000000000" pitchFamily="2" charset="2"/>
              <a:buChar char="Ø"/>
            </a:pPr>
            <a:r>
              <a:rPr kumimoji="1" lang="en-US" altLang="zh-CN" dirty="0">
                <a:sym typeface="+mn-ea"/>
              </a:rPr>
              <a:t>什么是神经网络</a:t>
            </a:r>
            <a:endParaRPr kumimoji="1" lang="en-US" altLang="zh-CN" dirty="0"/>
          </a:p>
          <a:p>
            <a:pPr marL="201295" lvl="1" indent="0">
              <a:lnSpc>
                <a:spcPct val="150000"/>
              </a:lnSpc>
              <a:buFont typeface="Wingdings" panose="05000000000000000000" pitchFamily="2" charset="2"/>
              <a:buNone/>
            </a:pPr>
            <a:r>
              <a:rPr kumimoji="1" lang="zh-CN" altLang="en-US" sz="2000" dirty="0">
                <a:sym typeface="+mn-ea"/>
              </a:rPr>
              <a:t>神经元：</a:t>
            </a:r>
            <a:r>
              <a:rPr kumimoji="1" lang="en-US" altLang="zh-CN" sz="2000" dirty="0">
                <a:sym typeface="+mn-ea"/>
              </a:rPr>
              <a:t>人脑中存在大量神经元，它们并非孤立存在，每个神经元都与其它大量的神经元相连，神经元接受外界刺激后产生反应，将信息传递给与之连接的神经元；</a:t>
            </a:r>
          </a:p>
          <a:p>
            <a:pPr marL="201295" lvl="1" indent="0">
              <a:lnSpc>
                <a:spcPct val="150000"/>
              </a:lnSpc>
              <a:buFont typeface="Wingdings" panose="05000000000000000000" pitchFamily="2" charset="2"/>
              <a:buNone/>
            </a:pPr>
            <a:r>
              <a:rPr kumimoji="1" lang="zh-CN" altLang="en-US" sz="2000" dirty="0">
                <a:sym typeface="+mn-ea"/>
              </a:rPr>
              <a:t>神经网络：</a:t>
            </a:r>
            <a:r>
              <a:rPr kumimoji="1" lang="en-US" altLang="zh-CN" sz="2000" dirty="0" err="1">
                <a:sym typeface="+mn-ea"/>
              </a:rPr>
              <a:t>人工神经网络简称神经网络，是一种模仿动物神经结构的数学模型，这种模型依靠模仿神经元之间大量的连接结构来处理数据</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dirty="0" err="1">
                <a:sym typeface="+mn-ea"/>
              </a:rPr>
              <a:t>神经网络目前在多媒体（语音识别、图像识别和自然语言处理等</a:t>
            </a:r>
            <a:r>
              <a:rPr kumimoji="1" lang="en-US" altLang="zh-CN" sz="2000" dirty="0">
                <a:sym typeface="+mn-ea"/>
              </a:rPr>
              <a:t>）、军事、医疗、智能制造等领域都有重要应用。</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4.1 </a:t>
            </a:r>
            <a:r>
              <a:rPr kumimoji="1" lang="zh-CN" altLang="en-US" dirty="0">
                <a:sym typeface="+mn-ea"/>
              </a:rPr>
              <a:t>神经网络</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zh-CN" altLang="en-US" dirty="0">
                <a:sym typeface="+mn-ea"/>
              </a:rPr>
              <a:t>现</a:t>
            </a:r>
            <a:r>
              <a:rPr kumimoji="1" lang="en-US" altLang="zh-CN" dirty="0" err="1">
                <a:sym typeface="+mn-ea"/>
              </a:rPr>
              <a:t>以儿童自闭症的诊断为例来理解神经网络结构</a:t>
            </a:r>
            <a:endParaRPr kumimoji="1" lang="en-US" altLang="zh-CN" dirty="0">
              <a:sym typeface="+mn-ea"/>
            </a:endParaRPr>
          </a:p>
          <a:p>
            <a:pPr>
              <a:lnSpc>
                <a:spcPct val="150000"/>
              </a:lnSpc>
              <a:buFont typeface="Wingdings" panose="05000000000000000000" pitchFamily="2" charset="2"/>
              <a:buChar char="Ø"/>
            </a:pPr>
            <a:r>
              <a:rPr kumimoji="1" lang="zh-CN" altLang="en-US" sz="2000" dirty="0">
                <a:sym typeface="+mn-ea"/>
              </a:rPr>
              <a:t>神经网络及其结构</a:t>
            </a:r>
            <a:endParaRPr kumimoji="1" lang="en-US" altLang="zh-CN" sz="2000" dirty="0"/>
          </a:p>
          <a:p>
            <a:pPr lvl="1">
              <a:lnSpc>
                <a:spcPct val="150000"/>
              </a:lnSpc>
              <a:buFont typeface="Wingdings" panose="05000000000000000000" pitchFamily="2" charset="2"/>
              <a:buChar char="Ø"/>
            </a:pPr>
            <a:r>
              <a:rPr kumimoji="1" lang="zh-CN" altLang="en-US" dirty="0">
                <a:sym typeface="+mn-ea"/>
              </a:rPr>
              <a:t>右</a:t>
            </a:r>
            <a:r>
              <a:rPr kumimoji="1" lang="en-US" altLang="zh-CN" dirty="0" err="1">
                <a:sym typeface="+mn-ea"/>
              </a:rPr>
              <a:t>图描述</a:t>
            </a:r>
            <a:r>
              <a:rPr kumimoji="1" lang="zh-CN" altLang="en-US" dirty="0">
                <a:sym typeface="+mn-ea"/>
              </a:rPr>
              <a:t>儿童自闭症的</a:t>
            </a:r>
            <a:r>
              <a:rPr kumimoji="1" lang="en-US" altLang="zh-CN" dirty="0" err="1">
                <a:sym typeface="+mn-ea"/>
              </a:rPr>
              <a:t>诊断过程</a:t>
            </a:r>
            <a:r>
              <a:rPr kumimoji="1" lang="zh-CN" altLang="en-US" dirty="0">
                <a:sym typeface="+mn-ea"/>
              </a:rPr>
              <a:t>：</a:t>
            </a:r>
            <a:endParaRPr kumimoji="1" lang="en-US" altLang="zh-CN" dirty="0">
              <a:sym typeface="+mn-ea"/>
            </a:endParaRPr>
          </a:p>
          <a:p>
            <a:pPr marL="457200" lvl="1" indent="0">
              <a:lnSpc>
                <a:spcPct val="150000"/>
              </a:lnSpc>
              <a:buNone/>
            </a:pPr>
            <a:r>
              <a:rPr kumimoji="1" lang="zh-CN" altLang="en-US" dirty="0">
                <a:sym typeface="+mn-ea"/>
              </a:rPr>
              <a:t>这表示</a:t>
            </a:r>
            <a:r>
              <a:rPr kumimoji="1" lang="en-US" altLang="zh-CN" dirty="0" err="1">
                <a:sym typeface="+mn-ea"/>
              </a:rPr>
              <a:t>一个简单的神经网络结构</a:t>
            </a:r>
            <a:r>
              <a:rPr kumimoji="1" lang="en-US" altLang="zh-CN" dirty="0">
                <a:sym typeface="+mn-ea"/>
              </a:rPr>
              <a:t>，</a:t>
            </a:r>
          </a:p>
          <a:p>
            <a:pPr marL="457200" lvl="1" indent="0">
              <a:lnSpc>
                <a:spcPct val="150000"/>
              </a:lnSpc>
              <a:buNone/>
            </a:pPr>
            <a:r>
              <a:rPr kumimoji="1" lang="en-US" altLang="zh-CN" dirty="0" err="1">
                <a:sym typeface="+mn-ea"/>
              </a:rPr>
              <a:t>包括：有输入，中间处理，输出</a:t>
            </a:r>
            <a:r>
              <a:rPr kumimoji="1" lang="en-US" altLang="zh-CN" dirty="0">
                <a:sym typeface="+mn-ea"/>
              </a:rPr>
              <a:t>。</a:t>
            </a:r>
            <a:endParaRPr kumimoji="1" lang="en-US" altLang="zh-CN" dirty="0"/>
          </a:p>
          <a:p>
            <a:pPr lvl="1">
              <a:lnSpc>
                <a:spcPct val="150000"/>
              </a:lnSpc>
              <a:buFont typeface="Wingdings" panose="05000000000000000000" pitchFamily="2" charset="2"/>
              <a:buChar char="Ø"/>
            </a:pPr>
            <a:r>
              <a:rPr kumimoji="1" lang="en-US" altLang="zh-CN" dirty="0">
                <a:sym typeface="+mn-ea"/>
              </a:rPr>
              <a:t>由</a:t>
            </a:r>
            <a:r>
              <a:rPr kumimoji="1" lang="zh-CN" altLang="en-US" dirty="0">
                <a:sym typeface="+mn-ea"/>
              </a:rPr>
              <a:t>此</a:t>
            </a:r>
            <a:r>
              <a:rPr kumimoji="1" lang="en-US" altLang="zh-CN" dirty="0" err="1">
                <a:sym typeface="+mn-ea"/>
              </a:rPr>
              <a:t>可见神经网络是一个“层层递进”的结构</a:t>
            </a:r>
            <a:r>
              <a:rPr kumimoji="1" lang="en-US" altLang="zh-CN" dirty="0">
                <a:sym typeface="+mn-ea"/>
              </a:rPr>
              <a:t>，</a:t>
            </a:r>
          </a:p>
          <a:p>
            <a:pPr marL="457200" lvl="1" indent="0">
              <a:lnSpc>
                <a:spcPct val="150000"/>
              </a:lnSpc>
              <a:buNone/>
            </a:pPr>
            <a:r>
              <a:rPr kumimoji="1" lang="en-US" altLang="zh-CN" dirty="0" err="1">
                <a:sym typeface="+mn-ea"/>
              </a:rPr>
              <a:t>获取输入信息后，中间可以有无数个处理步骤</a:t>
            </a:r>
            <a:r>
              <a:rPr kumimoji="1" lang="en-US" altLang="zh-CN" dirty="0">
                <a:sym typeface="+mn-ea"/>
              </a:rPr>
              <a:t>，</a:t>
            </a:r>
          </a:p>
          <a:p>
            <a:pPr marL="457200" lvl="1" indent="0">
              <a:lnSpc>
                <a:spcPct val="150000"/>
              </a:lnSpc>
              <a:buNone/>
            </a:pPr>
            <a:r>
              <a:rPr kumimoji="1" lang="en-US" altLang="zh-CN" dirty="0">
                <a:sym typeface="+mn-ea"/>
              </a:rPr>
              <a:t>每个步骤都是上个步骤的“进一步归纳”；具体“递进”多少层完全取决于相应的问题。</a:t>
            </a:r>
            <a:endParaRPr kumimoji="1" lang="en-US" altLang="zh-CN" dirty="0"/>
          </a:p>
          <a:p>
            <a:pPr>
              <a:lnSpc>
                <a:spcPct val="150000"/>
              </a:lnSpc>
              <a:buFont typeface="Wingdings" panose="05000000000000000000" pitchFamily="2" charset="2"/>
              <a:buChar char="Ø"/>
            </a:pPr>
            <a:endParaRPr lang="zh-CN" altLang="en-US" dirty="0"/>
          </a:p>
        </p:txBody>
      </p:sp>
      <p:graphicFrame>
        <p:nvGraphicFramePr>
          <p:cNvPr id="5" name="对象 -2147482542"/>
          <p:cNvGraphicFramePr>
            <a:graphicFrameLocks noChangeAspect="1"/>
          </p:cNvGraphicFramePr>
          <p:nvPr/>
        </p:nvGraphicFramePr>
        <p:xfrm>
          <a:off x="6058534" y="1400175"/>
          <a:ext cx="5523865" cy="2466340"/>
        </p:xfrm>
        <a:graphic>
          <a:graphicData uri="http://schemas.openxmlformats.org/presentationml/2006/ole">
            <mc:AlternateContent xmlns:mc="http://schemas.openxmlformats.org/markup-compatibility/2006">
              <mc:Choice xmlns:v="urn:schemas-microsoft-com:vml" Requires="v">
                <p:oleObj spid="_x0000_s3114" r:id="rId3" imgW="3799205" imgH="1692910" progId="Visio.Drawing.11">
                  <p:embed/>
                </p:oleObj>
              </mc:Choice>
              <mc:Fallback>
                <p:oleObj r:id="rId3" imgW="3799205" imgH="1692910" progId="Visio.Drawing.11">
                  <p:embed/>
                  <p:pic>
                    <p:nvPicPr>
                      <p:cNvPr id="0" name="图片 3075"/>
                      <p:cNvPicPr/>
                      <p:nvPr/>
                    </p:nvPicPr>
                    <p:blipFill>
                      <a:blip r:embed="rId4"/>
                      <a:stretch>
                        <a:fillRect/>
                      </a:stretch>
                    </p:blipFill>
                    <p:spPr>
                      <a:xfrm>
                        <a:off x="6058534" y="1400175"/>
                        <a:ext cx="5523865" cy="246634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4.1 </a:t>
            </a:r>
            <a:r>
              <a:rPr kumimoji="1" lang="zh-CN" altLang="en-US" dirty="0">
                <a:sym typeface="+mn-ea"/>
              </a:rPr>
              <a:t>神经网络</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神经网络的结构</a:t>
            </a:r>
          </a:p>
          <a:p>
            <a:pPr lvl="1">
              <a:lnSpc>
                <a:spcPct val="150000"/>
              </a:lnSpc>
              <a:buFont typeface="Wingdings" panose="05000000000000000000" pitchFamily="2" charset="2"/>
              <a:buChar char="Ø"/>
            </a:pPr>
            <a:r>
              <a:rPr kumimoji="1" lang="en-US" altLang="zh-CN" dirty="0">
                <a:sym typeface="+mn-ea"/>
              </a:rPr>
              <a:t>将</a:t>
            </a:r>
            <a:r>
              <a:rPr kumimoji="1" lang="zh-CN" altLang="en-US" dirty="0">
                <a:sym typeface="+mn-ea"/>
              </a:rPr>
              <a:t>自闭症诊断图</a:t>
            </a:r>
            <a:r>
              <a:rPr kumimoji="1" lang="en-US" altLang="zh-CN" dirty="0">
                <a:sym typeface="+mn-ea"/>
              </a:rPr>
              <a:t>抽象成神经网络结构，如</a:t>
            </a:r>
            <a:endParaRPr kumimoji="1" lang="en-US" altLang="zh-CN" dirty="0"/>
          </a:p>
          <a:p>
            <a:pPr marL="201295" lvl="1" indent="0">
              <a:lnSpc>
                <a:spcPct val="150000"/>
              </a:lnSpc>
              <a:buFont typeface="Wingdings" panose="05000000000000000000" pitchFamily="2" charset="2"/>
              <a:buNone/>
            </a:pPr>
            <a:r>
              <a:rPr kumimoji="1" lang="zh-CN" altLang="en-US" dirty="0">
                <a:sym typeface="+mn-ea"/>
              </a:rPr>
              <a:t>右图</a:t>
            </a:r>
            <a:r>
              <a:rPr kumimoji="1" lang="en-US" altLang="zh-CN" dirty="0">
                <a:sym typeface="+mn-ea"/>
              </a:rPr>
              <a:t>所示。可以看到输入层包含2个输入值，</a:t>
            </a:r>
            <a:endParaRPr kumimoji="1" lang="en-US" altLang="zh-CN" dirty="0"/>
          </a:p>
          <a:p>
            <a:pPr marL="201295" lvl="1" indent="0">
              <a:lnSpc>
                <a:spcPct val="150000"/>
              </a:lnSpc>
              <a:buFont typeface="Wingdings" panose="05000000000000000000" pitchFamily="2" charset="2"/>
              <a:buNone/>
            </a:pPr>
            <a:r>
              <a:rPr kumimoji="1" lang="en-US" altLang="zh-CN" dirty="0">
                <a:sym typeface="+mn-ea"/>
              </a:rPr>
              <a:t>输出层包含1个输出值，隐藏层包含3个节点。</a:t>
            </a:r>
            <a:endParaRPr kumimoji="1" lang="en-US" altLang="zh-CN" dirty="0"/>
          </a:p>
          <a:p>
            <a:pPr marL="201295" lvl="1" indent="0">
              <a:lnSpc>
                <a:spcPct val="150000"/>
              </a:lnSpc>
              <a:buFont typeface="Wingdings" panose="05000000000000000000" pitchFamily="2" charset="2"/>
              <a:buNone/>
            </a:pPr>
            <a:r>
              <a:rPr kumimoji="1" lang="en-US" altLang="zh-CN" dirty="0">
                <a:sym typeface="+mn-ea"/>
              </a:rPr>
              <a:t>该图中节点的意义与</a:t>
            </a:r>
            <a:r>
              <a:rPr kumimoji="1" lang="zh-CN" altLang="en-US" dirty="0">
                <a:sym typeface="+mn-ea"/>
              </a:rPr>
              <a:t>诊断图</a:t>
            </a:r>
            <a:r>
              <a:rPr kumimoji="1" lang="en-US" altLang="zh-CN" dirty="0" err="1">
                <a:sym typeface="+mn-ea"/>
              </a:rPr>
              <a:t>相对应</a:t>
            </a:r>
            <a:r>
              <a:rPr kumimoji="1" lang="en-US" altLang="zh-CN" dirty="0">
                <a:sym typeface="+mn-ea"/>
              </a:rPr>
              <a:t>，</a:t>
            </a:r>
          </a:p>
          <a:p>
            <a:pPr marL="201295" lvl="1" indent="0">
              <a:lnSpc>
                <a:spcPct val="150000"/>
              </a:lnSpc>
              <a:buFont typeface="Wingdings" panose="05000000000000000000" pitchFamily="2" charset="2"/>
              <a:buNone/>
            </a:pPr>
            <a:r>
              <a:rPr kumimoji="1" lang="en-US" altLang="zh-CN" dirty="0">
                <a:sym typeface="+mn-ea"/>
              </a:rPr>
              <a:t>     如x1代表“儿童生理状况”，a1代表“社交障碍”。</a:t>
            </a:r>
          </a:p>
          <a:p>
            <a:pPr marL="544195" lvl="1" indent="-342900">
              <a:lnSpc>
                <a:spcPct val="150000"/>
              </a:lnSpc>
              <a:buFont typeface="Wingdings" panose="05000000000000000000" pitchFamily="2" charset="2"/>
              <a:buChar char="Ø"/>
            </a:pPr>
            <a:r>
              <a:rPr kumimoji="1" lang="zh-CN" altLang="en-US" dirty="0">
                <a:sym typeface="+mn-ea"/>
              </a:rPr>
              <a:t>全连接：</a:t>
            </a:r>
            <a:r>
              <a:rPr kumimoji="1" dirty="0" err="1">
                <a:sym typeface="+mn-ea"/>
              </a:rPr>
              <a:t>此处还要介绍一个常用概念</a:t>
            </a:r>
            <a:r>
              <a:rPr kumimoji="1" dirty="0">
                <a:sym typeface="+mn-ea"/>
              </a:rPr>
              <a:t>——全连接。观察图4-3，输入层两个节点与隐藏层三个节点均有连接，隐藏层三个节点也都与输出层每个节点连接</a:t>
            </a:r>
            <a:endParaRPr kumimoji="1" lang="en-US" altLang="zh-CN" dirty="0">
              <a:sym typeface="+mn-ea"/>
            </a:endParaRPr>
          </a:p>
          <a:p>
            <a:pPr marL="201295" lvl="1" indent="0">
              <a:lnSpc>
                <a:spcPct val="150000"/>
              </a:lnSpc>
              <a:buNone/>
            </a:pPr>
            <a:r>
              <a:rPr kumimoji="1" sz="2000" dirty="0" err="1">
                <a:sym typeface="+mn-ea"/>
              </a:rPr>
              <a:t>像这样每一层的每一个节点都有线连向下一层的全部节点的神经网络，就被称作全连接网络（简称全连接</a:t>
            </a:r>
            <a:r>
              <a:rPr kumimoji="1" sz="2000" dirty="0">
                <a:sym typeface="+mn-ea"/>
              </a:rPr>
              <a:t>）。</a:t>
            </a:r>
            <a:endParaRPr lang="zh-CN" altLang="en-US" dirty="0"/>
          </a:p>
        </p:txBody>
      </p:sp>
      <p:graphicFrame>
        <p:nvGraphicFramePr>
          <p:cNvPr id="4" name="对象 -2147482535"/>
          <p:cNvGraphicFramePr>
            <a:graphicFrameLocks noChangeAspect="1"/>
          </p:cNvGraphicFramePr>
          <p:nvPr/>
        </p:nvGraphicFramePr>
        <p:xfrm>
          <a:off x="7293928" y="1709419"/>
          <a:ext cx="3707447" cy="1819593"/>
        </p:xfrm>
        <a:graphic>
          <a:graphicData uri="http://schemas.openxmlformats.org/presentationml/2006/ole">
            <mc:AlternateContent xmlns:mc="http://schemas.openxmlformats.org/markup-compatibility/2006">
              <mc:Choice xmlns:v="urn:schemas-microsoft-com:vml" Requires="v">
                <p:oleObj spid="_x0000_s4133" r:id="rId3" imgW="2466340" imgH="1257935" progId="Visio.Drawing.11">
                  <p:embed/>
                </p:oleObj>
              </mc:Choice>
              <mc:Fallback>
                <p:oleObj r:id="rId3" imgW="2466340" imgH="1257935" progId="Visio.Drawing.11">
                  <p:embed/>
                  <p:pic>
                    <p:nvPicPr>
                      <p:cNvPr id="0" name="图片 3075"/>
                      <p:cNvPicPr/>
                      <p:nvPr/>
                    </p:nvPicPr>
                    <p:blipFill>
                      <a:blip r:embed="rId4"/>
                      <a:stretch>
                        <a:fillRect/>
                      </a:stretch>
                    </p:blipFill>
                    <p:spPr>
                      <a:xfrm>
                        <a:off x="7293928" y="1709419"/>
                        <a:ext cx="3707447" cy="1819593"/>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4.1 </a:t>
            </a:r>
            <a:r>
              <a:rPr kumimoji="1" lang="zh-CN" altLang="en-US" dirty="0">
                <a:sym typeface="+mn-ea"/>
              </a:rPr>
              <a:t>神经网络</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en-US" altLang="zh-CN" sz="2000" dirty="0">
                <a:sym typeface="+mn-ea"/>
              </a:rPr>
              <a:t>4.1.2 </a:t>
            </a:r>
            <a:r>
              <a:rPr kumimoji="1" lang="zh-CN" altLang="en-US" sz="2000" dirty="0">
                <a:sym typeface="+mn-ea"/>
              </a:rPr>
              <a:t>神经网络的计算</a:t>
            </a:r>
          </a:p>
          <a:p>
            <a:pPr marL="0" indent="0">
              <a:lnSpc>
                <a:spcPct val="150000"/>
              </a:lnSpc>
              <a:buFont typeface="Wingdings" panose="05000000000000000000" pitchFamily="2" charset="2"/>
              <a:buNone/>
            </a:pPr>
            <a:r>
              <a:rPr kumimoji="1" lang="zh-CN" altLang="en-US" sz="2000" dirty="0">
                <a:sym typeface="+mn-ea"/>
              </a:rPr>
              <a:t>    神经网络的计算过程分为3步：</a:t>
            </a:r>
          </a:p>
          <a:p>
            <a:pPr lvl="1">
              <a:lnSpc>
                <a:spcPct val="150000"/>
              </a:lnSpc>
              <a:buFont typeface="Wingdings" panose="05000000000000000000" pitchFamily="2" charset="2"/>
              <a:buChar char="Ø"/>
            </a:pPr>
            <a:r>
              <a:rPr kumimoji="1" lang="zh-CN" altLang="en-US" dirty="0">
                <a:sym typeface="+mn-ea"/>
              </a:rPr>
              <a:t>前向传播</a:t>
            </a:r>
          </a:p>
          <a:p>
            <a:pPr lvl="1">
              <a:lnSpc>
                <a:spcPct val="150000"/>
              </a:lnSpc>
              <a:buFont typeface="Wingdings" panose="05000000000000000000" pitchFamily="2" charset="2"/>
              <a:buChar char="Ø"/>
            </a:pPr>
            <a:r>
              <a:rPr kumimoji="1" lang="zh-CN" altLang="en-US" dirty="0">
                <a:sym typeface="+mn-ea"/>
              </a:rPr>
              <a:t>后向传播</a:t>
            </a:r>
          </a:p>
          <a:p>
            <a:pPr lvl="1">
              <a:lnSpc>
                <a:spcPct val="150000"/>
              </a:lnSpc>
              <a:buFont typeface="Wingdings" panose="05000000000000000000" pitchFamily="2" charset="2"/>
              <a:buChar char="Ø"/>
            </a:pPr>
            <a:r>
              <a:rPr kumimoji="1" lang="zh-CN" altLang="en-US" dirty="0">
                <a:sym typeface="+mn-ea"/>
              </a:rPr>
              <a:t>梯度下降</a:t>
            </a:r>
          </a:p>
          <a:p>
            <a:pPr marL="0" indent="0">
              <a:lnSpc>
                <a:spcPct val="150000"/>
              </a:lnSpc>
              <a:buFont typeface="Wingdings" panose="05000000000000000000" pitchFamily="2" charset="2"/>
              <a:buNone/>
            </a:pPr>
            <a:endParaRPr kumimoji="1" lang="en-US" altLang="zh-CN" sz="20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BP</a:t>
            </a:r>
            <a:r>
              <a:rPr kumimoji="1" lang="zh-CN" altLang="en-US" sz="2000" dirty="0">
                <a:sym typeface="+mn-ea"/>
              </a:rPr>
              <a:t>算法</a:t>
            </a:r>
          </a:p>
          <a:p>
            <a:pPr marL="201295" lvl="1" indent="0">
              <a:lnSpc>
                <a:spcPct val="150000"/>
              </a:lnSpc>
              <a:buFont typeface="Wingdings" panose="05000000000000000000" pitchFamily="2" charset="2"/>
              <a:buNone/>
            </a:pPr>
            <a:r>
              <a:rPr kumimoji="1" lang="zh-CN" altLang="en-US" sz="2000" dirty="0">
                <a:sym typeface="+mn-ea"/>
              </a:rPr>
              <a:t>反向传播算法又称BP算法(Back Propagation) ，主要用于优化参数</a:t>
            </a:r>
            <a:r>
              <a:rPr kumimoji="1" lang="en-US" altLang="zh-CN" sz="2000" dirty="0">
                <a:sym typeface="+mn-ea"/>
              </a:rPr>
              <a:t>(w,b)</a:t>
            </a:r>
            <a:r>
              <a:rPr kumimoji="1" lang="zh-CN" altLang="en-US" sz="2000" dirty="0">
                <a:sym typeface="+mn-ea"/>
              </a:rPr>
              <a:t>。</a:t>
            </a:r>
            <a:endParaRPr kumimoji="1" lang="en-US" altLang="zh-CN" sz="2000" dirty="0">
              <a:sym typeface="+mn-ea"/>
            </a:endParaRPr>
          </a:p>
          <a:p>
            <a:pPr marL="201295" lvl="1" indent="0">
              <a:lnSpc>
                <a:spcPct val="150000"/>
              </a:lnSpc>
              <a:buFont typeface="Wingdings" panose="05000000000000000000" pitchFamily="2" charset="2"/>
              <a:buNone/>
            </a:pPr>
            <a:r>
              <a:rPr kumimoji="1" lang="zh-CN" altLang="en-US" sz="2000" dirty="0">
                <a:sym typeface="+mn-ea"/>
              </a:rPr>
              <a:t>BP算法就是利用损失函数进行反向求导优化，求出损失函数最小时的参数的值。</a:t>
            </a:r>
            <a:endParaRPr kumimoji="1" lang="en-US" altLang="zh-CN" sz="2000" dirty="0">
              <a:sym typeface="+mn-ea"/>
            </a:endParaRPr>
          </a:p>
          <a:p>
            <a:pPr marL="201295" lvl="1" indent="0">
              <a:lnSpc>
                <a:spcPct val="150000"/>
              </a:lnSpc>
              <a:buFont typeface="Wingdings" panose="05000000000000000000" pitchFamily="2" charset="2"/>
              <a:buNone/>
            </a:pPr>
            <a:r>
              <a:rPr kumimoji="1" lang="en-US" altLang="zh-CN" sz="2000" dirty="0">
                <a:sym typeface="+mn-ea"/>
              </a:rPr>
              <a:t>BP</a:t>
            </a:r>
            <a:r>
              <a:rPr kumimoji="1" lang="zh-CN" altLang="en-US" sz="2000" dirty="0">
                <a:sym typeface="+mn-ea"/>
              </a:rPr>
              <a:t>算法求导过程，仍旧使用上面的神经网络。过程与逻辑回归的反向计算类似，区别在于BP算法对于有隐藏层的神经网络能降低计算复杂度，其思想与动态规划类似。</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marL="0" indent="0">
              <a:lnSpc>
                <a:spcPct val="150000"/>
              </a:lnSpc>
              <a:buNone/>
            </a:pPr>
            <a:r>
              <a:rPr kumimoji="1" lang="en-US" sz="2000" dirty="0">
                <a:sym typeface="+mn-ea"/>
              </a:rPr>
              <a:t>4.2.2 </a:t>
            </a:r>
            <a:r>
              <a:rPr kumimoji="1" sz="2000" dirty="0" err="1">
                <a:sym typeface="+mn-ea"/>
              </a:rPr>
              <a:t>逻辑回归与BP算法</a:t>
            </a:r>
            <a:endParaRPr kumimoji="1" sz="2000" dirty="0">
              <a:sym typeface="+mn-ea"/>
            </a:endParaRPr>
          </a:p>
          <a:p>
            <a:pPr marL="201295" lvl="1" indent="0">
              <a:lnSpc>
                <a:spcPct val="150000"/>
              </a:lnSpc>
              <a:buFont typeface="Wingdings" panose="05000000000000000000" pitchFamily="2" charset="2"/>
              <a:buNone/>
            </a:pPr>
            <a:r>
              <a:rPr kumimoji="1" sz="2000" dirty="0" err="1">
                <a:sym typeface="+mn-ea"/>
              </a:rPr>
              <a:t>回顾逻辑回归的前向传播和后向传播的计算过程。首先，逻辑回归的正向计算过程如下式所示</a:t>
            </a:r>
            <a:r>
              <a:rPr kumimoji="1" sz="2000" dirty="0">
                <a:sym typeface="+mn-ea"/>
              </a:rPr>
              <a:t>：</a:t>
            </a:r>
          </a:p>
          <a:p>
            <a:pPr marL="201295" lvl="1" indent="0">
              <a:lnSpc>
                <a:spcPct val="150000"/>
              </a:lnSpc>
              <a:buFont typeface="Wingdings" panose="05000000000000000000" pitchFamily="2" charset="2"/>
              <a:buNone/>
            </a:pPr>
            <a:endParaRPr kumimoji="1" sz="2000" dirty="0">
              <a:sym typeface="+mn-ea"/>
            </a:endParaRPr>
          </a:p>
          <a:p>
            <a:pPr marL="201295" lvl="1" indent="0">
              <a:lnSpc>
                <a:spcPct val="150000"/>
              </a:lnSpc>
              <a:buFont typeface="Wingdings" panose="05000000000000000000" pitchFamily="2" charset="2"/>
              <a:buNone/>
            </a:pPr>
            <a:r>
              <a:rPr kumimoji="1" sz="2000" dirty="0">
                <a:sym typeface="+mn-ea"/>
              </a:rPr>
              <a:t>其中，  代表输入，   代表模型输出，代表实际值。       表示损失函数。这个过程中的激活函数为Sigmoid函数。</a:t>
            </a:r>
            <a:endParaRPr lang="zh-CN" altLang="en-US" dirty="0"/>
          </a:p>
        </p:txBody>
      </p:sp>
      <p:graphicFrame>
        <p:nvGraphicFramePr>
          <p:cNvPr id="4" name="对象 -2147482408"/>
          <p:cNvGraphicFramePr>
            <a:graphicFrameLocks noChangeAspect="1"/>
          </p:cNvGraphicFramePr>
          <p:nvPr/>
        </p:nvGraphicFramePr>
        <p:xfrm>
          <a:off x="3023235" y="2573020"/>
          <a:ext cx="6710680" cy="487045"/>
        </p:xfrm>
        <a:graphic>
          <a:graphicData uri="http://schemas.openxmlformats.org/presentationml/2006/ole">
            <mc:AlternateContent xmlns:mc="http://schemas.openxmlformats.org/markup-compatibility/2006">
              <mc:Choice xmlns:v="urn:schemas-microsoft-com:vml" Requires="v">
                <p:oleObj spid="_x0000_s19582" r:id="rId3" imgW="3048000" imgH="228600" progId="Equation.3">
                  <p:embed/>
                </p:oleObj>
              </mc:Choice>
              <mc:Fallback>
                <p:oleObj r:id="rId3" imgW="3048000" imgH="228600" progId="Equation.3">
                  <p:embed/>
                  <p:pic>
                    <p:nvPicPr>
                      <p:cNvPr id="0" name="图片 3075"/>
                      <p:cNvPicPr/>
                      <p:nvPr/>
                    </p:nvPicPr>
                    <p:blipFill>
                      <a:blip r:embed="rId4"/>
                      <a:stretch>
                        <a:fillRect/>
                      </a:stretch>
                    </p:blipFill>
                    <p:spPr>
                      <a:xfrm>
                        <a:off x="3023235" y="2573020"/>
                        <a:ext cx="6710680" cy="487045"/>
                      </a:xfrm>
                      <a:prstGeom prst="rect">
                        <a:avLst/>
                      </a:prstGeom>
                      <a:noFill/>
                      <a:ln w="38100">
                        <a:noFill/>
                        <a:miter/>
                      </a:ln>
                    </p:spPr>
                  </p:pic>
                </p:oleObj>
              </mc:Fallback>
            </mc:AlternateContent>
          </a:graphicData>
        </a:graphic>
      </p:graphicFrame>
      <p:graphicFrame>
        <p:nvGraphicFramePr>
          <p:cNvPr id="5" name="对象 -2147482407"/>
          <p:cNvGraphicFramePr>
            <a:graphicFrameLocks noChangeAspect="1"/>
          </p:cNvGraphicFramePr>
          <p:nvPr/>
        </p:nvGraphicFramePr>
        <p:xfrm>
          <a:off x="1591945" y="3354070"/>
          <a:ext cx="347345" cy="347345"/>
        </p:xfrm>
        <a:graphic>
          <a:graphicData uri="http://schemas.openxmlformats.org/presentationml/2006/ole">
            <mc:AlternateContent xmlns:mc="http://schemas.openxmlformats.org/markup-compatibility/2006">
              <mc:Choice xmlns:v="urn:schemas-microsoft-com:vml" Requires="v">
                <p:oleObj spid="_x0000_s19583" r:id="rId5" imgW="127000" imgH="139700" progId="Equation.3">
                  <p:embed/>
                </p:oleObj>
              </mc:Choice>
              <mc:Fallback>
                <p:oleObj r:id="rId5" imgW="127000" imgH="139700" progId="Equation.3">
                  <p:embed/>
                  <p:pic>
                    <p:nvPicPr>
                      <p:cNvPr id="0" name="图片 3"/>
                      <p:cNvPicPr/>
                      <p:nvPr/>
                    </p:nvPicPr>
                    <p:blipFill>
                      <a:blip r:embed="rId6"/>
                      <a:stretch>
                        <a:fillRect/>
                      </a:stretch>
                    </p:blipFill>
                    <p:spPr>
                      <a:xfrm>
                        <a:off x="1591945" y="3354070"/>
                        <a:ext cx="347345" cy="347345"/>
                      </a:xfrm>
                      <a:prstGeom prst="rect">
                        <a:avLst/>
                      </a:prstGeom>
                      <a:noFill/>
                      <a:ln w="38100">
                        <a:noFill/>
                        <a:miter/>
                      </a:ln>
                    </p:spPr>
                  </p:pic>
                </p:oleObj>
              </mc:Fallback>
            </mc:AlternateContent>
          </a:graphicData>
        </a:graphic>
      </p:graphicFrame>
      <p:graphicFrame>
        <p:nvGraphicFramePr>
          <p:cNvPr id="7" name="对象 -2147482406"/>
          <p:cNvGraphicFramePr>
            <a:graphicFrameLocks noChangeAspect="1"/>
          </p:cNvGraphicFramePr>
          <p:nvPr/>
        </p:nvGraphicFramePr>
        <p:xfrm>
          <a:off x="3178810" y="3237230"/>
          <a:ext cx="294005" cy="464185"/>
        </p:xfrm>
        <a:graphic>
          <a:graphicData uri="http://schemas.openxmlformats.org/presentationml/2006/ole">
            <mc:AlternateContent xmlns:mc="http://schemas.openxmlformats.org/markup-compatibility/2006">
              <mc:Choice xmlns:v="urn:schemas-microsoft-com:vml" Requires="v">
                <p:oleObj spid="_x0000_s19584" r:id="rId7" imgW="139700" imgH="203200" progId="Equation.3">
                  <p:embed/>
                </p:oleObj>
              </mc:Choice>
              <mc:Fallback>
                <p:oleObj r:id="rId7" imgW="139700" imgH="203200" progId="Equation.3">
                  <p:embed/>
                  <p:pic>
                    <p:nvPicPr>
                      <p:cNvPr id="0" name="图片 4"/>
                      <p:cNvPicPr/>
                      <p:nvPr/>
                    </p:nvPicPr>
                    <p:blipFill>
                      <a:blip r:embed="rId8"/>
                      <a:stretch>
                        <a:fillRect/>
                      </a:stretch>
                    </p:blipFill>
                    <p:spPr>
                      <a:xfrm>
                        <a:off x="3178810" y="3237230"/>
                        <a:ext cx="294005" cy="464185"/>
                      </a:xfrm>
                      <a:prstGeom prst="rect">
                        <a:avLst/>
                      </a:prstGeom>
                      <a:noFill/>
                      <a:ln w="38100">
                        <a:noFill/>
                        <a:miter/>
                      </a:ln>
                    </p:spPr>
                  </p:pic>
                </p:oleObj>
              </mc:Fallback>
            </mc:AlternateContent>
          </a:graphicData>
        </a:graphic>
      </p:graphicFrame>
      <p:graphicFrame>
        <p:nvGraphicFramePr>
          <p:cNvPr id="9" name="对象 -2147482404"/>
          <p:cNvGraphicFramePr>
            <a:graphicFrameLocks noChangeAspect="1"/>
          </p:cNvGraphicFramePr>
          <p:nvPr/>
        </p:nvGraphicFramePr>
        <p:xfrm>
          <a:off x="6927215" y="3300730"/>
          <a:ext cx="847090" cy="372745"/>
        </p:xfrm>
        <a:graphic>
          <a:graphicData uri="http://schemas.openxmlformats.org/presentationml/2006/ole">
            <mc:AlternateContent xmlns:mc="http://schemas.openxmlformats.org/markup-compatibility/2006">
              <mc:Choice xmlns:v="urn:schemas-microsoft-com:vml" Requires="v">
                <p:oleObj spid="_x0000_s19585" r:id="rId9" imgW="482600" imgH="203200" progId="Equation.3">
                  <p:embed/>
                </p:oleObj>
              </mc:Choice>
              <mc:Fallback>
                <p:oleObj r:id="rId9" imgW="482600" imgH="203200" progId="Equation.3">
                  <p:embed/>
                  <p:pic>
                    <p:nvPicPr>
                      <p:cNvPr id="0" name="图片 5"/>
                      <p:cNvPicPr/>
                      <p:nvPr/>
                    </p:nvPicPr>
                    <p:blipFill>
                      <a:blip r:embed="rId10"/>
                      <a:stretch>
                        <a:fillRect/>
                      </a:stretch>
                    </p:blipFill>
                    <p:spPr>
                      <a:xfrm>
                        <a:off x="6927215" y="3300730"/>
                        <a:ext cx="847090" cy="37274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4.2 BP</a:t>
            </a:r>
            <a:r>
              <a:rPr kumimoji="1" lang="zh-CN" altLang="en-US" dirty="0">
                <a:sym typeface="+mn-ea"/>
              </a:rPr>
              <a:t>算法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sz="2000" dirty="0">
                <a:sym typeface="+mn-ea"/>
              </a:rPr>
              <a:t>逻辑回归与BP算法</a:t>
            </a:r>
          </a:p>
          <a:p>
            <a:pPr marL="201295" lvl="1" indent="0">
              <a:lnSpc>
                <a:spcPct val="150000"/>
              </a:lnSpc>
              <a:buFont typeface="Wingdings" panose="05000000000000000000" pitchFamily="2" charset="2"/>
              <a:buNone/>
            </a:pPr>
            <a:r>
              <a:rPr kumimoji="1" lang="zh-CN" altLang="en-US" sz="2000" dirty="0">
                <a:sym typeface="+mn-ea"/>
              </a:rPr>
              <a:t>回顾逻辑回归的反向计算过程如下式所示：</a:t>
            </a:r>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endParaRPr kumimoji="1" lang="zh-CN" altLang="en-US" sz="2000" dirty="0"/>
          </a:p>
          <a:p>
            <a:pPr marL="201295" lvl="1" indent="0">
              <a:lnSpc>
                <a:spcPct val="150000"/>
              </a:lnSpc>
              <a:buFont typeface="Wingdings" panose="05000000000000000000" pitchFamily="2" charset="2"/>
              <a:buNone/>
            </a:pPr>
            <a:r>
              <a:rPr kumimoji="1" lang="zh-CN" altLang="en-US" sz="2000" dirty="0">
                <a:sym typeface="+mn-ea"/>
              </a:rPr>
              <a:t>从右向左观察上式，从最右侧的损失函数开始，先由其对预测值求偏导数，然后逐步求出</a:t>
            </a:r>
            <a:r>
              <a:rPr kumimoji="1" lang="en-US" altLang="zh-CN" sz="2000" dirty="0">
                <a:sym typeface="+mn-ea"/>
              </a:rPr>
              <a:t>dw</a:t>
            </a:r>
            <a:r>
              <a:rPr kumimoji="1" lang="zh-CN" altLang="en-US" sz="2000" dirty="0">
                <a:sym typeface="+mn-ea"/>
              </a:rPr>
              <a:t>和</a:t>
            </a:r>
            <a:r>
              <a:rPr kumimoji="1" lang="en-US" altLang="zh-CN" sz="2000" dirty="0">
                <a:sym typeface="+mn-ea"/>
              </a:rPr>
              <a:t>db</a:t>
            </a:r>
            <a:r>
              <a:rPr kumimoji="1" lang="zh-CN" altLang="en-US" sz="2000" dirty="0">
                <a:sym typeface="+mn-ea"/>
              </a:rPr>
              <a:t>。注意到</a:t>
            </a:r>
            <a:r>
              <a:rPr kumimoji="1" lang="en-US" altLang="zh-CN" sz="2000" dirty="0">
                <a:sym typeface="+mn-ea"/>
              </a:rPr>
              <a:t>(w,b)</a:t>
            </a:r>
            <a:r>
              <a:rPr kumimoji="1" lang="zh-CN" altLang="en-US" sz="2000" dirty="0">
                <a:sym typeface="+mn-ea"/>
              </a:rPr>
              <a:t>出现在z的计算式中，而z出现在    的计算式中（这里就用到了链式法则）。逻辑回归的逆向传播过程实质上就是最简单的BP算法应用。</a:t>
            </a:r>
            <a:endParaRPr kumimoji="1" lang="zh-CN" altLang="en-US" sz="2000" dirty="0"/>
          </a:p>
          <a:p>
            <a:pPr>
              <a:lnSpc>
                <a:spcPct val="150000"/>
              </a:lnSpc>
              <a:buFont typeface="Wingdings" panose="05000000000000000000" pitchFamily="2" charset="2"/>
              <a:buChar char="Ø"/>
            </a:pPr>
            <a:endParaRPr lang="zh-CN" altLang="en-US"/>
          </a:p>
        </p:txBody>
      </p:sp>
      <p:graphicFrame>
        <p:nvGraphicFramePr>
          <p:cNvPr id="4" name="对象 -2147482403"/>
          <p:cNvGraphicFramePr>
            <a:graphicFrameLocks noChangeAspect="1"/>
          </p:cNvGraphicFramePr>
          <p:nvPr/>
        </p:nvGraphicFramePr>
        <p:xfrm>
          <a:off x="1771650" y="2322830"/>
          <a:ext cx="7444105" cy="2970530"/>
        </p:xfrm>
        <a:graphic>
          <a:graphicData uri="http://schemas.openxmlformats.org/presentationml/2006/ole">
            <mc:AlternateContent xmlns:mc="http://schemas.openxmlformats.org/markup-compatibility/2006">
              <mc:Choice xmlns:v="urn:schemas-microsoft-com:vml" Requires="v">
                <p:oleObj spid="_x0000_s20546" r:id="rId3" imgW="5397500" imgH="2133600" progId="Equation.DSMT4">
                  <p:embed/>
                </p:oleObj>
              </mc:Choice>
              <mc:Fallback>
                <p:oleObj r:id="rId3" imgW="5397500" imgH="2133600" progId="Equation.DSMT4">
                  <p:embed/>
                  <p:pic>
                    <p:nvPicPr>
                      <p:cNvPr id="0" name="图片 10"/>
                      <p:cNvPicPr/>
                      <p:nvPr/>
                    </p:nvPicPr>
                    <p:blipFill>
                      <a:blip r:embed="rId4"/>
                      <a:stretch>
                        <a:fillRect/>
                      </a:stretch>
                    </p:blipFill>
                    <p:spPr>
                      <a:xfrm>
                        <a:off x="1771650" y="2322830"/>
                        <a:ext cx="7444105" cy="2970530"/>
                      </a:xfrm>
                      <a:prstGeom prst="rect">
                        <a:avLst/>
                      </a:prstGeom>
                      <a:noFill/>
                      <a:ln w="38100">
                        <a:noFill/>
                        <a:miter/>
                      </a:ln>
                    </p:spPr>
                  </p:pic>
                </p:oleObj>
              </mc:Fallback>
            </mc:AlternateContent>
          </a:graphicData>
        </a:graphic>
      </p:graphicFrame>
      <p:graphicFrame>
        <p:nvGraphicFramePr>
          <p:cNvPr id="5" name="对象 -2147482398"/>
          <p:cNvGraphicFramePr>
            <a:graphicFrameLocks noChangeAspect="1"/>
          </p:cNvGraphicFramePr>
          <p:nvPr/>
        </p:nvGraphicFramePr>
        <p:xfrm>
          <a:off x="6471285" y="5894070"/>
          <a:ext cx="213360" cy="335915"/>
        </p:xfrm>
        <a:graphic>
          <a:graphicData uri="http://schemas.openxmlformats.org/presentationml/2006/ole">
            <mc:AlternateContent xmlns:mc="http://schemas.openxmlformats.org/markup-compatibility/2006">
              <mc:Choice xmlns:v="urn:schemas-microsoft-com:vml" Requires="v">
                <p:oleObj spid="_x0000_s20547" r:id="rId5" imgW="139700" imgH="203200" progId="Equation.3">
                  <p:embed/>
                </p:oleObj>
              </mc:Choice>
              <mc:Fallback>
                <p:oleObj r:id="rId5" imgW="139700" imgH="203200" progId="Equation.3">
                  <p:embed/>
                  <p:pic>
                    <p:nvPicPr>
                      <p:cNvPr id="0" name="图片 11"/>
                      <p:cNvPicPr/>
                      <p:nvPr/>
                    </p:nvPicPr>
                    <p:blipFill>
                      <a:blip r:embed="rId6"/>
                      <a:stretch>
                        <a:fillRect/>
                      </a:stretch>
                    </p:blipFill>
                    <p:spPr>
                      <a:xfrm>
                        <a:off x="6471285" y="5894070"/>
                        <a:ext cx="213360" cy="33591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364</TotalTime>
  <Words>1550</Words>
  <Application>Microsoft Office PowerPoint</Application>
  <PresentationFormat>宽屏</PresentationFormat>
  <Paragraphs>253</Paragraphs>
  <Slides>23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39" baseType="lpstr">
      <vt:lpstr>Arial Unicode MS</vt:lpstr>
      <vt:lpstr>Menlo</vt:lpstr>
      <vt:lpstr>等线</vt:lpstr>
      <vt:lpstr>思源黑体 CN Bold</vt:lpstr>
      <vt:lpstr>宋体</vt:lpstr>
      <vt:lpstr>微软雅黑</vt:lpstr>
      <vt:lpstr>微软雅黑 Light</vt:lpstr>
      <vt:lpstr>Arial</vt:lpstr>
      <vt:lpstr>Calibri</vt:lpstr>
      <vt:lpstr>Times New Roman</vt:lpstr>
      <vt:lpstr>Wingdings</vt:lpstr>
      <vt:lpstr>PaddlPaddle</vt:lpstr>
      <vt:lpstr>Microsoft Visio 2003-2010 Drawing</vt:lpstr>
      <vt:lpstr>Equation.3</vt:lpstr>
      <vt:lpstr>MathType 6.0 Equation</vt:lpstr>
      <vt:lpstr>Equation.KSEE3</vt:lpstr>
      <vt:lpstr>PowerPoint 演示文稿</vt:lpstr>
      <vt:lpstr>目录</vt:lpstr>
      <vt:lpstr>4.1 神经网络</vt:lpstr>
      <vt:lpstr>4.1 神经网络</vt:lpstr>
      <vt:lpstr>4.1 神经网络</vt:lpstr>
      <vt:lpstr>4.1 神经网络</vt:lpstr>
      <vt:lpstr>4.2 BP算法</vt:lpstr>
      <vt:lpstr>4.2 BP算法</vt:lpstr>
      <vt:lpstr>4.2 BP算法</vt:lpstr>
      <vt:lpstr>4.2 BP算法</vt:lpstr>
      <vt:lpstr>4.2 BP算法</vt:lpstr>
      <vt:lpstr>4.2 BP算法</vt:lpstr>
      <vt:lpstr>4.2 BP算法</vt:lpstr>
      <vt:lpstr>4.3 BP算法实践</vt:lpstr>
      <vt:lpstr>4.3 BP算法实践</vt:lpstr>
      <vt:lpstr>4.3 BP算法实践</vt:lpstr>
      <vt:lpstr>4.3 BP算法实践</vt:lpstr>
      <vt:lpstr>4.3 BP算法实践</vt:lpstr>
      <vt:lpstr>4.3 BP算法实践</vt:lpstr>
      <vt:lpstr>4.3 BP算法实践</vt:lpstr>
      <vt:lpstr>4.3 BP算法实践</vt:lpstr>
      <vt:lpstr>4.3 BP算法实践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魏星</dc:creator>
  <cp:lastModifiedBy>Windows 用户</cp:lastModifiedBy>
  <cp:revision>119</cp:revision>
  <dcterms:created xsi:type="dcterms:W3CDTF">2018-03-18T08:24:00Z</dcterms:created>
  <dcterms:modified xsi:type="dcterms:W3CDTF">2018-07-02T14:24:01Z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