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9"/>
  </p:notesMasterIdLst>
  <p:handoutMasterIdLst>
    <p:handoutMasterId r:id="rId30"/>
  </p:handoutMasterIdLst>
  <p:sldIdLst>
    <p:sldId id="357" r:id="rId2"/>
    <p:sldId id="306" r:id="rId3"/>
    <p:sldId id="258" r:id="rId4"/>
    <p:sldId id="355" r:id="rId5"/>
    <p:sldId id="356" r:id="rId6"/>
    <p:sldId id="309"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60" r:id="rId25"/>
    <p:sldId id="359" r:id="rId26"/>
    <p:sldId id="361" r:id="rId27"/>
    <p:sldId id="304" r:id="rId28"/>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336" autoAdjust="0"/>
  </p:normalViewPr>
  <p:slideViewPr>
    <p:cSldViewPr snapToGrid="0">
      <p:cViewPr varScale="1">
        <p:scale>
          <a:sx n="70" d="100"/>
          <a:sy n="70" d="100"/>
        </p:scale>
        <p:origin x="738" y="60"/>
      </p:cViewPr>
      <p:guideLst/>
    </p:cSldViewPr>
  </p:slideViewPr>
  <p:notesTextViewPr>
    <p:cViewPr>
      <p:scale>
        <a:sx n="1" d="1"/>
        <a:sy n="1" d="1"/>
      </p:scale>
      <p:origin x="0" y="0"/>
    </p:cViewPr>
  </p:notesText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CB28357-E444-4F1F-914C-1C099D92318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B4A30BDC-2C67-4ADF-B146-0D8C7206E47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8B4ECD-24FE-4E9B-9845-D569F93491F6}" type="datetimeFigureOut">
              <a:rPr lang="zh-CN" altLang="en-US" smtClean="0"/>
              <a:t>2018/7/2</a:t>
            </a:fld>
            <a:endParaRPr lang="zh-CN" altLang="en-US"/>
          </a:p>
        </p:txBody>
      </p:sp>
      <p:sp>
        <p:nvSpPr>
          <p:cNvPr id="4" name="页脚占位符 3">
            <a:extLst>
              <a:ext uri="{FF2B5EF4-FFF2-40B4-BE49-F238E27FC236}">
                <a16:creationId xmlns:a16="http://schemas.microsoft.com/office/drawing/2014/main" id="{D05AC3F9-C0B2-4DB6-A716-EABC56CF111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ED291980-2334-4202-8FEC-3521076B95F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2FBCC2-FB77-47BF-86E6-661FACDAC872}" type="slidenum">
              <a:rPr lang="zh-CN" altLang="en-US" smtClean="0"/>
              <a:t>‹#›</a:t>
            </a:fld>
            <a:endParaRPr lang="zh-CN" altLang="en-US"/>
          </a:p>
        </p:txBody>
      </p:sp>
    </p:spTree>
    <p:extLst>
      <p:ext uri="{BB962C8B-B14F-4D97-AF65-F5344CB8AC3E}">
        <p14:creationId xmlns:p14="http://schemas.microsoft.com/office/powerpoint/2010/main" val="3858462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B43C68-77F1-4D4B-A411-264A3D4F7D98}" type="datetimeFigureOut">
              <a:rPr lang="zh-CN" altLang="en-US" smtClean="0"/>
              <a:t>2018/7/2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9B8E3-A252-4D61-B262-9F990F2CE3C4}" type="slidenum">
              <a:rPr lang="zh-CN" altLang="en-US" smtClean="0"/>
              <a:t>‹#›</a:t>
            </a:fld>
            <a:endParaRPr lang="zh-CN" altLang="en-US"/>
          </a:p>
        </p:txBody>
      </p:sp>
    </p:spTree>
    <p:extLst>
      <p:ext uri="{BB962C8B-B14F-4D97-AF65-F5344CB8AC3E}">
        <p14:creationId xmlns:p14="http://schemas.microsoft.com/office/powerpoint/2010/main" val="2398989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D3A6B6-EB2D-40B4-804D-0DEBF837A4C8}" type="slidenum">
              <a:rPr lang="zh-CN" altLang="en-US" smtClean="0"/>
              <a:t>1</a:t>
            </a:fld>
            <a:endParaRPr lang="zh-CN" altLang="en-US"/>
          </a:p>
        </p:txBody>
      </p:sp>
    </p:spTree>
    <p:extLst>
      <p:ext uri="{BB962C8B-B14F-4D97-AF65-F5344CB8AC3E}">
        <p14:creationId xmlns:p14="http://schemas.microsoft.com/office/powerpoint/2010/main" val="1163468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rgbClr val="000000"/>
                </a:solidFill>
              </a:rPr>
              <a:t>卷积神经网络分类模型的最终目标是完成对输入数据的分类，输入数据在经过前一系列卷积、池化层的处理后，将交由分类层进行最终的分类。在卷积神经网络的结构设计中，</a:t>
            </a:r>
            <a:r>
              <a:rPr lang="en-US" altLang="zh-CN" sz="1200" kern="1200" dirty="0" err="1">
                <a:solidFill>
                  <a:srgbClr val="000000"/>
                </a:solidFill>
              </a:rPr>
              <a:t>Softmax</a:t>
            </a:r>
            <a:r>
              <a:rPr lang="zh-CN" altLang="en-US" sz="1200" kern="1200" dirty="0">
                <a:solidFill>
                  <a:srgbClr val="000000"/>
                </a:solidFill>
              </a:rPr>
              <a:t>分类层因为计算简单、效果显著的特点而得到了广泛的应用。下面首先来简单描述一下</a:t>
            </a:r>
            <a:r>
              <a:rPr lang="en-US" altLang="zh-CN" sz="1200" kern="1200" dirty="0" err="1">
                <a:solidFill>
                  <a:srgbClr val="000000"/>
                </a:solidFill>
              </a:rPr>
              <a:t>Softmax</a:t>
            </a:r>
            <a:r>
              <a:rPr lang="zh-CN" altLang="en-US" sz="1200" kern="1200" dirty="0">
                <a:solidFill>
                  <a:srgbClr val="000000"/>
                </a:solidFill>
              </a:rPr>
              <a:t>的数学含义。</a:t>
            </a:r>
          </a:p>
          <a:p>
            <a:pPr lvl="1" eaLnBrk="0" hangingPunct="0">
              <a:lnSpc>
                <a:spcPct val="200000"/>
              </a:lnSpc>
              <a:spcBef>
                <a:spcPct val="0"/>
              </a:spcBef>
            </a:pPr>
            <a:r>
              <a:rPr lang="en-US" altLang="zh-CN" kern="1200" dirty="0" err="1">
                <a:solidFill>
                  <a:srgbClr val="000000"/>
                </a:solidFill>
                <a:latin typeface="Arial" panose="020B0604020202020204" pitchFamily="34" charset="0"/>
              </a:rPr>
              <a:t>Softmax</a:t>
            </a:r>
            <a:r>
              <a:rPr lang="zh-CN" altLang="en-US" kern="1200" dirty="0">
                <a:solidFill>
                  <a:srgbClr val="000000"/>
                </a:solidFill>
                <a:latin typeface="Arial" panose="020B0604020202020204" pitchFamily="34" charset="0"/>
              </a:rPr>
              <a:t>的解释</a:t>
            </a:r>
            <a:endParaRPr lang="en-US" altLang="zh-CN" kern="1200" dirty="0">
              <a:solidFill>
                <a:srgbClr val="000000"/>
              </a:solidFill>
              <a:latin typeface="Arial" panose="020B0604020202020204" pitchFamily="34" charset="0"/>
            </a:endParaRPr>
          </a:p>
          <a:p>
            <a:pPr marL="800100" lvl="2" eaLnBrk="0" hangingPunct="0">
              <a:lnSpc>
                <a:spcPct val="200000"/>
              </a:lnSpc>
              <a:spcBef>
                <a:spcPct val="0"/>
              </a:spcBef>
            </a:pPr>
            <a:r>
              <a:rPr lang="zh-CN" altLang="en-US" sz="1600" kern="1200" dirty="0">
                <a:solidFill>
                  <a:srgbClr val="000000"/>
                </a:solidFill>
              </a:rPr>
              <a:t>已知两个实数</a:t>
            </a:r>
            <a:r>
              <a:rPr lang="en-US" altLang="zh-CN" sz="1600" kern="1200" dirty="0">
                <a:solidFill>
                  <a:srgbClr val="000000"/>
                </a:solidFill>
              </a:rPr>
              <a:t>a</a:t>
            </a:r>
            <a:r>
              <a:rPr lang="zh-CN" altLang="en-US" sz="1600" kern="1200" dirty="0">
                <a:solidFill>
                  <a:srgbClr val="000000"/>
                </a:solidFill>
              </a:rPr>
              <a:t>和</a:t>
            </a:r>
            <a:r>
              <a:rPr lang="en-US" altLang="zh-CN" sz="1600" kern="1200" dirty="0">
                <a:solidFill>
                  <a:srgbClr val="000000"/>
                </a:solidFill>
              </a:rPr>
              <a:t>b</a:t>
            </a:r>
          </a:p>
          <a:p>
            <a:pPr marL="1257300" lvl="3" eaLnBrk="0" hangingPunct="0">
              <a:lnSpc>
                <a:spcPct val="200000"/>
              </a:lnSpc>
              <a:spcBef>
                <a:spcPct val="0"/>
              </a:spcBef>
            </a:pPr>
            <a:r>
              <a:rPr lang="zh-CN" altLang="en-US" sz="1400" kern="1200" dirty="0">
                <a:solidFill>
                  <a:srgbClr val="000000"/>
                </a:solidFill>
              </a:rPr>
              <a:t>若</a:t>
            </a:r>
            <a:r>
              <a:rPr lang="en-US" altLang="zh-CN" sz="1400" kern="1200" dirty="0">
                <a:solidFill>
                  <a:srgbClr val="000000"/>
                </a:solidFill>
              </a:rPr>
              <a:t>a&gt;b</a:t>
            </a:r>
            <a:r>
              <a:rPr lang="zh-CN" altLang="en-US" sz="1400" kern="1200" dirty="0">
                <a:solidFill>
                  <a:srgbClr val="000000"/>
                </a:solidFill>
              </a:rPr>
              <a:t>，则 </a:t>
            </a:r>
            <a:r>
              <a:rPr lang="en-US" altLang="zh-CN" sz="1400" kern="1200" dirty="0">
                <a:solidFill>
                  <a:srgbClr val="000000"/>
                </a:solidFill>
              </a:rPr>
              <a:t>max(</a:t>
            </a:r>
            <a:r>
              <a:rPr lang="en-US" altLang="zh-CN" sz="1400" kern="1200" dirty="0" err="1">
                <a:solidFill>
                  <a:srgbClr val="000000"/>
                </a:solidFill>
              </a:rPr>
              <a:t>a,b</a:t>
            </a:r>
            <a:r>
              <a:rPr lang="en-US" altLang="zh-CN" sz="1400" kern="1200" dirty="0">
                <a:solidFill>
                  <a:srgbClr val="000000"/>
                </a:solidFill>
              </a:rPr>
              <a:t>) = a</a:t>
            </a:r>
            <a:r>
              <a:rPr lang="zh-CN" altLang="en-US" sz="1400" kern="1200" dirty="0">
                <a:solidFill>
                  <a:srgbClr val="000000"/>
                </a:solidFill>
              </a:rPr>
              <a:t>。但是在实际的分类应用中，我们希望分类得分值更大的类别有更大概率取到（因为一般情况下，分类得分值越大表示属于对应类别的可能性越大），分类得分值小的类别有小概率可以取到，选择两个类别的概率大小与它们的分类得分值大小正相关，这就是</a:t>
            </a:r>
            <a:r>
              <a:rPr lang="en-US" altLang="zh-CN" sz="1400" kern="1200" dirty="0" err="1">
                <a:solidFill>
                  <a:srgbClr val="000000"/>
                </a:solidFill>
              </a:rPr>
              <a:t>Softmax</a:t>
            </a:r>
            <a:r>
              <a:rPr lang="zh-CN" altLang="en-US" sz="1400" kern="1200" dirty="0">
                <a:solidFill>
                  <a:srgbClr val="000000"/>
                </a:solidFill>
              </a:rPr>
              <a:t>的直观数学含义。</a:t>
            </a:r>
          </a:p>
          <a:p>
            <a:endParaRPr lang="zh-CN" altLang="en-US" dirty="0"/>
          </a:p>
        </p:txBody>
      </p:sp>
      <p:sp>
        <p:nvSpPr>
          <p:cNvPr id="4" name="灯片编号占位符 3"/>
          <p:cNvSpPr>
            <a:spLocks noGrp="1"/>
          </p:cNvSpPr>
          <p:nvPr>
            <p:ph type="sldNum" sz="quarter" idx="10"/>
          </p:nvPr>
        </p:nvSpPr>
        <p:spPr/>
        <p:txBody>
          <a:bodyPr/>
          <a:lstStyle/>
          <a:p>
            <a:fld id="{6B09B8E3-A252-4D61-B262-9F990F2CE3C4}" type="slidenum">
              <a:rPr lang="zh-CN" altLang="en-US" smtClean="0"/>
              <a:t>19</a:t>
            </a:fld>
            <a:endParaRPr lang="zh-CN" altLang="en-US"/>
          </a:p>
        </p:txBody>
      </p:sp>
    </p:spTree>
    <p:extLst>
      <p:ext uri="{BB962C8B-B14F-4D97-AF65-F5344CB8AC3E}">
        <p14:creationId xmlns:p14="http://schemas.microsoft.com/office/powerpoint/2010/main" val="281298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lvl1pPr>
              <a:defRPr sz="30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lnSpc>
                <a:spcPct val="150000"/>
              </a:lnSpc>
              <a:buNone/>
              <a:defRPr sz="1500" baseline="0">
                <a:solidFill>
                  <a:schemeClr val="tx1"/>
                </a:solidFill>
                <a:latin typeface="Times New Roman" panose="02020603050405020304" pitchFamily="18" charset="0"/>
                <a:ea typeface="微软雅黑" panose="020B0503020204020204" pitchFamily="34" charset="-122"/>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endParaRPr lang="zh-CN" altLang="en-US" dirty="0"/>
          </a:p>
        </p:txBody>
      </p:sp>
    </p:spTree>
    <p:extLst>
      <p:ext uri="{BB962C8B-B14F-4D97-AF65-F5344CB8AC3E}">
        <p14:creationId xmlns:p14="http://schemas.microsoft.com/office/powerpoint/2010/main" val="2537923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2389717" y="835814"/>
            <a:ext cx="7315200" cy="3891763"/>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sym typeface="Calibri" pitchFamily="34" charset="0"/>
              </a:rPr>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Tree>
    <p:extLst>
      <p:ext uri="{BB962C8B-B14F-4D97-AF65-F5344CB8AC3E}">
        <p14:creationId xmlns:p14="http://schemas.microsoft.com/office/powerpoint/2010/main" val="367122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6893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73364" y="691745"/>
            <a:ext cx="2946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1492" y="691749"/>
            <a:ext cx="8259784"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348359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984326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7244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62527" y="176379"/>
            <a:ext cx="7603959" cy="786148"/>
          </a:xfrm>
        </p:spPr>
        <p:txBody>
          <a:bodyPr/>
          <a:lstStyle>
            <a:lvl1pPr algn="l">
              <a:defRPr sz="24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609600" y="1155034"/>
            <a:ext cx="10972800" cy="5309935"/>
          </a:xfrm>
        </p:spPr>
        <p:txBody>
          <a:bodyPr/>
          <a:lstStyle>
            <a:lvl1pPr>
              <a:defRPr sz="2000">
                <a:latin typeface="宋体" panose="02010600030101010101" pitchFamily="2" charset="-122"/>
                <a:ea typeface="宋体" panose="02010600030101010101" pitchFamily="2" charset="-122"/>
              </a:defRPr>
            </a:lvl1pPr>
            <a:lvl2pPr>
              <a:defRPr sz="1600">
                <a:latin typeface="宋体" panose="02010600030101010101" pitchFamily="2" charset="-122"/>
                <a:ea typeface="宋体" panose="02010600030101010101" pitchFamily="2" charset="-122"/>
              </a:defRPr>
            </a:lvl2pPr>
            <a:lvl3pPr>
              <a:defRPr sz="1400">
                <a:latin typeface="宋体" panose="02010600030101010101" pitchFamily="2" charset="-122"/>
                <a:ea typeface="宋体" panose="02010600030101010101" pitchFamily="2" charset="-122"/>
              </a:defRPr>
            </a:lvl3pPr>
            <a:lvl4pPr>
              <a:defRPr sz="1400">
                <a:latin typeface="宋体" panose="02010600030101010101" pitchFamily="2" charset="-122"/>
                <a:ea typeface="宋体" panose="02010600030101010101" pitchFamily="2" charset="-122"/>
              </a:defRPr>
            </a:lvl4pPr>
            <a:lvl5pPr>
              <a:defRPr sz="1400">
                <a:latin typeface="宋体" panose="02010600030101010101" pitchFamily="2" charset="-122"/>
                <a:ea typeface="宋体" panose="0201060003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pic>
        <p:nvPicPr>
          <p:cNvPr id="7" name="图片 6">
            <a:extLst>
              <a:ext uri="{FF2B5EF4-FFF2-40B4-BE49-F238E27FC236}">
                <a16:creationId xmlns:a16="http://schemas.microsoft.com/office/drawing/2014/main" id="{36B3CC08-AB77-4F7C-8106-6396F3694B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071" y="465039"/>
            <a:ext cx="544345" cy="443681"/>
          </a:xfrm>
          <a:prstGeom prst="rect">
            <a:avLst/>
          </a:prstGeom>
        </p:spPr>
      </p:pic>
      <p:sp>
        <p:nvSpPr>
          <p:cNvPr id="8" name="矩形 23">
            <a:extLst>
              <a:ext uri="{FF2B5EF4-FFF2-40B4-BE49-F238E27FC236}">
                <a16:creationId xmlns:a16="http://schemas.microsoft.com/office/drawing/2014/main" id="{3222F0F2-2260-42FC-9C02-C902B4F13A22}"/>
              </a:ext>
            </a:extLst>
          </p:cNvPr>
          <p:cNvSpPr/>
          <p:nvPr/>
        </p:nvSpPr>
        <p:spPr>
          <a:xfrm>
            <a:off x="911424" y="944429"/>
            <a:ext cx="7199630" cy="36195"/>
          </a:xfrm>
          <a:prstGeom prst="rect">
            <a:avLst/>
          </a:prstGeom>
          <a:solidFill>
            <a:srgbClr val="75BDA7"/>
          </a:solidFill>
          <a:ln w="12700" cap="flat" cmpd="sng" algn="ctr">
            <a:noFill/>
            <a:prstDash val="solid"/>
            <a:miter lim="800000"/>
            <a:headEnd type="none" w="med" len="med"/>
            <a:tailEnd type="none" w="med" len="med"/>
          </a:ln>
          <a:effectLst/>
        </p:spPr>
        <p:txBody>
          <a:bodyPr vert="horz" wrap="square" lIns="91440" tIns="45720" rIns="91440" bIns="45720" numCol="1" anchor="ctr"/>
          <a:lstStyle/>
          <a:p>
            <a:pPr marL="0" marR="0" indent="0" algn="ctr" defTabSz="914400">
              <a:lnSpc>
                <a:spcPct val="100000"/>
              </a:lnSpc>
              <a:spcBef>
                <a:spcPts val="0"/>
              </a:spcBef>
              <a:spcAft>
                <a:spcPts val="0"/>
              </a:spcAft>
              <a:buNone/>
              <a:defRPr lang="zh-CN" sz="1800" b="0" i="0" u="none" strike="noStrike" kern="1" spc="0" baseline="0">
                <a:solidFill>
                  <a:schemeClr val="tx1"/>
                </a:solidFill>
                <a:effectLst/>
                <a:latin typeface="Calibri" panose="020F0502020204030204" pitchFamily="2" charset="0"/>
                <a:ea typeface="Calibri" panose="020F0502020204030204" pitchFamily="2" charset="0"/>
                <a:cs typeface="Calibri" panose="020F0502020204030204" pitchFamily="2" charset="0"/>
              </a:defRPr>
            </a:pPr>
            <a:endParaRPr lang="en-US" sz="1350">
              <a:solidFill>
                <a:srgbClr val="FFFFFF"/>
              </a:solidFill>
              <a:latin typeface="Arial" panose="020B0604020202020204" pitchFamily="34" charset="0"/>
              <a:ea typeface="微软雅黑" panose="020B0503020204020204" pitchFamily="2" charset="-122"/>
              <a:cs typeface="Calibri" panose="020F0502020204030204" pitchFamily="2" charset="0"/>
            </a:endParaRPr>
          </a:p>
        </p:txBody>
      </p:sp>
    </p:spTree>
    <p:extLst>
      <p:ext uri="{BB962C8B-B14F-4D97-AF65-F5344CB8AC3E}">
        <p14:creationId xmlns:p14="http://schemas.microsoft.com/office/powerpoint/2010/main" val="18998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鸥若教育">
    <p:spTree>
      <p:nvGrpSpPr>
        <p:cNvPr id="1" name=""/>
        <p:cNvGrpSpPr/>
        <p:nvPr/>
      </p:nvGrpSpPr>
      <p:grpSpPr>
        <a:xfrm>
          <a:off x="0" y="0"/>
          <a:ext cx="0" cy="0"/>
          <a:chOff x="0" y="0"/>
          <a:chExt cx="0" cy="0"/>
        </a:xfrm>
      </p:grpSpPr>
      <p:sp>
        <p:nvSpPr>
          <p:cNvPr id="2" name="标题 1"/>
          <p:cNvSpPr>
            <a:spLocks noGrp="1"/>
          </p:cNvSpPr>
          <p:nvPr>
            <p:ph type="title"/>
          </p:nvPr>
        </p:nvSpPr>
        <p:spPr>
          <a:xfrm>
            <a:off x="609600" y="296782"/>
            <a:ext cx="8175632" cy="548289"/>
          </a:xfrm>
        </p:spPr>
        <p:txBody>
          <a:bodyPr/>
          <a:lstStyle>
            <a:lvl1pPr marL="685800" indent="-685800" algn="ctr" rtl="0" eaLnBrk="1" fontAlgn="base" hangingPunct="1">
              <a:spcBef>
                <a:spcPct val="0"/>
              </a:spcBef>
              <a:spcAft>
                <a:spcPct val="0"/>
              </a:spcAft>
              <a:defRPr lang="zh-CN" altLang="en-US" sz="2400" dirty="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609600" y="1283367"/>
            <a:ext cx="10972800" cy="5277853"/>
          </a:xfrm>
        </p:spPr>
        <p:txBody>
          <a:bodyPr/>
          <a:lstStyle>
            <a:lvl1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1pPr>
            <a:lvl2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2pPr>
            <a:lvl3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3pPr>
            <a:lvl4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4pPr>
            <a:lvl5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960271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11264" y="2132409"/>
            <a:ext cx="10363200" cy="1362075"/>
          </a:xfrm>
        </p:spPr>
        <p:txBody>
          <a:bodyPr anchor="t"/>
          <a:lstStyle>
            <a:lvl1pPr marL="685800" indent="-685800" algn="ctr" rtl="0" eaLnBrk="1" fontAlgn="base" hangingPunct="1">
              <a:spcBef>
                <a:spcPct val="0"/>
              </a:spcBef>
              <a:spcAft>
                <a:spcPct val="0"/>
              </a:spcAft>
              <a:defRPr lang="zh-CN" altLang="en-US" sz="2700" dirty="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1111264" y="3494484"/>
            <a:ext cx="10363200" cy="1500187"/>
          </a:xfrm>
        </p:spPr>
        <p:txBody>
          <a:bodyPr anchor="b"/>
          <a:lstStyle>
            <a:lvl1pPr marL="0" indent="0" algn="ctr">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p>
        </p:txBody>
      </p:sp>
    </p:spTree>
    <p:extLst>
      <p:ext uri="{BB962C8B-B14F-4D97-AF65-F5344CB8AC3E}">
        <p14:creationId xmlns:p14="http://schemas.microsoft.com/office/powerpoint/2010/main" val="1239074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143000"/>
          </a:xfrm>
        </p:spPr>
        <p:txBody>
          <a:bodyPr/>
          <a:lstStyle>
            <a:lvl1pPr>
              <a:defRPr sz="2400"/>
            </a:lvl1pPr>
          </a:lstStyle>
          <a:p>
            <a:r>
              <a:rPr lang="zh-CN" altLang="en-US"/>
              <a:t>单击此处编辑母版标题样式</a:t>
            </a:r>
            <a:endParaRPr lang="zh-CN" altLang="en-US" dirty="0"/>
          </a:p>
        </p:txBody>
      </p:sp>
      <p:sp>
        <p:nvSpPr>
          <p:cNvPr id="3" name="内容占位符 2"/>
          <p:cNvSpPr>
            <a:spLocks noGrp="1"/>
          </p:cNvSpPr>
          <p:nvPr>
            <p:ph sz="half" idx="1"/>
          </p:nvPr>
        </p:nvSpPr>
        <p:spPr>
          <a:xfrm>
            <a:off x="609600" y="1632860"/>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197600" y="1632860"/>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45202357"/>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547680"/>
            <a:ext cx="10972800" cy="1143000"/>
          </a:xfrm>
        </p:spPr>
        <p:txBody>
          <a:bodyPr/>
          <a:lstStyle>
            <a:lvl1pPr>
              <a:defRPr sz="2400"/>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3387776972"/>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400"/>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837917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3257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898323"/>
            <a:ext cx="4011084" cy="1162050"/>
          </a:xfrm>
        </p:spPr>
        <p:txBody>
          <a:bodyPr anchor="b"/>
          <a:lstStyle>
            <a:lvl1pPr algn="l">
              <a:defRPr sz="1500" b="1"/>
            </a:lvl1pPr>
          </a:lstStyle>
          <a:p>
            <a:r>
              <a:rPr lang="zh-CN" altLang="en-US"/>
              <a:t>单击此处编辑母版标题样式</a:t>
            </a:r>
            <a:endParaRPr lang="zh-CN" altLang="en-US" dirty="0"/>
          </a:p>
        </p:txBody>
      </p:sp>
      <p:sp>
        <p:nvSpPr>
          <p:cNvPr id="3" name="内容占位符 2"/>
          <p:cNvSpPr>
            <a:spLocks noGrp="1"/>
          </p:cNvSpPr>
          <p:nvPr>
            <p:ph idx="1"/>
          </p:nvPr>
        </p:nvSpPr>
        <p:spPr>
          <a:xfrm>
            <a:off x="4766733" y="898323"/>
            <a:ext cx="6815667" cy="52278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p:nvPr>
        </p:nvSpPr>
        <p:spPr>
          <a:xfrm>
            <a:off x="609602" y="2060373"/>
            <a:ext cx="4011084" cy="4065790"/>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Tree>
    <p:extLst>
      <p:ext uri="{BB962C8B-B14F-4D97-AF65-F5344CB8AC3E}">
        <p14:creationId xmlns:p14="http://schemas.microsoft.com/office/powerpoint/2010/main" val="1284211356"/>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4572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dirty="0">
                <a:sym typeface="Calibri" panose="020F0502020204030204" pitchFamily="34" charset="0"/>
              </a:rPr>
              <a:t>单击此处编辑母版标题样式</a:t>
            </a:r>
          </a:p>
        </p:txBody>
      </p:sp>
      <p:sp>
        <p:nvSpPr>
          <p:cNvPr id="1027" name="文本占位符 2"/>
          <p:cNvSpPr>
            <a:spLocks noGrp="1" noChangeArrowheads="1"/>
          </p:cNvSpPr>
          <p:nvPr>
            <p:ph type="body" idx="1"/>
          </p:nvPr>
        </p:nvSpPr>
        <p:spPr bwMode="auto">
          <a:xfrm>
            <a:off x="609600" y="1600203"/>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sym typeface="Calibri" panose="020F0502020204030204" pitchFamily="34" charset="0"/>
              </a:rPr>
              <a:t>单击此处编辑母版文本样式</a:t>
            </a:r>
          </a:p>
          <a:p>
            <a:pPr lvl="1"/>
            <a:r>
              <a:rPr lang="zh-CN" altLang="zh-CN" dirty="0">
                <a:sym typeface="Calibri" panose="020F0502020204030204" pitchFamily="34" charset="0"/>
              </a:rPr>
              <a:t>第二级</a:t>
            </a:r>
          </a:p>
          <a:p>
            <a:pPr lvl="2"/>
            <a:r>
              <a:rPr lang="zh-CN" altLang="zh-CN" dirty="0">
                <a:sym typeface="Calibri" panose="020F0502020204030204" pitchFamily="34" charset="0"/>
              </a:rPr>
              <a:t>第三级</a:t>
            </a:r>
          </a:p>
          <a:p>
            <a:pPr lvl="3"/>
            <a:r>
              <a:rPr lang="zh-CN" altLang="zh-CN" dirty="0">
                <a:sym typeface="Calibri" panose="020F0502020204030204" pitchFamily="34" charset="0"/>
              </a:rPr>
              <a:t>第四级</a:t>
            </a:r>
          </a:p>
          <a:p>
            <a:pPr lvl="4"/>
            <a:r>
              <a:rPr lang="zh-CN" altLang="zh-CN" dirty="0">
                <a:sym typeface="Calibri" panose="020F0502020204030204" pitchFamily="34" charset="0"/>
              </a:rPr>
              <a:t>第五级</a:t>
            </a:r>
          </a:p>
        </p:txBody>
      </p:sp>
      <p:pic>
        <p:nvPicPr>
          <p:cNvPr id="3" name="图片 2">
            <a:extLst>
              <a:ext uri="{FF2B5EF4-FFF2-40B4-BE49-F238E27FC236}">
                <a16:creationId xmlns:a16="http://schemas.microsoft.com/office/drawing/2014/main" id="{0A76B66C-301F-49D4-BDDE-CD6DA2147664}"/>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462288" y="260648"/>
            <a:ext cx="2538368" cy="648072"/>
          </a:xfrm>
          <a:prstGeom prst="rect">
            <a:avLst/>
          </a:prstGeom>
        </p:spPr>
      </p:pic>
      <p:sp>
        <p:nvSpPr>
          <p:cNvPr id="6" name="平行四边形 17">
            <a:extLst>
              <a:ext uri="{FF2B5EF4-FFF2-40B4-BE49-F238E27FC236}">
                <a16:creationId xmlns:a16="http://schemas.microsoft.com/office/drawing/2014/main" id="{2EBFECB1-FE63-4F04-9E4E-4C06E48A48BC}"/>
              </a:ext>
            </a:extLst>
          </p:cNvPr>
          <p:cNvSpPr/>
          <p:nvPr/>
        </p:nvSpPr>
        <p:spPr>
          <a:xfrm>
            <a:off x="2089785" y="6654800"/>
            <a:ext cx="10102215" cy="203200"/>
          </a:xfrm>
          <a:custGeom>
            <a:avLst/>
            <a:gdLst/>
            <a:ahLst/>
            <a:cxnLst/>
            <a:rect l="0" t="0" r="10102215" b="203200"/>
            <a:pathLst>
              <a:path w="10102215" h="203200">
                <a:moveTo>
                  <a:pt x="0" y="202911"/>
                </a:moveTo>
                <a:lnTo>
                  <a:pt x="217176" y="9227"/>
                </a:lnTo>
                <a:lnTo>
                  <a:pt x="10102215" y="9227"/>
                </a:lnTo>
                <a:cubicBezTo>
                  <a:pt x="10101403" y="64562"/>
                  <a:pt x="10100589" y="138638"/>
                  <a:pt x="10099777" y="203200"/>
                </a:cubicBezTo>
                <a:lnTo>
                  <a:pt x="0" y="203200"/>
                </a:lnTo>
                <a:lnTo>
                  <a:pt x="0" y="202911"/>
                </a:lnTo>
                <a:lnTo>
                  <a:pt x="10099777" y="202911"/>
                </a:lnTo>
                <a:lnTo>
                  <a:pt x="0" y="202911"/>
                </a:lnTo>
                <a:lnTo>
                  <a:pt x="10099777" y="202911"/>
                </a:lnTo>
                <a:close/>
              </a:path>
            </a:pathLst>
          </a:custGeom>
          <a:solidFill>
            <a:srgbClr val="243848">
              <a:alpha val="75000"/>
            </a:srgbClr>
          </a:solidFill>
          <a:ln w="12700" cap="flat" cmpd="sng" algn="ctr">
            <a:noFill/>
            <a:prstDash val="solid"/>
            <a:miter lim="800000"/>
            <a:headEnd type="none" w="med" len="med"/>
            <a:tailEnd type="none" w="med" len="med"/>
          </a:ln>
          <a:effectLst/>
        </p:spPr>
        <p:txBody>
          <a:bodyPr vert="horz" wrap="square" lIns="0" tIns="0" rIns="0" bIns="0" numCol="1" anchor="ctr"/>
          <a:lstStyle/>
          <a:p>
            <a:pPr marL="0" marR="0" indent="0" algn="ctr" defTabSz="914400">
              <a:lnSpc>
                <a:spcPct val="100000"/>
              </a:lnSpc>
              <a:spcBef>
                <a:spcPts val="0"/>
              </a:spcBef>
              <a:spcAft>
                <a:spcPts val="0"/>
              </a:spcAft>
              <a:buNone/>
              <a:defRPr lang="zh-CN" sz="1800" b="0" i="0" u="none" strike="noStrike" kern="1" spc="0" baseline="0">
                <a:solidFill>
                  <a:srgbClr val="FFFFFF"/>
                </a:solidFill>
                <a:effectLst/>
                <a:latin typeface="Calibri" panose="020F0502020204030204" pitchFamily="2" charset="0"/>
                <a:ea typeface="Calibri" panose="020F0502020204030204" pitchFamily="2" charset="0"/>
                <a:cs typeface="Calibri" panose="020F0502020204030204" pitchFamily="2" charset="0"/>
              </a:defRPr>
            </a:pPr>
            <a:endParaRPr/>
          </a:p>
        </p:txBody>
      </p:sp>
      <p:sp>
        <p:nvSpPr>
          <p:cNvPr id="7" name="流程图: 手动输入 16">
            <a:extLst>
              <a:ext uri="{FF2B5EF4-FFF2-40B4-BE49-F238E27FC236}">
                <a16:creationId xmlns:a16="http://schemas.microsoft.com/office/drawing/2014/main" id="{09F5C06F-621B-4C49-B18F-D4C10BCCD6AD}"/>
              </a:ext>
            </a:extLst>
          </p:cNvPr>
          <p:cNvSpPr/>
          <p:nvPr/>
        </p:nvSpPr>
        <p:spPr>
          <a:xfrm rot="5400000">
            <a:off x="942975" y="5711825"/>
            <a:ext cx="203200" cy="2089785"/>
          </a:xfrm>
          <a:custGeom>
            <a:avLst/>
            <a:gdLst/>
            <a:ahLst/>
            <a:cxnLst/>
            <a:rect l="0" t="0" r="203200" b="2089785"/>
            <a:pathLst>
              <a:path w="203200" h="2089785">
                <a:moveTo>
                  <a:pt x="0" y="196230"/>
                </a:moveTo>
                <a:lnTo>
                  <a:pt x="203200" y="0"/>
                </a:lnTo>
                <a:lnTo>
                  <a:pt x="203200" y="2089785"/>
                </a:lnTo>
                <a:lnTo>
                  <a:pt x="0" y="2089785"/>
                </a:lnTo>
                <a:lnTo>
                  <a:pt x="0" y="196230"/>
                </a:lnTo>
                <a:close/>
              </a:path>
            </a:pathLst>
          </a:custGeom>
          <a:solidFill>
            <a:srgbClr val="7A8C8E">
              <a:alpha val="68000"/>
            </a:srgbClr>
          </a:solidFill>
          <a:ln w="12700" cap="flat" cmpd="sng" algn="ctr">
            <a:noFill/>
            <a:prstDash val="solid"/>
            <a:miter lim="800000"/>
            <a:headEnd type="none" w="med" len="med"/>
            <a:tailEnd type="none" w="med" len="med"/>
          </a:ln>
          <a:effectLst/>
        </p:spPr>
        <p:txBody>
          <a:bodyPr vert="horz" wrap="square" lIns="0" tIns="0" rIns="0" bIns="0" numCol="1" anchor="ctr"/>
          <a:lstStyle/>
          <a:p>
            <a:pPr marL="0" marR="0" indent="0" algn="ctr" defTabSz="914400">
              <a:lnSpc>
                <a:spcPct val="100000"/>
              </a:lnSpc>
              <a:spcBef>
                <a:spcPts val="0"/>
              </a:spcBef>
              <a:spcAft>
                <a:spcPts val="0"/>
              </a:spcAft>
              <a:buNone/>
              <a:defRPr lang="zh-CN" sz="1800" b="0" i="0" u="none" strike="noStrike" kern="1" spc="0" baseline="0">
                <a:solidFill>
                  <a:srgbClr val="FFFFFF"/>
                </a:solidFill>
                <a:effectLst/>
                <a:latin typeface="Calibri" panose="020F0502020204030204" pitchFamily="2" charset="0"/>
                <a:ea typeface="Calibri" panose="020F0502020204030204" pitchFamily="2" charset="0"/>
                <a:cs typeface="Calibri" panose="020F0502020204030204" pitchFamily="2" charset="0"/>
              </a:defRPr>
            </a:pPr>
            <a:endParaRPr/>
          </a:p>
        </p:txBody>
      </p:sp>
    </p:spTree>
    <p:extLst>
      <p:ext uri="{BB962C8B-B14F-4D97-AF65-F5344CB8AC3E}">
        <p14:creationId xmlns:p14="http://schemas.microsoft.com/office/powerpoint/2010/main" val="47844959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12" r:id="rId14"/>
  </p:sldLayoutIdLst>
  <p:txStyles>
    <p:titleStyle>
      <a:lvl1pPr marL="685800" indent="-685800" algn="ctr" rtl="0" eaLnBrk="1" fontAlgn="base" hangingPunct="1">
        <a:spcBef>
          <a:spcPct val="0"/>
        </a:spcBef>
        <a:spcAft>
          <a:spcPct val="0"/>
        </a:spcAft>
        <a:defRPr sz="2700" b="1">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marL="6858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2pPr>
      <a:lvl3pPr marL="6858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3pPr>
      <a:lvl4pPr marL="6858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4pPr>
      <a:lvl5pPr marL="6858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5pPr>
      <a:lvl6pPr marL="10287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itchFamily="34" charset="0"/>
        </a:defRPr>
      </a:lvl6pPr>
      <a:lvl7pPr marL="13716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itchFamily="34" charset="0"/>
        </a:defRPr>
      </a:lvl7pPr>
      <a:lvl8pPr marL="17145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itchFamily="34" charset="0"/>
        </a:defRPr>
      </a:lvl8pPr>
      <a:lvl9pPr marL="20574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1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557213" indent="-214313" algn="l" rtl="0" eaLnBrk="1" fontAlgn="base" hangingPunct="1">
        <a:spcBef>
          <a:spcPct val="20000"/>
        </a:spcBef>
        <a:spcAft>
          <a:spcPct val="0"/>
        </a:spcAft>
        <a:buFont typeface="Arial" panose="020B0604020202020204" pitchFamily="34" charset="0"/>
        <a:buChar char="–"/>
        <a:defRPr sz="15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857250" indent="-171450" algn="l" rtl="0" eaLnBrk="1" fontAlgn="base" hangingPunct="1">
        <a:spcBef>
          <a:spcPct val="200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200150" indent="-171450" algn="l" rtl="0" eaLnBrk="1" fontAlgn="base" hangingPunct="1">
        <a:spcBef>
          <a:spcPct val="20000"/>
        </a:spcBef>
        <a:spcAft>
          <a:spcPct val="0"/>
        </a:spcAft>
        <a:buFont typeface="Arial" panose="020B0604020202020204" pitchFamily="34" charset="0"/>
        <a:buChar char="–"/>
        <a:defRPr sz="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1543050" indent="-171450" algn="l" rtl="0" eaLnBrk="1" fontAlgn="base" hangingPunct="1">
        <a:spcBef>
          <a:spcPct val="20000"/>
        </a:spcBef>
        <a:spcAft>
          <a:spcPct val="0"/>
        </a:spcAft>
        <a:buFont typeface="Arial" panose="020B0604020202020204" pitchFamily="34" charset="0"/>
        <a:buChar char="»"/>
        <a:defRPr sz="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18859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6pPr>
      <a:lvl7pPr marL="22288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7pPr>
      <a:lvl8pPr marL="25717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8pPr>
      <a:lvl9pPr marL="29146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2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 y="0"/>
            <a:ext cx="12191283" cy="6858000"/>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693" y="0"/>
            <a:ext cx="10446614" cy="5876564"/>
          </a:xfrm>
          <a:prstGeom prst="rect">
            <a:avLst/>
          </a:prstGeom>
        </p:spPr>
      </p:pic>
      <p:sp>
        <p:nvSpPr>
          <p:cNvPr id="111" name="文本框 110"/>
          <p:cNvSpPr txBox="1"/>
          <p:nvPr/>
        </p:nvSpPr>
        <p:spPr>
          <a:xfrm>
            <a:off x="4830706" y="3937173"/>
            <a:ext cx="2568685" cy="338554"/>
          </a:xfrm>
          <a:prstGeom prst="rect">
            <a:avLst/>
          </a:prstGeom>
          <a:noFill/>
          <a:effectLst/>
        </p:spPr>
        <p:txBody>
          <a:bodyPr wrap="square" rtlCol="0">
            <a:spAutoFit/>
          </a:bodyPr>
          <a:lstStyle/>
          <a:p>
            <a:pPr algn="dist"/>
            <a:r>
              <a:rPr lang="zh-CN" altLang="en-US" sz="1600" dirty="0">
                <a:latin typeface="微软雅黑 Light" panose="020B0502040204020203" pitchFamily="34" charset="-122"/>
                <a:ea typeface="微软雅黑 Light" panose="020B0502040204020203" pitchFamily="34" charset="-122"/>
              </a:rPr>
              <a:t>“鸥若教育”精品课系列</a:t>
            </a:r>
          </a:p>
        </p:txBody>
      </p:sp>
      <p:sp>
        <p:nvSpPr>
          <p:cNvPr id="115" name="矩形: 圆角 114"/>
          <p:cNvSpPr/>
          <p:nvPr/>
        </p:nvSpPr>
        <p:spPr>
          <a:xfrm>
            <a:off x="5148262" y="4749246"/>
            <a:ext cx="1933575" cy="319999"/>
          </a:xfrm>
          <a:prstGeom prst="roundRect">
            <a:avLst>
              <a:gd name="adj" fmla="val 50000"/>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Calibri" panose="020F0502020204030204" pitchFamily="34" charset="0"/>
                <a:ea typeface="Arial Unicode MS" panose="020B0604020202020204" pitchFamily="34" charset="-122"/>
                <a:cs typeface="Arial Unicode MS" panose="020B0604020202020204" pitchFamily="34" charset="-122"/>
              </a:rPr>
              <a:t>主讲人：</a:t>
            </a:r>
            <a:r>
              <a:rPr lang="en-US" altLang="zh-CN" sz="1600" dirty="0">
                <a:solidFill>
                  <a:schemeClr val="tx1"/>
                </a:solidFill>
                <a:latin typeface="Calibri" panose="020F0502020204030204" pitchFamily="34" charset="0"/>
                <a:ea typeface="Arial Unicode MS" panose="020B0604020202020204" pitchFamily="34" charset="-122"/>
                <a:cs typeface="Arial Unicode MS" panose="020B0604020202020204" pitchFamily="34" charset="-122"/>
              </a:rPr>
              <a:t>XXX</a:t>
            </a:r>
            <a:r>
              <a:rPr lang="zh-CN" altLang="en-US" sz="1600" dirty="0">
                <a:solidFill>
                  <a:schemeClr val="tx1"/>
                </a:solidFill>
                <a:latin typeface="Calibri" panose="020F0502020204030204" pitchFamily="34" charset="0"/>
                <a:ea typeface="Arial Unicode MS" panose="020B0604020202020204" pitchFamily="34" charset="-122"/>
                <a:cs typeface="Arial Unicode MS" panose="020B0604020202020204" pitchFamily="34" charset="-122"/>
              </a:rPr>
              <a:t>老师</a:t>
            </a:r>
          </a:p>
        </p:txBody>
      </p:sp>
      <p:sp>
        <p:nvSpPr>
          <p:cNvPr id="142" name="文本框 141"/>
          <p:cNvSpPr txBox="1"/>
          <p:nvPr/>
        </p:nvSpPr>
        <p:spPr>
          <a:xfrm>
            <a:off x="4479020" y="2482902"/>
            <a:ext cx="3272050" cy="1323439"/>
          </a:xfrm>
          <a:prstGeom prst="rect">
            <a:avLst/>
          </a:prstGeom>
          <a:noFill/>
          <a:effectLst/>
        </p:spPr>
        <p:txBody>
          <a:bodyPr wrap="none" rtlCol="0">
            <a:spAutoFit/>
          </a:bodyPr>
          <a:lstStyle/>
          <a:p>
            <a:pPr algn="ctr"/>
            <a:r>
              <a:rPr lang="zh-CN" altLang="en-US" sz="4000" b="1" noProof="1">
                <a:effectLst>
                  <a:outerShdw blurRad="38100" dist="19050" dir="2700000" algn="tl" rotWithShape="0">
                    <a:schemeClr val="dk1">
                      <a:alpha val="40000"/>
                    </a:schemeClr>
                  </a:outerShdw>
                </a:effectLst>
                <a:sym typeface="Calibri" panose="020F0502020204030204" charset="0"/>
              </a:rPr>
              <a:t>第六章 </a:t>
            </a:r>
            <a:r>
              <a:rPr lang="en-US" altLang="zh-CN" sz="4000" b="1" noProof="1">
                <a:effectLst>
                  <a:outerShdw blurRad="38100" dist="19050" dir="2700000" algn="tl" rotWithShape="0">
                    <a:schemeClr val="dk1">
                      <a:alpha val="40000"/>
                    </a:schemeClr>
                  </a:outerShdw>
                </a:effectLst>
                <a:sym typeface="Calibri" panose="020F0502020204030204" charset="0"/>
              </a:rPr>
              <a:t> </a:t>
            </a:r>
          </a:p>
          <a:p>
            <a:pPr algn="ctr"/>
            <a:r>
              <a:rPr lang="zh-CN" altLang="en-US" sz="4000" b="1" dirty="0">
                <a:effectLst>
                  <a:outerShdw blurRad="38100" dist="19050" dir="2700000" algn="tl" rotWithShape="0">
                    <a:schemeClr val="dk1">
                      <a:alpha val="40000"/>
                    </a:schemeClr>
                  </a:outerShdw>
                </a:effectLst>
              </a:rPr>
              <a:t>卷积神经网络</a:t>
            </a:r>
          </a:p>
        </p:txBody>
      </p:sp>
      <p:pic>
        <p:nvPicPr>
          <p:cNvPr id="5" name="图片 4">
            <a:extLst>
              <a:ext uri="{FF2B5EF4-FFF2-40B4-BE49-F238E27FC236}">
                <a16:creationId xmlns:a16="http://schemas.microsoft.com/office/drawing/2014/main" id="{9F2514B1-6AE3-4195-9855-7D70786785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25150" y="433461"/>
            <a:ext cx="1030324" cy="547975"/>
          </a:xfrm>
          <a:prstGeom prst="rect">
            <a:avLst/>
          </a:prstGeom>
        </p:spPr>
      </p:pic>
    </p:spTree>
    <p:extLst>
      <p:ext uri="{BB962C8B-B14F-4D97-AF65-F5344CB8AC3E}">
        <p14:creationId xmlns:p14="http://schemas.microsoft.com/office/powerpoint/2010/main" val="212262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卷积层</a:t>
            </a:r>
          </a:p>
        </p:txBody>
      </p:sp>
      <p:sp>
        <p:nvSpPr>
          <p:cNvPr id="3" name="内容占位符 2"/>
          <p:cNvSpPr>
            <a:spLocks noGrp="1"/>
          </p:cNvSpPr>
          <p:nvPr>
            <p:ph idx="1"/>
          </p:nvPr>
        </p:nvSpPr>
        <p:spPr/>
        <p:txBody>
          <a:bodyPr/>
          <a:lstStyle/>
          <a:p>
            <a:pPr lvl="0" eaLnBrk="0" hangingPunct="0">
              <a:lnSpc>
                <a:spcPct val="200000"/>
              </a:lnSpc>
              <a:spcBef>
                <a:spcPct val="0"/>
              </a:spcBef>
            </a:pPr>
            <a:r>
              <a:rPr lang="zh-CN" altLang="en-US" b="1" kern="1200" dirty="0">
                <a:solidFill>
                  <a:srgbClr val="000000"/>
                </a:solidFill>
                <a:latin typeface="Arial" panose="020B0604020202020204" pitchFamily="34" charset="0"/>
              </a:rPr>
              <a:t>滤波器</a:t>
            </a:r>
            <a:r>
              <a:rPr lang="en-US" altLang="zh-CN" b="1" kern="1200" dirty="0">
                <a:solidFill>
                  <a:srgbClr val="000000"/>
                </a:solidFill>
                <a:latin typeface="Arial" panose="020B0604020202020204" pitchFamily="34" charset="0"/>
              </a:rPr>
              <a:t>-</a:t>
            </a:r>
            <a:r>
              <a:rPr lang="zh-CN" altLang="en-US" b="1" kern="1200" dirty="0">
                <a:solidFill>
                  <a:srgbClr val="000000"/>
                </a:solidFill>
                <a:latin typeface="Arial" panose="020B0604020202020204" pitchFamily="34" charset="0"/>
              </a:rPr>
              <a:t>二维卷积操作</a:t>
            </a:r>
          </a:p>
          <a:p>
            <a:pPr marL="0" lvl="0" indent="-285750" eaLnBrk="0" hangingPunct="0">
              <a:lnSpc>
                <a:spcPct val="200000"/>
              </a:lnSpc>
              <a:spcBef>
                <a:spcPct val="0"/>
              </a:spcBef>
            </a:pPr>
            <a:r>
              <a:rPr lang="zh-CN" altLang="en-US" sz="1600" kern="1200" dirty="0">
                <a:solidFill>
                  <a:srgbClr val="000000"/>
                </a:solidFill>
              </a:rPr>
              <a:t>左侧是一个大小为</a:t>
            </a:r>
            <a:r>
              <a:rPr lang="en-US" altLang="zh-CN" sz="1600" kern="1200" dirty="0">
                <a:solidFill>
                  <a:srgbClr val="000000"/>
                </a:solidFill>
              </a:rPr>
              <a:t>5×5</a:t>
            </a:r>
            <a:r>
              <a:rPr lang="zh-CN" altLang="en-US" sz="1600" kern="1200" dirty="0">
                <a:solidFill>
                  <a:srgbClr val="000000"/>
                </a:solidFill>
              </a:rPr>
              <a:t>二维输入数据体；选择</a:t>
            </a:r>
            <a:endParaRPr lang="en-US" altLang="zh-CN" sz="1600" kern="1200" dirty="0">
              <a:solidFill>
                <a:srgbClr val="000000"/>
              </a:solidFill>
            </a:endParaRPr>
          </a:p>
          <a:p>
            <a:pPr marL="0" lvl="0" indent="0" eaLnBrk="0" hangingPunct="0">
              <a:lnSpc>
                <a:spcPct val="200000"/>
              </a:lnSpc>
              <a:spcBef>
                <a:spcPct val="0"/>
              </a:spcBef>
              <a:buNone/>
            </a:pPr>
            <a:r>
              <a:rPr lang="zh-CN" altLang="en-US" sz="1600" kern="1200" dirty="0">
                <a:solidFill>
                  <a:srgbClr val="000000"/>
                </a:solidFill>
              </a:rPr>
              <a:t>一个大小</a:t>
            </a:r>
            <a:r>
              <a:rPr lang="en-US" altLang="zh-CN" sz="1600" kern="1200" dirty="0">
                <a:solidFill>
                  <a:srgbClr val="000000"/>
                </a:solidFill>
              </a:rPr>
              <a:t>3×3</a:t>
            </a:r>
            <a:r>
              <a:rPr lang="zh-CN" altLang="en-US" sz="1600" kern="1200" dirty="0">
                <a:solidFill>
                  <a:srgbClr val="000000"/>
                </a:solidFill>
              </a:rPr>
              <a:t>的二维滤波器；“*”号表示卷积操</a:t>
            </a:r>
            <a:endParaRPr lang="en-US" altLang="zh-CN" sz="1600" kern="1200" dirty="0">
              <a:solidFill>
                <a:srgbClr val="000000"/>
              </a:solidFill>
            </a:endParaRPr>
          </a:p>
          <a:p>
            <a:pPr marL="0" lvl="0" indent="0" eaLnBrk="0" hangingPunct="0">
              <a:lnSpc>
                <a:spcPct val="200000"/>
              </a:lnSpc>
              <a:spcBef>
                <a:spcPct val="0"/>
              </a:spcBef>
              <a:buNone/>
            </a:pPr>
            <a:r>
              <a:rPr lang="zh-CN" altLang="en-US" sz="1600" kern="1200" dirty="0">
                <a:solidFill>
                  <a:srgbClr val="000000"/>
                </a:solidFill>
              </a:rPr>
              <a:t>作；最终的输出数据体将是一个</a:t>
            </a:r>
            <a:r>
              <a:rPr lang="en-US" altLang="zh-CN" sz="1600" kern="1200" dirty="0">
                <a:solidFill>
                  <a:srgbClr val="000000"/>
                </a:solidFill>
              </a:rPr>
              <a:t>3×3</a:t>
            </a:r>
            <a:r>
              <a:rPr lang="zh-CN" altLang="en-US" sz="1600" kern="1200" dirty="0">
                <a:solidFill>
                  <a:srgbClr val="000000"/>
                </a:solidFill>
              </a:rPr>
              <a:t>的矩阵。</a:t>
            </a:r>
            <a:endParaRPr lang="en-US" altLang="zh-CN" sz="1600" kern="1200" dirty="0">
              <a:solidFill>
                <a:srgbClr val="000000"/>
              </a:solidFill>
            </a:endParaRPr>
          </a:p>
          <a:p>
            <a:pPr marL="0" lvl="0" indent="0" eaLnBrk="0" hangingPunct="0">
              <a:lnSpc>
                <a:spcPct val="200000"/>
              </a:lnSpc>
              <a:spcBef>
                <a:spcPct val="0"/>
              </a:spcBef>
              <a:buNone/>
            </a:pPr>
            <a:r>
              <a:rPr lang="zh-CN" altLang="en-US" sz="1600" kern="1200" dirty="0">
                <a:solidFill>
                  <a:srgbClr val="000000"/>
                </a:solidFill>
              </a:rPr>
              <a:t>为了计算得到输出数据体中的第一个元素，将</a:t>
            </a:r>
            <a:endParaRPr lang="en-US" altLang="zh-CN" sz="1600" kern="1200" dirty="0">
              <a:solidFill>
                <a:srgbClr val="000000"/>
              </a:solidFill>
            </a:endParaRPr>
          </a:p>
          <a:p>
            <a:pPr marL="0" lvl="0" indent="0" eaLnBrk="0" hangingPunct="0">
              <a:lnSpc>
                <a:spcPct val="200000"/>
              </a:lnSpc>
              <a:spcBef>
                <a:spcPct val="0"/>
              </a:spcBef>
              <a:buNone/>
            </a:pPr>
            <a:r>
              <a:rPr lang="zh-CN" altLang="en-US" sz="1600" kern="1200" dirty="0">
                <a:solidFill>
                  <a:srgbClr val="000000"/>
                </a:solidFill>
              </a:rPr>
              <a:t>滤波器覆盖在输入数据体的对应位置（黄色边框对应区域），然后进行逐元素乘法并累加。其计算过程（按行）为：</a:t>
            </a:r>
          </a:p>
          <a:p>
            <a:pPr marL="0" lvl="0" indent="0" algn="ctr" eaLnBrk="0" hangingPunct="0">
              <a:lnSpc>
                <a:spcPct val="200000"/>
              </a:lnSpc>
              <a:spcBef>
                <a:spcPct val="0"/>
              </a:spcBef>
              <a:buNone/>
            </a:pPr>
            <a:r>
              <a:rPr lang="en-US" altLang="zh-CN" sz="1600" kern="1200" dirty="0">
                <a:solidFill>
                  <a:srgbClr val="000000"/>
                </a:solidFill>
              </a:rPr>
              <a:t>10×1+10×0+10×(-1)+10×1+10×0+10×(-1)+10×1+10×0+10×(-1)=0</a:t>
            </a:r>
          </a:p>
          <a:p>
            <a:pPr marL="0" lvl="0" indent="-285750" eaLnBrk="0" hangingPunct="0">
              <a:lnSpc>
                <a:spcPct val="200000"/>
              </a:lnSpc>
              <a:spcBef>
                <a:spcPct val="0"/>
              </a:spcBef>
            </a:pPr>
            <a:r>
              <a:rPr lang="zh-CN" altLang="en-US" sz="1600" kern="1200" dirty="0">
                <a:solidFill>
                  <a:srgbClr val="000000"/>
                </a:solidFill>
              </a:rPr>
              <a:t>接下来，为了计算得到输出数据体中的第二个元素，将覆盖在输入数据体上的滤波器向右平移一格，即移动至绿色边框对应的区域，然后执行相同的逐元素乘法累加操作，得到第二个元素</a:t>
            </a:r>
            <a:r>
              <a:rPr lang="en-US" altLang="zh-CN" sz="1600" kern="1200" dirty="0">
                <a:solidFill>
                  <a:srgbClr val="000000"/>
                </a:solidFill>
              </a:rPr>
              <a:t>30</a:t>
            </a:r>
            <a:r>
              <a:rPr lang="zh-CN" altLang="en-US" sz="1600" kern="1200" dirty="0">
                <a:solidFill>
                  <a:srgbClr val="000000"/>
                </a:solidFill>
              </a:rPr>
              <a:t>，同理可以得到第三个元素为</a:t>
            </a:r>
            <a:r>
              <a:rPr lang="en-US" altLang="zh-CN" sz="1600" kern="1200" dirty="0">
                <a:solidFill>
                  <a:srgbClr val="000000"/>
                </a:solidFill>
              </a:rPr>
              <a:t>30</a:t>
            </a:r>
            <a:r>
              <a:rPr lang="zh-CN" altLang="en-US" sz="1600" kern="1200" dirty="0">
                <a:solidFill>
                  <a:srgbClr val="000000"/>
                </a:solidFill>
              </a:rPr>
              <a:t>。而对于输出数据体中的第四个元素，可以通过将滤波器从黄色边框位置向下移动一格至蓝色边框位置，用同样的方法计算得到其数值为</a:t>
            </a:r>
            <a:r>
              <a:rPr lang="en-US" altLang="zh-CN" sz="1600" kern="1200" dirty="0">
                <a:solidFill>
                  <a:srgbClr val="000000"/>
                </a:solidFill>
              </a:rPr>
              <a:t>0</a:t>
            </a:r>
            <a:r>
              <a:rPr lang="zh-CN" altLang="en-US" sz="1600" kern="1200" dirty="0">
                <a:solidFill>
                  <a:srgbClr val="000000"/>
                </a:solidFill>
              </a:rPr>
              <a:t>。以此类推得到输出数据体中的所有位置的值。</a:t>
            </a:r>
          </a:p>
        </p:txBody>
      </p:sp>
      <p:pic>
        <p:nvPicPr>
          <p:cNvPr id="4" name="图片 3"/>
          <p:cNvPicPr>
            <a:picLocks noChangeAspect="1"/>
          </p:cNvPicPr>
          <p:nvPr/>
        </p:nvPicPr>
        <p:blipFill>
          <a:blip r:embed="rId2"/>
          <a:stretch>
            <a:fillRect/>
          </a:stretch>
        </p:blipFill>
        <p:spPr>
          <a:xfrm>
            <a:off x="5662195" y="1356081"/>
            <a:ext cx="5009980" cy="2281176"/>
          </a:xfrm>
          <a:prstGeom prst="rect">
            <a:avLst/>
          </a:prstGeom>
        </p:spPr>
      </p:pic>
    </p:spTree>
    <p:extLst>
      <p:ext uri="{BB962C8B-B14F-4D97-AF65-F5344CB8AC3E}">
        <p14:creationId xmlns:p14="http://schemas.microsoft.com/office/powerpoint/2010/main" val="1066961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卷积层</a:t>
            </a:r>
          </a:p>
        </p:txBody>
      </p:sp>
      <p:sp>
        <p:nvSpPr>
          <p:cNvPr id="3" name="内容占位符 2"/>
          <p:cNvSpPr>
            <a:spLocks noGrp="1"/>
          </p:cNvSpPr>
          <p:nvPr>
            <p:ph idx="1"/>
          </p:nvPr>
        </p:nvSpPr>
        <p:spPr/>
        <p:txBody>
          <a:bodyPr/>
          <a:lstStyle/>
          <a:p>
            <a:pPr lvl="0" eaLnBrk="0" hangingPunct="0">
              <a:lnSpc>
                <a:spcPct val="200000"/>
              </a:lnSpc>
              <a:spcBef>
                <a:spcPct val="0"/>
              </a:spcBef>
            </a:pPr>
            <a:r>
              <a:rPr lang="zh-CN" altLang="en-US" b="1" kern="1200" dirty="0">
                <a:solidFill>
                  <a:srgbClr val="000000"/>
                </a:solidFill>
                <a:latin typeface="Arial" panose="020B0604020202020204" pitchFamily="34" charset="0"/>
              </a:rPr>
              <a:t>滤波器</a:t>
            </a:r>
            <a:r>
              <a:rPr lang="en-US" altLang="zh-CN" b="1" kern="1200" dirty="0">
                <a:solidFill>
                  <a:srgbClr val="000000"/>
                </a:solidFill>
                <a:latin typeface="Arial" panose="020B0604020202020204" pitchFamily="34" charset="0"/>
              </a:rPr>
              <a:t>-</a:t>
            </a:r>
            <a:r>
              <a:rPr lang="zh-CN" altLang="en-US" b="1" kern="1200" dirty="0">
                <a:solidFill>
                  <a:srgbClr val="000000"/>
                </a:solidFill>
                <a:latin typeface="Arial" panose="020B0604020202020204" pitchFamily="34" charset="0"/>
              </a:rPr>
              <a:t>三维卷积操作</a:t>
            </a:r>
          </a:p>
          <a:p>
            <a:pPr marL="0" lvl="0" indent="-285750" eaLnBrk="0" hangingPunct="0">
              <a:lnSpc>
                <a:spcPct val="200000"/>
              </a:lnSpc>
              <a:spcBef>
                <a:spcPct val="0"/>
              </a:spcBef>
            </a:pPr>
            <a:r>
              <a:rPr lang="zh-CN" altLang="en-US" sz="1600" kern="1200" dirty="0">
                <a:solidFill>
                  <a:srgbClr val="000000"/>
                </a:solidFill>
              </a:rPr>
              <a:t>当输入数据体是三维时，我们需要进行三维卷积操</a:t>
            </a:r>
            <a:endParaRPr lang="en-US" altLang="zh-CN" sz="1600" kern="1200" dirty="0">
              <a:solidFill>
                <a:srgbClr val="000000"/>
              </a:solidFill>
            </a:endParaRPr>
          </a:p>
          <a:p>
            <a:pPr marL="0" lvl="0" indent="0" eaLnBrk="0" hangingPunct="0">
              <a:lnSpc>
                <a:spcPct val="200000"/>
              </a:lnSpc>
              <a:spcBef>
                <a:spcPct val="0"/>
              </a:spcBef>
              <a:buNone/>
            </a:pPr>
            <a:r>
              <a:rPr lang="zh-CN" altLang="en-US" sz="1600" kern="1200" dirty="0">
                <a:solidFill>
                  <a:srgbClr val="000000"/>
                </a:solidFill>
              </a:rPr>
              <a:t>作。三维卷积和二维卷积的区别在于，输入数据体和</a:t>
            </a:r>
            <a:endParaRPr lang="en-US" altLang="zh-CN" sz="1600" kern="1200" dirty="0">
              <a:solidFill>
                <a:srgbClr val="000000"/>
              </a:solidFill>
            </a:endParaRPr>
          </a:p>
          <a:p>
            <a:pPr marL="0" lvl="0" indent="0" eaLnBrk="0" hangingPunct="0">
              <a:lnSpc>
                <a:spcPct val="200000"/>
              </a:lnSpc>
              <a:spcBef>
                <a:spcPct val="0"/>
              </a:spcBef>
              <a:buNone/>
            </a:pPr>
            <a:r>
              <a:rPr lang="zh-CN" altLang="en-US" sz="1600" kern="1200" dirty="0">
                <a:solidFill>
                  <a:srgbClr val="000000"/>
                </a:solidFill>
              </a:rPr>
              <a:t>滤波器的通道数不为</a:t>
            </a:r>
            <a:r>
              <a:rPr lang="en-US" altLang="zh-CN" sz="1600" kern="1200" dirty="0">
                <a:solidFill>
                  <a:srgbClr val="000000"/>
                </a:solidFill>
              </a:rPr>
              <a:t>1</a:t>
            </a:r>
            <a:r>
              <a:rPr lang="zh-CN" altLang="en-US" sz="1600" kern="1200" dirty="0">
                <a:solidFill>
                  <a:srgbClr val="000000"/>
                </a:solidFill>
              </a:rPr>
              <a:t>（但两者的通道数始终一致）。</a:t>
            </a:r>
            <a:endParaRPr lang="en-US" altLang="zh-CN" sz="1600" kern="1200" dirty="0">
              <a:solidFill>
                <a:srgbClr val="000000"/>
              </a:solidFill>
            </a:endParaRPr>
          </a:p>
          <a:p>
            <a:pPr marL="0" lvl="0" indent="0" eaLnBrk="0" hangingPunct="0">
              <a:lnSpc>
                <a:spcPct val="200000"/>
              </a:lnSpc>
              <a:spcBef>
                <a:spcPct val="0"/>
              </a:spcBef>
              <a:buNone/>
            </a:pPr>
            <a:r>
              <a:rPr lang="zh-CN" altLang="en-US" sz="1600" kern="1200" dirty="0">
                <a:solidFill>
                  <a:srgbClr val="000000"/>
                </a:solidFill>
              </a:rPr>
              <a:t>如图所示，左侧的输入数据体尺寸为</a:t>
            </a:r>
            <a:r>
              <a:rPr lang="en-US" altLang="zh-CN" sz="1600" kern="1200" dirty="0">
                <a:solidFill>
                  <a:srgbClr val="000000"/>
                </a:solidFill>
              </a:rPr>
              <a:t>5×5×3</a:t>
            </a:r>
            <a:r>
              <a:rPr lang="zh-CN" altLang="en-US" sz="1600" kern="1200" dirty="0">
                <a:solidFill>
                  <a:srgbClr val="000000"/>
                </a:solidFill>
              </a:rPr>
              <a:t>（例如一</a:t>
            </a:r>
            <a:endParaRPr lang="en-US" altLang="zh-CN" sz="1600" kern="1200" dirty="0">
              <a:solidFill>
                <a:srgbClr val="000000"/>
              </a:solidFill>
            </a:endParaRPr>
          </a:p>
          <a:p>
            <a:pPr marL="0" lvl="0" indent="0" eaLnBrk="0" hangingPunct="0">
              <a:lnSpc>
                <a:spcPct val="200000"/>
              </a:lnSpc>
              <a:spcBef>
                <a:spcPct val="0"/>
              </a:spcBef>
              <a:buNone/>
            </a:pPr>
            <a:r>
              <a:rPr lang="zh-CN" altLang="en-US" sz="1600" kern="1200" dirty="0">
                <a:solidFill>
                  <a:srgbClr val="000000"/>
                </a:solidFill>
              </a:rPr>
              <a:t>张</a:t>
            </a:r>
            <a:r>
              <a:rPr lang="en-US" altLang="zh-CN" sz="1600" kern="1200" dirty="0">
                <a:solidFill>
                  <a:srgbClr val="000000"/>
                </a:solidFill>
              </a:rPr>
              <a:t>3</a:t>
            </a:r>
            <a:r>
              <a:rPr lang="zh-CN" altLang="en-US" sz="1600" kern="1200" dirty="0">
                <a:solidFill>
                  <a:srgbClr val="000000"/>
                </a:solidFill>
              </a:rPr>
              <a:t>通道的彩色图像），滤波器的尺寸为</a:t>
            </a:r>
            <a:r>
              <a:rPr lang="en-US" altLang="zh-CN" sz="1600" kern="1200" dirty="0">
                <a:solidFill>
                  <a:srgbClr val="000000"/>
                </a:solidFill>
              </a:rPr>
              <a:t>3×3×3</a:t>
            </a:r>
            <a:r>
              <a:rPr lang="zh-CN" altLang="en-US" sz="1600" kern="1200" dirty="0">
                <a:solidFill>
                  <a:srgbClr val="000000"/>
                </a:solidFill>
              </a:rPr>
              <a:t>，而输出数据体尺寸与二维卷积操作中的例子一样，依然是</a:t>
            </a:r>
            <a:r>
              <a:rPr lang="en-US" altLang="zh-CN" sz="1600" kern="1200" dirty="0">
                <a:solidFill>
                  <a:srgbClr val="000000"/>
                </a:solidFill>
              </a:rPr>
              <a:t>3×3</a:t>
            </a:r>
            <a:r>
              <a:rPr lang="zh-CN" altLang="en-US" sz="1600" kern="1200" dirty="0">
                <a:solidFill>
                  <a:srgbClr val="000000"/>
                </a:solidFill>
              </a:rPr>
              <a:t>。</a:t>
            </a:r>
            <a:endParaRPr lang="en-US" altLang="zh-CN" sz="1600" kern="1200" dirty="0">
              <a:solidFill>
                <a:srgbClr val="000000"/>
              </a:solidFill>
            </a:endParaRPr>
          </a:p>
          <a:p>
            <a:pPr marL="0" lvl="0" indent="0" eaLnBrk="0" hangingPunct="0">
              <a:lnSpc>
                <a:spcPct val="200000"/>
              </a:lnSpc>
              <a:spcBef>
                <a:spcPct val="0"/>
              </a:spcBef>
              <a:buNone/>
            </a:pPr>
            <a:r>
              <a:rPr lang="zh-CN" altLang="en-US" sz="1600" kern="1200" dirty="0">
                <a:solidFill>
                  <a:srgbClr val="000000"/>
                </a:solidFill>
              </a:rPr>
              <a:t>与二维卷积操作一致，对拥有</a:t>
            </a:r>
            <a:r>
              <a:rPr lang="en-US" altLang="zh-CN" sz="1600" kern="1200" dirty="0">
                <a:solidFill>
                  <a:srgbClr val="000000"/>
                </a:solidFill>
              </a:rPr>
              <a:t>3</a:t>
            </a:r>
            <a:r>
              <a:rPr lang="zh-CN" altLang="en-US" sz="1600" kern="1200" dirty="0">
                <a:solidFill>
                  <a:srgbClr val="000000"/>
                </a:solidFill>
              </a:rPr>
              <a:t>个通道的输入数据体和滤波器进行三维卷积操作时，同样是把滤波器覆盖在输入数据体的特定位置，然后执行逐元素乘法并求和，从而得到最终的输出数据体。与图 </a:t>
            </a:r>
            <a:r>
              <a:rPr lang="en-US" altLang="zh-CN" sz="1600" kern="1200" dirty="0">
                <a:solidFill>
                  <a:srgbClr val="000000"/>
                </a:solidFill>
              </a:rPr>
              <a:t>6 2</a:t>
            </a:r>
            <a:r>
              <a:rPr lang="zh-CN" altLang="en-US" sz="1600" kern="1200" dirty="0">
                <a:solidFill>
                  <a:srgbClr val="000000"/>
                </a:solidFill>
              </a:rPr>
              <a:t>中二维卷积操作的不同之处在于此处的三维卷积操作有</a:t>
            </a:r>
            <a:r>
              <a:rPr lang="en-US" altLang="zh-CN" sz="1600" kern="1200" dirty="0">
                <a:solidFill>
                  <a:srgbClr val="000000"/>
                </a:solidFill>
              </a:rPr>
              <a:t>27</a:t>
            </a:r>
            <a:r>
              <a:rPr lang="zh-CN" altLang="en-US" sz="1600" kern="1200" dirty="0">
                <a:solidFill>
                  <a:srgbClr val="000000"/>
                </a:solidFill>
              </a:rPr>
              <a:t>个元素对，而二维卷积操作只有</a:t>
            </a:r>
            <a:r>
              <a:rPr lang="en-US" altLang="zh-CN" sz="1600" kern="1200" dirty="0">
                <a:solidFill>
                  <a:srgbClr val="000000"/>
                </a:solidFill>
              </a:rPr>
              <a:t>9</a:t>
            </a:r>
            <a:r>
              <a:rPr lang="zh-CN" altLang="en-US" sz="1600" kern="1200" dirty="0">
                <a:solidFill>
                  <a:srgbClr val="000000"/>
                </a:solidFill>
              </a:rPr>
              <a:t>个元素对。</a:t>
            </a:r>
          </a:p>
        </p:txBody>
      </p:sp>
      <p:pic>
        <p:nvPicPr>
          <p:cNvPr id="4" name="图片 3"/>
          <p:cNvPicPr>
            <a:picLocks noChangeAspect="1"/>
          </p:cNvPicPr>
          <p:nvPr/>
        </p:nvPicPr>
        <p:blipFill>
          <a:blip r:embed="rId2"/>
          <a:stretch>
            <a:fillRect/>
          </a:stretch>
        </p:blipFill>
        <p:spPr>
          <a:xfrm>
            <a:off x="6194821" y="1278875"/>
            <a:ext cx="4264412" cy="2324523"/>
          </a:xfrm>
          <a:prstGeom prst="rect">
            <a:avLst/>
          </a:prstGeom>
        </p:spPr>
      </p:pic>
    </p:spTree>
    <p:extLst>
      <p:ext uri="{BB962C8B-B14F-4D97-AF65-F5344CB8AC3E}">
        <p14:creationId xmlns:p14="http://schemas.microsoft.com/office/powerpoint/2010/main" val="4033899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卷积层</a:t>
            </a:r>
          </a:p>
        </p:txBody>
      </p:sp>
      <p:sp>
        <p:nvSpPr>
          <p:cNvPr id="3" name="内容占位符 2"/>
          <p:cNvSpPr>
            <a:spLocks noGrp="1"/>
          </p:cNvSpPr>
          <p:nvPr>
            <p:ph idx="1"/>
          </p:nvPr>
        </p:nvSpPr>
        <p:spPr/>
        <p:txBody>
          <a:bodyPr/>
          <a:lstStyle/>
          <a:p>
            <a:pPr lvl="0" eaLnBrk="0" hangingPunct="0">
              <a:lnSpc>
                <a:spcPct val="200000"/>
              </a:lnSpc>
              <a:spcBef>
                <a:spcPct val="0"/>
              </a:spcBef>
            </a:pPr>
            <a:r>
              <a:rPr lang="zh-CN" altLang="en-US" b="1" kern="1200" dirty="0">
                <a:solidFill>
                  <a:srgbClr val="000000"/>
                </a:solidFill>
                <a:latin typeface="Arial" panose="020B0604020202020204" pitchFamily="34" charset="0"/>
              </a:rPr>
              <a:t>滤波器</a:t>
            </a:r>
            <a:r>
              <a:rPr lang="en-US" altLang="zh-CN" b="1" kern="1200" dirty="0">
                <a:solidFill>
                  <a:srgbClr val="000000"/>
                </a:solidFill>
                <a:latin typeface="Arial" panose="020B0604020202020204" pitchFamily="34" charset="0"/>
              </a:rPr>
              <a:t>-</a:t>
            </a:r>
            <a:r>
              <a:rPr lang="zh-CN" altLang="en-US" b="1" kern="1200" dirty="0">
                <a:solidFill>
                  <a:srgbClr val="000000"/>
                </a:solidFill>
                <a:latin typeface="Arial" panose="020B0604020202020204" pitchFamily="34" charset="0"/>
              </a:rPr>
              <a:t>超参数</a:t>
            </a:r>
            <a:endParaRPr lang="en-US" altLang="zh-CN" b="1" kern="1200" dirty="0">
              <a:solidFill>
                <a:srgbClr val="000000"/>
              </a:solidFill>
              <a:latin typeface="Arial" panose="020B0604020202020204" pitchFamily="34" charset="0"/>
            </a:endParaRPr>
          </a:p>
          <a:p>
            <a:pPr marL="0" lvl="0" indent="-285750" eaLnBrk="0" hangingPunct="0">
              <a:lnSpc>
                <a:spcPct val="200000"/>
              </a:lnSpc>
              <a:spcBef>
                <a:spcPct val="0"/>
              </a:spcBef>
            </a:pPr>
            <a:r>
              <a:rPr lang="zh-CN" altLang="en-US" sz="1600" kern="1200" dirty="0">
                <a:solidFill>
                  <a:srgbClr val="000000"/>
                </a:solidFill>
              </a:rPr>
              <a:t>通道（</a:t>
            </a:r>
            <a:r>
              <a:rPr lang="en-US" altLang="zh-CN" sz="1600" kern="1200" dirty="0">
                <a:solidFill>
                  <a:srgbClr val="000000"/>
                </a:solidFill>
              </a:rPr>
              <a:t>Channel</a:t>
            </a:r>
            <a:r>
              <a:rPr lang="zh-CN" altLang="en-US" sz="1600" kern="1200" dirty="0">
                <a:solidFill>
                  <a:srgbClr val="000000"/>
                </a:solidFill>
              </a:rPr>
              <a:t>）：</a:t>
            </a:r>
            <a:endParaRPr lang="en-US" altLang="zh-CN" sz="1600" kern="1200" dirty="0">
              <a:solidFill>
                <a:srgbClr val="000000"/>
              </a:solidFill>
            </a:endParaRPr>
          </a:p>
          <a:p>
            <a:pPr marL="400050" lvl="1" eaLnBrk="0" hangingPunct="0">
              <a:lnSpc>
                <a:spcPct val="200000"/>
              </a:lnSpc>
              <a:spcBef>
                <a:spcPct val="0"/>
              </a:spcBef>
            </a:pPr>
            <a:r>
              <a:rPr lang="zh-CN" altLang="en-US" sz="1200" kern="1200" dirty="0">
                <a:solidFill>
                  <a:srgbClr val="000000"/>
                </a:solidFill>
              </a:rPr>
              <a:t>输出数据体的通道数量（也称深度，</a:t>
            </a:r>
            <a:r>
              <a:rPr lang="en-US" altLang="zh-CN" sz="1200" kern="1200" dirty="0">
                <a:solidFill>
                  <a:srgbClr val="000000"/>
                </a:solidFill>
              </a:rPr>
              <a:t>Depth</a:t>
            </a:r>
            <a:r>
              <a:rPr lang="zh-CN" altLang="en-US" sz="1200" kern="1200" dirty="0">
                <a:solidFill>
                  <a:srgbClr val="000000"/>
                </a:solidFill>
              </a:rPr>
              <a:t>）是一个超参数，即所使用的滤波器的数量。</a:t>
            </a:r>
            <a:endParaRPr lang="en-US" altLang="zh-CN" sz="1200" kern="1200" dirty="0">
              <a:solidFill>
                <a:srgbClr val="000000"/>
              </a:solidFill>
            </a:endParaRPr>
          </a:p>
          <a:p>
            <a:pPr marL="400050" lvl="1" eaLnBrk="0" hangingPunct="0">
              <a:lnSpc>
                <a:spcPct val="200000"/>
              </a:lnSpc>
              <a:spcBef>
                <a:spcPct val="0"/>
              </a:spcBef>
            </a:pPr>
            <a:r>
              <a:rPr lang="zh-CN" altLang="en-US" sz="1200" kern="1200" dirty="0">
                <a:solidFill>
                  <a:srgbClr val="000000"/>
                </a:solidFill>
              </a:rPr>
              <a:t>前面提到当滤波器“看到”输入数据中期望的特征时会被激活，而每个滤波器所期望的特征是不同的。</a:t>
            </a:r>
            <a:endParaRPr lang="en-US" altLang="zh-CN" sz="1200" kern="1200" dirty="0">
              <a:solidFill>
                <a:srgbClr val="000000"/>
              </a:solidFill>
            </a:endParaRPr>
          </a:p>
          <a:p>
            <a:pPr marL="800100" lvl="2" eaLnBrk="0" hangingPunct="0">
              <a:lnSpc>
                <a:spcPct val="200000"/>
              </a:lnSpc>
              <a:spcBef>
                <a:spcPct val="0"/>
              </a:spcBef>
            </a:pPr>
            <a:r>
              <a:rPr lang="zh-CN" altLang="en-US" sz="1000" kern="1200" dirty="0">
                <a:solidFill>
                  <a:srgbClr val="000000"/>
                </a:solidFill>
              </a:rPr>
              <a:t>举例来说，对于第一个卷积层中的滤波器，输入是原始图像，那么在深度维度上的不同滤波器将可能被不同方向的边界或者是颜色斑点激活。</a:t>
            </a:r>
          </a:p>
          <a:p>
            <a:pPr marL="0" lvl="0" indent="-285750" eaLnBrk="0" hangingPunct="0">
              <a:lnSpc>
                <a:spcPct val="200000"/>
              </a:lnSpc>
              <a:spcBef>
                <a:spcPct val="0"/>
              </a:spcBef>
            </a:pPr>
            <a:r>
              <a:rPr lang="zh-CN" altLang="en-US" sz="1600" kern="1200" dirty="0">
                <a:solidFill>
                  <a:srgbClr val="000000"/>
                </a:solidFill>
              </a:rPr>
              <a:t>步长（</a:t>
            </a:r>
            <a:r>
              <a:rPr lang="en-US" altLang="zh-CN" sz="1600" kern="1200" dirty="0">
                <a:solidFill>
                  <a:srgbClr val="000000"/>
                </a:solidFill>
              </a:rPr>
              <a:t>Stride</a:t>
            </a:r>
            <a:r>
              <a:rPr lang="zh-CN" altLang="en-US" sz="1600" kern="1200" dirty="0">
                <a:solidFill>
                  <a:srgbClr val="000000"/>
                </a:solidFill>
              </a:rPr>
              <a:t>）：</a:t>
            </a:r>
            <a:endParaRPr lang="en-US" altLang="zh-CN" sz="1600" kern="1200" dirty="0">
              <a:solidFill>
                <a:srgbClr val="000000"/>
              </a:solidFill>
            </a:endParaRPr>
          </a:p>
          <a:p>
            <a:pPr marL="400050" lvl="1" eaLnBrk="0" hangingPunct="0">
              <a:lnSpc>
                <a:spcPct val="200000"/>
              </a:lnSpc>
              <a:spcBef>
                <a:spcPct val="0"/>
              </a:spcBef>
            </a:pPr>
            <a:r>
              <a:rPr lang="zh-CN" altLang="en-US" sz="1200" kern="1200" dirty="0">
                <a:solidFill>
                  <a:srgbClr val="000000"/>
                </a:solidFill>
              </a:rPr>
              <a:t>在滑动滤波器的时候，平移的距离称为步长。</a:t>
            </a:r>
            <a:endParaRPr lang="en-US" altLang="zh-CN" sz="1200" kern="1200" dirty="0">
              <a:solidFill>
                <a:srgbClr val="000000"/>
              </a:solidFill>
            </a:endParaRPr>
          </a:p>
          <a:p>
            <a:pPr marL="800100" lvl="2" eaLnBrk="0" hangingPunct="0">
              <a:lnSpc>
                <a:spcPct val="200000"/>
              </a:lnSpc>
              <a:spcBef>
                <a:spcPct val="0"/>
              </a:spcBef>
            </a:pPr>
            <a:r>
              <a:rPr lang="zh-CN" altLang="en-US" sz="1000" kern="1200" dirty="0">
                <a:solidFill>
                  <a:srgbClr val="000000"/>
                </a:solidFill>
              </a:rPr>
              <a:t>当步长为</a:t>
            </a:r>
            <a:r>
              <a:rPr lang="en-US" altLang="zh-CN" sz="1000" kern="1200" dirty="0">
                <a:solidFill>
                  <a:srgbClr val="000000"/>
                </a:solidFill>
              </a:rPr>
              <a:t>k</a:t>
            </a:r>
            <a:r>
              <a:rPr lang="zh-CN" altLang="en-US" sz="1000" kern="1200" dirty="0">
                <a:solidFill>
                  <a:srgbClr val="000000"/>
                </a:solidFill>
              </a:rPr>
              <a:t>时，滤波器每次平移</a:t>
            </a:r>
            <a:r>
              <a:rPr lang="en-US" altLang="zh-CN" sz="1000" kern="1200" dirty="0">
                <a:solidFill>
                  <a:srgbClr val="000000"/>
                </a:solidFill>
              </a:rPr>
              <a:t>k</a:t>
            </a:r>
            <a:r>
              <a:rPr lang="zh-CN" altLang="en-US" sz="1000" kern="1200" dirty="0">
                <a:solidFill>
                  <a:srgbClr val="000000"/>
                </a:solidFill>
              </a:rPr>
              <a:t>个像素（常用的步长为</a:t>
            </a:r>
            <a:r>
              <a:rPr lang="en-US" altLang="zh-CN" sz="1000" kern="1200" dirty="0">
                <a:solidFill>
                  <a:srgbClr val="000000"/>
                </a:solidFill>
              </a:rPr>
              <a:t>1</a:t>
            </a:r>
            <a:r>
              <a:rPr lang="zh-CN" altLang="en-US" sz="1000" kern="1200" dirty="0">
                <a:solidFill>
                  <a:srgbClr val="000000"/>
                </a:solidFill>
              </a:rPr>
              <a:t>或者</a:t>
            </a:r>
            <a:r>
              <a:rPr lang="en-US" altLang="zh-CN" sz="1000" kern="1200" dirty="0">
                <a:solidFill>
                  <a:srgbClr val="000000"/>
                </a:solidFill>
              </a:rPr>
              <a:t>2</a:t>
            </a:r>
            <a:r>
              <a:rPr lang="zh-CN" altLang="en-US" sz="1000" kern="1200" dirty="0">
                <a:solidFill>
                  <a:srgbClr val="000000"/>
                </a:solidFill>
              </a:rPr>
              <a:t>）。</a:t>
            </a:r>
            <a:endParaRPr lang="en-US" altLang="zh-CN" sz="1000" kern="1200" dirty="0">
              <a:solidFill>
                <a:srgbClr val="000000"/>
              </a:solidFill>
            </a:endParaRPr>
          </a:p>
          <a:p>
            <a:pPr marL="400050" lvl="1" eaLnBrk="0" hangingPunct="0">
              <a:lnSpc>
                <a:spcPct val="200000"/>
              </a:lnSpc>
              <a:spcBef>
                <a:spcPct val="0"/>
              </a:spcBef>
            </a:pPr>
            <a:r>
              <a:rPr lang="zh-CN" altLang="en-US" sz="1200" kern="1200" dirty="0">
                <a:solidFill>
                  <a:srgbClr val="000000"/>
                </a:solidFill>
              </a:rPr>
              <a:t>设置步长滑动滤波器会使输出数据体在空间尺寸上变小，步长越大，输出数据体的尺寸越小。</a:t>
            </a:r>
          </a:p>
          <a:p>
            <a:pPr marL="0" lvl="0" indent="-285750" eaLnBrk="0" hangingPunct="0">
              <a:lnSpc>
                <a:spcPct val="200000"/>
              </a:lnSpc>
              <a:spcBef>
                <a:spcPct val="0"/>
              </a:spcBef>
            </a:pPr>
            <a:r>
              <a:rPr lang="zh-CN" altLang="en-US" sz="1600" kern="1200" dirty="0">
                <a:solidFill>
                  <a:srgbClr val="000000"/>
                </a:solidFill>
              </a:rPr>
              <a:t>填充（</a:t>
            </a:r>
            <a:r>
              <a:rPr lang="en-US" altLang="zh-CN" sz="1600" kern="1200" dirty="0">
                <a:solidFill>
                  <a:srgbClr val="000000"/>
                </a:solidFill>
              </a:rPr>
              <a:t>Padding</a:t>
            </a:r>
            <a:r>
              <a:rPr lang="zh-CN" altLang="en-US" sz="1600" kern="1200" dirty="0">
                <a:solidFill>
                  <a:srgbClr val="000000"/>
                </a:solidFill>
              </a:rPr>
              <a:t>）：</a:t>
            </a:r>
            <a:endParaRPr lang="en-US" altLang="zh-CN" sz="1600" kern="1200" dirty="0">
              <a:solidFill>
                <a:srgbClr val="000000"/>
              </a:solidFill>
            </a:endParaRPr>
          </a:p>
          <a:p>
            <a:pPr marL="400050" lvl="1" eaLnBrk="0" hangingPunct="0">
              <a:lnSpc>
                <a:spcPct val="200000"/>
              </a:lnSpc>
              <a:spcBef>
                <a:spcPct val="0"/>
              </a:spcBef>
            </a:pPr>
            <a:r>
              <a:rPr lang="zh-CN" altLang="en-US" sz="1200" kern="1200" dirty="0">
                <a:solidFill>
                  <a:srgbClr val="000000"/>
                </a:solidFill>
              </a:rPr>
              <a:t>在输入数据体边缘处填补特定元素的做法称为填充。</a:t>
            </a:r>
            <a:endParaRPr lang="en-US" altLang="zh-CN" sz="1200" kern="1200" dirty="0">
              <a:solidFill>
                <a:srgbClr val="000000"/>
              </a:solidFill>
            </a:endParaRPr>
          </a:p>
          <a:p>
            <a:pPr marL="800100" lvl="2" eaLnBrk="0" hangingPunct="0">
              <a:lnSpc>
                <a:spcPct val="200000"/>
              </a:lnSpc>
              <a:spcBef>
                <a:spcPct val="0"/>
              </a:spcBef>
            </a:pPr>
            <a:r>
              <a:rPr lang="zh-CN" altLang="en-US" sz="1000" kern="1200" dirty="0">
                <a:solidFill>
                  <a:srgbClr val="000000"/>
                </a:solidFill>
              </a:rPr>
              <a:t>其中最常用的是使用</a:t>
            </a:r>
            <a:r>
              <a:rPr lang="en-US" altLang="zh-CN" sz="1000" kern="1200" dirty="0">
                <a:solidFill>
                  <a:srgbClr val="000000"/>
                </a:solidFill>
              </a:rPr>
              <a:t>0</a:t>
            </a:r>
            <a:r>
              <a:rPr lang="zh-CN" altLang="en-US" sz="1000" kern="1200" dirty="0">
                <a:solidFill>
                  <a:srgbClr val="000000"/>
                </a:solidFill>
              </a:rPr>
              <a:t>元素进行填充，即零填充。填充的尺寸（即元素的数量）是一个超参数。填充有一个良好性质，即可以控制输出数据体的空间尺寸（最常用于控制输出数据体的空间尺寸和输入数据体相同，以保留尽可能多的原始输入信息）。</a:t>
            </a:r>
          </a:p>
        </p:txBody>
      </p:sp>
    </p:spTree>
    <p:extLst>
      <p:ext uri="{BB962C8B-B14F-4D97-AF65-F5344CB8AC3E}">
        <p14:creationId xmlns:p14="http://schemas.microsoft.com/office/powerpoint/2010/main" val="210986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卷积层</a:t>
            </a:r>
          </a:p>
        </p:txBody>
      </p:sp>
      <p:sp>
        <p:nvSpPr>
          <p:cNvPr id="3" name="内容占位符 2"/>
          <p:cNvSpPr>
            <a:spLocks noGrp="1"/>
          </p:cNvSpPr>
          <p:nvPr>
            <p:ph idx="1"/>
          </p:nvPr>
        </p:nvSpPr>
        <p:spPr/>
        <p:txBody>
          <a:bodyPr/>
          <a:lstStyle/>
          <a:p>
            <a:pPr lvl="0" eaLnBrk="0" hangingPunct="0">
              <a:lnSpc>
                <a:spcPct val="200000"/>
              </a:lnSpc>
              <a:spcBef>
                <a:spcPct val="0"/>
              </a:spcBef>
            </a:pPr>
            <a:r>
              <a:rPr lang="zh-CN" altLang="en-US" b="1" kern="1200" dirty="0">
                <a:solidFill>
                  <a:srgbClr val="000000"/>
                </a:solidFill>
                <a:latin typeface="Arial" panose="020B0604020202020204" pitchFamily="34" charset="0"/>
              </a:rPr>
              <a:t>滤波器</a:t>
            </a:r>
            <a:r>
              <a:rPr lang="en-US" altLang="zh-CN" b="1" kern="1200" dirty="0">
                <a:solidFill>
                  <a:srgbClr val="000000"/>
                </a:solidFill>
                <a:latin typeface="Arial" panose="020B0604020202020204" pitchFamily="34" charset="0"/>
              </a:rPr>
              <a:t>-</a:t>
            </a:r>
            <a:r>
              <a:rPr lang="zh-CN" altLang="en-US" b="1" kern="1200" dirty="0">
                <a:solidFill>
                  <a:srgbClr val="000000"/>
                </a:solidFill>
                <a:latin typeface="Arial" panose="020B0604020202020204" pitchFamily="34" charset="0"/>
              </a:rPr>
              <a:t>超参数</a:t>
            </a:r>
            <a:endParaRPr lang="en-US" altLang="zh-CN" b="1" kern="1200" dirty="0">
              <a:solidFill>
                <a:srgbClr val="000000"/>
              </a:solidFill>
              <a:latin typeface="Arial" panose="020B0604020202020204" pitchFamily="34" charset="0"/>
            </a:endParaRPr>
          </a:p>
          <a:p>
            <a:pPr marL="0" lvl="0" indent="-285750" eaLnBrk="0" hangingPunct="0">
              <a:lnSpc>
                <a:spcPct val="200000"/>
              </a:lnSpc>
              <a:spcBef>
                <a:spcPct val="0"/>
              </a:spcBef>
            </a:pPr>
            <a:r>
              <a:rPr lang="zh-CN" altLang="en-US" sz="1800" kern="1200" dirty="0">
                <a:solidFill>
                  <a:srgbClr val="000000"/>
                </a:solidFill>
              </a:rPr>
              <a:t>输出数据体在空间上的尺寸可以通过输入数据体尺寸</a:t>
            </a:r>
            <a:r>
              <a:rPr lang="en-US" altLang="zh-CN" sz="1800" kern="1200" dirty="0">
                <a:solidFill>
                  <a:srgbClr val="000000"/>
                </a:solidFill>
              </a:rPr>
              <a:t>W</a:t>
            </a:r>
            <a:r>
              <a:rPr lang="zh-CN" altLang="en-US" sz="1800" kern="1200" dirty="0">
                <a:solidFill>
                  <a:srgbClr val="000000"/>
                </a:solidFill>
              </a:rPr>
              <a:t>，卷积层中滤波器尺寸</a:t>
            </a:r>
            <a:r>
              <a:rPr lang="en-US" altLang="zh-CN" sz="1800" kern="1200" dirty="0">
                <a:solidFill>
                  <a:srgbClr val="000000"/>
                </a:solidFill>
              </a:rPr>
              <a:t>F</a:t>
            </a:r>
            <a:r>
              <a:rPr lang="zh-CN" altLang="en-US" sz="1800" kern="1200" dirty="0">
                <a:solidFill>
                  <a:srgbClr val="000000"/>
                </a:solidFill>
              </a:rPr>
              <a:t>，步长</a:t>
            </a:r>
            <a:r>
              <a:rPr lang="en-US" altLang="zh-CN" sz="1800" kern="1200" dirty="0">
                <a:solidFill>
                  <a:srgbClr val="000000"/>
                </a:solidFill>
              </a:rPr>
              <a:t>S</a:t>
            </a:r>
            <a:r>
              <a:rPr lang="zh-CN" altLang="en-US" sz="1800" kern="1200" dirty="0">
                <a:solidFill>
                  <a:srgbClr val="000000"/>
                </a:solidFill>
              </a:rPr>
              <a:t>和零填充的数量</a:t>
            </a:r>
            <a:r>
              <a:rPr lang="en-US" altLang="zh-CN" sz="1800" kern="1200" dirty="0">
                <a:solidFill>
                  <a:srgbClr val="000000"/>
                </a:solidFill>
              </a:rPr>
              <a:t>P</a:t>
            </a:r>
            <a:r>
              <a:rPr lang="zh-CN" altLang="en-US" sz="1800" kern="1200" dirty="0">
                <a:solidFill>
                  <a:srgbClr val="000000"/>
                </a:solidFill>
              </a:rPr>
              <a:t>的函数来计算。这里假设输入数据的高度和宽度相等，则输出数据体的宽度和高度为</a:t>
            </a:r>
            <a:r>
              <a:rPr lang="en-US" altLang="zh-CN" sz="1800" kern="1200" dirty="0">
                <a:solidFill>
                  <a:srgbClr val="000000"/>
                </a:solidFill>
              </a:rPr>
              <a:t>(W-F +2P)/S+1</a:t>
            </a:r>
            <a:r>
              <a:rPr lang="zh-CN" altLang="en-US" sz="1800" kern="1200" dirty="0">
                <a:solidFill>
                  <a:srgbClr val="000000"/>
                </a:solidFill>
              </a:rPr>
              <a:t>。如图所示例子，输入数据体尺寸为</a:t>
            </a:r>
            <a:r>
              <a:rPr lang="en-US" altLang="zh-CN" sz="1800" kern="1200" dirty="0">
                <a:solidFill>
                  <a:srgbClr val="000000"/>
                </a:solidFill>
              </a:rPr>
              <a:t>7×7</a:t>
            </a:r>
            <a:r>
              <a:rPr lang="zh-CN" altLang="en-US" sz="1800" kern="1200" dirty="0">
                <a:solidFill>
                  <a:srgbClr val="000000"/>
                </a:solidFill>
              </a:rPr>
              <a:t>，滤波器尺寸为</a:t>
            </a:r>
            <a:r>
              <a:rPr lang="en-US" altLang="zh-CN" sz="1800" kern="1200" dirty="0">
                <a:solidFill>
                  <a:srgbClr val="000000"/>
                </a:solidFill>
              </a:rPr>
              <a:t>3×3</a:t>
            </a:r>
            <a:r>
              <a:rPr lang="zh-CN" altLang="en-US" sz="1800" kern="1200" dirty="0">
                <a:solidFill>
                  <a:srgbClr val="000000"/>
                </a:solidFill>
              </a:rPr>
              <a:t>，当步长为</a:t>
            </a:r>
            <a:r>
              <a:rPr lang="en-US" altLang="zh-CN" sz="1800" kern="1200" dirty="0">
                <a:solidFill>
                  <a:srgbClr val="000000"/>
                </a:solidFill>
              </a:rPr>
              <a:t>1</a:t>
            </a:r>
            <a:r>
              <a:rPr lang="zh-CN" altLang="en-US" sz="1800" kern="1200" dirty="0">
                <a:solidFill>
                  <a:srgbClr val="000000"/>
                </a:solidFill>
              </a:rPr>
              <a:t>且不进行零填充时，</a:t>
            </a:r>
            <a:r>
              <a:rPr lang="en-US" altLang="zh-CN" sz="1800" kern="1200" dirty="0">
                <a:solidFill>
                  <a:srgbClr val="000000"/>
                </a:solidFill>
              </a:rPr>
              <a:t>((5-3+2×0))⁄1+1=3</a:t>
            </a:r>
            <a:r>
              <a:rPr lang="zh-CN" altLang="en-US" sz="1800" kern="1200" dirty="0">
                <a:solidFill>
                  <a:srgbClr val="000000"/>
                </a:solidFill>
              </a:rPr>
              <a:t>，得到一个</a:t>
            </a:r>
            <a:r>
              <a:rPr lang="en-US" altLang="zh-CN" sz="1800" kern="1200" dirty="0">
                <a:solidFill>
                  <a:srgbClr val="000000"/>
                </a:solidFill>
              </a:rPr>
              <a:t>3×3</a:t>
            </a:r>
            <a:r>
              <a:rPr lang="zh-CN" altLang="en-US" sz="1800" kern="1200" dirty="0">
                <a:solidFill>
                  <a:srgbClr val="000000"/>
                </a:solidFill>
              </a:rPr>
              <a:t>的输出数据体；如果步长为</a:t>
            </a:r>
            <a:r>
              <a:rPr lang="en-US" altLang="zh-CN" sz="1800" kern="1200" dirty="0">
                <a:solidFill>
                  <a:srgbClr val="000000"/>
                </a:solidFill>
              </a:rPr>
              <a:t>2</a:t>
            </a:r>
            <a:r>
              <a:rPr lang="zh-CN" altLang="en-US" sz="1800" kern="1200" dirty="0">
                <a:solidFill>
                  <a:srgbClr val="000000"/>
                </a:solidFill>
              </a:rPr>
              <a:t>，零填充尺寸为</a:t>
            </a:r>
            <a:r>
              <a:rPr lang="en-US" altLang="zh-CN" sz="1800" kern="1200" dirty="0">
                <a:solidFill>
                  <a:srgbClr val="000000"/>
                </a:solidFill>
              </a:rPr>
              <a:t>1</a:t>
            </a:r>
            <a:r>
              <a:rPr lang="zh-CN" altLang="en-US" sz="1800" kern="1200" dirty="0">
                <a:solidFill>
                  <a:srgbClr val="000000"/>
                </a:solidFill>
              </a:rPr>
              <a:t>，</a:t>
            </a:r>
            <a:r>
              <a:rPr lang="en-US" altLang="zh-CN" sz="1800" kern="1200" dirty="0">
                <a:solidFill>
                  <a:srgbClr val="000000"/>
                </a:solidFill>
              </a:rPr>
              <a:t>((5-3+2×1))⁄2+1=3</a:t>
            </a:r>
            <a:r>
              <a:rPr lang="zh-CN" altLang="en-US" sz="1800" kern="1200" dirty="0">
                <a:solidFill>
                  <a:srgbClr val="000000"/>
                </a:solidFill>
              </a:rPr>
              <a:t>，得到的也是一个</a:t>
            </a:r>
            <a:r>
              <a:rPr lang="en-US" altLang="zh-CN" sz="1800" kern="1200" dirty="0">
                <a:solidFill>
                  <a:srgbClr val="000000"/>
                </a:solidFill>
              </a:rPr>
              <a:t>3×3</a:t>
            </a:r>
            <a:r>
              <a:rPr lang="zh-CN" altLang="en-US" sz="1800" kern="1200" dirty="0">
                <a:solidFill>
                  <a:srgbClr val="000000"/>
                </a:solidFill>
              </a:rPr>
              <a:t>的输出。</a:t>
            </a:r>
            <a:endParaRPr lang="en-US" altLang="zh-CN" sz="1800" kern="1200" dirty="0">
              <a:solidFill>
                <a:srgbClr val="000000"/>
              </a:solidFill>
            </a:endParaRPr>
          </a:p>
        </p:txBody>
      </p:sp>
      <p:pic>
        <p:nvPicPr>
          <p:cNvPr id="4" name="图片 3"/>
          <p:cNvPicPr>
            <a:picLocks noChangeAspect="1"/>
          </p:cNvPicPr>
          <p:nvPr/>
        </p:nvPicPr>
        <p:blipFill>
          <a:blip r:embed="rId2"/>
          <a:stretch>
            <a:fillRect/>
          </a:stretch>
        </p:blipFill>
        <p:spPr>
          <a:xfrm>
            <a:off x="5511755" y="4146951"/>
            <a:ext cx="2830579" cy="2047233"/>
          </a:xfrm>
          <a:prstGeom prst="rect">
            <a:avLst/>
          </a:prstGeom>
        </p:spPr>
      </p:pic>
    </p:spTree>
    <p:extLst>
      <p:ext uri="{BB962C8B-B14F-4D97-AF65-F5344CB8AC3E}">
        <p14:creationId xmlns:p14="http://schemas.microsoft.com/office/powerpoint/2010/main" val="1095636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卷积层</a:t>
            </a:r>
          </a:p>
        </p:txBody>
      </p:sp>
      <p:sp>
        <p:nvSpPr>
          <p:cNvPr id="3" name="内容占位符 2"/>
          <p:cNvSpPr>
            <a:spLocks noGrp="1"/>
          </p:cNvSpPr>
          <p:nvPr>
            <p:ph idx="1"/>
          </p:nvPr>
        </p:nvSpPr>
        <p:spPr>
          <a:xfrm>
            <a:off x="609600" y="1155033"/>
            <a:ext cx="10972800" cy="2355812"/>
          </a:xfrm>
        </p:spPr>
        <p:txBody>
          <a:bodyPr/>
          <a:lstStyle/>
          <a:p>
            <a:pPr lvl="0" eaLnBrk="0" hangingPunct="0">
              <a:lnSpc>
                <a:spcPct val="200000"/>
              </a:lnSpc>
              <a:spcBef>
                <a:spcPct val="0"/>
              </a:spcBef>
            </a:pPr>
            <a:r>
              <a:rPr lang="zh-CN" altLang="en-US" b="1" kern="1200" dirty="0">
                <a:solidFill>
                  <a:srgbClr val="000000"/>
                </a:solidFill>
                <a:latin typeface="Arial" panose="020B0604020202020204" pitchFamily="34" charset="0"/>
              </a:rPr>
              <a:t>滤波器</a:t>
            </a:r>
            <a:r>
              <a:rPr lang="en-US" altLang="zh-CN" b="1" kern="1200" dirty="0">
                <a:solidFill>
                  <a:srgbClr val="000000"/>
                </a:solidFill>
                <a:latin typeface="Arial" panose="020B0604020202020204" pitchFamily="34" charset="0"/>
              </a:rPr>
              <a:t>-</a:t>
            </a:r>
            <a:r>
              <a:rPr lang="zh-CN" altLang="en-US" b="1" kern="1200" dirty="0">
                <a:solidFill>
                  <a:srgbClr val="000000"/>
                </a:solidFill>
                <a:latin typeface="Arial" panose="020B0604020202020204" pitchFamily="34" charset="0"/>
              </a:rPr>
              <a:t>超参数</a:t>
            </a:r>
            <a:endParaRPr lang="en-US" altLang="zh-CN" b="1" kern="1200" dirty="0">
              <a:solidFill>
                <a:srgbClr val="000000"/>
              </a:solidFill>
              <a:latin typeface="Arial" panose="020B0604020202020204" pitchFamily="34" charset="0"/>
            </a:endParaRPr>
          </a:p>
          <a:p>
            <a:pPr marL="0" lvl="0" indent="-285750" eaLnBrk="0" hangingPunct="0">
              <a:lnSpc>
                <a:spcPct val="200000"/>
              </a:lnSpc>
              <a:spcBef>
                <a:spcPct val="0"/>
              </a:spcBef>
            </a:pPr>
            <a:r>
              <a:rPr lang="zh-CN" altLang="en-US" sz="1600" kern="1200" dirty="0">
                <a:solidFill>
                  <a:srgbClr val="000000"/>
                </a:solidFill>
              </a:rPr>
              <a:t>需要注意的是，在网络的设计中上述这些空间排列的超参数之间是相互限制的。</a:t>
            </a:r>
            <a:endParaRPr lang="en-US" altLang="zh-CN" sz="1600" kern="1200" dirty="0">
              <a:solidFill>
                <a:srgbClr val="000000"/>
              </a:solidFill>
            </a:endParaRPr>
          </a:p>
          <a:p>
            <a:pPr marL="400050" lvl="1" eaLnBrk="0" hangingPunct="0">
              <a:lnSpc>
                <a:spcPct val="200000"/>
              </a:lnSpc>
              <a:spcBef>
                <a:spcPct val="0"/>
              </a:spcBef>
            </a:pPr>
            <a:r>
              <a:rPr lang="zh-CN" altLang="en-US" sz="1200" kern="1200" dirty="0">
                <a:solidFill>
                  <a:srgbClr val="000000"/>
                </a:solidFill>
              </a:rPr>
              <a:t>例如当其他超参数固定时，一般需要选择合适的步长和零填充数量来保证输出数据体的尺寸为整数；当公式</a:t>
            </a:r>
            <a:r>
              <a:rPr lang="en-US" altLang="zh-CN" sz="1200" kern="1200" dirty="0">
                <a:solidFill>
                  <a:srgbClr val="000000"/>
                </a:solidFill>
              </a:rPr>
              <a:t>(W-F +2P)/S+1</a:t>
            </a:r>
            <a:r>
              <a:rPr lang="zh-CN" altLang="en-US" sz="1200" kern="1200" dirty="0">
                <a:solidFill>
                  <a:srgbClr val="000000"/>
                </a:solidFill>
              </a:rPr>
              <a:t>的计算结果不为整数时，通常采用向下取整的方式来使得输出数据体的尺寸为整数。另一方面，常常需要保证输入和输出数据体具有相同的高度和宽度。为此，当步长</a:t>
            </a:r>
            <a:r>
              <a:rPr lang="en-US" altLang="zh-CN" sz="1200" kern="1200" dirty="0">
                <a:solidFill>
                  <a:srgbClr val="000000"/>
                </a:solidFill>
              </a:rPr>
              <a:t>S=1</a:t>
            </a:r>
            <a:r>
              <a:rPr lang="zh-CN" altLang="en-US" sz="1200" kern="1200" dirty="0">
                <a:solidFill>
                  <a:srgbClr val="000000"/>
                </a:solidFill>
              </a:rPr>
              <a:t>时，对应零填充的值是</a:t>
            </a:r>
            <a:r>
              <a:rPr lang="en-US" altLang="zh-CN" sz="1200" kern="1200" dirty="0">
                <a:solidFill>
                  <a:srgbClr val="000000"/>
                </a:solidFill>
              </a:rPr>
              <a:t>P=(F-1)/2</a:t>
            </a:r>
            <a:r>
              <a:rPr lang="zh-CN" altLang="en-US" sz="1200" kern="1200" dirty="0">
                <a:solidFill>
                  <a:srgbClr val="000000"/>
                </a:solidFill>
              </a:rPr>
              <a:t>。</a:t>
            </a:r>
            <a:endParaRPr lang="en-US" altLang="zh-CN" sz="1200" kern="1200" dirty="0">
              <a:solidFill>
                <a:srgbClr val="000000"/>
              </a:solidFill>
            </a:endParaRPr>
          </a:p>
        </p:txBody>
      </p:sp>
      <p:sp>
        <p:nvSpPr>
          <p:cNvPr id="4" name="矩形 3">
            <a:extLst>
              <a:ext uri="{FF2B5EF4-FFF2-40B4-BE49-F238E27FC236}">
                <a16:creationId xmlns:a16="http://schemas.microsoft.com/office/drawing/2014/main" id="{21BFCF7D-C1F4-42BC-AB64-A53CB13C2427}"/>
              </a:ext>
            </a:extLst>
          </p:cNvPr>
          <p:cNvSpPr/>
          <p:nvPr/>
        </p:nvSpPr>
        <p:spPr>
          <a:xfrm>
            <a:off x="705555" y="4071751"/>
            <a:ext cx="10780889" cy="1631216"/>
          </a:xfrm>
          <a:prstGeom prst="rect">
            <a:avLst/>
          </a:prstGeom>
        </p:spPr>
        <p:txBody>
          <a:bodyPr wrap="square">
            <a:spAutoFit/>
          </a:bodyPr>
          <a:lstStyle/>
          <a:p>
            <a:pPr lvl="0" indent="-285750">
              <a:lnSpc>
                <a:spcPct val="200000"/>
              </a:lnSpc>
            </a:pPr>
            <a:r>
              <a:rPr lang="zh-CN" altLang="en-US" sz="1400" b="1" dirty="0">
                <a:solidFill>
                  <a:srgbClr val="000000"/>
                </a:solidFill>
              </a:rPr>
              <a:t>真实案例</a:t>
            </a:r>
            <a:endParaRPr lang="en-US" altLang="zh-CN" sz="1400" b="1" dirty="0">
              <a:solidFill>
                <a:srgbClr val="000000"/>
              </a:solidFill>
            </a:endParaRPr>
          </a:p>
          <a:p>
            <a:pPr lvl="0" indent="-285750">
              <a:lnSpc>
                <a:spcPct val="200000"/>
              </a:lnSpc>
            </a:pPr>
            <a:r>
              <a:rPr lang="en-US" altLang="zh-CN" sz="1200" i="1" dirty="0" err="1">
                <a:solidFill>
                  <a:srgbClr val="000000"/>
                </a:solidFill>
              </a:rPr>
              <a:t>AlexNet</a:t>
            </a:r>
            <a:r>
              <a:rPr lang="zh-CN" altLang="en-US" sz="1200" i="1" dirty="0">
                <a:solidFill>
                  <a:srgbClr val="000000"/>
                </a:solidFill>
              </a:rPr>
              <a:t>构架赢得了</a:t>
            </a:r>
            <a:r>
              <a:rPr lang="en-US" altLang="zh-CN" sz="1200" i="1" dirty="0">
                <a:solidFill>
                  <a:srgbClr val="000000"/>
                </a:solidFill>
              </a:rPr>
              <a:t>2012</a:t>
            </a:r>
            <a:r>
              <a:rPr lang="zh-CN" altLang="en-US" sz="1200" i="1" dirty="0">
                <a:solidFill>
                  <a:srgbClr val="000000"/>
                </a:solidFill>
              </a:rPr>
              <a:t>年的</a:t>
            </a:r>
            <a:r>
              <a:rPr lang="en-US" altLang="zh-CN" sz="1200" i="1" dirty="0">
                <a:solidFill>
                  <a:srgbClr val="000000"/>
                </a:solidFill>
              </a:rPr>
              <a:t>ImageNet</a:t>
            </a:r>
            <a:r>
              <a:rPr lang="zh-CN" altLang="en-US" sz="1200" i="1" dirty="0">
                <a:solidFill>
                  <a:srgbClr val="000000"/>
                </a:solidFill>
              </a:rPr>
              <a:t>挑战，其输入图像的尺寸是</a:t>
            </a:r>
            <a:r>
              <a:rPr lang="en-US" altLang="zh-CN" sz="1200" i="1" dirty="0">
                <a:solidFill>
                  <a:srgbClr val="000000"/>
                </a:solidFill>
              </a:rPr>
              <a:t>227x227x3</a:t>
            </a:r>
            <a:r>
              <a:rPr lang="zh-CN" altLang="en-US" sz="1200" i="1" dirty="0">
                <a:solidFill>
                  <a:srgbClr val="000000"/>
                </a:solidFill>
              </a:rPr>
              <a:t>。在第一个卷积层，滤波器尺寸为</a:t>
            </a:r>
            <a:r>
              <a:rPr lang="en-US" altLang="zh-CN" sz="1200" i="1" dirty="0">
                <a:solidFill>
                  <a:srgbClr val="000000"/>
                </a:solidFill>
              </a:rPr>
              <a:t>F=11</a:t>
            </a:r>
            <a:r>
              <a:rPr lang="zh-CN" altLang="en-US" sz="1200" i="1" dirty="0">
                <a:solidFill>
                  <a:srgbClr val="000000"/>
                </a:solidFill>
              </a:rPr>
              <a:t>，滤波器数量为</a:t>
            </a:r>
            <a:r>
              <a:rPr lang="en-US" altLang="zh-CN" sz="1200" i="1" dirty="0">
                <a:solidFill>
                  <a:srgbClr val="000000"/>
                </a:solidFill>
              </a:rPr>
              <a:t>K=96</a:t>
            </a:r>
            <a:r>
              <a:rPr lang="zh-CN" altLang="en-US" sz="1200" i="1" dirty="0">
                <a:solidFill>
                  <a:srgbClr val="000000"/>
                </a:solidFill>
              </a:rPr>
              <a:t>，步长</a:t>
            </a:r>
            <a:r>
              <a:rPr lang="en-US" altLang="zh-CN" sz="1200" i="1" dirty="0">
                <a:solidFill>
                  <a:srgbClr val="000000"/>
                </a:solidFill>
              </a:rPr>
              <a:t>S=4</a:t>
            </a:r>
            <a:r>
              <a:rPr lang="zh-CN" altLang="en-US" sz="1200" i="1" dirty="0">
                <a:solidFill>
                  <a:srgbClr val="000000"/>
                </a:solidFill>
              </a:rPr>
              <a:t>，不使用零填充</a:t>
            </a:r>
            <a:r>
              <a:rPr lang="en-US" altLang="zh-CN" sz="1200" i="1" dirty="0">
                <a:solidFill>
                  <a:srgbClr val="000000"/>
                </a:solidFill>
              </a:rPr>
              <a:t>P=0</a:t>
            </a:r>
            <a:r>
              <a:rPr lang="zh-CN" altLang="en-US" sz="1200" i="1" dirty="0">
                <a:solidFill>
                  <a:srgbClr val="000000"/>
                </a:solidFill>
              </a:rPr>
              <a:t>。</a:t>
            </a:r>
            <a:r>
              <a:rPr lang="en-US" altLang="zh-CN" sz="1200" i="1" dirty="0">
                <a:solidFill>
                  <a:srgbClr val="000000"/>
                </a:solidFill>
              </a:rPr>
              <a:t>(227-11)/4+1=55</a:t>
            </a:r>
            <a:r>
              <a:rPr lang="zh-CN" altLang="en-US" sz="1200" i="1" dirty="0">
                <a:solidFill>
                  <a:srgbClr val="000000"/>
                </a:solidFill>
              </a:rPr>
              <a:t>，故卷积层的输出数据体尺寸为</a:t>
            </a:r>
            <a:r>
              <a:rPr lang="en-US" altLang="zh-CN" sz="1200" i="1" dirty="0">
                <a:solidFill>
                  <a:srgbClr val="000000"/>
                </a:solidFill>
              </a:rPr>
              <a:t>55x55x96</a:t>
            </a:r>
            <a:r>
              <a:rPr lang="zh-CN" altLang="en-US" sz="1200" i="1" dirty="0">
                <a:solidFill>
                  <a:srgbClr val="000000"/>
                </a:solidFill>
              </a:rPr>
              <a:t>。有趣的是，原论文中提到，输入图像的尺寸是</a:t>
            </a:r>
            <a:r>
              <a:rPr lang="en-US" altLang="zh-CN" sz="1200" i="1" dirty="0">
                <a:solidFill>
                  <a:srgbClr val="000000"/>
                </a:solidFill>
              </a:rPr>
              <a:t>224×224</a:t>
            </a:r>
            <a:r>
              <a:rPr lang="zh-CN" altLang="en-US" sz="1200" i="1" dirty="0">
                <a:solidFill>
                  <a:srgbClr val="000000"/>
                </a:solidFill>
              </a:rPr>
              <a:t>，但是</a:t>
            </a:r>
            <a:r>
              <a:rPr lang="en-US" altLang="zh-CN" sz="1200" i="1" dirty="0">
                <a:solidFill>
                  <a:srgbClr val="000000"/>
                </a:solidFill>
              </a:rPr>
              <a:t>(224-11)/4+1=54.5</a:t>
            </a:r>
            <a:r>
              <a:rPr lang="zh-CN" altLang="en-US" sz="1200" i="1" dirty="0">
                <a:solidFill>
                  <a:srgbClr val="000000"/>
                </a:solidFill>
              </a:rPr>
              <a:t>不是整数。这个“错误”的由来在卷积神经网络的历史上引发了诸多猜想。一种猜测是作者</a:t>
            </a:r>
            <a:r>
              <a:rPr lang="en-US" altLang="zh-CN" sz="1200" i="1" dirty="0">
                <a:solidFill>
                  <a:srgbClr val="000000"/>
                </a:solidFill>
              </a:rPr>
              <a:t>Alex</a:t>
            </a:r>
            <a:r>
              <a:rPr lang="zh-CN" altLang="en-US" sz="1200" i="1" dirty="0">
                <a:solidFill>
                  <a:srgbClr val="000000"/>
                </a:solidFill>
              </a:rPr>
              <a:t>忘记在论文中指出自己使用了尺寸为</a:t>
            </a:r>
            <a:r>
              <a:rPr lang="en-US" altLang="zh-CN" sz="1200" i="1" dirty="0">
                <a:solidFill>
                  <a:srgbClr val="000000"/>
                </a:solidFill>
              </a:rPr>
              <a:t>3</a:t>
            </a:r>
            <a:r>
              <a:rPr lang="zh-CN" altLang="en-US" sz="1200" i="1" dirty="0">
                <a:solidFill>
                  <a:srgbClr val="000000"/>
                </a:solidFill>
              </a:rPr>
              <a:t>的零填充。</a:t>
            </a:r>
          </a:p>
        </p:txBody>
      </p:sp>
    </p:spTree>
    <p:extLst>
      <p:ext uri="{BB962C8B-B14F-4D97-AF65-F5344CB8AC3E}">
        <p14:creationId xmlns:p14="http://schemas.microsoft.com/office/powerpoint/2010/main" val="2927047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ReLU</a:t>
            </a:r>
            <a:r>
              <a:rPr lang="zh-CN" altLang="en-US" dirty="0"/>
              <a:t>激活函数</a:t>
            </a:r>
          </a:p>
        </p:txBody>
      </p:sp>
      <p:sp>
        <p:nvSpPr>
          <p:cNvPr id="3" name="内容占位符 2"/>
          <p:cNvSpPr>
            <a:spLocks noGrp="1"/>
          </p:cNvSpPr>
          <p:nvPr>
            <p:ph idx="1"/>
          </p:nvPr>
        </p:nvSpPr>
        <p:spPr/>
        <p:txBody>
          <a:bodyPr/>
          <a:lstStyle/>
          <a:p>
            <a:pPr marL="0" lvl="0" indent="-285750" eaLnBrk="0" hangingPunct="0">
              <a:lnSpc>
                <a:spcPct val="200000"/>
              </a:lnSpc>
              <a:spcBef>
                <a:spcPct val="0"/>
              </a:spcBef>
            </a:pPr>
            <a:r>
              <a:rPr lang="en-US" altLang="zh-CN" sz="1800" kern="1200" dirty="0" err="1">
                <a:solidFill>
                  <a:srgbClr val="000000"/>
                </a:solidFill>
              </a:rPr>
              <a:t>AlexNet</a:t>
            </a:r>
            <a:r>
              <a:rPr lang="zh-CN" altLang="en-US" sz="1800" kern="1200" dirty="0">
                <a:solidFill>
                  <a:srgbClr val="000000"/>
                </a:solidFill>
              </a:rPr>
              <a:t>网络架构提出使用</a:t>
            </a:r>
            <a:r>
              <a:rPr lang="en-US" altLang="zh-CN" sz="1800" kern="1200" dirty="0" err="1">
                <a:solidFill>
                  <a:srgbClr val="000000"/>
                </a:solidFill>
              </a:rPr>
              <a:t>ReLU</a:t>
            </a:r>
            <a:r>
              <a:rPr lang="en-US" altLang="zh-CN" sz="1800" kern="1200" dirty="0">
                <a:solidFill>
                  <a:srgbClr val="000000"/>
                </a:solidFill>
              </a:rPr>
              <a:t>(The Rectified Linear Unit)</a:t>
            </a:r>
            <a:r>
              <a:rPr lang="zh-CN" altLang="en-US" sz="1800" kern="1200" dirty="0">
                <a:solidFill>
                  <a:srgbClr val="000000"/>
                </a:solidFill>
              </a:rPr>
              <a:t>非线性激活函数来代替传统的激活函数，可谓深度学习的一大进步。</a:t>
            </a:r>
            <a:r>
              <a:rPr lang="en-US" altLang="zh-CN" sz="1800" kern="1200" dirty="0" err="1">
                <a:solidFill>
                  <a:srgbClr val="000000"/>
                </a:solidFill>
              </a:rPr>
              <a:t>ReLU</a:t>
            </a:r>
            <a:r>
              <a:rPr lang="zh-CN" altLang="en-US" sz="1800" kern="1200" dirty="0">
                <a:solidFill>
                  <a:srgbClr val="000000"/>
                </a:solidFill>
              </a:rPr>
              <a:t>已成为当前深度学习领域最常用的激活函数。</a:t>
            </a:r>
            <a:endParaRPr lang="en-US" altLang="zh-CN" sz="1800" kern="1200" dirty="0">
              <a:solidFill>
                <a:srgbClr val="000000"/>
              </a:solidFill>
            </a:endParaRPr>
          </a:p>
          <a:p>
            <a:pPr marL="0" lvl="0" indent="-285750" eaLnBrk="0" hangingPunct="0">
              <a:lnSpc>
                <a:spcPct val="200000"/>
              </a:lnSpc>
              <a:spcBef>
                <a:spcPct val="0"/>
              </a:spcBef>
            </a:pPr>
            <a:r>
              <a:rPr lang="en-US" altLang="zh-CN" sz="1800" kern="1200" dirty="0" err="1">
                <a:solidFill>
                  <a:srgbClr val="000000"/>
                </a:solidFill>
              </a:rPr>
              <a:t>ReLU</a:t>
            </a:r>
            <a:r>
              <a:rPr lang="zh-CN" altLang="en-US" sz="1800" kern="1200" dirty="0">
                <a:solidFill>
                  <a:srgbClr val="000000"/>
                </a:solidFill>
              </a:rPr>
              <a:t>的表达式为</a:t>
            </a:r>
            <a:r>
              <a:rPr lang="en-US" altLang="zh-CN" sz="1800" kern="1200" dirty="0">
                <a:solidFill>
                  <a:srgbClr val="000000"/>
                </a:solidFill>
              </a:rPr>
              <a:t>f(x)=max(0,x)</a:t>
            </a:r>
            <a:r>
              <a:rPr lang="zh-CN" altLang="en-US" sz="1800" kern="1200" dirty="0">
                <a:solidFill>
                  <a:srgbClr val="000000"/>
                </a:solidFill>
              </a:rPr>
              <a:t>，其图形如下图所示。</a:t>
            </a:r>
          </a:p>
        </p:txBody>
      </p:sp>
      <p:pic>
        <p:nvPicPr>
          <p:cNvPr id="4" name="图片 3"/>
          <p:cNvPicPr>
            <a:picLocks noChangeAspect="1"/>
          </p:cNvPicPr>
          <p:nvPr/>
        </p:nvPicPr>
        <p:blipFill>
          <a:blip r:embed="rId2"/>
          <a:stretch>
            <a:fillRect/>
          </a:stretch>
        </p:blipFill>
        <p:spPr>
          <a:xfrm>
            <a:off x="3051092" y="3618579"/>
            <a:ext cx="6017752" cy="1905234"/>
          </a:xfrm>
          <a:prstGeom prst="rect">
            <a:avLst/>
          </a:prstGeom>
        </p:spPr>
      </p:pic>
    </p:spTree>
    <p:extLst>
      <p:ext uri="{BB962C8B-B14F-4D97-AF65-F5344CB8AC3E}">
        <p14:creationId xmlns:p14="http://schemas.microsoft.com/office/powerpoint/2010/main" val="814015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ReLU</a:t>
            </a:r>
            <a:r>
              <a:rPr lang="zh-CN" altLang="en-US" dirty="0"/>
              <a:t>激活函数</a:t>
            </a:r>
          </a:p>
        </p:txBody>
      </p:sp>
      <p:sp>
        <p:nvSpPr>
          <p:cNvPr id="3" name="内容占位符 2"/>
          <p:cNvSpPr>
            <a:spLocks noGrp="1"/>
          </p:cNvSpPr>
          <p:nvPr>
            <p:ph idx="1"/>
          </p:nvPr>
        </p:nvSpPr>
        <p:spPr/>
        <p:txBody>
          <a:bodyPr/>
          <a:lstStyle/>
          <a:p>
            <a:pPr lvl="0" eaLnBrk="0" hangingPunct="0">
              <a:lnSpc>
                <a:spcPct val="200000"/>
              </a:lnSpc>
              <a:spcBef>
                <a:spcPct val="0"/>
              </a:spcBef>
            </a:pPr>
            <a:r>
              <a:rPr lang="zh-CN" altLang="en-US" b="1" kern="1200" dirty="0">
                <a:solidFill>
                  <a:srgbClr val="000000"/>
                </a:solidFill>
              </a:rPr>
              <a:t>相比传统的</a:t>
            </a:r>
            <a:r>
              <a:rPr lang="en-US" altLang="zh-CN" b="1" kern="1200" dirty="0">
                <a:solidFill>
                  <a:srgbClr val="000000"/>
                </a:solidFill>
              </a:rPr>
              <a:t>Sigmoid</a:t>
            </a:r>
            <a:r>
              <a:rPr lang="zh-CN" altLang="en-US" b="1" kern="1200" dirty="0">
                <a:solidFill>
                  <a:srgbClr val="000000"/>
                </a:solidFill>
              </a:rPr>
              <a:t>和</a:t>
            </a:r>
            <a:r>
              <a:rPr lang="en-US" altLang="zh-CN" b="1" kern="1200" dirty="0" err="1">
                <a:solidFill>
                  <a:srgbClr val="000000"/>
                </a:solidFill>
              </a:rPr>
              <a:t>Tanh</a:t>
            </a:r>
            <a:r>
              <a:rPr lang="zh-CN" altLang="en-US" b="1" kern="1200" dirty="0">
                <a:solidFill>
                  <a:srgbClr val="000000"/>
                </a:solidFill>
              </a:rPr>
              <a:t>激活函数，</a:t>
            </a:r>
            <a:r>
              <a:rPr lang="en-US" altLang="zh-CN" b="1" kern="1200" dirty="0" err="1">
                <a:solidFill>
                  <a:srgbClr val="000000"/>
                </a:solidFill>
              </a:rPr>
              <a:t>ReLU</a:t>
            </a:r>
            <a:r>
              <a:rPr lang="zh-CN" altLang="en-US" b="1" kern="1200" dirty="0">
                <a:solidFill>
                  <a:srgbClr val="000000"/>
                </a:solidFill>
              </a:rPr>
              <a:t>激活函数的优点</a:t>
            </a:r>
            <a:endParaRPr lang="en-US" altLang="zh-CN" b="1" kern="1200" dirty="0">
              <a:solidFill>
                <a:srgbClr val="000000"/>
              </a:solidFill>
            </a:endParaRPr>
          </a:p>
          <a:p>
            <a:pPr lvl="1" eaLnBrk="0" hangingPunct="0">
              <a:lnSpc>
                <a:spcPct val="200000"/>
              </a:lnSpc>
              <a:spcBef>
                <a:spcPct val="0"/>
              </a:spcBef>
            </a:pPr>
            <a:r>
              <a:rPr lang="zh-CN" altLang="en-US" kern="1200" dirty="0">
                <a:solidFill>
                  <a:srgbClr val="000000"/>
                </a:solidFill>
              </a:rPr>
              <a:t>梯度不饱和</a:t>
            </a:r>
            <a:endParaRPr lang="en-US" altLang="zh-CN" kern="1200" dirty="0">
              <a:solidFill>
                <a:srgbClr val="000000"/>
              </a:solidFill>
            </a:endParaRPr>
          </a:p>
          <a:p>
            <a:pPr lvl="2" eaLnBrk="0" hangingPunct="0">
              <a:lnSpc>
                <a:spcPct val="200000"/>
              </a:lnSpc>
              <a:spcBef>
                <a:spcPct val="0"/>
              </a:spcBef>
            </a:pPr>
            <a:r>
              <a:rPr lang="en-US" altLang="zh-CN" sz="1200" kern="1200" dirty="0">
                <a:solidFill>
                  <a:srgbClr val="000000"/>
                </a:solidFill>
              </a:rPr>
              <a:t>Sigmoid</a:t>
            </a:r>
            <a:r>
              <a:rPr lang="zh-CN" altLang="en-US" sz="1200" kern="1200" dirty="0">
                <a:solidFill>
                  <a:srgbClr val="000000"/>
                </a:solidFill>
              </a:rPr>
              <a:t>激活函数的导数只有在</a:t>
            </a:r>
            <a:r>
              <a:rPr lang="en-US" altLang="zh-CN" sz="1200" kern="1200" dirty="0">
                <a:solidFill>
                  <a:srgbClr val="000000"/>
                </a:solidFill>
              </a:rPr>
              <a:t>0</a:t>
            </a:r>
            <a:r>
              <a:rPr lang="zh-CN" altLang="en-US" sz="1200" kern="1200" dirty="0">
                <a:solidFill>
                  <a:srgbClr val="000000"/>
                </a:solidFill>
              </a:rPr>
              <a:t>附近的区域有比较好的激活性，在正负饱和区的梯度都接近于</a:t>
            </a:r>
            <a:r>
              <a:rPr lang="en-US" altLang="zh-CN" sz="1200" kern="1200" dirty="0">
                <a:solidFill>
                  <a:srgbClr val="000000"/>
                </a:solidFill>
              </a:rPr>
              <a:t>0</a:t>
            </a:r>
            <a:r>
              <a:rPr lang="zh-CN" altLang="en-US" sz="1200" kern="1200" dirty="0">
                <a:solidFill>
                  <a:srgbClr val="000000"/>
                </a:solidFill>
              </a:rPr>
              <a:t>，因此会造成梯度弥散的问题。而</a:t>
            </a:r>
            <a:r>
              <a:rPr lang="en-US" altLang="zh-CN" sz="1200" kern="1200" dirty="0" err="1">
                <a:solidFill>
                  <a:srgbClr val="000000"/>
                </a:solidFill>
              </a:rPr>
              <a:t>ReLU</a:t>
            </a:r>
            <a:r>
              <a:rPr lang="zh-CN" altLang="en-US" sz="1200" kern="1200" dirty="0">
                <a:solidFill>
                  <a:srgbClr val="000000"/>
                </a:solidFill>
              </a:rPr>
              <a:t>激活函数的梯度计算公式为：</a:t>
            </a:r>
            <a:r>
              <a:rPr lang="en-US" altLang="zh-CN" sz="1200" kern="1200" dirty="0">
                <a:solidFill>
                  <a:srgbClr val="000000"/>
                </a:solidFill>
              </a:rPr>
              <a:t>1{x&gt;0}</a:t>
            </a:r>
            <a:r>
              <a:rPr lang="zh-CN" altLang="en-US" sz="1200" kern="1200" dirty="0">
                <a:solidFill>
                  <a:srgbClr val="000000"/>
                </a:solidFill>
              </a:rPr>
              <a:t>，即大于</a:t>
            </a:r>
            <a:r>
              <a:rPr lang="en-US" altLang="zh-CN" sz="1200" kern="1200" dirty="0">
                <a:solidFill>
                  <a:srgbClr val="000000"/>
                </a:solidFill>
              </a:rPr>
              <a:t>0</a:t>
            </a:r>
            <a:r>
              <a:rPr lang="zh-CN" altLang="en-US" sz="1200" kern="1200" dirty="0">
                <a:solidFill>
                  <a:srgbClr val="000000"/>
                </a:solidFill>
              </a:rPr>
              <a:t>的部分梯度为常数，所以不会产生梯度弥散现象。因此在反向传播过程中，神经网络前几层的参数也可以很快得到更新。</a:t>
            </a:r>
          </a:p>
          <a:p>
            <a:pPr lvl="1" eaLnBrk="0" hangingPunct="0">
              <a:lnSpc>
                <a:spcPct val="200000"/>
              </a:lnSpc>
              <a:spcBef>
                <a:spcPct val="0"/>
              </a:spcBef>
            </a:pPr>
            <a:r>
              <a:rPr lang="zh-CN" altLang="en-US" kern="1200" dirty="0">
                <a:solidFill>
                  <a:srgbClr val="000000"/>
                </a:solidFill>
              </a:rPr>
              <a:t>稀疏激活性</a:t>
            </a:r>
            <a:endParaRPr lang="en-US" altLang="zh-CN" kern="1200" dirty="0">
              <a:solidFill>
                <a:srgbClr val="000000"/>
              </a:solidFill>
            </a:endParaRPr>
          </a:p>
          <a:p>
            <a:pPr lvl="2" eaLnBrk="0" hangingPunct="0">
              <a:lnSpc>
                <a:spcPct val="200000"/>
              </a:lnSpc>
              <a:spcBef>
                <a:spcPct val="0"/>
              </a:spcBef>
            </a:pPr>
            <a:r>
              <a:rPr lang="en-US" altLang="zh-CN" kern="1200" dirty="0" err="1">
                <a:solidFill>
                  <a:srgbClr val="000000"/>
                </a:solidFill>
              </a:rPr>
              <a:t>ReLU</a:t>
            </a:r>
            <a:r>
              <a:rPr lang="zh-CN" altLang="en-US" kern="1200" dirty="0">
                <a:solidFill>
                  <a:srgbClr val="000000"/>
                </a:solidFill>
              </a:rPr>
              <a:t>函数在负半区的导数值为</a:t>
            </a:r>
            <a:r>
              <a:rPr lang="en-US" altLang="zh-CN" kern="1200" dirty="0">
                <a:solidFill>
                  <a:srgbClr val="000000"/>
                </a:solidFill>
              </a:rPr>
              <a:t>0 </a:t>
            </a:r>
            <a:r>
              <a:rPr lang="zh-CN" altLang="en-US" kern="1200" dirty="0">
                <a:solidFill>
                  <a:srgbClr val="000000"/>
                </a:solidFill>
              </a:rPr>
              <a:t>。一旦神经元激活值进入负半区，那么其梯度就会为</a:t>
            </a:r>
            <a:r>
              <a:rPr lang="en-US" altLang="zh-CN" kern="1200" dirty="0">
                <a:solidFill>
                  <a:srgbClr val="000000"/>
                </a:solidFill>
              </a:rPr>
              <a:t>0</a:t>
            </a:r>
            <a:r>
              <a:rPr lang="zh-CN" altLang="en-US" kern="1200" dirty="0">
                <a:solidFill>
                  <a:srgbClr val="000000"/>
                </a:solidFill>
              </a:rPr>
              <a:t>，因此这个神经元不会经历训练，即所谓的稀疏激活性。</a:t>
            </a:r>
            <a:endParaRPr lang="zh-CN" altLang="en-US" sz="1000" kern="1200" dirty="0">
              <a:solidFill>
                <a:srgbClr val="000000"/>
              </a:solidFill>
            </a:endParaRPr>
          </a:p>
          <a:p>
            <a:pPr lvl="1" eaLnBrk="0" hangingPunct="0">
              <a:lnSpc>
                <a:spcPct val="200000"/>
              </a:lnSpc>
              <a:spcBef>
                <a:spcPct val="0"/>
              </a:spcBef>
            </a:pPr>
            <a:r>
              <a:rPr lang="zh-CN" altLang="en-US" kern="1200" dirty="0">
                <a:solidFill>
                  <a:srgbClr val="000000"/>
                </a:solidFill>
              </a:rPr>
              <a:t>计算速度快</a:t>
            </a:r>
            <a:endParaRPr lang="en-US" altLang="zh-CN" kern="1200" dirty="0">
              <a:solidFill>
                <a:srgbClr val="000000"/>
              </a:solidFill>
            </a:endParaRPr>
          </a:p>
          <a:p>
            <a:pPr lvl="2" eaLnBrk="0" hangingPunct="0">
              <a:lnSpc>
                <a:spcPct val="200000"/>
              </a:lnSpc>
              <a:spcBef>
                <a:spcPct val="0"/>
              </a:spcBef>
            </a:pPr>
            <a:r>
              <a:rPr lang="zh-CN" altLang="en-US" kern="1200" dirty="0">
                <a:solidFill>
                  <a:srgbClr val="000000"/>
                </a:solidFill>
              </a:rPr>
              <a:t>正向传播过程中，</a:t>
            </a:r>
            <a:r>
              <a:rPr lang="en-US" altLang="zh-CN" kern="1200" dirty="0">
                <a:solidFill>
                  <a:srgbClr val="000000"/>
                </a:solidFill>
              </a:rPr>
              <a:t>Sigmoid</a:t>
            </a:r>
            <a:r>
              <a:rPr lang="zh-CN" altLang="en-US" kern="1200" dirty="0">
                <a:solidFill>
                  <a:srgbClr val="000000"/>
                </a:solidFill>
              </a:rPr>
              <a:t>和</a:t>
            </a:r>
            <a:r>
              <a:rPr lang="en-US" altLang="zh-CN" kern="1200" dirty="0" err="1">
                <a:solidFill>
                  <a:srgbClr val="000000"/>
                </a:solidFill>
              </a:rPr>
              <a:t>Tanh</a:t>
            </a:r>
            <a:r>
              <a:rPr lang="zh-CN" altLang="en-US" kern="1200" dirty="0">
                <a:solidFill>
                  <a:srgbClr val="000000"/>
                </a:solidFill>
              </a:rPr>
              <a:t>函数计算激活值时需要计算指数，而</a:t>
            </a:r>
            <a:r>
              <a:rPr lang="en-US" altLang="zh-CN" kern="1200" dirty="0" err="1">
                <a:solidFill>
                  <a:srgbClr val="000000"/>
                </a:solidFill>
              </a:rPr>
              <a:t>ReLU</a:t>
            </a:r>
            <a:r>
              <a:rPr lang="zh-CN" altLang="en-US" kern="1200" dirty="0">
                <a:solidFill>
                  <a:srgbClr val="000000"/>
                </a:solidFill>
              </a:rPr>
              <a:t>函数仅需要根据阈值进行判断。如果</a:t>
            </a:r>
            <a:r>
              <a:rPr lang="en-US" altLang="zh-CN" kern="1200" dirty="0">
                <a:solidFill>
                  <a:srgbClr val="000000"/>
                </a:solidFill>
              </a:rPr>
              <a:t>x&lt;0,f(x)=0</a:t>
            </a:r>
            <a:r>
              <a:rPr lang="zh-CN" altLang="en-US" kern="1200" dirty="0">
                <a:solidFill>
                  <a:srgbClr val="000000"/>
                </a:solidFill>
              </a:rPr>
              <a:t>；如果</a:t>
            </a:r>
            <a:r>
              <a:rPr lang="en-US" altLang="zh-CN" kern="1200" dirty="0">
                <a:solidFill>
                  <a:srgbClr val="000000"/>
                </a:solidFill>
              </a:rPr>
              <a:t>x&gt;0,f(x)=x</a:t>
            </a:r>
            <a:r>
              <a:rPr lang="zh-CN" altLang="en-US" kern="1200" dirty="0">
                <a:solidFill>
                  <a:srgbClr val="000000"/>
                </a:solidFill>
              </a:rPr>
              <a:t>。如此可以大幅加快正向传播的计算速度。因此，</a:t>
            </a:r>
            <a:r>
              <a:rPr lang="en-US" altLang="zh-CN" kern="1200" dirty="0" err="1">
                <a:solidFill>
                  <a:srgbClr val="000000"/>
                </a:solidFill>
              </a:rPr>
              <a:t>ReLU</a:t>
            </a:r>
            <a:r>
              <a:rPr lang="zh-CN" altLang="en-US" kern="1200" dirty="0">
                <a:solidFill>
                  <a:srgbClr val="000000"/>
                </a:solidFill>
              </a:rPr>
              <a:t>激活函数可以极大地加快收敛速度。</a:t>
            </a:r>
          </a:p>
        </p:txBody>
      </p:sp>
    </p:spTree>
    <p:extLst>
      <p:ext uri="{BB962C8B-B14F-4D97-AF65-F5344CB8AC3E}">
        <p14:creationId xmlns:p14="http://schemas.microsoft.com/office/powerpoint/2010/main" val="4116348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6.2.1 </a:t>
            </a:r>
            <a:r>
              <a:rPr lang="zh-CN" altLang="en-US" dirty="0"/>
              <a:t>池化层</a:t>
            </a:r>
          </a:p>
        </p:txBody>
      </p:sp>
      <p:sp>
        <p:nvSpPr>
          <p:cNvPr id="3" name="内容占位符 2"/>
          <p:cNvSpPr>
            <a:spLocks noGrp="1"/>
          </p:cNvSpPr>
          <p:nvPr>
            <p:ph idx="1"/>
          </p:nvPr>
        </p:nvSpPr>
        <p:spPr/>
        <p:txBody>
          <a:bodyPr/>
          <a:lstStyle/>
          <a:p>
            <a:pPr marL="0" lvl="0" indent="-285750" eaLnBrk="0" hangingPunct="0">
              <a:lnSpc>
                <a:spcPct val="200000"/>
              </a:lnSpc>
              <a:spcBef>
                <a:spcPct val="0"/>
              </a:spcBef>
            </a:pPr>
            <a:r>
              <a:rPr lang="zh-CN" altLang="en-US" sz="1600" kern="1200" dirty="0">
                <a:solidFill>
                  <a:srgbClr val="000000"/>
                </a:solidFill>
              </a:rPr>
              <a:t>一般情况下，在连续的卷积层之间会周期性地插入一个池化层（也称汇聚层）</a:t>
            </a:r>
            <a:endParaRPr lang="en-US" altLang="zh-CN" sz="1600" kern="1200" dirty="0">
              <a:solidFill>
                <a:srgbClr val="000000"/>
              </a:solidFill>
            </a:endParaRPr>
          </a:p>
          <a:p>
            <a:pPr marL="0" lvl="0" indent="-285750" eaLnBrk="0" hangingPunct="0">
              <a:lnSpc>
                <a:spcPct val="200000"/>
              </a:lnSpc>
              <a:spcBef>
                <a:spcPct val="0"/>
              </a:spcBef>
            </a:pPr>
            <a:r>
              <a:rPr lang="zh-CN" altLang="en-US" sz="1600" kern="1200" dirty="0">
                <a:solidFill>
                  <a:srgbClr val="000000"/>
                </a:solidFill>
              </a:rPr>
              <a:t>池化函数在计算某一位置的输出时，会计算该位置相邻区域的输出的某种总体统计特征，作为网络在该位置的输出。</a:t>
            </a:r>
            <a:endParaRPr lang="en-US" altLang="zh-CN" sz="1600" kern="1200" dirty="0">
              <a:solidFill>
                <a:srgbClr val="000000"/>
              </a:solidFill>
            </a:endParaRPr>
          </a:p>
          <a:p>
            <a:pPr marL="0" lvl="0" indent="-285750" eaLnBrk="0" hangingPunct="0">
              <a:lnSpc>
                <a:spcPct val="200000"/>
              </a:lnSpc>
              <a:spcBef>
                <a:spcPct val="0"/>
              </a:spcBef>
            </a:pPr>
            <a:r>
              <a:rPr lang="zh-CN" altLang="en-US" sz="1600" kern="1200" dirty="0">
                <a:solidFill>
                  <a:srgbClr val="000000"/>
                </a:solidFill>
              </a:rPr>
              <a:t>池化层的作用</a:t>
            </a:r>
            <a:endParaRPr lang="en-US" altLang="zh-CN" sz="1600" kern="1200" dirty="0">
              <a:solidFill>
                <a:srgbClr val="000000"/>
              </a:solidFill>
            </a:endParaRPr>
          </a:p>
          <a:p>
            <a:pPr marL="400050" lvl="1" eaLnBrk="0" hangingPunct="0">
              <a:lnSpc>
                <a:spcPct val="200000"/>
              </a:lnSpc>
              <a:spcBef>
                <a:spcPct val="0"/>
              </a:spcBef>
            </a:pPr>
            <a:r>
              <a:rPr lang="zh-CN" altLang="en-US" sz="1400" kern="1200" dirty="0">
                <a:solidFill>
                  <a:srgbClr val="000000"/>
                </a:solidFill>
              </a:rPr>
              <a:t>逐渐降低数据体的空间尺寸</a:t>
            </a:r>
            <a:endParaRPr lang="en-US" altLang="zh-CN" sz="1400" kern="1200" dirty="0">
              <a:solidFill>
                <a:srgbClr val="000000"/>
              </a:solidFill>
            </a:endParaRPr>
          </a:p>
          <a:p>
            <a:pPr marL="400050" lvl="1" eaLnBrk="0" hangingPunct="0">
              <a:lnSpc>
                <a:spcPct val="200000"/>
              </a:lnSpc>
              <a:spcBef>
                <a:spcPct val="0"/>
              </a:spcBef>
            </a:pPr>
            <a:r>
              <a:rPr lang="zh-CN" altLang="en-US" sz="1400" kern="1200" dirty="0">
                <a:solidFill>
                  <a:srgbClr val="000000"/>
                </a:solidFill>
              </a:rPr>
              <a:t>减少网络中参数的数量</a:t>
            </a:r>
            <a:endParaRPr lang="en-US" altLang="zh-CN" sz="1400" kern="1200" dirty="0">
              <a:solidFill>
                <a:srgbClr val="000000"/>
              </a:solidFill>
            </a:endParaRPr>
          </a:p>
          <a:p>
            <a:pPr marL="400050" lvl="1" eaLnBrk="0" hangingPunct="0">
              <a:lnSpc>
                <a:spcPct val="200000"/>
              </a:lnSpc>
              <a:spcBef>
                <a:spcPct val="0"/>
              </a:spcBef>
            </a:pPr>
            <a:r>
              <a:rPr lang="zh-CN" altLang="en-US" sz="1400" kern="1200" dirty="0">
                <a:solidFill>
                  <a:srgbClr val="000000"/>
                </a:solidFill>
              </a:rPr>
              <a:t>耗费的计算资源</a:t>
            </a:r>
            <a:endParaRPr lang="en-US" altLang="zh-CN" sz="1400" kern="1200" dirty="0">
              <a:solidFill>
                <a:srgbClr val="000000"/>
              </a:solidFill>
            </a:endParaRPr>
          </a:p>
          <a:p>
            <a:pPr marL="400050" lvl="1" eaLnBrk="0" hangingPunct="0">
              <a:lnSpc>
                <a:spcPct val="200000"/>
              </a:lnSpc>
              <a:spcBef>
                <a:spcPct val="0"/>
              </a:spcBef>
            </a:pPr>
            <a:r>
              <a:rPr lang="zh-CN" altLang="en-US" sz="1400" kern="1200" dirty="0">
                <a:solidFill>
                  <a:srgbClr val="000000"/>
                </a:solidFill>
              </a:rPr>
              <a:t>有效控制过拟合。</a:t>
            </a:r>
          </a:p>
          <a:p>
            <a:pPr marL="0" lvl="0" indent="-285750" eaLnBrk="0" hangingPunct="0">
              <a:lnSpc>
                <a:spcPct val="200000"/>
              </a:lnSpc>
              <a:spcBef>
                <a:spcPct val="0"/>
              </a:spcBef>
            </a:pPr>
            <a:r>
              <a:rPr lang="zh-CN" altLang="en-US" sz="1600" kern="1200" dirty="0">
                <a:solidFill>
                  <a:srgbClr val="000000"/>
                </a:solidFill>
              </a:rPr>
              <a:t>池化操作对输入数据体的每一个深度切片独立进行操作，改变它的宽度和高度尺寸。</a:t>
            </a:r>
            <a:endParaRPr lang="en-US" altLang="zh-CN" sz="1600" kern="1200" dirty="0">
              <a:solidFill>
                <a:srgbClr val="000000"/>
              </a:solidFill>
            </a:endParaRPr>
          </a:p>
          <a:p>
            <a:pPr marL="400050" lvl="1" eaLnBrk="0" hangingPunct="0">
              <a:lnSpc>
                <a:spcPct val="200000"/>
              </a:lnSpc>
              <a:spcBef>
                <a:spcPct val="0"/>
              </a:spcBef>
            </a:pPr>
            <a:r>
              <a:rPr lang="zh-CN" altLang="en-US" sz="1400" kern="1200" dirty="0">
                <a:solidFill>
                  <a:srgbClr val="000000"/>
                </a:solidFill>
              </a:rPr>
              <a:t>以最大池化</a:t>
            </a:r>
            <a:r>
              <a:rPr lang="en-US" altLang="zh-CN" sz="1400" kern="1200" dirty="0">
                <a:solidFill>
                  <a:srgbClr val="000000"/>
                </a:solidFill>
              </a:rPr>
              <a:t>(Max Pooling)</a:t>
            </a:r>
            <a:r>
              <a:rPr lang="zh-CN" altLang="en-US" sz="1400" kern="1200" dirty="0">
                <a:solidFill>
                  <a:srgbClr val="000000"/>
                </a:solidFill>
              </a:rPr>
              <a:t>为例，池化层使用最大化</a:t>
            </a:r>
            <a:r>
              <a:rPr lang="en-US" altLang="zh-CN" sz="1400" kern="1200" dirty="0">
                <a:solidFill>
                  <a:srgbClr val="000000"/>
                </a:solidFill>
              </a:rPr>
              <a:t>(Max)</a:t>
            </a:r>
            <a:r>
              <a:rPr lang="zh-CN" altLang="en-US" sz="1400" kern="1200" dirty="0">
                <a:solidFill>
                  <a:srgbClr val="000000"/>
                </a:solidFill>
              </a:rPr>
              <a:t>操作，即用一定区域内输入的最大值作为该区域的输出。最大池化最常用的形式是使用尺寸为</a:t>
            </a:r>
            <a:r>
              <a:rPr lang="en-US" altLang="zh-CN" sz="1400" kern="1200" dirty="0">
                <a:solidFill>
                  <a:srgbClr val="000000"/>
                </a:solidFill>
              </a:rPr>
              <a:t>2×2</a:t>
            </a:r>
            <a:r>
              <a:rPr lang="zh-CN" altLang="en-US" sz="1400" kern="1200" dirty="0">
                <a:solidFill>
                  <a:srgbClr val="000000"/>
                </a:solidFill>
              </a:rPr>
              <a:t>的滤波器、步长为</a:t>
            </a:r>
            <a:r>
              <a:rPr lang="en-US" altLang="zh-CN" sz="1400" kern="1200" dirty="0">
                <a:solidFill>
                  <a:srgbClr val="000000"/>
                </a:solidFill>
              </a:rPr>
              <a:t>2</a:t>
            </a:r>
            <a:r>
              <a:rPr lang="zh-CN" altLang="en-US" sz="1400" kern="1200" dirty="0">
                <a:solidFill>
                  <a:srgbClr val="000000"/>
                </a:solidFill>
              </a:rPr>
              <a:t>来对每个深度切片进行降采样，每个</a:t>
            </a:r>
            <a:r>
              <a:rPr lang="en-US" altLang="zh-CN" sz="1400" kern="1200" dirty="0">
                <a:solidFill>
                  <a:srgbClr val="000000"/>
                </a:solidFill>
              </a:rPr>
              <a:t>Max</a:t>
            </a:r>
            <a:r>
              <a:rPr lang="zh-CN" altLang="en-US" sz="1400" kern="1200" dirty="0">
                <a:solidFill>
                  <a:srgbClr val="000000"/>
                </a:solidFill>
              </a:rPr>
              <a:t>操作是从</a:t>
            </a:r>
            <a:r>
              <a:rPr lang="en-US" altLang="zh-CN" sz="1400" kern="1200" dirty="0">
                <a:solidFill>
                  <a:srgbClr val="000000"/>
                </a:solidFill>
              </a:rPr>
              <a:t>4</a:t>
            </a:r>
            <a:r>
              <a:rPr lang="zh-CN" altLang="en-US" sz="1400" kern="1200" dirty="0">
                <a:solidFill>
                  <a:srgbClr val="000000"/>
                </a:solidFill>
              </a:rPr>
              <a:t>个数字中取最大值（也就是在深度切片中某个</a:t>
            </a:r>
            <a:r>
              <a:rPr lang="en-US" altLang="zh-CN" sz="1400" kern="1200" dirty="0">
                <a:solidFill>
                  <a:srgbClr val="000000"/>
                </a:solidFill>
              </a:rPr>
              <a:t>2×2</a:t>
            </a:r>
            <a:r>
              <a:rPr lang="zh-CN" altLang="en-US" sz="1400" kern="1200" dirty="0">
                <a:solidFill>
                  <a:srgbClr val="000000"/>
                </a:solidFill>
              </a:rPr>
              <a:t>的区域），这样可以将其中</a:t>
            </a:r>
            <a:r>
              <a:rPr lang="en-US" altLang="zh-CN" sz="1400" kern="1200" dirty="0">
                <a:solidFill>
                  <a:srgbClr val="000000"/>
                </a:solidFill>
              </a:rPr>
              <a:t>75%</a:t>
            </a:r>
            <a:r>
              <a:rPr lang="zh-CN" altLang="en-US" sz="1400" kern="1200" dirty="0">
                <a:solidFill>
                  <a:srgbClr val="000000"/>
                </a:solidFill>
              </a:rPr>
              <a:t>的激活信息都过滤掉，而保持数据体通道数不变。</a:t>
            </a:r>
          </a:p>
        </p:txBody>
      </p:sp>
    </p:spTree>
    <p:extLst>
      <p:ext uri="{BB962C8B-B14F-4D97-AF65-F5344CB8AC3E}">
        <p14:creationId xmlns:p14="http://schemas.microsoft.com/office/powerpoint/2010/main" val="2525864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池化层</a:t>
            </a:r>
          </a:p>
        </p:txBody>
      </p:sp>
      <p:sp>
        <p:nvSpPr>
          <p:cNvPr id="3" name="内容占位符 2"/>
          <p:cNvSpPr>
            <a:spLocks noGrp="1"/>
          </p:cNvSpPr>
          <p:nvPr>
            <p:ph idx="1"/>
          </p:nvPr>
        </p:nvSpPr>
        <p:spPr/>
        <p:txBody>
          <a:bodyPr/>
          <a:lstStyle/>
          <a:p>
            <a:pPr marL="0" lvl="0" indent="-285750" eaLnBrk="0" hangingPunct="0">
              <a:lnSpc>
                <a:spcPct val="200000"/>
              </a:lnSpc>
              <a:spcBef>
                <a:spcPct val="0"/>
              </a:spcBef>
            </a:pPr>
            <a:r>
              <a:rPr lang="zh-CN" altLang="en-US" sz="1600" kern="1200" dirty="0">
                <a:solidFill>
                  <a:srgbClr val="000000"/>
                </a:solidFill>
              </a:rPr>
              <a:t>普通池化</a:t>
            </a:r>
            <a:r>
              <a:rPr lang="en-US" altLang="zh-CN" sz="1600" kern="1200" dirty="0">
                <a:solidFill>
                  <a:srgbClr val="000000"/>
                </a:solidFill>
              </a:rPr>
              <a:t>(General Pooling)</a:t>
            </a:r>
            <a:r>
              <a:rPr lang="zh-CN" altLang="en-US" sz="1600" kern="1200" dirty="0">
                <a:solidFill>
                  <a:srgbClr val="000000"/>
                </a:solidFill>
              </a:rPr>
              <a:t>：</a:t>
            </a:r>
            <a:endParaRPr lang="en-US" altLang="zh-CN" sz="1600" kern="1200" dirty="0">
              <a:solidFill>
                <a:srgbClr val="000000"/>
              </a:solidFill>
            </a:endParaRPr>
          </a:p>
          <a:p>
            <a:pPr marL="400050" lvl="1" eaLnBrk="0" hangingPunct="0">
              <a:lnSpc>
                <a:spcPct val="200000"/>
              </a:lnSpc>
              <a:spcBef>
                <a:spcPct val="0"/>
              </a:spcBef>
            </a:pPr>
            <a:r>
              <a:rPr lang="zh-CN" altLang="en-US" sz="1200" kern="1200" dirty="0">
                <a:solidFill>
                  <a:srgbClr val="000000"/>
                </a:solidFill>
              </a:rPr>
              <a:t>除了最大池化，池化层还可以使用其他函数，如平均池化</a:t>
            </a:r>
            <a:r>
              <a:rPr lang="en-US" altLang="zh-CN" sz="1200" kern="1200" dirty="0">
                <a:solidFill>
                  <a:srgbClr val="000000"/>
                </a:solidFill>
              </a:rPr>
              <a:t>(Average/Mean Pooling)</a:t>
            </a:r>
            <a:r>
              <a:rPr lang="zh-CN" altLang="en-US" sz="1200" kern="1200" dirty="0">
                <a:solidFill>
                  <a:srgbClr val="000000"/>
                </a:solidFill>
              </a:rPr>
              <a:t>和</a:t>
            </a:r>
            <a:r>
              <a:rPr lang="en-US" altLang="zh-CN" sz="1200" kern="1200" dirty="0">
                <a:solidFill>
                  <a:srgbClr val="000000"/>
                </a:solidFill>
              </a:rPr>
              <a:t>L-2</a:t>
            </a:r>
            <a:r>
              <a:rPr lang="zh-CN" altLang="en-US" sz="1200" kern="1200" dirty="0">
                <a:solidFill>
                  <a:srgbClr val="000000"/>
                </a:solidFill>
              </a:rPr>
              <a:t>范数池化</a:t>
            </a:r>
            <a:r>
              <a:rPr lang="en-US" altLang="zh-CN" sz="1200" kern="1200" dirty="0">
                <a:solidFill>
                  <a:srgbClr val="000000"/>
                </a:solidFill>
              </a:rPr>
              <a:t>(L2-norm Pooling)</a:t>
            </a:r>
            <a:r>
              <a:rPr lang="zh-CN" altLang="en-US" sz="1200" kern="1200" dirty="0">
                <a:solidFill>
                  <a:srgbClr val="000000"/>
                </a:solidFill>
              </a:rPr>
              <a:t>。平均池化在历史上比较常用，但如今已很少使用了。主要原因是在实践中发现，最大池化的效果比平均池化要好。此外，在池化层很少使用填充。</a:t>
            </a:r>
            <a:endParaRPr lang="en-US" altLang="zh-CN" sz="1200" kern="1200" dirty="0">
              <a:solidFill>
                <a:srgbClr val="000000"/>
              </a:solidFill>
            </a:endParaRPr>
          </a:p>
          <a:p>
            <a:pPr marL="0" lvl="0" indent="-285750" eaLnBrk="0" hangingPunct="0">
              <a:lnSpc>
                <a:spcPct val="200000"/>
              </a:lnSpc>
              <a:spcBef>
                <a:spcPct val="0"/>
              </a:spcBef>
            </a:pPr>
            <a:endParaRPr lang="en-US" altLang="zh-CN" sz="1600" kern="1200" dirty="0">
              <a:solidFill>
                <a:srgbClr val="000000"/>
              </a:solidFill>
            </a:endParaRPr>
          </a:p>
          <a:p>
            <a:pPr marL="0" lvl="0" indent="-285750" eaLnBrk="0" hangingPunct="0">
              <a:lnSpc>
                <a:spcPct val="200000"/>
              </a:lnSpc>
              <a:spcBef>
                <a:spcPct val="0"/>
              </a:spcBef>
            </a:pPr>
            <a:endParaRPr lang="en-US" altLang="zh-CN" sz="1600" kern="1200" dirty="0">
              <a:solidFill>
                <a:srgbClr val="000000"/>
              </a:solidFill>
            </a:endParaRPr>
          </a:p>
          <a:p>
            <a:pPr marL="0" lvl="0" indent="-285750" eaLnBrk="0" hangingPunct="0">
              <a:lnSpc>
                <a:spcPct val="200000"/>
              </a:lnSpc>
              <a:spcBef>
                <a:spcPct val="0"/>
              </a:spcBef>
            </a:pPr>
            <a:endParaRPr lang="en-US" altLang="zh-CN" sz="1600" kern="1200" dirty="0">
              <a:solidFill>
                <a:srgbClr val="000000"/>
              </a:solidFill>
            </a:endParaRPr>
          </a:p>
          <a:p>
            <a:pPr marL="0" lvl="0" indent="-285750" eaLnBrk="0" hangingPunct="0">
              <a:lnSpc>
                <a:spcPct val="200000"/>
              </a:lnSpc>
              <a:spcBef>
                <a:spcPct val="0"/>
              </a:spcBef>
            </a:pPr>
            <a:endParaRPr lang="en-US" altLang="zh-CN" sz="1600" kern="1200" dirty="0">
              <a:solidFill>
                <a:srgbClr val="000000"/>
              </a:solidFill>
            </a:endParaRPr>
          </a:p>
          <a:p>
            <a:pPr marL="0" lvl="0" indent="-285750" eaLnBrk="0" hangingPunct="0">
              <a:lnSpc>
                <a:spcPct val="200000"/>
              </a:lnSpc>
              <a:spcBef>
                <a:spcPct val="0"/>
              </a:spcBef>
            </a:pPr>
            <a:endParaRPr lang="en-US" altLang="zh-CN" sz="1600" kern="1200" dirty="0">
              <a:solidFill>
                <a:srgbClr val="000000"/>
              </a:solidFill>
            </a:endParaRPr>
          </a:p>
          <a:p>
            <a:pPr marL="400050" lvl="1" eaLnBrk="0" hangingPunct="0">
              <a:lnSpc>
                <a:spcPct val="200000"/>
              </a:lnSpc>
              <a:spcBef>
                <a:spcPct val="0"/>
              </a:spcBef>
            </a:pPr>
            <a:endParaRPr lang="en-US" altLang="zh-CN" sz="1200" kern="1200" dirty="0">
              <a:solidFill>
                <a:srgbClr val="000000"/>
              </a:solidFill>
            </a:endParaRPr>
          </a:p>
          <a:p>
            <a:pPr marL="400050" lvl="1" eaLnBrk="0" hangingPunct="0">
              <a:lnSpc>
                <a:spcPct val="200000"/>
              </a:lnSpc>
              <a:spcBef>
                <a:spcPct val="0"/>
              </a:spcBef>
            </a:pPr>
            <a:r>
              <a:rPr lang="zh-CN" altLang="en-US" sz="1200" kern="1200" dirty="0">
                <a:solidFill>
                  <a:srgbClr val="000000"/>
                </a:solidFill>
              </a:rPr>
              <a:t>如上图所示，左侧输入数据体尺寸为</a:t>
            </a:r>
            <a:r>
              <a:rPr lang="en-US" altLang="zh-CN" sz="1200" kern="1200" dirty="0">
                <a:solidFill>
                  <a:srgbClr val="000000"/>
                </a:solidFill>
              </a:rPr>
              <a:t>224×224×64</a:t>
            </a:r>
            <a:r>
              <a:rPr lang="zh-CN" altLang="en-US" sz="1200" kern="1200" dirty="0">
                <a:solidFill>
                  <a:srgbClr val="000000"/>
                </a:solidFill>
              </a:rPr>
              <a:t>，采用的池化滤波器尺寸为</a:t>
            </a:r>
            <a:r>
              <a:rPr lang="en-US" altLang="zh-CN" sz="1200" kern="1200" dirty="0">
                <a:solidFill>
                  <a:srgbClr val="000000"/>
                </a:solidFill>
              </a:rPr>
              <a:t>2</a:t>
            </a:r>
            <a:r>
              <a:rPr lang="zh-CN" altLang="en-US" sz="1200" kern="1200" dirty="0">
                <a:solidFill>
                  <a:srgbClr val="000000"/>
                </a:solidFill>
              </a:rPr>
              <a:t>，步长为</a:t>
            </a:r>
            <a:r>
              <a:rPr lang="en-US" altLang="zh-CN" sz="1200" kern="1200" dirty="0">
                <a:solidFill>
                  <a:srgbClr val="000000"/>
                </a:solidFill>
              </a:rPr>
              <a:t>2</a:t>
            </a:r>
            <a:r>
              <a:rPr lang="zh-CN" altLang="en-US" sz="1200" kern="1200" dirty="0">
                <a:solidFill>
                  <a:srgbClr val="000000"/>
                </a:solidFill>
              </a:rPr>
              <a:t>，经过池化操作被降采样到了</a:t>
            </a:r>
            <a:r>
              <a:rPr lang="en-US" altLang="zh-CN" sz="1200" kern="1200" dirty="0">
                <a:solidFill>
                  <a:srgbClr val="000000"/>
                </a:solidFill>
              </a:rPr>
              <a:t>112×112×64</a:t>
            </a:r>
            <a:r>
              <a:rPr lang="zh-CN" altLang="en-US" sz="1200" kern="1200" dirty="0">
                <a:solidFill>
                  <a:srgbClr val="000000"/>
                </a:solidFill>
              </a:rPr>
              <a:t>，通道数不变。右侧图中，采用的是滤波器尺寸为</a:t>
            </a:r>
            <a:r>
              <a:rPr lang="en-US" altLang="zh-CN" sz="1200" kern="1200" dirty="0">
                <a:solidFill>
                  <a:srgbClr val="000000"/>
                </a:solidFill>
              </a:rPr>
              <a:t>2</a:t>
            </a:r>
            <a:r>
              <a:rPr lang="zh-CN" altLang="en-US" sz="1200" kern="1200" dirty="0">
                <a:solidFill>
                  <a:srgbClr val="000000"/>
                </a:solidFill>
              </a:rPr>
              <a:t>、步长为</a:t>
            </a:r>
            <a:r>
              <a:rPr lang="en-US" altLang="zh-CN" sz="1200" kern="1200" dirty="0">
                <a:solidFill>
                  <a:srgbClr val="000000"/>
                </a:solidFill>
              </a:rPr>
              <a:t>2</a:t>
            </a:r>
            <a:r>
              <a:rPr lang="zh-CN" altLang="en-US" sz="1200" kern="1200" dirty="0">
                <a:solidFill>
                  <a:srgbClr val="000000"/>
                </a:solidFill>
              </a:rPr>
              <a:t>的最大池化操作，即无重叠的从相邻</a:t>
            </a:r>
            <a:r>
              <a:rPr lang="en-US" altLang="zh-CN" sz="1200" kern="1200" dirty="0">
                <a:solidFill>
                  <a:srgbClr val="000000"/>
                </a:solidFill>
              </a:rPr>
              <a:t>4</a:t>
            </a:r>
            <a:r>
              <a:rPr lang="zh-CN" altLang="en-US" sz="1200" kern="1200" dirty="0">
                <a:solidFill>
                  <a:srgbClr val="000000"/>
                </a:solidFill>
              </a:rPr>
              <a:t>个数字中选取最大值作为输出。</a:t>
            </a:r>
          </a:p>
          <a:p>
            <a:endParaRPr lang="zh-CN" altLang="en-US" dirty="0"/>
          </a:p>
        </p:txBody>
      </p:sp>
      <p:pic>
        <p:nvPicPr>
          <p:cNvPr id="4" name="图片 3"/>
          <p:cNvPicPr>
            <a:picLocks noChangeAspect="1"/>
          </p:cNvPicPr>
          <p:nvPr/>
        </p:nvPicPr>
        <p:blipFill>
          <a:blip r:embed="rId2"/>
          <a:stretch>
            <a:fillRect/>
          </a:stretch>
        </p:blipFill>
        <p:spPr>
          <a:xfrm>
            <a:off x="2104660" y="2889760"/>
            <a:ext cx="2454813" cy="1937549"/>
          </a:xfrm>
          <a:prstGeom prst="rect">
            <a:avLst/>
          </a:prstGeom>
        </p:spPr>
      </p:pic>
      <p:pic>
        <p:nvPicPr>
          <p:cNvPr id="5" name="图片 4"/>
          <p:cNvPicPr>
            <a:picLocks noChangeAspect="1"/>
          </p:cNvPicPr>
          <p:nvPr/>
        </p:nvPicPr>
        <p:blipFill>
          <a:blip r:embed="rId3"/>
          <a:stretch>
            <a:fillRect/>
          </a:stretch>
        </p:blipFill>
        <p:spPr>
          <a:xfrm>
            <a:off x="5408538" y="2889760"/>
            <a:ext cx="4252086" cy="1981384"/>
          </a:xfrm>
          <a:prstGeom prst="rect">
            <a:avLst/>
          </a:prstGeom>
        </p:spPr>
      </p:pic>
    </p:spTree>
    <p:extLst>
      <p:ext uri="{BB962C8B-B14F-4D97-AF65-F5344CB8AC3E}">
        <p14:creationId xmlns:p14="http://schemas.microsoft.com/office/powerpoint/2010/main" val="1094197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Softmax</a:t>
            </a:r>
            <a:r>
              <a:rPr lang="zh-CN" altLang="en-US" dirty="0"/>
              <a:t>分类层</a:t>
            </a:r>
          </a:p>
        </p:txBody>
      </p:sp>
      <p:sp>
        <p:nvSpPr>
          <p:cNvPr id="3" name="内容占位符 2"/>
          <p:cNvSpPr>
            <a:spLocks noGrp="1"/>
          </p:cNvSpPr>
          <p:nvPr>
            <p:ph idx="1"/>
          </p:nvPr>
        </p:nvSpPr>
        <p:spPr/>
        <p:txBody>
          <a:bodyPr/>
          <a:lstStyle/>
          <a:p>
            <a:pPr lvl="0" eaLnBrk="0" hangingPunct="0">
              <a:lnSpc>
                <a:spcPct val="200000"/>
              </a:lnSpc>
              <a:spcBef>
                <a:spcPct val="0"/>
              </a:spcBef>
            </a:pPr>
            <a:r>
              <a:rPr lang="zh-CN" altLang="en-US" b="1" kern="1200" dirty="0">
                <a:solidFill>
                  <a:srgbClr val="000000"/>
                </a:solidFill>
                <a:latin typeface="Arial" panose="020B0604020202020204" pitchFamily="34" charset="0"/>
              </a:rPr>
              <a:t>概念引入</a:t>
            </a:r>
            <a:endParaRPr lang="en-US" altLang="zh-CN" b="1" kern="1200" dirty="0">
              <a:solidFill>
                <a:srgbClr val="000000"/>
              </a:solidFill>
              <a:latin typeface="Arial" panose="020B0604020202020204" pitchFamily="34" charset="0"/>
            </a:endParaRPr>
          </a:p>
          <a:p>
            <a:pPr lvl="1" eaLnBrk="0" hangingPunct="0">
              <a:lnSpc>
                <a:spcPct val="200000"/>
              </a:lnSpc>
              <a:spcBef>
                <a:spcPct val="0"/>
              </a:spcBef>
            </a:pPr>
            <a:r>
              <a:rPr lang="en-US" altLang="zh-CN" kern="1200" dirty="0" err="1">
                <a:solidFill>
                  <a:srgbClr val="000000"/>
                </a:solidFill>
                <a:latin typeface="Arial" panose="020B0604020202020204" pitchFamily="34" charset="0"/>
              </a:rPr>
              <a:t>Softmax</a:t>
            </a:r>
            <a:r>
              <a:rPr lang="zh-CN" altLang="en-US" kern="1200" dirty="0">
                <a:solidFill>
                  <a:srgbClr val="000000"/>
                </a:solidFill>
                <a:latin typeface="Arial" panose="020B0604020202020204" pitchFamily="34" charset="0"/>
              </a:rPr>
              <a:t>层用于多分类问题</a:t>
            </a:r>
            <a:endParaRPr lang="en-US" altLang="zh-CN" kern="1200" dirty="0">
              <a:solidFill>
                <a:srgbClr val="000000"/>
              </a:solidFill>
              <a:latin typeface="Arial" panose="020B0604020202020204" pitchFamily="34" charset="0"/>
            </a:endParaRPr>
          </a:p>
          <a:p>
            <a:pPr lvl="1" eaLnBrk="0" hangingPunct="0">
              <a:lnSpc>
                <a:spcPct val="200000"/>
              </a:lnSpc>
              <a:spcBef>
                <a:spcPct val="0"/>
              </a:spcBef>
            </a:pPr>
            <a:r>
              <a:rPr lang="en-US" altLang="zh-CN" kern="1200" dirty="0" err="1">
                <a:solidFill>
                  <a:srgbClr val="000000"/>
                </a:solidFill>
                <a:latin typeface="Arial" panose="020B0604020202020204" pitchFamily="34" charset="0"/>
              </a:rPr>
              <a:t>Softmax</a:t>
            </a:r>
            <a:r>
              <a:rPr lang="zh-CN" altLang="en-US" kern="1200" dirty="0">
                <a:solidFill>
                  <a:srgbClr val="000000"/>
                </a:solidFill>
                <a:latin typeface="Arial" panose="020B0604020202020204" pitchFamily="34" charset="0"/>
              </a:rPr>
              <a:t>的解释</a:t>
            </a:r>
            <a:endParaRPr lang="en-US" altLang="zh-CN" kern="1200" dirty="0">
              <a:solidFill>
                <a:srgbClr val="000000"/>
              </a:solidFill>
              <a:latin typeface="Arial" panose="020B0604020202020204" pitchFamily="34" charset="0"/>
            </a:endParaRPr>
          </a:p>
          <a:p>
            <a:pPr marL="800100" lvl="2" eaLnBrk="0" hangingPunct="0">
              <a:lnSpc>
                <a:spcPct val="200000"/>
              </a:lnSpc>
              <a:spcBef>
                <a:spcPct val="0"/>
              </a:spcBef>
            </a:pPr>
            <a:r>
              <a:rPr lang="zh-CN" altLang="en-US" sz="1600" kern="1200" dirty="0">
                <a:solidFill>
                  <a:srgbClr val="000000"/>
                </a:solidFill>
              </a:rPr>
              <a:t>在众多选项中个，得分高的选项成为真正正确选项的概率更高</a:t>
            </a:r>
            <a:endParaRPr lang="zh-CN" altLang="en-US" sz="1400" kern="1200" dirty="0">
              <a:solidFill>
                <a:srgbClr val="000000"/>
              </a:solidFill>
            </a:endParaRPr>
          </a:p>
        </p:txBody>
      </p:sp>
    </p:spTree>
    <p:extLst>
      <p:ext uri="{BB962C8B-B14F-4D97-AF65-F5344CB8AC3E}">
        <p14:creationId xmlns:p14="http://schemas.microsoft.com/office/powerpoint/2010/main" val="50292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a:xfrm>
            <a:off x="609600" y="1155032"/>
            <a:ext cx="5276850" cy="5309935"/>
          </a:xfrm>
        </p:spPr>
        <p:txBody>
          <a:bodyPr/>
          <a:lstStyle/>
          <a:p>
            <a:pPr marL="0" lvl="0" indent="0">
              <a:lnSpc>
                <a:spcPct val="150000"/>
              </a:lnSpc>
              <a:buNone/>
            </a:pPr>
            <a:r>
              <a:rPr lang="en-US" altLang="zh-CN" dirty="0">
                <a:solidFill>
                  <a:srgbClr val="000000"/>
                </a:solidFill>
              </a:rPr>
              <a:t>6.1 </a:t>
            </a:r>
            <a:r>
              <a:rPr lang="zh-CN" altLang="en-US" dirty="0">
                <a:solidFill>
                  <a:srgbClr val="000000"/>
                </a:solidFill>
              </a:rPr>
              <a:t>图像分类问题描述</a:t>
            </a:r>
            <a:endParaRPr lang="en-US" altLang="zh-CN" dirty="0">
              <a:solidFill>
                <a:srgbClr val="000000"/>
              </a:solidFill>
            </a:endParaRPr>
          </a:p>
          <a:p>
            <a:pPr marL="0" lvl="0" indent="0">
              <a:lnSpc>
                <a:spcPct val="150000"/>
              </a:lnSpc>
              <a:buNone/>
            </a:pPr>
            <a:r>
              <a:rPr lang="en-US" altLang="zh-CN" dirty="0">
                <a:solidFill>
                  <a:srgbClr val="000000"/>
                </a:solidFill>
              </a:rPr>
              <a:t>6.2</a:t>
            </a:r>
            <a:r>
              <a:rPr lang="zh-CN" altLang="en-US" dirty="0">
                <a:solidFill>
                  <a:srgbClr val="000000"/>
                </a:solidFill>
              </a:rPr>
              <a:t>卷积神经网络介绍</a:t>
            </a:r>
            <a:endParaRPr lang="en-US" altLang="zh-CN" dirty="0">
              <a:solidFill>
                <a:srgbClr val="000000"/>
              </a:solidFill>
            </a:endParaRPr>
          </a:p>
          <a:p>
            <a:pPr marL="1014300" lvl="0" indent="-457200">
              <a:lnSpc>
                <a:spcPct val="150000"/>
              </a:lnSpc>
              <a:buFont typeface="Wingdings" panose="05000000000000000000" pitchFamily="2" charset="2"/>
              <a:buChar char="Ø"/>
            </a:pPr>
            <a:r>
              <a:rPr lang="zh-CN" altLang="en-US" dirty="0">
                <a:solidFill>
                  <a:srgbClr val="000000"/>
                </a:solidFill>
              </a:rPr>
              <a:t>卷积层</a:t>
            </a:r>
            <a:endParaRPr lang="en-US" altLang="zh-CN" dirty="0">
              <a:solidFill>
                <a:srgbClr val="000000"/>
              </a:solidFill>
            </a:endParaRPr>
          </a:p>
          <a:p>
            <a:pPr marL="1014300" lvl="0" indent="-457200">
              <a:lnSpc>
                <a:spcPct val="150000"/>
              </a:lnSpc>
              <a:buFont typeface="Wingdings" panose="05000000000000000000" pitchFamily="2" charset="2"/>
              <a:buChar char="Ø"/>
            </a:pPr>
            <a:r>
              <a:rPr lang="en-US" altLang="zh-CN" dirty="0" err="1">
                <a:solidFill>
                  <a:srgbClr val="000000"/>
                </a:solidFill>
              </a:rPr>
              <a:t>ReLU</a:t>
            </a:r>
            <a:r>
              <a:rPr lang="zh-CN" altLang="en-US" dirty="0">
                <a:solidFill>
                  <a:srgbClr val="000000"/>
                </a:solidFill>
              </a:rPr>
              <a:t>激活函数</a:t>
            </a:r>
            <a:endParaRPr lang="en-US" altLang="zh-CN" dirty="0">
              <a:solidFill>
                <a:srgbClr val="000000"/>
              </a:solidFill>
            </a:endParaRPr>
          </a:p>
          <a:p>
            <a:pPr marL="1014300" lvl="0" indent="-457200">
              <a:lnSpc>
                <a:spcPct val="150000"/>
              </a:lnSpc>
              <a:buFont typeface="Wingdings" panose="05000000000000000000" pitchFamily="2" charset="2"/>
              <a:buChar char="Ø"/>
            </a:pPr>
            <a:r>
              <a:rPr lang="zh-CN" altLang="en-US" dirty="0">
                <a:solidFill>
                  <a:srgbClr val="000000"/>
                </a:solidFill>
              </a:rPr>
              <a:t>池化层</a:t>
            </a:r>
            <a:endParaRPr lang="en-US" altLang="zh-CN" dirty="0">
              <a:solidFill>
                <a:srgbClr val="000000"/>
              </a:solidFill>
            </a:endParaRPr>
          </a:p>
          <a:p>
            <a:pPr marL="1014300" lvl="0" indent="-457200">
              <a:lnSpc>
                <a:spcPct val="150000"/>
              </a:lnSpc>
              <a:buFont typeface="Wingdings" panose="05000000000000000000" pitchFamily="2" charset="2"/>
              <a:buChar char="Ø"/>
            </a:pPr>
            <a:r>
              <a:rPr lang="en-US" altLang="zh-CN" dirty="0" err="1">
                <a:solidFill>
                  <a:srgbClr val="000000"/>
                </a:solidFill>
              </a:rPr>
              <a:t>Softmax</a:t>
            </a:r>
            <a:r>
              <a:rPr lang="zh-CN" altLang="en-US" dirty="0">
                <a:solidFill>
                  <a:srgbClr val="000000"/>
                </a:solidFill>
              </a:rPr>
              <a:t>分类层</a:t>
            </a:r>
            <a:endParaRPr lang="en-US" altLang="zh-CN" dirty="0">
              <a:solidFill>
                <a:srgbClr val="000000"/>
              </a:solidFill>
            </a:endParaRPr>
          </a:p>
          <a:p>
            <a:pPr marL="1014300" lvl="0" indent="-457200">
              <a:lnSpc>
                <a:spcPct val="150000"/>
              </a:lnSpc>
              <a:buFont typeface="Wingdings" panose="05000000000000000000" pitchFamily="2" charset="2"/>
              <a:buChar char="Ø"/>
            </a:pPr>
            <a:r>
              <a:rPr lang="zh-CN" altLang="en-US" dirty="0">
                <a:solidFill>
                  <a:srgbClr val="000000"/>
                </a:solidFill>
              </a:rPr>
              <a:t>主要特点</a:t>
            </a:r>
            <a:endParaRPr lang="en-US" altLang="zh-CN" dirty="0">
              <a:solidFill>
                <a:srgbClr val="000000"/>
              </a:solidFill>
            </a:endParaRPr>
          </a:p>
          <a:p>
            <a:pPr marL="0" indent="0">
              <a:lnSpc>
                <a:spcPct val="150000"/>
              </a:lnSpc>
              <a:buNone/>
            </a:pPr>
            <a:r>
              <a:rPr lang="en-US" altLang="zh-CN" dirty="0">
                <a:solidFill>
                  <a:srgbClr val="000000"/>
                </a:solidFill>
              </a:rPr>
              <a:t>6.3 </a:t>
            </a:r>
            <a:r>
              <a:rPr lang="zh-CN" altLang="en-US" dirty="0">
                <a:solidFill>
                  <a:srgbClr val="000000"/>
                </a:solidFill>
              </a:rPr>
              <a:t>经典神经网络架构</a:t>
            </a:r>
            <a:endParaRPr lang="en-US" altLang="zh-CN" dirty="0">
              <a:solidFill>
                <a:srgbClr val="000000"/>
              </a:solidFill>
            </a:endParaRPr>
          </a:p>
          <a:p>
            <a:pPr marL="1014300" lvl="0" indent="-457200">
              <a:lnSpc>
                <a:spcPct val="150000"/>
              </a:lnSpc>
              <a:buFont typeface="Wingdings" panose="05000000000000000000" pitchFamily="2" charset="2"/>
              <a:buChar char="Ø"/>
            </a:pPr>
            <a:endParaRPr lang="zh-CN" altLang="en-US" dirty="0">
              <a:solidFill>
                <a:srgbClr val="000000"/>
              </a:solidFill>
            </a:endParaRPr>
          </a:p>
          <a:p>
            <a:pPr>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1593776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Softmax</a:t>
            </a:r>
            <a:r>
              <a:rPr lang="zh-CN" altLang="en-US" dirty="0"/>
              <a:t>分类层</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9644" y="1155032"/>
                <a:ext cx="5317067" cy="3936257"/>
              </a:xfrm>
            </p:spPr>
            <p:txBody>
              <a:bodyPr/>
              <a:lstStyle/>
              <a:p>
                <a:pPr lvl="0" eaLnBrk="0" hangingPunct="0">
                  <a:lnSpc>
                    <a:spcPct val="200000"/>
                  </a:lnSpc>
                  <a:spcBef>
                    <a:spcPct val="0"/>
                  </a:spcBef>
                </a:pPr>
                <a:r>
                  <a:rPr lang="en-US" altLang="zh-CN" b="1" kern="1200" dirty="0">
                    <a:solidFill>
                      <a:srgbClr val="000000"/>
                    </a:solidFill>
                    <a:latin typeface="Arial" panose="020B0604020202020204" pitchFamily="34" charset="0"/>
                  </a:rPr>
                  <a:t>Softmax</a:t>
                </a:r>
                <a:r>
                  <a:rPr lang="zh-CN" altLang="en-US" b="1" kern="1200" dirty="0">
                    <a:solidFill>
                      <a:srgbClr val="000000"/>
                    </a:solidFill>
                    <a:latin typeface="Arial" panose="020B0604020202020204" pitchFamily="34" charset="0"/>
                  </a:rPr>
                  <a:t>函数定义</a:t>
                </a:r>
                <a:endParaRPr lang="en-US" altLang="zh-CN" b="1" kern="1200" dirty="0">
                  <a:solidFill>
                    <a:srgbClr val="000000"/>
                  </a:solidFill>
                  <a:latin typeface="Arial" panose="020B0604020202020204" pitchFamily="34" charset="0"/>
                </a:endParaRPr>
              </a:p>
              <a:p>
                <a:pPr eaLnBrk="0" hangingPunct="0">
                  <a:lnSpc>
                    <a:spcPct val="200000"/>
                  </a:lnSpc>
                  <a:spcBef>
                    <a:spcPct val="0"/>
                  </a:spcBef>
                  <a:spcAft>
                    <a:spcPts val="0"/>
                  </a:spcAft>
                </a:pPr>
                <a:r>
                  <a:rPr lang="en-US" altLang="zh-CN" sz="1600" kern="100" dirty="0" err="1">
                    <a:solidFill>
                      <a:srgbClr val="000000"/>
                    </a:solidFill>
                    <a:latin typeface="Times New Roman" panose="02020603050405020304" pitchFamily="18" charset="0"/>
                  </a:rPr>
                  <a:t>Softmax</a:t>
                </a:r>
                <a:r>
                  <a:rPr lang="zh-CN" altLang="zh-CN" sz="1600" kern="100" dirty="0">
                    <a:solidFill>
                      <a:srgbClr val="000000"/>
                    </a:solidFill>
                    <a:latin typeface="Times New Roman" panose="02020603050405020304" pitchFamily="18" charset="0"/>
                  </a:rPr>
                  <a:t>函数用于多分类过程中</a:t>
                </a:r>
                <a:endParaRPr lang="en-US" altLang="zh-CN" sz="1600" kern="100" dirty="0">
                  <a:solidFill>
                    <a:srgbClr val="000000"/>
                  </a:solidFill>
                  <a:latin typeface="Times New Roman" panose="02020603050405020304" pitchFamily="18" charset="0"/>
                </a:endParaRPr>
              </a:p>
              <a:p>
                <a:pPr lvl="1" eaLnBrk="0" hangingPunct="0">
                  <a:lnSpc>
                    <a:spcPct val="200000"/>
                  </a:lnSpc>
                  <a:spcBef>
                    <a:spcPct val="0"/>
                  </a:spcBef>
                  <a:spcAft>
                    <a:spcPts val="0"/>
                  </a:spcAft>
                </a:pPr>
                <a:r>
                  <a:rPr lang="zh-CN" altLang="zh-CN" sz="1200" kern="100" dirty="0">
                    <a:solidFill>
                      <a:srgbClr val="000000"/>
                    </a:solidFill>
                    <a:latin typeface="Times New Roman" panose="02020603050405020304" pitchFamily="18" charset="0"/>
                  </a:rPr>
                  <a:t>它可以看做是逻辑回归二元分类器在多分类场景中的泛化</a:t>
                </a:r>
                <a:endParaRPr lang="en-US" altLang="zh-CN" sz="1200" kern="100" dirty="0">
                  <a:solidFill>
                    <a:srgbClr val="000000"/>
                  </a:solidFill>
                  <a:latin typeface="Times New Roman" panose="02020603050405020304" pitchFamily="18" charset="0"/>
                </a:endParaRPr>
              </a:p>
              <a:p>
                <a:pPr lvl="1" eaLnBrk="0" hangingPunct="0">
                  <a:lnSpc>
                    <a:spcPct val="200000"/>
                  </a:lnSpc>
                  <a:spcBef>
                    <a:spcPct val="0"/>
                  </a:spcBef>
                  <a:spcAft>
                    <a:spcPts val="0"/>
                  </a:spcAft>
                </a:pPr>
                <a:r>
                  <a:rPr lang="zh-CN" altLang="zh-CN" sz="1200" kern="100" dirty="0">
                    <a:solidFill>
                      <a:srgbClr val="000000"/>
                    </a:solidFill>
                    <a:latin typeface="Times New Roman" panose="02020603050405020304" pitchFamily="18" charset="0"/>
                  </a:rPr>
                  <a:t>它将神经元计算输出的得分值，映射到频率域，即（</a:t>
                </a:r>
                <a:r>
                  <a:rPr lang="en-US" altLang="zh-CN" sz="1200" kern="100" dirty="0">
                    <a:solidFill>
                      <a:srgbClr val="000000"/>
                    </a:solidFill>
                    <a:latin typeface="Times New Roman" panose="02020603050405020304" pitchFamily="18" charset="0"/>
                  </a:rPr>
                  <a:t>0,1</a:t>
                </a:r>
                <a:r>
                  <a:rPr lang="zh-CN" altLang="zh-CN" sz="1200" kern="100" dirty="0">
                    <a:solidFill>
                      <a:srgbClr val="000000"/>
                    </a:solidFill>
                    <a:latin typeface="Times New Roman" panose="02020603050405020304" pitchFamily="18" charset="0"/>
                  </a:rPr>
                  <a:t>）区间中，从而实现对输入数据的多分类</a:t>
                </a:r>
                <a:endParaRPr lang="en-US" altLang="zh-CN" sz="1200" kern="100" dirty="0">
                  <a:solidFill>
                    <a:srgbClr val="000000"/>
                  </a:solidFill>
                  <a:latin typeface="Times New Roman" panose="02020603050405020304" pitchFamily="18" charset="0"/>
                </a:endParaRPr>
              </a:p>
              <a:p>
                <a:pPr eaLnBrk="0" hangingPunct="0">
                  <a:lnSpc>
                    <a:spcPct val="200000"/>
                  </a:lnSpc>
                  <a:spcBef>
                    <a:spcPct val="0"/>
                  </a:spcBef>
                  <a:spcAft>
                    <a:spcPts val="0"/>
                  </a:spcAft>
                </a:pPr>
                <a:r>
                  <a:rPr lang="en-US" altLang="zh-CN" sz="1600" kern="100" dirty="0" err="1">
                    <a:solidFill>
                      <a:srgbClr val="000000"/>
                    </a:solidFill>
                    <a:latin typeface="Times New Roman" panose="02020603050405020304" pitchFamily="18" charset="0"/>
                  </a:rPr>
                  <a:t>Softmax</a:t>
                </a:r>
                <a:r>
                  <a:rPr lang="zh-CN" altLang="zh-CN" sz="1600" kern="100" dirty="0">
                    <a:solidFill>
                      <a:srgbClr val="000000"/>
                    </a:solidFill>
                    <a:latin typeface="Times New Roman" panose="02020603050405020304" pitchFamily="18" charset="0"/>
                  </a:rPr>
                  <a:t>函数定义的数学描述如下：</a:t>
                </a:r>
                <a:r>
                  <a:rPr lang="zh-CN" altLang="zh-CN" sz="1600" kern="100" dirty="0">
                    <a:solidFill>
                      <a:srgbClr val="000000"/>
                    </a:solidFill>
                    <a:ea typeface="Cambria Math" panose="02040503050406030204" pitchFamily="18" charset="0"/>
                  </a:rPr>
                  <a:t> </a:t>
                </a:r>
                <a:endParaRPr lang="en-US" altLang="zh-CN" sz="1600" kern="100" dirty="0">
                  <a:solidFill>
                    <a:srgbClr val="000000"/>
                  </a:solidFill>
                  <a:ea typeface="Cambria Math" panose="02040503050406030204" pitchFamily="18" charset="0"/>
                </a:endParaRPr>
              </a:p>
              <a:p>
                <a:pPr marL="0" indent="0" eaLnBrk="0" hangingPunct="0">
                  <a:lnSpc>
                    <a:spcPct val="200000"/>
                  </a:lnSpc>
                  <a:spcBef>
                    <a:spcPct val="0"/>
                  </a:spcBef>
                  <a:spcAft>
                    <a:spcPts val="0"/>
                  </a:spcAft>
                  <a:buNone/>
                </a:pPr>
                <a14:m>
                  <m:oMathPara xmlns:m="http://schemas.openxmlformats.org/officeDocument/2006/math">
                    <m:oMathParaPr>
                      <m:jc m:val="centerGroup"/>
                    </m:oMathParaPr>
                    <m:oMath xmlns:m="http://schemas.openxmlformats.org/officeDocument/2006/math">
                      <m:sSub>
                        <m:sSubPr>
                          <m:ctrlPr>
                            <a:rPr lang="zh-CN" altLang="zh-CN" sz="1600" i="1" kern="100">
                              <a:solidFill>
                                <a:srgbClr val="000000"/>
                              </a:solidFill>
                              <a:latin typeface="Cambria Math" panose="02040503050406030204" pitchFamily="18" charset="0"/>
                              <a:ea typeface="Cambria Math" panose="02040503050406030204" pitchFamily="18" charset="0"/>
                            </a:rPr>
                          </m:ctrlPr>
                        </m:sSubPr>
                        <m:e>
                          <m:r>
                            <a:rPr lang="en-US" altLang="zh-CN" sz="1600" i="1" kern="100">
                              <a:solidFill>
                                <a:srgbClr val="000000"/>
                              </a:solidFill>
                              <a:latin typeface="Cambria Math" panose="02040503050406030204" pitchFamily="18" charset="0"/>
                            </a:rPr>
                            <m:t>𝑦</m:t>
                          </m:r>
                        </m:e>
                        <m:sub>
                          <m:r>
                            <a:rPr lang="en-US" altLang="zh-CN" sz="1600" i="1" kern="100">
                              <a:solidFill>
                                <a:srgbClr val="000000"/>
                              </a:solidFill>
                              <a:latin typeface="Cambria Math" panose="02040503050406030204" pitchFamily="18" charset="0"/>
                            </a:rPr>
                            <m:t>𝑖</m:t>
                          </m:r>
                        </m:sub>
                      </m:sSub>
                      <m:r>
                        <a:rPr lang="en-US" altLang="zh-CN" sz="1600" i="1" kern="100">
                          <a:solidFill>
                            <a:srgbClr val="000000"/>
                          </a:solidFill>
                          <a:latin typeface="Cambria Math" panose="02040503050406030204" pitchFamily="18" charset="0"/>
                        </a:rPr>
                        <m:t>=</m:t>
                      </m:r>
                      <m:r>
                        <a:rPr lang="en-US" altLang="zh-CN" sz="1600" i="1" kern="100">
                          <a:solidFill>
                            <a:srgbClr val="000000"/>
                          </a:solidFill>
                          <a:latin typeface="Cambria Math" panose="02040503050406030204" pitchFamily="18" charset="0"/>
                        </a:rPr>
                        <m:t>𝑆𝑜𝑓𝑡𝑚𝑎𝑥</m:t>
                      </m:r>
                      <m:r>
                        <a:rPr lang="en-US" altLang="zh-CN" sz="1600" i="1" kern="100">
                          <a:solidFill>
                            <a:srgbClr val="000000"/>
                          </a:solidFill>
                          <a:latin typeface="Cambria Math" panose="02040503050406030204" pitchFamily="18" charset="0"/>
                        </a:rPr>
                        <m:t>(</m:t>
                      </m:r>
                      <m:sSub>
                        <m:sSubPr>
                          <m:ctrlPr>
                            <a:rPr lang="zh-CN" altLang="zh-CN" sz="1600" i="1" kern="100">
                              <a:solidFill>
                                <a:srgbClr val="000000"/>
                              </a:solidFill>
                              <a:latin typeface="Cambria Math" panose="02040503050406030204" pitchFamily="18" charset="0"/>
                              <a:ea typeface="Cambria Math" panose="02040503050406030204" pitchFamily="18" charset="0"/>
                            </a:rPr>
                          </m:ctrlPr>
                        </m:sSubPr>
                        <m:e>
                          <m:r>
                            <a:rPr lang="en-US" altLang="zh-CN" sz="1600" i="1" kern="100">
                              <a:solidFill>
                                <a:srgbClr val="000000"/>
                              </a:solidFill>
                              <a:latin typeface="Cambria Math" panose="02040503050406030204" pitchFamily="18" charset="0"/>
                            </a:rPr>
                            <m:t>𝑆</m:t>
                          </m:r>
                        </m:e>
                        <m:sub>
                          <m:r>
                            <m:rPr>
                              <m:sty m:val="p"/>
                            </m:rPr>
                            <a:rPr lang="en-US" altLang="zh-CN" sz="1600" kern="100">
                              <a:solidFill>
                                <a:srgbClr val="000000"/>
                              </a:solidFill>
                              <a:latin typeface="Cambria Math" panose="02040503050406030204" pitchFamily="18" charset="0"/>
                            </a:rPr>
                            <m:t>i</m:t>
                          </m:r>
                        </m:sub>
                      </m:sSub>
                      <m:r>
                        <a:rPr lang="en-US" altLang="zh-CN" sz="1600" i="1" kern="100">
                          <a:solidFill>
                            <a:srgbClr val="000000"/>
                          </a:solidFill>
                          <a:latin typeface="Cambria Math" panose="02040503050406030204" pitchFamily="18" charset="0"/>
                        </a:rPr>
                        <m:t>)=</m:t>
                      </m:r>
                      <m:f>
                        <m:fPr>
                          <m:ctrlPr>
                            <a:rPr lang="zh-CN" altLang="zh-CN" sz="1600" i="1" kern="100">
                              <a:solidFill>
                                <a:srgbClr val="000000"/>
                              </a:solidFill>
                              <a:latin typeface="Cambria Math" panose="02040503050406030204" pitchFamily="18" charset="0"/>
                              <a:ea typeface="Cambria Math" panose="02040503050406030204" pitchFamily="18" charset="0"/>
                            </a:rPr>
                          </m:ctrlPr>
                        </m:fPr>
                        <m:num>
                          <m:sSup>
                            <m:sSupPr>
                              <m:ctrlPr>
                                <a:rPr lang="zh-CN" altLang="zh-CN" sz="1600" i="1" kern="100">
                                  <a:solidFill>
                                    <a:srgbClr val="000000"/>
                                  </a:solidFill>
                                  <a:latin typeface="Cambria Math" panose="02040503050406030204" pitchFamily="18" charset="0"/>
                                  <a:ea typeface="Cambria Math" panose="02040503050406030204" pitchFamily="18" charset="0"/>
                                </a:rPr>
                              </m:ctrlPr>
                            </m:sSupPr>
                            <m:e>
                              <m:r>
                                <a:rPr lang="en-US" altLang="zh-CN" sz="1600" i="1" kern="100">
                                  <a:solidFill>
                                    <a:srgbClr val="000000"/>
                                  </a:solidFill>
                                  <a:latin typeface="Cambria Math" panose="02040503050406030204" pitchFamily="18" charset="0"/>
                                </a:rPr>
                                <m:t>𝑒</m:t>
                              </m:r>
                            </m:e>
                            <m:sup>
                              <m:sSub>
                                <m:sSubPr>
                                  <m:ctrlPr>
                                    <a:rPr lang="zh-CN" altLang="zh-CN" sz="1600" i="1" kern="100">
                                      <a:solidFill>
                                        <a:srgbClr val="000000"/>
                                      </a:solidFill>
                                      <a:latin typeface="Cambria Math" panose="02040503050406030204" pitchFamily="18" charset="0"/>
                                      <a:ea typeface="Cambria Math" panose="02040503050406030204" pitchFamily="18" charset="0"/>
                                    </a:rPr>
                                  </m:ctrlPr>
                                </m:sSubPr>
                                <m:e>
                                  <m:r>
                                    <a:rPr lang="en-US" altLang="zh-CN" sz="1600" i="1" kern="100">
                                      <a:solidFill>
                                        <a:srgbClr val="000000"/>
                                      </a:solidFill>
                                      <a:latin typeface="Cambria Math" panose="02040503050406030204" pitchFamily="18" charset="0"/>
                                    </a:rPr>
                                    <m:t>𝑆</m:t>
                                  </m:r>
                                </m:e>
                                <m:sub>
                                  <m:r>
                                    <a:rPr lang="en-US" altLang="zh-CN" sz="1600" i="1" kern="100">
                                      <a:solidFill>
                                        <a:srgbClr val="000000"/>
                                      </a:solidFill>
                                      <a:latin typeface="Cambria Math" panose="02040503050406030204" pitchFamily="18" charset="0"/>
                                    </a:rPr>
                                    <m:t>𝑖</m:t>
                                  </m:r>
                                </m:sub>
                              </m:sSub>
                            </m:sup>
                          </m:sSup>
                        </m:num>
                        <m:den>
                          <m:nary>
                            <m:naryPr>
                              <m:chr m:val="∑"/>
                              <m:limLoc m:val="undOvr"/>
                              <m:supHide m:val="on"/>
                              <m:ctrlPr>
                                <a:rPr lang="zh-CN" altLang="zh-CN" sz="1600" i="1" kern="100">
                                  <a:solidFill>
                                    <a:srgbClr val="000000"/>
                                  </a:solidFill>
                                  <a:latin typeface="Cambria Math" panose="02040503050406030204" pitchFamily="18" charset="0"/>
                                  <a:ea typeface="Cambria Math" panose="02040503050406030204" pitchFamily="18" charset="0"/>
                                </a:rPr>
                              </m:ctrlPr>
                            </m:naryPr>
                            <m:sub>
                              <m:r>
                                <a:rPr lang="en-US" altLang="zh-CN" sz="1600" i="1" kern="100">
                                  <a:solidFill>
                                    <a:srgbClr val="000000"/>
                                  </a:solidFill>
                                  <a:latin typeface="Cambria Math" panose="02040503050406030204" pitchFamily="18" charset="0"/>
                                </a:rPr>
                                <m:t>𝑗</m:t>
                              </m:r>
                            </m:sub>
                            <m:sup/>
                            <m:e>
                              <m:sSup>
                                <m:sSupPr>
                                  <m:ctrlPr>
                                    <a:rPr lang="zh-CN" altLang="zh-CN" sz="1600" i="1" kern="100">
                                      <a:solidFill>
                                        <a:srgbClr val="000000"/>
                                      </a:solidFill>
                                      <a:latin typeface="Cambria Math" panose="02040503050406030204" pitchFamily="18" charset="0"/>
                                      <a:ea typeface="Cambria Math" panose="02040503050406030204" pitchFamily="18" charset="0"/>
                                    </a:rPr>
                                  </m:ctrlPr>
                                </m:sSupPr>
                                <m:e>
                                  <m:r>
                                    <a:rPr lang="en-US" altLang="zh-CN" sz="1600" i="1" kern="100">
                                      <a:solidFill>
                                        <a:srgbClr val="000000"/>
                                      </a:solidFill>
                                      <a:latin typeface="Cambria Math" panose="02040503050406030204" pitchFamily="18" charset="0"/>
                                    </a:rPr>
                                    <m:t>𝑒</m:t>
                                  </m:r>
                                </m:e>
                                <m:sup>
                                  <m:sSub>
                                    <m:sSubPr>
                                      <m:ctrlPr>
                                        <a:rPr lang="zh-CN" altLang="zh-CN" sz="1600" i="1" kern="100">
                                          <a:solidFill>
                                            <a:srgbClr val="000000"/>
                                          </a:solidFill>
                                          <a:latin typeface="Cambria Math" panose="02040503050406030204" pitchFamily="18" charset="0"/>
                                          <a:ea typeface="Cambria Math" panose="02040503050406030204" pitchFamily="18" charset="0"/>
                                        </a:rPr>
                                      </m:ctrlPr>
                                    </m:sSubPr>
                                    <m:e>
                                      <m:r>
                                        <a:rPr lang="en-US" altLang="zh-CN" sz="1600" i="1" kern="100">
                                          <a:solidFill>
                                            <a:srgbClr val="000000"/>
                                          </a:solidFill>
                                          <a:latin typeface="Cambria Math" panose="02040503050406030204" pitchFamily="18" charset="0"/>
                                        </a:rPr>
                                        <m:t>𝑆</m:t>
                                      </m:r>
                                    </m:e>
                                    <m:sub>
                                      <m:r>
                                        <a:rPr lang="en-US" altLang="zh-CN" sz="1600" i="1" kern="100">
                                          <a:solidFill>
                                            <a:srgbClr val="000000"/>
                                          </a:solidFill>
                                          <a:latin typeface="Cambria Math" panose="02040503050406030204" pitchFamily="18" charset="0"/>
                                        </a:rPr>
                                        <m:t>𝑗</m:t>
                                      </m:r>
                                    </m:sub>
                                  </m:sSub>
                                </m:sup>
                              </m:sSup>
                            </m:e>
                          </m:nary>
                        </m:den>
                      </m:f>
                    </m:oMath>
                  </m:oMathPara>
                </a14:m>
                <a:endParaRPr lang="zh-CN" altLang="zh-CN" sz="1600" kern="100" dirty="0">
                  <a:solidFill>
                    <a:srgbClr val="000000"/>
                  </a:solidFill>
                  <a:latin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9644" y="1155032"/>
                <a:ext cx="5317067" cy="3936257"/>
              </a:xfrm>
              <a:blipFill>
                <a:blip r:embed="rId2"/>
                <a:stretch>
                  <a:fillRect l="-1032"/>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4521392" y="3338890"/>
            <a:ext cx="6931328" cy="3003930"/>
          </a:xfrm>
          <a:prstGeom prst="rect">
            <a:avLst/>
          </a:prstGeom>
        </p:spPr>
      </p:pic>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831A691B-C6EF-4D05-A112-A611F83B0B30}"/>
                  </a:ext>
                </a:extLst>
              </p:cNvPr>
              <p:cNvSpPr/>
              <p:nvPr/>
            </p:nvSpPr>
            <p:spPr>
              <a:xfrm>
                <a:off x="8066055" y="1713380"/>
                <a:ext cx="3386665" cy="1225207"/>
              </a:xfrm>
              <a:prstGeom prst="rect">
                <a:avLst/>
              </a:prstGeom>
            </p:spPr>
            <p:txBody>
              <a:bodyPr wrap="square">
                <a:spAutoFit/>
              </a:bodyPr>
              <a:lstStyle/>
              <a:p>
                <a:pPr lvl="0">
                  <a:lnSpc>
                    <a:spcPct val="200000"/>
                  </a:lnSpc>
                  <a:spcAft>
                    <a:spcPts val="0"/>
                  </a:spcAft>
                </a:pPr>
                <a:r>
                  <a:rPr lang="zh-CN" altLang="zh-CN" sz="1200" kern="100" dirty="0">
                    <a:solidFill>
                      <a:srgbClr val="000000"/>
                    </a:solidFill>
                    <a:latin typeface="Times New Roman" panose="02020603050405020304" pitchFamily="18" charset="0"/>
                  </a:rPr>
                  <a:t>保证数据样本属于各个类别的概率和为</a:t>
                </a:r>
                <a:r>
                  <a:rPr lang="en-US" altLang="zh-CN" sz="1200" kern="100" dirty="0">
                    <a:solidFill>
                      <a:srgbClr val="000000"/>
                    </a:solidFill>
                    <a:latin typeface="Times New Roman" panose="02020603050405020304" pitchFamily="18" charset="0"/>
                  </a:rPr>
                  <a:t>1</a:t>
                </a:r>
                <a:r>
                  <a:rPr lang="zh-CN" altLang="zh-CN" sz="1200" kern="100" dirty="0">
                    <a:solidFill>
                      <a:srgbClr val="000000"/>
                    </a:solidFill>
                    <a:latin typeface="Times New Roman" panose="02020603050405020304" pitchFamily="18" charset="0"/>
                  </a:rPr>
                  <a:t>，即</a:t>
                </a:r>
                <a:endParaRPr lang="en-US" altLang="zh-CN" sz="1200" kern="100" dirty="0">
                  <a:solidFill>
                    <a:srgbClr val="000000"/>
                  </a:solidFill>
                  <a:latin typeface="Times New Roman" panose="02020603050405020304" pitchFamily="18" charset="0"/>
                </a:endParaRPr>
              </a:p>
              <a:p>
                <a:pPr lvl="0" algn="ctr">
                  <a:lnSpc>
                    <a:spcPct val="200000"/>
                  </a:lnSpc>
                  <a:spcAft>
                    <a:spcPts val="0"/>
                  </a:spcAft>
                </a:pPr>
                <a14:m>
                  <m:oMath xmlns:m="http://schemas.openxmlformats.org/officeDocument/2006/math">
                    <m:nary>
                      <m:naryPr>
                        <m:chr m:val="∑"/>
                        <m:limLoc m:val="undOvr"/>
                        <m:ctrlPr>
                          <a:rPr lang="zh-CN" altLang="zh-CN" sz="1200" i="1" kern="100">
                            <a:solidFill>
                              <a:srgbClr val="000000"/>
                            </a:solidFill>
                            <a:latin typeface="Cambria Math" panose="02040503050406030204" pitchFamily="18" charset="0"/>
                            <a:ea typeface="Cambria Math" panose="02040503050406030204" pitchFamily="18" charset="0"/>
                          </a:rPr>
                        </m:ctrlPr>
                      </m:naryPr>
                      <m:sub>
                        <m:r>
                          <a:rPr lang="en-US" altLang="zh-CN" sz="1200" i="1" kern="100">
                            <a:solidFill>
                              <a:srgbClr val="000000"/>
                            </a:solidFill>
                            <a:latin typeface="Cambria Math" panose="02040503050406030204" pitchFamily="18" charset="0"/>
                          </a:rPr>
                          <m:t>𝑖</m:t>
                        </m:r>
                        <m:r>
                          <a:rPr lang="en-US" altLang="zh-CN" sz="1200" i="1" kern="100">
                            <a:solidFill>
                              <a:srgbClr val="000000"/>
                            </a:solidFill>
                            <a:latin typeface="Cambria Math" panose="02040503050406030204" pitchFamily="18" charset="0"/>
                          </a:rPr>
                          <m:t>=1</m:t>
                        </m:r>
                      </m:sub>
                      <m:sup>
                        <m:r>
                          <a:rPr lang="en-US" altLang="zh-CN" sz="1200" i="1" kern="100">
                            <a:solidFill>
                              <a:srgbClr val="000000"/>
                            </a:solidFill>
                            <a:latin typeface="Cambria Math" panose="02040503050406030204" pitchFamily="18" charset="0"/>
                          </a:rPr>
                          <m:t>𝐶</m:t>
                        </m:r>
                      </m:sup>
                      <m:e>
                        <m:sSub>
                          <m:sSubPr>
                            <m:ctrlPr>
                              <a:rPr lang="zh-CN" altLang="zh-CN" sz="1200" i="1" kern="100">
                                <a:solidFill>
                                  <a:srgbClr val="000000"/>
                                </a:solidFill>
                                <a:latin typeface="Cambria Math" panose="02040503050406030204" pitchFamily="18" charset="0"/>
                                <a:ea typeface="Cambria Math" panose="02040503050406030204" pitchFamily="18" charset="0"/>
                              </a:rPr>
                            </m:ctrlPr>
                          </m:sSubPr>
                          <m:e>
                            <m:r>
                              <a:rPr lang="en-US" altLang="zh-CN" sz="1200" i="1" kern="100">
                                <a:solidFill>
                                  <a:srgbClr val="000000"/>
                                </a:solidFill>
                                <a:latin typeface="Cambria Math" panose="02040503050406030204" pitchFamily="18" charset="0"/>
                              </a:rPr>
                              <m:t>𝑦</m:t>
                            </m:r>
                          </m:e>
                          <m:sub>
                            <m:r>
                              <a:rPr lang="en-US" altLang="zh-CN" sz="1200" i="1" kern="100">
                                <a:solidFill>
                                  <a:srgbClr val="000000"/>
                                </a:solidFill>
                                <a:latin typeface="Cambria Math" panose="02040503050406030204" pitchFamily="18" charset="0"/>
                              </a:rPr>
                              <m:t>𝑖</m:t>
                            </m:r>
                          </m:sub>
                        </m:sSub>
                        <m:r>
                          <a:rPr lang="en-US" altLang="zh-CN" sz="1200" i="1" kern="100">
                            <a:solidFill>
                              <a:srgbClr val="000000"/>
                            </a:solidFill>
                            <a:latin typeface="Cambria Math" panose="02040503050406030204" pitchFamily="18" charset="0"/>
                          </a:rPr>
                          <m:t>=1</m:t>
                        </m:r>
                      </m:e>
                    </m:nary>
                  </m:oMath>
                </a14:m>
                <a:r>
                  <a:rPr lang="en-US" altLang="zh-CN" sz="1200" kern="100" dirty="0">
                    <a:solidFill>
                      <a:srgbClr val="000000"/>
                    </a:solidFill>
                    <a:latin typeface="Times New Roman" panose="02020603050405020304" pitchFamily="18" charset="0"/>
                  </a:rPr>
                  <a:t>,</a:t>
                </a:r>
              </a:p>
              <a:p>
                <a:pPr lvl="0">
                  <a:lnSpc>
                    <a:spcPct val="200000"/>
                  </a:lnSpc>
                  <a:spcAft>
                    <a:spcPts val="0"/>
                  </a:spcAft>
                </a:pPr>
                <a:r>
                  <a:rPr lang="zh-CN" altLang="zh-CN" sz="1200" kern="100" dirty="0">
                    <a:solidFill>
                      <a:srgbClr val="000000"/>
                    </a:solidFill>
                    <a:latin typeface="Times New Roman" panose="02020603050405020304" pitchFamily="18" charset="0"/>
                  </a:rPr>
                  <a:t>其中</a:t>
                </a:r>
                <a:r>
                  <a:rPr lang="en-US" altLang="zh-CN" sz="1200" i="1" kern="100" dirty="0">
                    <a:solidFill>
                      <a:srgbClr val="000000"/>
                    </a:solidFill>
                    <a:latin typeface="Times New Roman" panose="02020603050405020304" pitchFamily="18" charset="0"/>
                  </a:rPr>
                  <a:t>C </a:t>
                </a:r>
                <a:r>
                  <a:rPr lang="zh-CN" altLang="zh-CN" sz="1200" kern="100" dirty="0">
                    <a:solidFill>
                      <a:srgbClr val="000000"/>
                    </a:solidFill>
                    <a:latin typeface="Times New Roman" panose="02020603050405020304" pitchFamily="18" charset="0"/>
                  </a:rPr>
                  <a:t>表示类别数目</a:t>
                </a:r>
              </a:p>
            </p:txBody>
          </p:sp>
        </mc:Choice>
        <mc:Fallback xmlns="">
          <p:sp>
            <p:nvSpPr>
              <p:cNvPr id="5" name="矩形 4">
                <a:extLst>
                  <a:ext uri="{FF2B5EF4-FFF2-40B4-BE49-F238E27FC236}">
                    <a16:creationId xmlns:a16="http://schemas.microsoft.com/office/drawing/2014/main" id="{831A691B-C6EF-4D05-A112-A611F83B0B30}"/>
                  </a:ext>
                </a:extLst>
              </p:cNvPr>
              <p:cNvSpPr>
                <a:spLocks noRot="1" noChangeAspect="1" noMove="1" noResize="1" noEditPoints="1" noAdjustHandles="1" noChangeArrowheads="1" noChangeShapeType="1" noTextEdit="1"/>
              </p:cNvSpPr>
              <p:nvPr/>
            </p:nvSpPr>
            <p:spPr>
              <a:xfrm>
                <a:off x="8066055" y="1713380"/>
                <a:ext cx="3386665" cy="1225207"/>
              </a:xfrm>
              <a:prstGeom prst="rect">
                <a:avLst/>
              </a:prstGeom>
              <a:blipFill>
                <a:blip r:embed="rId4"/>
                <a:stretch>
                  <a:fillRect b="-4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9359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Softmax</a:t>
            </a:r>
            <a:r>
              <a:rPr lang="zh-CN" altLang="en-US" dirty="0"/>
              <a:t>分类层</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lvl="0" eaLnBrk="0" hangingPunct="0">
                  <a:lnSpc>
                    <a:spcPct val="200000"/>
                  </a:lnSpc>
                  <a:spcBef>
                    <a:spcPct val="0"/>
                  </a:spcBef>
                </a:pPr>
                <a:r>
                  <a:rPr lang="en-US" altLang="zh-CN" b="1" kern="1200" dirty="0">
                    <a:solidFill>
                      <a:srgbClr val="000000"/>
                    </a:solidFill>
                    <a:latin typeface="Arial" panose="020B0604020202020204" pitchFamily="34" charset="0"/>
                  </a:rPr>
                  <a:t>Softmax</a:t>
                </a:r>
                <a:r>
                  <a:rPr lang="zh-CN" altLang="en-US" b="1" kern="1200" dirty="0">
                    <a:solidFill>
                      <a:srgbClr val="000000"/>
                    </a:solidFill>
                    <a:latin typeface="Arial" panose="020B0604020202020204" pitchFamily="34" charset="0"/>
                  </a:rPr>
                  <a:t>分类层的损失函数</a:t>
                </a:r>
                <a:endParaRPr lang="en-US" altLang="zh-CN" b="1" kern="1200" dirty="0">
                  <a:solidFill>
                    <a:srgbClr val="000000"/>
                  </a:solidFill>
                  <a:latin typeface="Arial" panose="020B0604020202020204" pitchFamily="34" charset="0"/>
                </a:endParaRPr>
              </a:p>
              <a:p>
                <a:pPr lvl="0" eaLnBrk="0" hangingPunct="0">
                  <a:lnSpc>
                    <a:spcPct val="200000"/>
                  </a:lnSpc>
                  <a:spcBef>
                    <a:spcPct val="0"/>
                  </a:spcBef>
                  <a:spcAft>
                    <a:spcPts val="0"/>
                  </a:spcAft>
                </a:pPr>
                <a:r>
                  <a:rPr lang="en-US" altLang="zh-CN" sz="1600" kern="100" dirty="0">
                    <a:solidFill>
                      <a:srgbClr val="000000"/>
                    </a:solidFill>
                    <a:latin typeface="Times New Roman" panose="02020603050405020304" pitchFamily="18" charset="0"/>
                  </a:rPr>
                  <a:t>Softmax</a:t>
                </a:r>
                <a:r>
                  <a:rPr lang="zh-CN" altLang="zh-CN" sz="1600" kern="100" dirty="0">
                    <a:solidFill>
                      <a:srgbClr val="000000"/>
                    </a:solidFill>
                    <a:latin typeface="Times New Roman" panose="02020603050405020304" pitchFamily="18" charset="0"/>
                  </a:rPr>
                  <a:t>分类器常使用交叉熵作为其损失函数。对于一个输入样本</a:t>
                </a:r>
                <a:r>
                  <a:rPr lang="en-US" altLang="zh-CN" sz="1600" i="1" kern="100" dirty="0" err="1">
                    <a:solidFill>
                      <a:srgbClr val="000000"/>
                    </a:solidFill>
                    <a:latin typeface="Times New Roman" panose="02020603050405020304" pitchFamily="18" charset="0"/>
                  </a:rPr>
                  <a:t>i</a:t>
                </a:r>
                <a:r>
                  <a:rPr lang="zh-CN" altLang="zh-CN" sz="1600" kern="100" dirty="0">
                    <a:solidFill>
                      <a:srgbClr val="000000"/>
                    </a:solidFill>
                    <a:latin typeface="Times New Roman" panose="02020603050405020304" pitchFamily="18" charset="0"/>
                  </a:rPr>
                  <a:t>而言，其数学表达式如下所示：</a:t>
                </a:r>
              </a:p>
              <a:p>
                <a:pPr marL="0" lvl="0" indent="0" eaLnBrk="0" hangingPunct="0">
                  <a:lnSpc>
                    <a:spcPct val="200000"/>
                  </a:lnSpc>
                  <a:spcBef>
                    <a:spcPct val="0"/>
                  </a:spcBef>
                  <a:spcAft>
                    <a:spcPts val="0"/>
                  </a:spcAft>
                  <a:buNone/>
                </a:pPr>
                <a14:m>
                  <m:oMathPara xmlns:m="http://schemas.openxmlformats.org/officeDocument/2006/math">
                    <m:oMathParaPr>
                      <m:jc m:val="centerGroup"/>
                    </m:oMathParaPr>
                    <m:oMath xmlns:m="http://schemas.openxmlformats.org/officeDocument/2006/math">
                      <m:r>
                        <a:rPr lang="en-US" altLang="zh-CN" sz="1600" i="1" kern="100">
                          <a:solidFill>
                            <a:srgbClr val="000000"/>
                          </a:solidFill>
                          <a:latin typeface="Cambria Math" panose="02040503050406030204" pitchFamily="18" charset="0"/>
                        </a:rPr>
                        <m:t>𝑐𝑟𝑜𝑠𝑠𝑒𝑛𝑡𝑟𝑜𝑝𝑦</m:t>
                      </m:r>
                      <m:r>
                        <a:rPr lang="en-US" altLang="zh-CN" sz="1600" kern="100">
                          <a:solidFill>
                            <a:srgbClr val="000000"/>
                          </a:solidFill>
                          <a:latin typeface="Cambria Math" panose="02040503050406030204" pitchFamily="18" charset="0"/>
                        </a:rPr>
                        <m:t>(</m:t>
                      </m:r>
                      <m:r>
                        <a:rPr lang="en-US" altLang="zh-CN" sz="1600" i="1" kern="100">
                          <a:solidFill>
                            <a:srgbClr val="000000"/>
                          </a:solidFill>
                          <a:latin typeface="Cambria Math" panose="02040503050406030204" pitchFamily="18" charset="0"/>
                        </a:rPr>
                        <m:t>𝑙𝑎𝑏𝑒𝑙</m:t>
                      </m:r>
                      <m:r>
                        <a:rPr lang="en-US" altLang="zh-CN" sz="1600" i="1" kern="100">
                          <a:solidFill>
                            <a:srgbClr val="000000"/>
                          </a:solidFill>
                          <a:latin typeface="Cambria Math" panose="02040503050406030204" pitchFamily="18" charset="0"/>
                        </a:rPr>
                        <m:t>,</m:t>
                      </m:r>
                      <m:sSub>
                        <m:sSubPr>
                          <m:ctrlPr>
                            <a:rPr lang="zh-CN" altLang="zh-CN" sz="1600" i="1" kern="100">
                              <a:solidFill>
                                <a:srgbClr val="000000"/>
                              </a:solidFill>
                              <a:latin typeface="Cambria Math" panose="02040503050406030204" pitchFamily="18" charset="0"/>
                              <a:ea typeface="Cambria Math" panose="02040503050406030204" pitchFamily="18" charset="0"/>
                            </a:rPr>
                          </m:ctrlPr>
                        </m:sSubPr>
                        <m:e>
                          <m:r>
                            <a:rPr lang="en-US" altLang="zh-CN" sz="1600" i="1" kern="100">
                              <a:solidFill>
                                <a:srgbClr val="000000"/>
                              </a:solidFill>
                              <a:latin typeface="Cambria Math" panose="02040503050406030204" pitchFamily="18" charset="0"/>
                            </a:rPr>
                            <m:t>𝑆</m:t>
                          </m:r>
                        </m:e>
                        <m:sub>
                          <m:r>
                            <a:rPr lang="en-US" altLang="zh-CN" sz="1600" i="1" kern="100">
                              <a:solidFill>
                                <a:srgbClr val="000000"/>
                              </a:solidFill>
                              <a:latin typeface="Cambria Math" panose="02040503050406030204" pitchFamily="18" charset="0"/>
                            </a:rPr>
                            <m:t>𝑖</m:t>
                          </m:r>
                        </m:sub>
                      </m:sSub>
                      <m:r>
                        <a:rPr lang="en-US" altLang="zh-CN" sz="1600" kern="100">
                          <a:solidFill>
                            <a:srgbClr val="000000"/>
                          </a:solidFill>
                          <a:latin typeface="Cambria Math" panose="02040503050406030204" pitchFamily="18" charset="0"/>
                        </a:rPr>
                        <m:t>)</m:t>
                      </m:r>
                      <m:r>
                        <a:rPr lang="en-US" altLang="zh-CN" sz="1600" i="1" kern="100">
                          <a:solidFill>
                            <a:srgbClr val="000000"/>
                          </a:solidFill>
                          <a:latin typeface="Cambria Math" panose="02040503050406030204" pitchFamily="18" charset="0"/>
                        </a:rPr>
                        <m:t>=−</m:t>
                      </m:r>
                      <m:nary>
                        <m:naryPr>
                          <m:chr m:val="∑"/>
                          <m:limLoc m:val="undOvr"/>
                          <m:ctrlPr>
                            <a:rPr lang="zh-CN" altLang="zh-CN" sz="1600" i="1" kern="100">
                              <a:solidFill>
                                <a:srgbClr val="000000"/>
                              </a:solidFill>
                              <a:latin typeface="Cambria Math" panose="02040503050406030204" pitchFamily="18" charset="0"/>
                              <a:ea typeface="Cambria Math" panose="02040503050406030204" pitchFamily="18" charset="0"/>
                            </a:rPr>
                          </m:ctrlPr>
                        </m:naryPr>
                        <m:sub>
                          <m:r>
                            <a:rPr lang="en-US" altLang="zh-CN" sz="1600" i="1" kern="100">
                              <a:solidFill>
                                <a:srgbClr val="000000"/>
                              </a:solidFill>
                              <a:latin typeface="Cambria Math" panose="02040503050406030204" pitchFamily="18" charset="0"/>
                            </a:rPr>
                            <m:t>𝑖</m:t>
                          </m:r>
                          <m:r>
                            <a:rPr lang="en-US" altLang="zh-CN" sz="1600" i="1" kern="100">
                              <a:solidFill>
                                <a:srgbClr val="000000"/>
                              </a:solidFill>
                              <a:latin typeface="Cambria Math" panose="02040503050406030204" pitchFamily="18" charset="0"/>
                            </a:rPr>
                            <m:t>=1</m:t>
                          </m:r>
                        </m:sub>
                        <m:sup>
                          <m:r>
                            <a:rPr lang="en-US" altLang="zh-CN" sz="1600" i="1" kern="100">
                              <a:solidFill>
                                <a:srgbClr val="000000"/>
                              </a:solidFill>
                              <a:latin typeface="Cambria Math" panose="02040503050406030204" pitchFamily="18" charset="0"/>
                            </a:rPr>
                            <m:t>𝐶</m:t>
                          </m:r>
                        </m:sup>
                        <m:e>
                          <m:sSub>
                            <m:sSubPr>
                              <m:ctrlPr>
                                <a:rPr lang="zh-CN" altLang="zh-CN" sz="1600" i="1" kern="100">
                                  <a:solidFill>
                                    <a:srgbClr val="000000"/>
                                  </a:solidFill>
                                  <a:latin typeface="Cambria Math" panose="02040503050406030204" pitchFamily="18" charset="0"/>
                                  <a:ea typeface="Cambria Math" panose="02040503050406030204" pitchFamily="18" charset="0"/>
                                </a:rPr>
                              </m:ctrlPr>
                            </m:sSubPr>
                            <m:e>
                              <m:r>
                                <a:rPr lang="en-US" altLang="zh-CN" sz="1600" i="1" kern="100">
                                  <a:solidFill>
                                    <a:srgbClr val="000000"/>
                                  </a:solidFill>
                                  <a:latin typeface="Cambria Math" panose="02040503050406030204" pitchFamily="18" charset="0"/>
                                </a:rPr>
                                <m:t>𝑙𝑎𝑏𝑒𝑙</m:t>
                              </m:r>
                            </m:e>
                            <m:sub>
                              <m:r>
                                <a:rPr lang="en-US" altLang="zh-CN" sz="1600" i="1" kern="100">
                                  <a:solidFill>
                                    <a:srgbClr val="000000"/>
                                  </a:solidFill>
                                  <a:latin typeface="Cambria Math" panose="02040503050406030204" pitchFamily="18" charset="0"/>
                                </a:rPr>
                                <m:t>𝑖</m:t>
                              </m:r>
                            </m:sub>
                          </m:sSub>
                          <m:func>
                            <m:funcPr>
                              <m:ctrlPr>
                                <a:rPr lang="zh-CN" altLang="zh-CN" sz="1600" i="1" kern="100">
                                  <a:solidFill>
                                    <a:srgbClr val="000000"/>
                                  </a:solidFill>
                                  <a:latin typeface="Cambria Math" panose="02040503050406030204" pitchFamily="18" charset="0"/>
                                  <a:ea typeface="Cambria Math" panose="02040503050406030204" pitchFamily="18" charset="0"/>
                                </a:rPr>
                              </m:ctrlPr>
                            </m:funcPr>
                            <m:fName>
                              <m:r>
                                <m:rPr>
                                  <m:sty m:val="p"/>
                                </m:rPr>
                                <a:rPr lang="en-US" altLang="zh-CN" sz="1600" kern="100">
                                  <a:solidFill>
                                    <a:srgbClr val="000000"/>
                                  </a:solidFill>
                                  <a:latin typeface="Cambria Math" panose="02040503050406030204" pitchFamily="18" charset="0"/>
                                </a:rPr>
                                <m:t>log</m:t>
                              </m:r>
                            </m:fName>
                            <m:e>
                              <m:d>
                                <m:dPr>
                                  <m:ctrlPr>
                                    <a:rPr lang="zh-CN" altLang="zh-CN" sz="1600" i="1" kern="100">
                                      <a:solidFill>
                                        <a:srgbClr val="000000"/>
                                      </a:solidFill>
                                      <a:latin typeface="Cambria Math" panose="02040503050406030204" pitchFamily="18" charset="0"/>
                                      <a:ea typeface="Cambria Math" panose="02040503050406030204" pitchFamily="18" charset="0"/>
                                    </a:rPr>
                                  </m:ctrlPr>
                                </m:dPr>
                                <m:e>
                                  <m:f>
                                    <m:fPr>
                                      <m:ctrlPr>
                                        <a:rPr lang="zh-CN" altLang="zh-CN" sz="1600" i="1" kern="100">
                                          <a:solidFill>
                                            <a:srgbClr val="000000"/>
                                          </a:solidFill>
                                          <a:latin typeface="Cambria Math" panose="02040503050406030204" pitchFamily="18" charset="0"/>
                                          <a:ea typeface="Cambria Math" panose="02040503050406030204" pitchFamily="18" charset="0"/>
                                        </a:rPr>
                                      </m:ctrlPr>
                                    </m:fPr>
                                    <m:num>
                                      <m:sSup>
                                        <m:sSupPr>
                                          <m:ctrlPr>
                                            <a:rPr lang="zh-CN" altLang="zh-CN" sz="1600" i="1" kern="100">
                                              <a:solidFill>
                                                <a:srgbClr val="000000"/>
                                              </a:solidFill>
                                              <a:latin typeface="Cambria Math" panose="02040503050406030204" pitchFamily="18" charset="0"/>
                                              <a:ea typeface="Cambria Math" panose="02040503050406030204" pitchFamily="18" charset="0"/>
                                            </a:rPr>
                                          </m:ctrlPr>
                                        </m:sSupPr>
                                        <m:e>
                                          <m:r>
                                            <a:rPr lang="en-US" altLang="zh-CN" sz="1600" i="1" kern="100">
                                              <a:solidFill>
                                                <a:srgbClr val="000000"/>
                                              </a:solidFill>
                                              <a:latin typeface="Cambria Math" panose="02040503050406030204" pitchFamily="18" charset="0"/>
                                            </a:rPr>
                                            <m:t>𝑒</m:t>
                                          </m:r>
                                        </m:e>
                                        <m:sup>
                                          <m:sSub>
                                            <m:sSubPr>
                                              <m:ctrlPr>
                                                <a:rPr lang="zh-CN" altLang="zh-CN" sz="1600" i="1" kern="100">
                                                  <a:solidFill>
                                                    <a:srgbClr val="000000"/>
                                                  </a:solidFill>
                                                  <a:latin typeface="Cambria Math" panose="02040503050406030204" pitchFamily="18" charset="0"/>
                                                  <a:ea typeface="Cambria Math" panose="02040503050406030204" pitchFamily="18" charset="0"/>
                                                </a:rPr>
                                              </m:ctrlPr>
                                            </m:sSubPr>
                                            <m:e>
                                              <m:r>
                                                <a:rPr lang="en-US" altLang="zh-CN" sz="1600" i="1" kern="100">
                                                  <a:solidFill>
                                                    <a:srgbClr val="000000"/>
                                                  </a:solidFill>
                                                  <a:latin typeface="Cambria Math" panose="02040503050406030204" pitchFamily="18" charset="0"/>
                                                </a:rPr>
                                                <m:t>𝑆</m:t>
                                              </m:r>
                                            </m:e>
                                            <m:sub>
                                              <m:r>
                                                <a:rPr lang="en-US" altLang="zh-CN" sz="1600" i="1" kern="100">
                                                  <a:solidFill>
                                                    <a:srgbClr val="000000"/>
                                                  </a:solidFill>
                                                  <a:latin typeface="Cambria Math" panose="02040503050406030204" pitchFamily="18" charset="0"/>
                                                </a:rPr>
                                                <m:t>𝑖</m:t>
                                              </m:r>
                                            </m:sub>
                                          </m:sSub>
                                        </m:sup>
                                      </m:sSup>
                                    </m:num>
                                    <m:den>
                                      <m:nary>
                                        <m:naryPr>
                                          <m:chr m:val="∑"/>
                                          <m:limLoc m:val="undOvr"/>
                                          <m:supHide m:val="on"/>
                                          <m:ctrlPr>
                                            <a:rPr lang="zh-CN" altLang="zh-CN" sz="1600" i="1" kern="100">
                                              <a:solidFill>
                                                <a:srgbClr val="000000"/>
                                              </a:solidFill>
                                              <a:latin typeface="Cambria Math" panose="02040503050406030204" pitchFamily="18" charset="0"/>
                                              <a:ea typeface="Cambria Math" panose="02040503050406030204" pitchFamily="18" charset="0"/>
                                            </a:rPr>
                                          </m:ctrlPr>
                                        </m:naryPr>
                                        <m:sub>
                                          <m:r>
                                            <a:rPr lang="en-US" altLang="zh-CN" sz="1600" i="1" kern="100">
                                              <a:solidFill>
                                                <a:srgbClr val="000000"/>
                                              </a:solidFill>
                                              <a:latin typeface="Cambria Math" panose="02040503050406030204" pitchFamily="18" charset="0"/>
                                            </a:rPr>
                                            <m:t>𝑗</m:t>
                                          </m:r>
                                        </m:sub>
                                        <m:sup/>
                                        <m:e>
                                          <m:sSup>
                                            <m:sSupPr>
                                              <m:ctrlPr>
                                                <a:rPr lang="zh-CN" altLang="zh-CN" sz="1600" i="1" kern="100">
                                                  <a:solidFill>
                                                    <a:srgbClr val="000000"/>
                                                  </a:solidFill>
                                                  <a:latin typeface="Cambria Math" panose="02040503050406030204" pitchFamily="18" charset="0"/>
                                                  <a:ea typeface="Cambria Math" panose="02040503050406030204" pitchFamily="18" charset="0"/>
                                                </a:rPr>
                                              </m:ctrlPr>
                                            </m:sSupPr>
                                            <m:e>
                                              <m:r>
                                                <a:rPr lang="en-US" altLang="zh-CN" sz="1600" i="1" kern="100">
                                                  <a:solidFill>
                                                    <a:srgbClr val="000000"/>
                                                  </a:solidFill>
                                                  <a:latin typeface="Cambria Math" panose="02040503050406030204" pitchFamily="18" charset="0"/>
                                                </a:rPr>
                                                <m:t>𝑒</m:t>
                                              </m:r>
                                            </m:e>
                                            <m:sup>
                                              <m:sSub>
                                                <m:sSubPr>
                                                  <m:ctrlPr>
                                                    <a:rPr lang="zh-CN" altLang="zh-CN" sz="1600" i="1" kern="100">
                                                      <a:solidFill>
                                                        <a:srgbClr val="000000"/>
                                                      </a:solidFill>
                                                      <a:latin typeface="Cambria Math" panose="02040503050406030204" pitchFamily="18" charset="0"/>
                                                      <a:ea typeface="Cambria Math" panose="02040503050406030204" pitchFamily="18" charset="0"/>
                                                    </a:rPr>
                                                  </m:ctrlPr>
                                                </m:sSubPr>
                                                <m:e>
                                                  <m:r>
                                                    <a:rPr lang="en-US" altLang="zh-CN" sz="1600" i="1" kern="100">
                                                      <a:solidFill>
                                                        <a:srgbClr val="000000"/>
                                                      </a:solidFill>
                                                      <a:latin typeface="Cambria Math" panose="02040503050406030204" pitchFamily="18" charset="0"/>
                                                    </a:rPr>
                                                    <m:t>𝑆</m:t>
                                                  </m:r>
                                                </m:e>
                                                <m:sub>
                                                  <m:r>
                                                    <a:rPr lang="en-US" altLang="zh-CN" sz="1600" i="1" kern="100">
                                                      <a:solidFill>
                                                        <a:srgbClr val="000000"/>
                                                      </a:solidFill>
                                                      <a:latin typeface="Cambria Math" panose="02040503050406030204" pitchFamily="18" charset="0"/>
                                                    </a:rPr>
                                                    <m:t>𝑗</m:t>
                                                  </m:r>
                                                </m:sub>
                                              </m:sSub>
                                            </m:sup>
                                          </m:sSup>
                                        </m:e>
                                      </m:nary>
                                    </m:den>
                                  </m:f>
                                </m:e>
                              </m:d>
                            </m:e>
                          </m:func>
                        </m:e>
                      </m:nary>
                    </m:oMath>
                  </m:oMathPara>
                </a14:m>
                <a:endParaRPr lang="zh-CN" altLang="zh-CN" sz="1600" kern="100" dirty="0">
                  <a:solidFill>
                    <a:srgbClr val="000000"/>
                  </a:solidFill>
                  <a:latin typeface="Times New Roman" panose="02020603050405020304" pitchFamily="18" charset="0"/>
                </a:endParaRPr>
              </a:p>
              <a:p>
                <a:pPr lvl="0" eaLnBrk="0" hangingPunct="0">
                  <a:lnSpc>
                    <a:spcPct val="200000"/>
                  </a:lnSpc>
                  <a:spcBef>
                    <a:spcPct val="0"/>
                  </a:spcBef>
                  <a:spcAft>
                    <a:spcPts val="0"/>
                  </a:spcAft>
                </a:pPr>
                <a:r>
                  <a:rPr lang="zh-CN" altLang="zh-CN" sz="1600" kern="100" dirty="0">
                    <a:solidFill>
                      <a:srgbClr val="000000"/>
                    </a:solidFill>
                    <a:latin typeface="Times New Roman" panose="02020603050405020304" pitchFamily="18" charset="0"/>
                  </a:rPr>
                  <a:t>从上式来看，样本正确类别的</a:t>
                </a:r>
                <a:r>
                  <a:rPr lang="en-US" altLang="zh-CN" sz="1600" kern="100" dirty="0">
                    <a:solidFill>
                      <a:srgbClr val="000000"/>
                    </a:solidFill>
                    <a:latin typeface="Times New Roman" panose="02020603050405020304" pitchFamily="18" charset="0"/>
                  </a:rPr>
                  <a:t>Softmax</a:t>
                </a:r>
                <a:r>
                  <a:rPr lang="zh-CN" altLang="zh-CN" sz="1600" kern="100" dirty="0">
                    <a:solidFill>
                      <a:srgbClr val="000000"/>
                    </a:solidFill>
                    <a:latin typeface="Times New Roman" panose="02020603050405020304" pitchFamily="18" charset="0"/>
                  </a:rPr>
                  <a:t>数值越大（即样本被分为正确类别的概率值越大），其损失函数数值越小，符合损失函数的设计要求。训练集总体的损失是遍历训练集所有样本之后的均值。</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55714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主要特点</a:t>
            </a:r>
          </a:p>
        </p:txBody>
      </p:sp>
      <p:sp>
        <p:nvSpPr>
          <p:cNvPr id="3" name="内容占位符 2"/>
          <p:cNvSpPr>
            <a:spLocks noGrp="1"/>
          </p:cNvSpPr>
          <p:nvPr>
            <p:ph idx="1"/>
          </p:nvPr>
        </p:nvSpPr>
        <p:spPr/>
        <p:txBody>
          <a:bodyPr/>
          <a:lstStyle/>
          <a:p>
            <a:pPr marL="0" lvl="0" indent="-285750" eaLnBrk="0" hangingPunct="0">
              <a:lnSpc>
                <a:spcPct val="200000"/>
              </a:lnSpc>
              <a:spcBef>
                <a:spcPct val="0"/>
              </a:spcBef>
            </a:pPr>
            <a:r>
              <a:rPr lang="zh-CN" altLang="en-US" b="1" kern="1200" dirty="0">
                <a:solidFill>
                  <a:srgbClr val="000000"/>
                </a:solidFill>
              </a:rPr>
              <a:t>参数共享</a:t>
            </a:r>
            <a:r>
              <a:rPr lang="zh-CN" altLang="en-US" kern="1200" dirty="0">
                <a:solidFill>
                  <a:srgbClr val="000000"/>
                </a:solidFill>
              </a:rPr>
              <a:t>一般是指一个模型的多个函数均使用相同的参数。</a:t>
            </a:r>
            <a:endParaRPr lang="en-US" altLang="zh-CN" kern="1200" dirty="0">
              <a:solidFill>
                <a:srgbClr val="000000"/>
              </a:solidFill>
            </a:endParaRPr>
          </a:p>
          <a:p>
            <a:pPr marL="400050" lvl="1" eaLnBrk="0" hangingPunct="0">
              <a:lnSpc>
                <a:spcPct val="200000"/>
              </a:lnSpc>
              <a:spcBef>
                <a:spcPct val="0"/>
              </a:spcBef>
            </a:pPr>
            <a:r>
              <a:rPr lang="zh-CN" altLang="en-US" kern="1200" dirty="0">
                <a:solidFill>
                  <a:srgbClr val="000000"/>
                </a:solidFill>
              </a:rPr>
              <a:t>在传统的神经网络中，在计算当前层的输出时，权重矩阵中的每个元素只会使用一次。</a:t>
            </a:r>
            <a:endParaRPr lang="en-US" altLang="zh-CN" kern="1200" dirty="0">
              <a:solidFill>
                <a:srgbClr val="000000"/>
              </a:solidFill>
            </a:endParaRPr>
          </a:p>
          <a:p>
            <a:pPr marL="400050" lvl="1" eaLnBrk="0" hangingPunct="0">
              <a:lnSpc>
                <a:spcPct val="200000"/>
              </a:lnSpc>
              <a:spcBef>
                <a:spcPct val="0"/>
              </a:spcBef>
            </a:pPr>
            <a:r>
              <a:rPr lang="zh-CN" altLang="en-US" kern="1200" dirty="0">
                <a:solidFill>
                  <a:srgbClr val="000000"/>
                </a:solidFill>
              </a:rPr>
              <a:t>而在卷积神经网络中，滤波器的中的元素会重复作用于它在滑动过程中所覆盖的输入数据的每个位置。这样的卷积运算使得对所有的位置只需要学习一个共同的参数集合，而不是对于每一位置都需要学习一个单独的参数集合，即所谓的参数共享。</a:t>
            </a:r>
          </a:p>
          <a:p>
            <a:pPr marL="0" lvl="0" indent="-285750" eaLnBrk="0" hangingPunct="0">
              <a:lnSpc>
                <a:spcPct val="200000"/>
              </a:lnSpc>
              <a:spcBef>
                <a:spcPct val="0"/>
              </a:spcBef>
            </a:pPr>
            <a:r>
              <a:rPr lang="zh-CN" altLang="en-US" kern="1200" dirty="0">
                <a:solidFill>
                  <a:srgbClr val="000000"/>
                </a:solidFill>
              </a:rPr>
              <a:t>在卷积层中使用参数共享可以显著降低参数的数量。</a:t>
            </a:r>
          </a:p>
          <a:p>
            <a:pPr marL="400050" lvl="1" eaLnBrk="0" hangingPunct="0">
              <a:lnSpc>
                <a:spcPct val="200000"/>
              </a:lnSpc>
              <a:spcBef>
                <a:spcPct val="0"/>
              </a:spcBef>
            </a:pPr>
            <a:r>
              <a:rPr lang="zh-CN" altLang="en-US" kern="1200" dirty="0">
                <a:solidFill>
                  <a:srgbClr val="000000"/>
                </a:solidFill>
              </a:rPr>
              <a:t>参数共享的直观意义：</a:t>
            </a:r>
            <a:endParaRPr lang="en-US" altLang="zh-CN" kern="1200" dirty="0">
              <a:solidFill>
                <a:srgbClr val="000000"/>
              </a:solidFill>
            </a:endParaRPr>
          </a:p>
          <a:p>
            <a:pPr marL="800100" lvl="2" eaLnBrk="0" hangingPunct="0">
              <a:lnSpc>
                <a:spcPct val="200000"/>
              </a:lnSpc>
              <a:spcBef>
                <a:spcPct val="0"/>
              </a:spcBef>
            </a:pPr>
            <a:r>
              <a:rPr lang="zh-CN" altLang="en-US" kern="1200" dirty="0">
                <a:solidFill>
                  <a:srgbClr val="000000"/>
                </a:solidFill>
              </a:rPr>
              <a:t>如果一个特征在计算某个空间位置</a:t>
            </a:r>
            <a:r>
              <a:rPr lang="en-US" altLang="zh-CN" kern="1200" dirty="0">
                <a:solidFill>
                  <a:srgbClr val="000000"/>
                </a:solidFill>
              </a:rPr>
              <a:t>(</a:t>
            </a:r>
            <a:r>
              <a:rPr lang="en-US" altLang="zh-CN" kern="1200" dirty="0" err="1">
                <a:solidFill>
                  <a:srgbClr val="000000"/>
                </a:solidFill>
              </a:rPr>
              <a:t>x,y</a:t>
            </a:r>
            <a:r>
              <a:rPr lang="en-US" altLang="zh-CN" kern="1200" dirty="0">
                <a:solidFill>
                  <a:srgbClr val="000000"/>
                </a:solidFill>
              </a:rPr>
              <a:t>)</a:t>
            </a:r>
            <a:r>
              <a:rPr lang="zh-CN" altLang="en-US" kern="1200" dirty="0">
                <a:solidFill>
                  <a:srgbClr val="000000"/>
                </a:solidFill>
              </a:rPr>
              <a:t>的时候有用，那么它在计算另一个不同位置</a:t>
            </a:r>
            <a:r>
              <a:rPr lang="en-US" altLang="zh-CN" kern="1200" dirty="0">
                <a:solidFill>
                  <a:srgbClr val="000000"/>
                </a:solidFill>
              </a:rPr>
              <a:t>(</a:t>
            </a:r>
            <a:r>
              <a:rPr lang="en-US" altLang="zh-CN" kern="1200" dirty="0" err="1">
                <a:solidFill>
                  <a:srgbClr val="000000"/>
                </a:solidFill>
              </a:rPr>
              <a:t>x^',y</a:t>
            </a:r>
            <a:r>
              <a:rPr lang="en-US" altLang="zh-CN" kern="1200" dirty="0">
                <a:solidFill>
                  <a:srgbClr val="000000"/>
                </a:solidFill>
              </a:rPr>
              <a:t>^')</a:t>
            </a:r>
            <a:r>
              <a:rPr lang="zh-CN" altLang="en-US" kern="1200" dirty="0">
                <a:solidFill>
                  <a:srgbClr val="000000"/>
                </a:solidFill>
              </a:rPr>
              <a:t>的时候也有用。</a:t>
            </a:r>
            <a:endParaRPr lang="en-US" altLang="zh-CN" kern="1200" dirty="0">
              <a:solidFill>
                <a:srgbClr val="000000"/>
              </a:solidFill>
            </a:endParaRPr>
          </a:p>
          <a:p>
            <a:pPr marL="800100" lvl="2" eaLnBrk="0" hangingPunct="0">
              <a:lnSpc>
                <a:spcPct val="200000"/>
              </a:lnSpc>
              <a:spcBef>
                <a:spcPct val="0"/>
              </a:spcBef>
            </a:pPr>
            <a:r>
              <a:rPr lang="zh-CN" altLang="en-US" kern="1200" dirty="0">
                <a:solidFill>
                  <a:srgbClr val="000000"/>
                </a:solidFill>
              </a:rPr>
              <a:t>更具体的，假如图像的轮廓特征对于目标任务很重要，而我们针对特定局部区域训练得到了一个可以提取局部轮廓特征的神经元，那么这个神经元同样可以作用于其他局部区域得到对应的局部轮廓特征，这是因为图像结构具有平移不变性。</a:t>
            </a:r>
          </a:p>
        </p:txBody>
      </p:sp>
    </p:spTree>
    <p:extLst>
      <p:ext uri="{BB962C8B-B14F-4D97-AF65-F5344CB8AC3E}">
        <p14:creationId xmlns:p14="http://schemas.microsoft.com/office/powerpoint/2010/main" val="3180985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主要特点</a:t>
            </a:r>
          </a:p>
        </p:txBody>
      </p:sp>
      <p:sp>
        <p:nvSpPr>
          <p:cNvPr id="3" name="内容占位符 2"/>
          <p:cNvSpPr>
            <a:spLocks noGrp="1"/>
          </p:cNvSpPr>
          <p:nvPr>
            <p:ph idx="1"/>
          </p:nvPr>
        </p:nvSpPr>
        <p:spPr/>
        <p:txBody>
          <a:bodyPr/>
          <a:lstStyle/>
          <a:p>
            <a:pPr marL="57150" lvl="0" eaLnBrk="0" hangingPunct="0">
              <a:lnSpc>
                <a:spcPct val="200000"/>
              </a:lnSpc>
              <a:spcBef>
                <a:spcPct val="0"/>
              </a:spcBef>
            </a:pPr>
            <a:r>
              <a:rPr lang="zh-CN" altLang="en-US" b="1" kern="1200" dirty="0">
                <a:solidFill>
                  <a:srgbClr val="000000"/>
                </a:solidFill>
              </a:rPr>
              <a:t>局部连接</a:t>
            </a:r>
            <a:r>
              <a:rPr lang="zh-CN" altLang="en-US" kern="1200" dirty="0">
                <a:solidFill>
                  <a:srgbClr val="000000"/>
                </a:solidFill>
              </a:rPr>
              <a:t>也称稀疏连接</a:t>
            </a:r>
            <a:endParaRPr lang="en-US" altLang="zh-CN" kern="1200" dirty="0">
              <a:solidFill>
                <a:srgbClr val="000000"/>
              </a:solidFill>
            </a:endParaRPr>
          </a:p>
          <a:p>
            <a:pPr marL="457200" lvl="1" eaLnBrk="0" hangingPunct="0">
              <a:lnSpc>
                <a:spcPct val="200000"/>
              </a:lnSpc>
              <a:spcBef>
                <a:spcPct val="0"/>
              </a:spcBef>
            </a:pPr>
            <a:r>
              <a:rPr lang="zh-CN" altLang="en-US" kern="1200" dirty="0">
                <a:solidFill>
                  <a:srgbClr val="000000"/>
                </a:solidFill>
              </a:rPr>
              <a:t>在处理图像这样的高维度输入时，让每个神经元都连接前一层中的所有输出是不现实的，可以让每个神经元只连接输入数据的一个局部区域，即每个位置的输出仅依赖于输入数据的一个特定区域</a:t>
            </a:r>
            <a:endParaRPr lang="en-US" altLang="zh-CN" kern="1200" dirty="0">
              <a:solidFill>
                <a:srgbClr val="000000"/>
              </a:solidFill>
            </a:endParaRPr>
          </a:p>
          <a:p>
            <a:pPr marL="457200" lvl="1" eaLnBrk="0" hangingPunct="0">
              <a:lnSpc>
                <a:spcPct val="200000"/>
              </a:lnSpc>
              <a:spcBef>
                <a:spcPct val="0"/>
              </a:spcBef>
            </a:pPr>
            <a:r>
              <a:rPr lang="zh-CN" altLang="en-US" kern="1200" dirty="0">
                <a:solidFill>
                  <a:srgbClr val="000000"/>
                </a:solidFill>
              </a:rPr>
              <a:t>所连接区域的大小叫做神经元的感受野（</a:t>
            </a:r>
            <a:r>
              <a:rPr lang="en-US" altLang="zh-CN" kern="1200" dirty="0">
                <a:solidFill>
                  <a:srgbClr val="000000"/>
                </a:solidFill>
              </a:rPr>
              <a:t>Receptive Field</a:t>
            </a:r>
            <a:r>
              <a:rPr lang="zh-CN" altLang="en-US" kern="1200" dirty="0">
                <a:solidFill>
                  <a:srgbClr val="000000"/>
                </a:solidFill>
              </a:rPr>
              <a:t>），它的尺寸（即滤波器的空间尺寸）是一个超参数。</a:t>
            </a:r>
            <a:endParaRPr lang="en-US" altLang="zh-CN" kern="1200" dirty="0">
              <a:solidFill>
                <a:srgbClr val="000000"/>
              </a:solidFill>
            </a:endParaRPr>
          </a:p>
          <a:p>
            <a:pPr marL="457200" lvl="1" eaLnBrk="0" hangingPunct="0">
              <a:lnSpc>
                <a:spcPct val="200000"/>
              </a:lnSpc>
              <a:spcBef>
                <a:spcPct val="0"/>
              </a:spcBef>
            </a:pPr>
            <a:r>
              <a:rPr lang="zh-CN" altLang="en-US" kern="1200" dirty="0">
                <a:solidFill>
                  <a:srgbClr val="000000"/>
                </a:solidFill>
              </a:rPr>
              <a:t>局部连接针对的是由宽度和高度构成的空间维度，而在通道数目上单个神经元的尺寸总是和输入数据的通道数相同，即与输入数据体的所有深度维度相连。</a:t>
            </a:r>
            <a:endParaRPr lang="en-US" altLang="zh-CN" kern="1200" dirty="0">
              <a:solidFill>
                <a:srgbClr val="000000"/>
              </a:solidFill>
            </a:endParaRPr>
          </a:p>
          <a:p>
            <a:pPr marL="457200" lvl="1" eaLnBrk="0" hangingPunct="0">
              <a:lnSpc>
                <a:spcPct val="200000"/>
              </a:lnSpc>
              <a:spcBef>
                <a:spcPct val="0"/>
              </a:spcBef>
            </a:pPr>
            <a:r>
              <a:rPr lang="zh-CN" altLang="en-US" kern="1200" dirty="0">
                <a:solidFill>
                  <a:srgbClr val="000000"/>
                </a:solidFill>
              </a:rPr>
              <a:t>与参数共享一样，在卷积层中使用局部连接可以显著降低参数的数量。</a:t>
            </a:r>
            <a:endParaRPr lang="zh-CN" altLang="en-US" sz="1200" kern="1200" dirty="0">
              <a:solidFill>
                <a:srgbClr val="000000"/>
              </a:solidFill>
            </a:endParaRPr>
          </a:p>
        </p:txBody>
      </p:sp>
    </p:spTree>
    <p:extLst>
      <p:ext uri="{BB962C8B-B14F-4D97-AF65-F5344CB8AC3E}">
        <p14:creationId xmlns:p14="http://schemas.microsoft.com/office/powerpoint/2010/main" val="4093274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PaddlePaddle</a:t>
            </a:r>
            <a:r>
              <a:rPr lang="zh-CN" altLang="en-US" dirty="0"/>
              <a:t>实现</a:t>
            </a:r>
          </a:p>
        </p:txBody>
      </p:sp>
      <p:sp>
        <p:nvSpPr>
          <p:cNvPr id="3" name="内容占位符 2"/>
          <p:cNvSpPr>
            <a:spLocks noGrp="1"/>
          </p:cNvSpPr>
          <p:nvPr>
            <p:ph idx="1"/>
          </p:nvPr>
        </p:nvSpPr>
        <p:spPr/>
        <p:txBody>
          <a:bodyPr/>
          <a:lstStyle/>
          <a:p>
            <a:pPr>
              <a:lnSpc>
                <a:spcPct val="200000"/>
              </a:lnSpc>
            </a:pPr>
            <a:r>
              <a:rPr lang="zh-CN" altLang="en-US" sz="1600" b="1" dirty="0"/>
              <a:t>数据介绍</a:t>
            </a:r>
          </a:p>
          <a:p>
            <a:pPr>
              <a:lnSpc>
                <a:spcPct val="200000"/>
              </a:lnSpc>
            </a:pPr>
            <a:endParaRPr lang="zh-CN" altLang="en-US" sz="1600" dirty="0"/>
          </a:p>
          <a:p>
            <a:pPr>
              <a:lnSpc>
                <a:spcPct val="200000"/>
              </a:lnSpc>
            </a:pPr>
            <a:r>
              <a:rPr lang="en-US" altLang="zh-CN" sz="1600" dirty="0" err="1"/>
              <a:t>PaddlePaddle</a:t>
            </a:r>
            <a:r>
              <a:rPr lang="zh-CN" altLang="en-US" sz="1600" dirty="0"/>
              <a:t>在</a:t>
            </a:r>
            <a:r>
              <a:rPr lang="en-US" altLang="zh-CN" sz="1600" dirty="0"/>
              <a:t>API</a:t>
            </a:r>
            <a:r>
              <a:rPr lang="zh-CN" altLang="en-US" sz="1600" dirty="0"/>
              <a:t>中提供了自动加载</a:t>
            </a:r>
            <a:r>
              <a:rPr lang="en-US" altLang="zh-CN" sz="1600" dirty="0"/>
              <a:t>MNIST</a:t>
            </a:r>
            <a:r>
              <a:rPr lang="zh-CN" altLang="en-US" sz="1600" dirty="0"/>
              <a:t>数据</a:t>
            </a:r>
            <a:endParaRPr lang="en-US" altLang="zh-CN" sz="1600" dirty="0"/>
          </a:p>
          <a:p>
            <a:pPr marL="0" indent="0">
              <a:lnSpc>
                <a:spcPct val="200000"/>
              </a:lnSpc>
              <a:buNone/>
            </a:pPr>
            <a:r>
              <a:rPr lang="zh-CN" altLang="en-US" sz="1600" dirty="0"/>
              <a:t>   的模块</a:t>
            </a:r>
            <a:r>
              <a:rPr lang="en-US" altLang="zh-CN" sz="1600" dirty="0" err="1"/>
              <a:t>paddle.dataset.mnist</a:t>
            </a:r>
            <a:r>
              <a:rPr lang="zh-CN" altLang="en-US" sz="1600" dirty="0"/>
              <a:t>。加载后的数据位于</a:t>
            </a:r>
            <a:endParaRPr lang="en-US" altLang="zh-CN" sz="1600" dirty="0"/>
          </a:p>
          <a:p>
            <a:pPr marL="0" indent="0">
              <a:lnSpc>
                <a:spcPct val="200000"/>
              </a:lnSpc>
              <a:buNone/>
            </a:pPr>
            <a:r>
              <a:rPr lang="en-US" altLang="zh-CN" sz="1600" dirty="0"/>
              <a:t>   /home/username/.cache/paddle/dataset/</a:t>
            </a:r>
            <a:r>
              <a:rPr lang="en-US" altLang="zh-CN" sz="1600" dirty="0" err="1"/>
              <a:t>mnist</a:t>
            </a:r>
            <a:r>
              <a:rPr lang="zh-CN" altLang="en-US" sz="1600" dirty="0"/>
              <a:t>下。</a:t>
            </a:r>
          </a:p>
        </p:txBody>
      </p:sp>
      <p:pic>
        <p:nvPicPr>
          <p:cNvPr id="4" name="图片 3"/>
          <p:cNvPicPr>
            <a:picLocks noChangeAspect="1"/>
          </p:cNvPicPr>
          <p:nvPr/>
        </p:nvPicPr>
        <p:blipFill>
          <a:blip r:embed="rId2"/>
          <a:stretch>
            <a:fillRect/>
          </a:stretch>
        </p:blipFill>
        <p:spPr>
          <a:xfrm>
            <a:off x="4056711" y="1270279"/>
            <a:ext cx="4078577" cy="548688"/>
          </a:xfrm>
          <a:prstGeom prst="rect">
            <a:avLst/>
          </a:prstGeom>
        </p:spPr>
      </p:pic>
    </p:spTree>
    <p:extLst>
      <p:ext uri="{BB962C8B-B14F-4D97-AF65-F5344CB8AC3E}">
        <p14:creationId xmlns:p14="http://schemas.microsoft.com/office/powerpoint/2010/main" val="1070548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82FF7-D6D5-4EFE-8A00-C129DCC761BE}"/>
              </a:ext>
            </a:extLst>
          </p:cNvPr>
          <p:cNvSpPr>
            <a:spLocks noGrp="1"/>
          </p:cNvSpPr>
          <p:nvPr>
            <p:ph type="title"/>
          </p:nvPr>
        </p:nvSpPr>
        <p:spPr/>
        <p:txBody>
          <a:bodyPr/>
          <a:lstStyle/>
          <a:p>
            <a:r>
              <a:rPr lang="en-US" altLang="zh-CN" dirty="0" err="1"/>
              <a:t>PaddlePaddle</a:t>
            </a:r>
            <a:r>
              <a:rPr lang="zh-CN" altLang="en-US" dirty="0"/>
              <a:t>实现</a:t>
            </a:r>
          </a:p>
        </p:txBody>
      </p:sp>
      <p:sp>
        <p:nvSpPr>
          <p:cNvPr id="3" name="内容占位符 2">
            <a:extLst>
              <a:ext uri="{FF2B5EF4-FFF2-40B4-BE49-F238E27FC236}">
                <a16:creationId xmlns:a16="http://schemas.microsoft.com/office/drawing/2014/main" id="{A1CC9121-9927-40DF-9E8A-B31D6E202B51}"/>
              </a:ext>
            </a:extLst>
          </p:cNvPr>
          <p:cNvSpPr>
            <a:spLocks noGrp="1"/>
          </p:cNvSpPr>
          <p:nvPr>
            <p:ph idx="1"/>
          </p:nvPr>
        </p:nvSpPr>
        <p:spPr/>
        <p:txBody>
          <a:bodyPr/>
          <a:lstStyle/>
          <a:p>
            <a:pPr>
              <a:lnSpc>
                <a:spcPct val="200000"/>
              </a:lnSpc>
            </a:pPr>
            <a:r>
              <a:rPr lang="zh-CN" altLang="en-US" sz="1600" b="1" dirty="0"/>
              <a:t>模型概览</a:t>
            </a:r>
          </a:p>
          <a:p>
            <a:pPr>
              <a:lnSpc>
                <a:spcPct val="200000"/>
              </a:lnSpc>
            </a:pPr>
            <a:r>
              <a:rPr lang="zh-CN" altLang="en-US" sz="1600" dirty="0"/>
              <a:t>在本节实验中，本书将基于</a:t>
            </a:r>
            <a:r>
              <a:rPr lang="en-US" altLang="zh-CN" sz="1600" dirty="0"/>
              <a:t>MNIST</a:t>
            </a:r>
            <a:r>
              <a:rPr lang="zh-CN" altLang="en-US" sz="1600" dirty="0"/>
              <a:t>数据训练一个分类器。首先给出一些定义：</a:t>
            </a:r>
          </a:p>
          <a:p>
            <a:pPr marL="0" indent="0">
              <a:lnSpc>
                <a:spcPct val="200000"/>
              </a:lnSpc>
              <a:buNone/>
            </a:pPr>
            <a:r>
              <a:rPr lang="en-US" altLang="zh-CN" sz="1600" dirty="0"/>
              <a:t>    X</a:t>
            </a:r>
            <a:r>
              <a:rPr lang="zh-CN" altLang="en-US" sz="1600" dirty="0"/>
              <a:t>是输入：</a:t>
            </a:r>
            <a:r>
              <a:rPr lang="en-US" altLang="zh-CN" sz="1600" dirty="0"/>
              <a:t>MNIST</a:t>
            </a:r>
            <a:r>
              <a:rPr lang="zh-CN" altLang="en-US" sz="1600" dirty="0"/>
              <a:t>图片是 </a:t>
            </a:r>
            <a:r>
              <a:rPr lang="en-US" altLang="zh-CN" sz="1600" dirty="0"/>
              <a:t>28×28</a:t>
            </a:r>
            <a:r>
              <a:rPr lang="zh-CN" altLang="en-US" sz="1600" dirty="0"/>
              <a:t>的二维图像，为了进行计算，我们将其转化为</a:t>
            </a:r>
            <a:r>
              <a:rPr lang="en-US" altLang="zh-CN" sz="1600" dirty="0"/>
              <a:t>784</a:t>
            </a:r>
            <a:r>
              <a:rPr lang="zh-CN" altLang="en-US" sz="1600" dirty="0"/>
              <a:t>维的一个向量，即</a:t>
            </a:r>
            <a:r>
              <a:rPr lang="en-US" altLang="zh-CN" sz="1600" dirty="0"/>
              <a:t>X=(x_0,x_1,…,x_783)</a:t>
            </a:r>
            <a:r>
              <a:rPr lang="zh-CN" altLang="en-US" sz="1600" dirty="0"/>
              <a:t>。转化的具体做法：每张图片是由</a:t>
            </a:r>
            <a:r>
              <a:rPr lang="en-US" altLang="zh-CN" sz="1600" dirty="0"/>
              <a:t>28×28=784</a:t>
            </a:r>
            <a:r>
              <a:rPr lang="zh-CN" altLang="en-US" sz="1600" dirty="0"/>
              <a:t>个像素构成的，将其按固定顺序（如按行或者按列）展开成为一个行向量，并将每个原始像素值归一化为</a:t>
            </a:r>
            <a:r>
              <a:rPr lang="en-US" altLang="zh-CN" sz="1600" dirty="0"/>
              <a:t>[0,1]</a:t>
            </a:r>
            <a:r>
              <a:rPr lang="zh-CN" altLang="en-US" sz="1600" dirty="0"/>
              <a:t>之间的数值。</a:t>
            </a:r>
            <a:endParaRPr lang="en-US" altLang="zh-CN" sz="1600" dirty="0"/>
          </a:p>
          <a:p>
            <a:pPr marL="0" indent="0">
              <a:lnSpc>
                <a:spcPct val="200000"/>
              </a:lnSpc>
              <a:buNone/>
            </a:pPr>
            <a:r>
              <a:rPr lang="en-US" altLang="zh-CN" sz="1600" dirty="0"/>
              <a:t>    Y</a:t>
            </a:r>
            <a:r>
              <a:rPr lang="zh-CN" altLang="en-US" sz="1600" dirty="0"/>
              <a:t>是输出：分类器的输出是</a:t>
            </a:r>
            <a:r>
              <a:rPr lang="en-US" altLang="zh-CN" sz="1600" dirty="0"/>
              <a:t>10</a:t>
            </a:r>
            <a:r>
              <a:rPr lang="zh-CN" altLang="en-US" sz="1600" dirty="0"/>
              <a:t>类数字（</a:t>
            </a:r>
            <a:r>
              <a:rPr lang="en-US" altLang="zh-CN" sz="1600" dirty="0"/>
              <a:t>0-9</a:t>
            </a:r>
            <a:r>
              <a:rPr lang="zh-CN" altLang="en-US" sz="1600" dirty="0"/>
              <a:t>），即</a:t>
            </a:r>
            <a:r>
              <a:rPr lang="en-US" altLang="zh-CN" sz="1600" dirty="0"/>
              <a:t>Y=(y_0,y_1,…,y_9)</a:t>
            </a:r>
            <a:r>
              <a:rPr lang="zh-CN" altLang="en-US" sz="1600" dirty="0"/>
              <a:t>，每一维代表图片被分类为第</a:t>
            </a:r>
            <a:r>
              <a:rPr lang="en-US" altLang="zh-CN" sz="1600" dirty="0" err="1"/>
              <a:t>i</a:t>
            </a:r>
            <a:r>
              <a:rPr lang="zh-CN" altLang="en-US" sz="1600" dirty="0"/>
              <a:t>类数字的概率。</a:t>
            </a:r>
          </a:p>
          <a:p>
            <a:pPr marL="0" indent="0">
              <a:lnSpc>
                <a:spcPct val="200000"/>
              </a:lnSpc>
              <a:buNone/>
            </a:pPr>
            <a:r>
              <a:rPr lang="en-US" altLang="zh-CN" sz="1600" dirty="0"/>
              <a:t>    L</a:t>
            </a:r>
            <a:r>
              <a:rPr lang="zh-CN" altLang="en-US" sz="1600" dirty="0"/>
              <a:t>是图片的真实标签：</a:t>
            </a:r>
            <a:r>
              <a:rPr lang="en-US" altLang="zh-CN" sz="1600" dirty="0"/>
              <a:t>L=(l_0,l_1,…,l_9 )</a:t>
            </a:r>
            <a:r>
              <a:rPr lang="zh-CN" altLang="en-US" sz="1600" dirty="0"/>
              <a:t>也是</a:t>
            </a:r>
            <a:r>
              <a:rPr lang="en-US" altLang="zh-CN" sz="1600" dirty="0"/>
              <a:t>10</a:t>
            </a:r>
            <a:r>
              <a:rPr lang="zh-CN" altLang="en-US" sz="1600" dirty="0"/>
              <a:t>维，但只有一维为</a:t>
            </a:r>
            <a:r>
              <a:rPr lang="en-US" altLang="zh-CN" sz="1600" dirty="0"/>
              <a:t>1</a:t>
            </a:r>
            <a:r>
              <a:rPr lang="zh-CN" altLang="en-US" sz="1600" dirty="0"/>
              <a:t>，其他维度都为</a:t>
            </a:r>
            <a:r>
              <a:rPr lang="en-US" altLang="zh-CN" sz="1600" dirty="0"/>
              <a:t>0</a:t>
            </a:r>
            <a:r>
              <a:rPr lang="zh-CN" altLang="en-US" sz="1600" dirty="0"/>
              <a:t>。为</a:t>
            </a:r>
            <a:r>
              <a:rPr lang="en-US" altLang="zh-CN" sz="1600" dirty="0"/>
              <a:t>1</a:t>
            </a:r>
            <a:r>
              <a:rPr lang="zh-CN" altLang="en-US" sz="1600" dirty="0"/>
              <a:t>的维度对应图片表示的真实数字，例如</a:t>
            </a:r>
            <a:r>
              <a:rPr lang="en-US" altLang="zh-CN" sz="1600" dirty="0"/>
              <a:t>L=(1,0,…,0)</a:t>
            </a:r>
            <a:r>
              <a:rPr lang="zh-CN" altLang="en-US" sz="1600" dirty="0"/>
              <a:t>表示图片表示的数字是</a:t>
            </a:r>
            <a:r>
              <a:rPr lang="en-US" altLang="zh-CN" sz="1600" dirty="0"/>
              <a:t>1</a:t>
            </a:r>
            <a:r>
              <a:rPr lang="zh-CN" altLang="en-US" sz="1600" dirty="0"/>
              <a:t>。</a:t>
            </a:r>
          </a:p>
          <a:p>
            <a:pPr>
              <a:lnSpc>
                <a:spcPct val="200000"/>
              </a:lnSpc>
            </a:pPr>
            <a:endParaRPr lang="zh-CN" altLang="en-US" sz="1600" dirty="0"/>
          </a:p>
        </p:txBody>
      </p:sp>
    </p:spTree>
    <p:extLst>
      <p:ext uri="{BB962C8B-B14F-4D97-AF65-F5344CB8AC3E}">
        <p14:creationId xmlns:p14="http://schemas.microsoft.com/office/powerpoint/2010/main" val="423157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PaddlePaddle</a:t>
            </a:r>
            <a:r>
              <a:rPr lang="zh-CN" altLang="en-US" dirty="0"/>
              <a:t>实现</a:t>
            </a:r>
          </a:p>
        </p:txBody>
      </p:sp>
      <p:sp>
        <p:nvSpPr>
          <p:cNvPr id="3" name="内容占位符 2"/>
          <p:cNvSpPr>
            <a:spLocks noGrp="1"/>
          </p:cNvSpPr>
          <p:nvPr>
            <p:ph idx="1"/>
          </p:nvPr>
        </p:nvSpPr>
        <p:spPr/>
        <p:txBody>
          <a:bodyPr/>
          <a:lstStyle/>
          <a:p>
            <a:pPr>
              <a:lnSpc>
                <a:spcPct val="200000"/>
              </a:lnSpc>
            </a:pPr>
            <a:r>
              <a:rPr lang="zh-CN" altLang="en-US" sz="1600" b="1" dirty="0"/>
              <a:t>配置说明</a:t>
            </a:r>
            <a:endParaRPr lang="en-US" altLang="zh-CN" sz="1600" b="1" dirty="0"/>
          </a:p>
          <a:p>
            <a:pPr>
              <a:lnSpc>
                <a:spcPct val="200000"/>
              </a:lnSpc>
            </a:pPr>
            <a:r>
              <a:rPr lang="zh-CN" altLang="en-US" sz="1600" dirty="0"/>
              <a:t>库文件</a:t>
            </a:r>
          </a:p>
          <a:p>
            <a:pPr marL="0" indent="0">
              <a:lnSpc>
                <a:spcPct val="200000"/>
              </a:lnSpc>
              <a:buNone/>
            </a:pPr>
            <a:r>
              <a:rPr lang="zh-CN" altLang="en-US" sz="1600" dirty="0"/>
              <a:t>    首先，加载</a:t>
            </a:r>
            <a:r>
              <a:rPr lang="en-US" altLang="zh-CN" sz="1600" dirty="0" err="1"/>
              <a:t>PaddlePaddle</a:t>
            </a:r>
            <a:r>
              <a:rPr lang="zh-CN" altLang="en-US" sz="1600" dirty="0"/>
              <a:t>的</a:t>
            </a:r>
            <a:r>
              <a:rPr lang="en-US" altLang="zh-CN" sz="1600" dirty="0"/>
              <a:t>V2</a:t>
            </a:r>
            <a:r>
              <a:rPr lang="zh-CN" altLang="en-US" sz="1600" dirty="0"/>
              <a:t>版本的</a:t>
            </a:r>
            <a:r>
              <a:rPr lang="en-US" altLang="zh-CN" sz="1600" dirty="0"/>
              <a:t>API</a:t>
            </a:r>
            <a:r>
              <a:rPr lang="zh-CN" altLang="en-US" sz="1600" dirty="0"/>
              <a:t>包，如代码所示。</a:t>
            </a:r>
            <a:endParaRPr lang="en-US" altLang="zh-CN" sz="1600" dirty="0"/>
          </a:p>
          <a:p>
            <a:pPr marL="0" indent="0" algn="ctr">
              <a:lnSpc>
                <a:spcPct val="200000"/>
              </a:lnSpc>
              <a:buNone/>
            </a:pPr>
            <a:r>
              <a:rPr lang="en-US" altLang="zh-CN" b="1" dirty="0">
                <a:solidFill>
                  <a:srgbClr val="333333"/>
                </a:solidFill>
                <a:latin typeface="Courier New" panose="02070309020205020404" pitchFamily="49" charset="0"/>
                <a:ea typeface="楷体" panose="02010609060101010101" pitchFamily="49" charset="-122"/>
              </a:rPr>
              <a:t>import paddle.v2 as paddle</a:t>
            </a:r>
          </a:p>
          <a:p>
            <a:pPr>
              <a:lnSpc>
                <a:spcPct val="200000"/>
              </a:lnSpc>
            </a:pPr>
            <a:r>
              <a:rPr lang="zh-CN" altLang="en-US" sz="1600" dirty="0"/>
              <a:t>定义分类器</a:t>
            </a:r>
          </a:p>
          <a:p>
            <a:pPr marL="0" indent="0">
              <a:lnSpc>
                <a:spcPct val="200000"/>
              </a:lnSpc>
              <a:buFont typeface="Arial" panose="020B0604020202020204" pitchFamily="34" charset="0"/>
              <a:buNone/>
            </a:pPr>
            <a:r>
              <a:rPr lang="zh-CN" altLang="en-US" sz="1600" dirty="0"/>
              <a:t>    其次，定义三个不同类型的</a:t>
            </a:r>
            <a:endParaRPr lang="en-US" altLang="zh-CN" sz="1600" dirty="0"/>
          </a:p>
          <a:p>
            <a:pPr marL="0" indent="0">
              <a:lnSpc>
                <a:spcPct val="200000"/>
              </a:lnSpc>
              <a:buFont typeface="Arial" panose="020B0604020202020204" pitchFamily="34" charset="0"/>
              <a:buNone/>
            </a:pPr>
            <a:r>
              <a:rPr lang="zh-CN" altLang="en-US" sz="1600" dirty="0"/>
              <a:t>分类器，具体如表所示：</a:t>
            </a:r>
            <a:endParaRPr lang="en-US" altLang="zh-CN" sz="1600" dirty="0"/>
          </a:p>
          <a:p>
            <a:pPr marL="0" indent="0">
              <a:lnSpc>
                <a:spcPct val="200000"/>
              </a:lnSpc>
              <a:buFont typeface="Arial" panose="020B0604020202020204" pitchFamily="34" charset="0"/>
              <a:buNone/>
            </a:pPr>
            <a:endParaRPr lang="en-US" altLang="zh-CN" sz="1600" dirty="0"/>
          </a:p>
          <a:p>
            <a:pPr marL="0" indent="0">
              <a:lnSpc>
                <a:spcPct val="200000"/>
              </a:lnSpc>
              <a:buFont typeface="Arial" panose="020B0604020202020204" pitchFamily="34" charset="0"/>
              <a:buNone/>
            </a:pPr>
            <a:r>
              <a:rPr lang="zh-CN" altLang="en-US" sz="1600" dirty="0"/>
              <a:t>具体代码不做赘述。</a:t>
            </a:r>
          </a:p>
          <a:p>
            <a:pPr marL="0" indent="0">
              <a:lnSpc>
                <a:spcPct val="200000"/>
              </a:lnSpc>
              <a:buNone/>
            </a:pPr>
            <a:endParaRPr lang="zh-CN" altLang="zh-CN" dirty="0">
              <a:solidFill>
                <a:srgbClr val="333333"/>
              </a:solidFill>
              <a:latin typeface="Courier New" panose="02070309020205020404" pitchFamily="49" charset="0"/>
              <a:ea typeface="楷体" panose="02010609060101010101" pitchFamily="49" charset="-122"/>
            </a:endParaRPr>
          </a:p>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943111270"/>
              </p:ext>
            </p:extLst>
          </p:nvPr>
        </p:nvGraphicFramePr>
        <p:xfrm>
          <a:off x="4027251" y="3706760"/>
          <a:ext cx="7211019" cy="2159408"/>
        </p:xfrm>
        <a:graphic>
          <a:graphicData uri="http://schemas.openxmlformats.org/drawingml/2006/table">
            <a:tbl>
              <a:tblPr firstRow="1" firstCol="1" bandRow="1"/>
              <a:tblGrid>
                <a:gridCol w="2217555">
                  <a:extLst>
                    <a:ext uri="{9D8B030D-6E8A-4147-A177-3AD203B41FA5}">
                      <a16:colId xmlns:a16="http://schemas.microsoft.com/office/drawing/2014/main" val="20000"/>
                    </a:ext>
                  </a:extLst>
                </a:gridCol>
                <a:gridCol w="1248806">
                  <a:extLst>
                    <a:ext uri="{9D8B030D-6E8A-4147-A177-3AD203B41FA5}">
                      <a16:colId xmlns:a16="http://schemas.microsoft.com/office/drawing/2014/main" val="20001"/>
                    </a:ext>
                  </a:extLst>
                </a:gridCol>
                <a:gridCol w="2121562">
                  <a:extLst>
                    <a:ext uri="{9D8B030D-6E8A-4147-A177-3AD203B41FA5}">
                      <a16:colId xmlns:a16="http://schemas.microsoft.com/office/drawing/2014/main" val="20002"/>
                    </a:ext>
                  </a:extLst>
                </a:gridCol>
                <a:gridCol w="1623096">
                  <a:extLst>
                    <a:ext uri="{9D8B030D-6E8A-4147-A177-3AD203B41FA5}">
                      <a16:colId xmlns:a16="http://schemas.microsoft.com/office/drawing/2014/main" val="20003"/>
                    </a:ext>
                  </a:extLst>
                </a:gridCol>
              </a:tblGrid>
              <a:tr h="469481">
                <a:tc>
                  <a:txBody>
                    <a:bodyPr/>
                    <a:lstStyle/>
                    <a:p>
                      <a:pPr indent="127000" algn="ctr">
                        <a:lnSpc>
                          <a:spcPct val="150000"/>
                        </a:lnSpc>
                        <a:spcAft>
                          <a:spcPts val="0"/>
                        </a:spcAft>
                        <a:tabLst>
                          <a:tab pos="1118235" algn="ctr"/>
                        </a:tabLst>
                      </a:pPr>
                      <a:r>
                        <a:rPr lang="zh-CN" sz="1600" b="1" kern="100" dirty="0">
                          <a:effectLst/>
                          <a:latin typeface="Times New Roman" panose="02020603050405020304" pitchFamily="18" charset="0"/>
                          <a:ea typeface="宋体" panose="02010600030101010101" pitchFamily="2" charset="-122"/>
                        </a:rPr>
                        <a:t>分类器</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indent="127000" algn="ctr">
                        <a:lnSpc>
                          <a:spcPct val="150000"/>
                        </a:lnSpc>
                        <a:spcAft>
                          <a:spcPts val="0"/>
                        </a:spcAft>
                      </a:pPr>
                      <a:r>
                        <a:rPr lang="zh-CN" sz="1600" b="1" kern="100" dirty="0">
                          <a:effectLst/>
                          <a:latin typeface="Times New Roman" panose="02020603050405020304" pitchFamily="18" charset="0"/>
                          <a:ea typeface="宋体" panose="02010600030101010101" pitchFamily="2" charset="-122"/>
                        </a:rPr>
                        <a:t>主要网络层数</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indent="127000" algn="ctr">
                        <a:lnSpc>
                          <a:spcPct val="150000"/>
                        </a:lnSpc>
                        <a:spcAft>
                          <a:spcPts val="0"/>
                        </a:spcAft>
                      </a:pPr>
                      <a:r>
                        <a:rPr lang="zh-CN" sz="1600" b="1" kern="100" dirty="0">
                          <a:effectLst/>
                          <a:latin typeface="Times New Roman" panose="02020603050405020304" pitchFamily="18" charset="0"/>
                          <a:ea typeface="宋体" panose="02010600030101010101" pitchFamily="2" charset="-122"/>
                        </a:rPr>
                        <a:t>包含的网络层</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indent="127000" algn="ctr">
                        <a:lnSpc>
                          <a:spcPct val="150000"/>
                        </a:lnSpc>
                        <a:spcAft>
                          <a:spcPts val="0"/>
                        </a:spcAft>
                      </a:pPr>
                      <a:r>
                        <a:rPr lang="zh-CN" sz="1600" b="1" kern="100">
                          <a:effectLst/>
                          <a:latin typeface="Times New Roman" panose="02020603050405020304" pitchFamily="18" charset="0"/>
                          <a:ea typeface="宋体" panose="02010600030101010101" pitchFamily="2" charset="-122"/>
                        </a:rPr>
                        <a:t>网络相对复杂程度</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10000"/>
                  </a:ext>
                </a:extLst>
              </a:tr>
              <a:tr h="229278">
                <a:tc>
                  <a:txBody>
                    <a:bodyPr/>
                    <a:lstStyle/>
                    <a:p>
                      <a:pPr indent="127000" algn="ctr">
                        <a:lnSpc>
                          <a:spcPct val="150000"/>
                        </a:lnSpc>
                        <a:spcAft>
                          <a:spcPts val="0"/>
                        </a:spcAft>
                      </a:pPr>
                      <a:r>
                        <a:rPr lang="en-US" sz="1600" kern="100">
                          <a:effectLst/>
                          <a:latin typeface="Times New Roman" panose="02020603050405020304" pitchFamily="18" charset="0"/>
                          <a:ea typeface="宋体" panose="02010600030101010101" pitchFamily="2" charset="-122"/>
                        </a:rPr>
                        <a:t>Softmax</a:t>
                      </a:r>
                      <a:r>
                        <a:rPr lang="zh-CN" sz="1600" kern="100">
                          <a:effectLst/>
                          <a:latin typeface="Times New Roman" panose="02020603050405020304" pitchFamily="18" charset="0"/>
                          <a:ea typeface="宋体" panose="02010600030101010101" pitchFamily="2" charset="-122"/>
                        </a:rPr>
                        <a:t>分类器</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27000" algn="ctr">
                        <a:lnSpc>
                          <a:spcPct val="150000"/>
                        </a:lnSpc>
                        <a:spcAft>
                          <a:spcPts val="0"/>
                        </a:spcAft>
                      </a:pPr>
                      <a:r>
                        <a:rPr lang="en-US" sz="1600" kern="100">
                          <a:effectLst/>
                          <a:latin typeface="宋体" panose="02010600030101010101" pitchFamily="2" charset="-122"/>
                          <a:ea typeface="宋体" panose="02010600030101010101" pitchFamily="2" charset="-122"/>
                        </a:rPr>
                        <a:t>1</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27000" algn="ctr">
                        <a:lnSpc>
                          <a:spcPct val="150000"/>
                        </a:lnSpc>
                        <a:spcAft>
                          <a:spcPts val="0"/>
                        </a:spcAft>
                      </a:pPr>
                      <a:r>
                        <a:rPr lang="zh-CN" sz="1600" kern="100" dirty="0">
                          <a:effectLst/>
                          <a:latin typeface="Times New Roman" panose="02020603050405020304" pitchFamily="18" charset="0"/>
                          <a:ea typeface="宋体" panose="02010600030101010101" pitchFamily="2" charset="-122"/>
                        </a:rPr>
                        <a:t>全连接层</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27000" algn="ctr">
                        <a:lnSpc>
                          <a:spcPct val="150000"/>
                        </a:lnSpc>
                        <a:spcAft>
                          <a:spcPts val="0"/>
                        </a:spcAft>
                      </a:pPr>
                      <a:r>
                        <a:rPr lang="zh-CN" sz="1600" kern="100" dirty="0">
                          <a:effectLst/>
                          <a:latin typeface="Times New Roman" panose="02020603050405020304" pitchFamily="18" charset="0"/>
                          <a:ea typeface="宋体" panose="02010600030101010101" pitchFamily="2" charset="-122"/>
                        </a:rPr>
                        <a:t>简单</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0001"/>
                  </a:ext>
                </a:extLst>
              </a:tr>
              <a:tr h="469481">
                <a:tc>
                  <a:txBody>
                    <a:bodyPr/>
                    <a:lstStyle/>
                    <a:p>
                      <a:pPr indent="127000" algn="ctr">
                        <a:lnSpc>
                          <a:spcPct val="150000"/>
                        </a:lnSpc>
                        <a:spcAft>
                          <a:spcPts val="0"/>
                        </a:spcAft>
                      </a:pPr>
                      <a:r>
                        <a:rPr lang="zh-CN" sz="1600" kern="100">
                          <a:effectLst/>
                          <a:latin typeface="Times New Roman" panose="02020603050405020304" pitchFamily="18" charset="0"/>
                          <a:ea typeface="宋体" panose="02010600030101010101" pitchFamily="2" charset="-122"/>
                        </a:rPr>
                        <a:t>多层感知器分类器</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27000" algn="ctr">
                        <a:lnSpc>
                          <a:spcPct val="150000"/>
                        </a:lnSpc>
                        <a:spcAft>
                          <a:spcPts val="0"/>
                        </a:spcAft>
                      </a:pPr>
                      <a:r>
                        <a:rPr lang="en-US" sz="1600" kern="100">
                          <a:effectLst/>
                          <a:latin typeface="宋体" panose="02010600030101010101" pitchFamily="2" charset="-122"/>
                          <a:ea typeface="宋体" panose="02010600030101010101" pitchFamily="2" charset="-122"/>
                        </a:rPr>
                        <a:t>3</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27000" algn="ctr">
                        <a:lnSpc>
                          <a:spcPct val="150000"/>
                        </a:lnSpc>
                        <a:spcAft>
                          <a:spcPts val="0"/>
                        </a:spcAft>
                      </a:pPr>
                      <a:r>
                        <a:rPr lang="zh-CN" sz="1600" kern="100">
                          <a:effectLst/>
                          <a:latin typeface="Times New Roman" panose="02020603050405020304" pitchFamily="18" charset="0"/>
                          <a:ea typeface="宋体" panose="02010600030101010101" pitchFamily="2" charset="-122"/>
                        </a:rPr>
                        <a:t>全连接层</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27000" algn="ctr">
                        <a:lnSpc>
                          <a:spcPct val="150000"/>
                        </a:lnSpc>
                        <a:spcAft>
                          <a:spcPts val="0"/>
                        </a:spcAft>
                      </a:pPr>
                      <a:r>
                        <a:rPr lang="zh-CN" sz="1600" kern="100" dirty="0">
                          <a:effectLst/>
                          <a:latin typeface="Times New Roman" panose="02020603050405020304" pitchFamily="18" charset="0"/>
                          <a:ea typeface="宋体" panose="02010600030101010101" pitchFamily="2" charset="-122"/>
                        </a:rPr>
                        <a:t>中等</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0002"/>
                  </a:ext>
                </a:extLst>
              </a:tr>
              <a:tr h="469481">
                <a:tc>
                  <a:txBody>
                    <a:bodyPr/>
                    <a:lstStyle/>
                    <a:p>
                      <a:pPr indent="127000" algn="ctr">
                        <a:lnSpc>
                          <a:spcPct val="150000"/>
                        </a:lnSpc>
                        <a:spcAft>
                          <a:spcPts val="0"/>
                        </a:spcAft>
                      </a:pPr>
                      <a:r>
                        <a:rPr lang="zh-CN" sz="1600" kern="100">
                          <a:effectLst/>
                          <a:latin typeface="Times New Roman" panose="02020603050405020304" pitchFamily="18" charset="0"/>
                          <a:ea typeface="宋体" panose="02010600030101010101" pitchFamily="2" charset="-122"/>
                        </a:rPr>
                        <a:t>卷积神经网络分类器</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27000" algn="ctr">
                        <a:lnSpc>
                          <a:spcPct val="150000"/>
                        </a:lnSpc>
                        <a:spcAft>
                          <a:spcPts val="0"/>
                        </a:spcAft>
                      </a:pPr>
                      <a:r>
                        <a:rPr lang="en-US" sz="1600" kern="100" dirty="0">
                          <a:effectLst/>
                          <a:latin typeface="宋体" panose="02010600030101010101" pitchFamily="2" charset="-122"/>
                          <a:ea typeface="宋体" panose="02010600030101010101" pitchFamily="2" charset="-122"/>
                        </a:rPr>
                        <a:t>5</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27000" algn="ctr">
                        <a:lnSpc>
                          <a:spcPct val="150000"/>
                        </a:lnSpc>
                        <a:spcAft>
                          <a:spcPts val="0"/>
                        </a:spcAft>
                      </a:pPr>
                      <a:r>
                        <a:rPr lang="zh-CN" sz="1600" kern="100">
                          <a:effectLst/>
                          <a:latin typeface="Times New Roman" panose="02020603050405020304" pitchFamily="18" charset="0"/>
                          <a:ea typeface="宋体" panose="02010600030101010101" pitchFamily="2" charset="-122"/>
                        </a:rPr>
                        <a:t>卷积层、池化层、全连接层</a:t>
                      </a:r>
                      <a:endParaRPr lang="zh-CN" sz="20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indent="127000" algn="ctr">
                        <a:lnSpc>
                          <a:spcPct val="150000"/>
                        </a:lnSpc>
                        <a:spcAft>
                          <a:spcPts val="0"/>
                        </a:spcAft>
                      </a:pPr>
                      <a:r>
                        <a:rPr lang="zh-CN" sz="1600" kern="100" dirty="0">
                          <a:effectLst/>
                          <a:latin typeface="Times New Roman" panose="02020603050405020304" pitchFamily="18" charset="0"/>
                          <a:ea typeface="宋体" panose="02010600030101010101" pitchFamily="2" charset="-122"/>
                        </a:rPr>
                        <a:t>复杂</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39513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p:cNvSpPr txBox="1">
            <a:spLocks/>
          </p:cNvSpPr>
          <p:nvPr/>
        </p:nvSpPr>
        <p:spPr>
          <a:xfrm>
            <a:off x="2346960" y="758952"/>
            <a:ext cx="7543800" cy="3566160"/>
          </a:xfrm>
          <a:prstGeom prst="rect">
            <a:avLst/>
          </a:prstGeom>
        </p:spPr>
        <p:txBody>
          <a:bodyPr anchor="b"/>
          <a:lstStyle>
            <a:lvl1pPr marL="914400" indent="-914400" algn="ctr" rtl="0" eaLnBrk="1" fontAlgn="base" hangingPunct="1">
              <a:spcBef>
                <a:spcPct val="0"/>
              </a:spcBef>
              <a:spcAft>
                <a:spcPct val="0"/>
              </a:spcAft>
              <a:defRPr sz="3600" b="1">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marL="9144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2pPr>
            <a:lvl3pPr marL="9144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3pPr>
            <a:lvl4pPr marL="9144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4pPr>
            <a:lvl5pPr marL="9144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5pPr>
            <a:lvl6pPr marL="13716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itchFamily="34" charset="0"/>
              </a:defRPr>
            </a:lvl6pPr>
            <a:lvl7pPr marL="18288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itchFamily="34" charset="0"/>
              </a:defRPr>
            </a:lvl7pPr>
            <a:lvl8pPr marL="22860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itchFamily="34" charset="0"/>
              </a:defRPr>
            </a:lvl8pPr>
            <a:lvl9pPr marL="27432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itchFamily="34" charset="0"/>
              </a:defRPr>
            </a:lvl9pPr>
          </a:lstStyle>
          <a:p>
            <a:r>
              <a:rPr kumimoji="1" lang="zh-CN" altLang="en-US" sz="8000" kern="0" dirty="0"/>
              <a:t>谢谢！</a:t>
            </a:r>
          </a:p>
        </p:txBody>
      </p:sp>
      <p:sp>
        <p:nvSpPr>
          <p:cNvPr id="3" name="文本框 2"/>
          <p:cNvSpPr txBox="1"/>
          <p:nvPr/>
        </p:nvSpPr>
        <p:spPr>
          <a:xfrm>
            <a:off x="3732629" y="4754880"/>
            <a:ext cx="3699803" cy="923330"/>
          </a:xfrm>
          <a:prstGeom prst="rect">
            <a:avLst/>
          </a:prstGeom>
          <a:noFill/>
        </p:spPr>
        <p:txBody>
          <a:bodyPr wrap="square" rtlCol="0">
            <a:spAutoFit/>
          </a:bodyPr>
          <a:lstStyle/>
          <a:p>
            <a:pPr algn="ctr"/>
            <a:r>
              <a:rPr kumimoji="1" lang="en-US" altLang="zh-CN" sz="5400" dirty="0"/>
              <a:t>Q&amp;A</a:t>
            </a:r>
            <a:endParaRPr kumimoji="1" lang="zh-CN" altLang="en-US" sz="5400" dirty="0"/>
          </a:p>
        </p:txBody>
      </p:sp>
      <p:cxnSp>
        <p:nvCxnSpPr>
          <p:cNvPr id="5" name="直接连接符 4"/>
          <p:cNvCxnSpPr/>
          <p:nvPr/>
        </p:nvCxnSpPr>
        <p:spPr>
          <a:xfrm>
            <a:off x="2515748" y="4484318"/>
            <a:ext cx="7206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15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p:txBody>
          <a:bodyPr/>
          <a:lstStyle/>
          <a:p>
            <a:r>
              <a:rPr lang="en-US" altLang="zh-CN" dirty="0"/>
              <a:t>6.1 </a:t>
            </a:r>
            <a:r>
              <a:rPr lang="zh-CN" altLang="en-US" dirty="0"/>
              <a:t>图像分类问题描述</a:t>
            </a:r>
          </a:p>
        </p:txBody>
      </p:sp>
      <p:sp>
        <p:nvSpPr>
          <p:cNvPr id="2" name="内容占位符 1"/>
          <p:cNvSpPr>
            <a:spLocks noGrp="1"/>
          </p:cNvSpPr>
          <p:nvPr>
            <p:ph idx="1"/>
          </p:nvPr>
        </p:nvSpPr>
        <p:spPr/>
        <p:txBody>
          <a:bodyPr/>
          <a:lstStyle/>
          <a:p>
            <a:pPr lvl="0"/>
            <a:r>
              <a:rPr lang="zh-CN" altLang="en-US" sz="2400" dirty="0"/>
              <a:t>卷积神经网络的应用覆盖各大领域诸多任务，包括：</a:t>
            </a:r>
            <a:endParaRPr lang="en-US" altLang="zh-CN" sz="2400" dirty="0"/>
          </a:p>
          <a:p>
            <a:pPr lvl="1"/>
            <a:r>
              <a:rPr lang="zh-CN" altLang="en-US" sz="2400" dirty="0"/>
              <a:t>图像处理领域的物体检测、图像识别和分类、图像标注等；</a:t>
            </a:r>
            <a:endParaRPr lang="en-US" altLang="zh-CN" sz="2400" dirty="0"/>
          </a:p>
          <a:p>
            <a:pPr lvl="1"/>
            <a:r>
              <a:rPr lang="zh-CN" altLang="en-US" sz="2400" dirty="0"/>
              <a:t>视频处理领域中视频分类、目标追踪、事件检测等；</a:t>
            </a:r>
            <a:endParaRPr lang="en-US" altLang="zh-CN" sz="2400" dirty="0"/>
          </a:p>
          <a:p>
            <a:pPr lvl="1"/>
            <a:r>
              <a:rPr lang="zh-CN" altLang="en-US" sz="2400" dirty="0"/>
              <a:t>自然语言处理领域中的文本分类、机器翻译等。</a:t>
            </a:r>
            <a:endParaRPr lang="en-US" altLang="zh-CN" sz="2400" dirty="0"/>
          </a:p>
          <a:p>
            <a:pPr marL="342900" lvl="1" indent="0">
              <a:buNone/>
            </a:pPr>
            <a:endParaRPr lang="zh-CN" altLang="en-US" dirty="0"/>
          </a:p>
        </p:txBody>
      </p:sp>
    </p:spTree>
    <p:extLst>
      <p:ext uri="{BB962C8B-B14F-4D97-AF65-F5344CB8AC3E}">
        <p14:creationId xmlns:p14="http://schemas.microsoft.com/office/powerpoint/2010/main" val="694051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53F3FD42-BCDB-4E57-A2BD-43544ECEB9A8}"/>
              </a:ext>
            </a:extLst>
          </p:cNvPr>
          <p:cNvSpPr>
            <a:spLocks noGrp="1"/>
          </p:cNvSpPr>
          <p:nvPr>
            <p:ph type="title"/>
          </p:nvPr>
        </p:nvSpPr>
        <p:spPr/>
        <p:txBody>
          <a:bodyPr/>
          <a:lstStyle/>
          <a:p>
            <a:r>
              <a:rPr lang="zh-CN" altLang="en-US" dirty="0"/>
              <a:t>传统的图像分类方法</a:t>
            </a:r>
          </a:p>
        </p:txBody>
      </p:sp>
      <p:sp>
        <p:nvSpPr>
          <p:cNvPr id="4" name="内容占位符 3"/>
          <p:cNvSpPr>
            <a:spLocks noGrp="1"/>
          </p:cNvSpPr>
          <p:nvPr>
            <p:ph idx="1"/>
          </p:nvPr>
        </p:nvSpPr>
        <p:spPr>
          <a:xfrm>
            <a:off x="609600" y="1155032"/>
            <a:ext cx="10925175" cy="5309935"/>
          </a:xfrm>
        </p:spPr>
        <p:txBody>
          <a:bodyPr/>
          <a:lstStyle/>
          <a:p>
            <a:pPr marL="0" lvl="0">
              <a:lnSpc>
                <a:spcPct val="200000"/>
              </a:lnSpc>
            </a:pPr>
            <a:r>
              <a:rPr lang="zh-CN" altLang="en-US" dirty="0"/>
              <a:t>传统图像分类的过程</a:t>
            </a:r>
            <a:endParaRPr lang="en-US" altLang="zh-CN" dirty="0"/>
          </a:p>
          <a:p>
            <a:pPr marL="400050" lvl="1"/>
            <a:r>
              <a:rPr lang="zh-CN" altLang="en-US" dirty="0"/>
              <a:t>首先，通过手工提取方式或特征学习方法构建图像特征</a:t>
            </a:r>
            <a:endParaRPr lang="en-US" altLang="zh-CN" dirty="0"/>
          </a:p>
          <a:p>
            <a:pPr marL="400050" lvl="1"/>
            <a:r>
              <a:rPr lang="zh-CN" altLang="en-US" dirty="0"/>
              <a:t>然后，采用特定的分类器实现图像类别的判定。</a:t>
            </a:r>
            <a:endParaRPr lang="en-US" altLang="zh-CN" dirty="0"/>
          </a:p>
          <a:p>
            <a:pPr marL="400050" lvl="1"/>
            <a:endParaRPr lang="en-US" altLang="zh-CN" dirty="0"/>
          </a:p>
          <a:p>
            <a:pPr marL="0"/>
            <a:r>
              <a:rPr lang="zh-CN" altLang="en-US" dirty="0"/>
              <a:t>提取图像特征</a:t>
            </a:r>
            <a:endParaRPr lang="en-US" altLang="zh-CN" dirty="0"/>
          </a:p>
          <a:p>
            <a:pPr marL="400050" lvl="1"/>
            <a:r>
              <a:rPr lang="zh-CN" altLang="en-US" dirty="0"/>
              <a:t>在传统方法中使用较多的是基于词袋（</a:t>
            </a:r>
            <a:r>
              <a:rPr lang="en-US" altLang="zh-CN" dirty="0"/>
              <a:t>Bag of Words</a:t>
            </a:r>
            <a:r>
              <a:rPr lang="zh-CN" altLang="en-US" dirty="0"/>
              <a:t>）模型的图像分类方法。</a:t>
            </a:r>
            <a:endParaRPr lang="en-US" altLang="zh-CN" dirty="0"/>
          </a:p>
          <a:p>
            <a:pPr marL="400050" lvl="1"/>
            <a:r>
              <a:rPr lang="zh-CN" altLang="en-US" dirty="0"/>
              <a:t>词袋方法借鉴自文本处理</a:t>
            </a:r>
            <a:endParaRPr lang="en-US" altLang="zh-CN" dirty="0"/>
          </a:p>
          <a:p>
            <a:pPr marL="800100" lvl="2"/>
            <a:r>
              <a:rPr lang="zh-CN" altLang="en-US" sz="1600" dirty="0"/>
              <a:t>即一篇文本文档可以用一个装了词的袋子进行表示，袋子中的词为文档中的单词、短语或字。</a:t>
            </a:r>
            <a:endParaRPr lang="en-US" altLang="zh-CN" sz="1600" dirty="0"/>
          </a:p>
          <a:p>
            <a:pPr marL="400050" lvl="1"/>
            <a:r>
              <a:rPr lang="zh-CN" altLang="en-US" dirty="0"/>
              <a:t>对于图像而言，应用词袋方法一般需要构建字典。</a:t>
            </a:r>
            <a:endParaRPr lang="en-US" altLang="zh-CN" dirty="0"/>
          </a:p>
          <a:p>
            <a:pPr marL="400050" lvl="1"/>
            <a:r>
              <a:rPr lang="zh-CN" altLang="en-US" dirty="0"/>
              <a:t>最简单的词袋分类模型框架包括视觉特征抽取、特征编码和分类器设计三个模块。</a:t>
            </a:r>
          </a:p>
        </p:txBody>
      </p:sp>
    </p:spTree>
    <p:extLst>
      <p:ext uri="{BB962C8B-B14F-4D97-AF65-F5344CB8AC3E}">
        <p14:creationId xmlns:p14="http://schemas.microsoft.com/office/powerpoint/2010/main" val="336160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53F3FD42-BCDB-4E57-A2BD-43544ECEB9A8}"/>
              </a:ext>
            </a:extLst>
          </p:cNvPr>
          <p:cNvSpPr>
            <a:spLocks noGrp="1"/>
          </p:cNvSpPr>
          <p:nvPr>
            <p:ph type="title"/>
          </p:nvPr>
        </p:nvSpPr>
        <p:spPr/>
        <p:txBody>
          <a:bodyPr/>
          <a:lstStyle/>
          <a:p>
            <a:r>
              <a:rPr lang="zh-CN" altLang="en-US" dirty="0"/>
              <a:t>基于深度学习的图像分类方法</a:t>
            </a:r>
          </a:p>
        </p:txBody>
      </p:sp>
      <p:sp>
        <p:nvSpPr>
          <p:cNvPr id="6" name="内容占位符 5"/>
          <p:cNvSpPr>
            <a:spLocks noGrp="1"/>
          </p:cNvSpPr>
          <p:nvPr>
            <p:ph idx="1"/>
          </p:nvPr>
        </p:nvSpPr>
        <p:spPr>
          <a:xfrm>
            <a:off x="327378" y="1275644"/>
            <a:ext cx="11130844" cy="4850519"/>
          </a:xfrm>
        </p:spPr>
        <p:txBody>
          <a:bodyPr/>
          <a:lstStyle/>
          <a:p>
            <a:pPr marL="0" lvl="0">
              <a:lnSpc>
                <a:spcPct val="200000"/>
              </a:lnSpc>
            </a:pPr>
            <a:r>
              <a:rPr lang="zh-CN" altLang="en-US" sz="1600" dirty="0">
                <a:solidFill>
                  <a:srgbClr val="000000"/>
                </a:solidFill>
                <a:latin typeface="宋体" panose="02010600030101010101" pitchFamily="2" charset="-122"/>
                <a:ea typeface="宋体" panose="02010600030101010101" pitchFamily="2" charset="-122"/>
              </a:rPr>
              <a:t>可以通过有监督或无监督的方式学习层次化的特征描述，从而取代手工设计或选择图像特征的工作。</a:t>
            </a:r>
            <a:endParaRPr lang="en-US" altLang="zh-CN" sz="1600" dirty="0">
              <a:solidFill>
                <a:srgbClr val="000000"/>
              </a:solidFill>
              <a:latin typeface="宋体" panose="02010600030101010101" pitchFamily="2" charset="-122"/>
              <a:ea typeface="宋体" panose="02010600030101010101" pitchFamily="2" charset="-122"/>
            </a:endParaRPr>
          </a:p>
          <a:p>
            <a:pPr marL="0" lvl="0">
              <a:lnSpc>
                <a:spcPct val="200000"/>
              </a:lnSpc>
            </a:pPr>
            <a:r>
              <a:rPr lang="zh-CN" altLang="en-US" sz="1600" dirty="0">
                <a:solidFill>
                  <a:srgbClr val="000000"/>
                </a:solidFill>
                <a:latin typeface="宋体" panose="02010600030101010101" pitchFamily="2" charset="-122"/>
                <a:ea typeface="宋体" panose="02010600030101010101" pitchFamily="2" charset="-122"/>
              </a:rPr>
              <a:t>深度学习模型中的卷积神经网络在图像分类中发挥了重要的作用，近年来在图像领域取得了惊人的成绩。</a:t>
            </a:r>
            <a:endParaRPr lang="en-US" altLang="zh-CN" sz="1600" dirty="0">
              <a:solidFill>
                <a:srgbClr val="000000"/>
              </a:solidFill>
              <a:latin typeface="宋体" panose="02010600030101010101" pitchFamily="2" charset="-122"/>
              <a:ea typeface="宋体" panose="02010600030101010101" pitchFamily="2" charset="-122"/>
            </a:endParaRPr>
          </a:p>
          <a:p>
            <a:pPr marL="0" lvl="0">
              <a:lnSpc>
                <a:spcPct val="200000"/>
              </a:lnSpc>
            </a:pPr>
            <a:r>
              <a:rPr lang="en-US" altLang="zh-CN" sz="1600" dirty="0">
                <a:solidFill>
                  <a:srgbClr val="000000"/>
                </a:solidFill>
                <a:latin typeface="宋体" panose="02010600030101010101" pitchFamily="2" charset="-122"/>
                <a:ea typeface="宋体" panose="02010600030101010101" pitchFamily="2" charset="-122"/>
              </a:rPr>
              <a:t>CNN</a:t>
            </a:r>
            <a:r>
              <a:rPr lang="zh-CN" altLang="en-US" sz="1600" dirty="0">
                <a:solidFill>
                  <a:srgbClr val="000000"/>
                </a:solidFill>
                <a:latin typeface="宋体" panose="02010600030101010101" pitchFamily="2" charset="-122"/>
                <a:ea typeface="宋体" panose="02010600030101010101" pitchFamily="2" charset="-122"/>
              </a:rPr>
              <a:t>直接利用图像像素信息作为输入，最大程度上保留了输入图像的所有信息，通过卷积操作进行特征的提取和高层抽象，模型输出直接是图像识别的结果。</a:t>
            </a:r>
            <a:endParaRPr lang="en-US" altLang="zh-CN" sz="1600" dirty="0">
              <a:solidFill>
                <a:srgbClr val="000000"/>
              </a:solidFill>
              <a:latin typeface="宋体" panose="02010600030101010101" pitchFamily="2" charset="-122"/>
              <a:ea typeface="宋体" panose="02010600030101010101" pitchFamily="2" charset="-122"/>
            </a:endParaRPr>
          </a:p>
          <a:p>
            <a:pPr marL="0" lvl="0">
              <a:lnSpc>
                <a:spcPct val="200000"/>
              </a:lnSpc>
            </a:pPr>
            <a:r>
              <a:rPr lang="zh-CN" altLang="en-US" sz="1600" dirty="0">
                <a:solidFill>
                  <a:srgbClr val="000000"/>
                </a:solidFill>
                <a:latin typeface="宋体" panose="02010600030101010101" pitchFamily="2" charset="-122"/>
                <a:ea typeface="宋体" panose="02010600030101010101" pitchFamily="2" charset="-122"/>
              </a:rPr>
              <a:t>这种基于“输入</a:t>
            </a:r>
            <a:r>
              <a:rPr lang="en-US" altLang="zh-CN" sz="1600" dirty="0">
                <a:solidFill>
                  <a:srgbClr val="000000"/>
                </a:solidFill>
                <a:latin typeface="宋体" panose="02010600030101010101" pitchFamily="2" charset="-122"/>
                <a:ea typeface="宋体" panose="02010600030101010101" pitchFamily="2" charset="-122"/>
              </a:rPr>
              <a:t>-</a:t>
            </a:r>
            <a:r>
              <a:rPr lang="zh-CN" altLang="en-US" sz="1600" dirty="0">
                <a:solidFill>
                  <a:srgbClr val="000000"/>
                </a:solidFill>
                <a:latin typeface="宋体" panose="02010600030101010101" pitchFamily="2" charset="-122"/>
                <a:ea typeface="宋体" panose="02010600030101010101" pitchFamily="2" charset="-122"/>
              </a:rPr>
              <a:t>输出”的端到端的学习方法通常可以获得非常理想的效果，在学术界和工业界得到了广泛的关注。</a:t>
            </a:r>
          </a:p>
        </p:txBody>
      </p:sp>
    </p:spTree>
    <p:extLst>
      <p:ext uri="{BB962C8B-B14F-4D97-AF65-F5344CB8AC3E}">
        <p14:creationId xmlns:p14="http://schemas.microsoft.com/office/powerpoint/2010/main" val="3992349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 </a:t>
            </a:r>
            <a:r>
              <a:rPr lang="zh-CN" altLang="en-US" dirty="0"/>
              <a:t>卷积神经网络介绍</a:t>
            </a:r>
          </a:p>
        </p:txBody>
      </p:sp>
      <p:sp>
        <p:nvSpPr>
          <p:cNvPr id="3" name="内容占位符 2"/>
          <p:cNvSpPr>
            <a:spLocks noGrp="1"/>
          </p:cNvSpPr>
          <p:nvPr>
            <p:ph idx="1"/>
          </p:nvPr>
        </p:nvSpPr>
        <p:spPr/>
        <p:txBody>
          <a:bodyPr/>
          <a:lstStyle/>
          <a:p>
            <a:pPr lvl="0" eaLnBrk="0" hangingPunct="0">
              <a:lnSpc>
                <a:spcPct val="200000"/>
              </a:lnSpc>
              <a:spcBef>
                <a:spcPct val="0"/>
              </a:spcBef>
              <a:buFont typeface="Wingdings" panose="05000000000000000000" pitchFamily="2" charset="2"/>
              <a:buChar char="Ø"/>
            </a:pPr>
            <a:r>
              <a:rPr lang="zh-CN" altLang="en-US" kern="1200" dirty="0">
                <a:solidFill>
                  <a:srgbClr val="000000"/>
                </a:solidFill>
                <a:latin typeface="Arial" panose="020B0604020202020204" pitchFamily="34" charset="0"/>
              </a:rPr>
              <a:t>卷积神经网络</a:t>
            </a:r>
            <a:endParaRPr lang="en-US" altLang="zh-CN" kern="1200" dirty="0">
              <a:solidFill>
                <a:srgbClr val="000000"/>
              </a:solidFill>
              <a:latin typeface="Arial" panose="020B0604020202020204" pitchFamily="34" charset="0"/>
            </a:endParaRPr>
          </a:p>
          <a:p>
            <a:pPr marL="457200" lvl="1" eaLnBrk="0" hangingPunct="0">
              <a:lnSpc>
                <a:spcPct val="200000"/>
              </a:lnSpc>
              <a:spcBef>
                <a:spcPct val="0"/>
              </a:spcBef>
              <a:buFont typeface="Wingdings" panose="05000000000000000000" pitchFamily="2" charset="2"/>
              <a:buChar char="Ø"/>
            </a:pPr>
            <a:r>
              <a:rPr lang="zh-CN" altLang="en-US" kern="1200" dirty="0">
                <a:solidFill>
                  <a:srgbClr val="000000"/>
                </a:solidFill>
                <a:latin typeface="Arial" panose="020B0604020202020204" pitchFamily="34" charset="0"/>
              </a:rPr>
              <a:t>卷积层</a:t>
            </a:r>
            <a:endParaRPr lang="en-US" altLang="zh-CN" kern="1200" dirty="0">
              <a:solidFill>
                <a:srgbClr val="000000"/>
              </a:solidFill>
              <a:latin typeface="Arial" panose="020B0604020202020204" pitchFamily="34" charset="0"/>
            </a:endParaRPr>
          </a:p>
          <a:p>
            <a:pPr marL="457200" lvl="1" eaLnBrk="0" hangingPunct="0">
              <a:lnSpc>
                <a:spcPct val="200000"/>
              </a:lnSpc>
              <a:spcBef>
                <a:spcPct val="0"/>
              </a:spcBef>
              <a:buFont typeface="Wingdings" panose="05000000000000000000" pitchFamily="2" charset="2"/>
              <a:buChar char="Ø"/>
            </a:pPr>
            <a:r>
              <a:rPr lang="zh-CN" altLang="en-US" kern="1200" dirty="0">
                <a:solidFill>
                  <a:srgbClr val="000000"/>
                </a:solidFill>
                <a:latin typeface="Arial" panose="020B0604020202020204" pitchFamily="34" charset="0"/>
              </a:rPr>
              <a:t>池化层</a:t>
            </a:r>
            <a:endParaRPr lang="en-US" altLang="zh-CN" kern="1200" dirty="0">
              <a:solidFill>
                <a:srgbClr val="000000"/>
              </a:solidFill>
              <a:latin typeface="Arial" panose="020B0604020202020204" pitchFamily="34" charset="0"/>
            </a:endParaRPr>
          </a:p>
          <a:p>
            <a:pPr marL="457200" lvl="1" eaLnBrk="0" hangingPunct="0">
              <a:lnSpc>
                <a:spcPct val="200000"/>
              </a:lnSpc>
              <a:spcBef>
                <a:spcPct val="0"/>
              </a:spcBef>
              <a:buFont typeface="Wingdings" panose="05000000000000000000" pitchFamily="2" charset="2"/>
              <a:buChar char="Ø"/>
            </a:pPr>
            <a:r>
              <a:rPr lang="zh-CN" altLang="en-US" kern="1200" dirty="0">
                <a:solidFill>
                  <a:srgbClr val="000000"/>
                </a:solidFill>
                <a:latin typeface="Arial" panose="020B0604020202020204" pitchFamily="34" charset="0"/>
              </a:rPr>
              <a:t>分类层的作用和特点</a:t>
            </a:r>
            <a:endParaRPr lang="en-US" altLang="zh-CN" kern="1200" dirty="0">
              <a:solidFill>
                <a:srgbClr val="000000"/>
              </a:solidFill>
              <a:latin typeface="Arial" panose="020B0604020202020204" pitchFamily="34" charset="0"/>
            </a:endParaRPr>
          </a:p>
        </p:txBody>
      </p:sp>
    </p:spTree>
    <p:extLst>
      <p:ext uri="{BB962C8B-B14F-4D97-AF65-F5344CB8AC3E}">
        <p14:creationId xmlns:p14="http://schemas.microsoft.com/office/powerpoint/2010/main" val="3987879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6.2.1 </a:t>
            </a:r>
            <a:r>
              <a:rPr lang="zh-CN" altLang="en-US" dirty="0"/>
              <a:t>卷积层</a:t>
            </a:r>
          </a:p>
        </p:txBody>
      </p:sp>
      <p:sp>
        <p:nvSpPr>
          <p:cNvPr id="3" name="内容占位符 2"/>
          <p:cNvSpPr>
            <a:spLocks noGrp="1"/>
          </p:cNvSpPr>
          <p:nvPr>
            <p:ph idx="1"/>
          </p:nvPr>
        </p:nvSpPr>
        <p:spPr/>
        <p:txBody>
          <a:bodyPr/>
          <a:lstStyle/>
          <a:p>
            <a:pPr marL="0" lvl="0" indent="-285750" eaLnBrk="0" hangingPunct="0">
              <a:lnSpc>
                <a:spcPct val="200000"/>
              </a:lnSpc>
              <a:spcBef>
                <a:spcPct val="0"/>
              </a:spcBef>
            </a:pPr>
            <a:r>
              <a:rPr lang="zh-CN" altLang="en-US" kern="1200" dirty="0">
                <a:solidFill>
                  <a:srgbClr val="000000"/>
                </a:solidFill>
              </a:rPr>
              <a:t>卷积层的基本作用</a:t>
            </a:r>
            <a:endParaRPr lang="en-US" altLang="zh-CN" kern="1200" dirty="0">
              <a:solidFill>
                <a:srgbClr val="000000"/>
              </a:solidFill>
            </a:endParaRPr>
          </a:p>
          <a:p>
            <a:pPr marL="400050" lvl="1" eaLnBrk="0" hangingPunct="0">
              <a:lnSpc>
                <a:spcPct val="200000"/>
              </a:lnSpc>
              <a:spcBef>
                <a:spcPct val="0"/>
              </a:spcBef>
            </a:pPr>
            <a:r>
              <a:rPr lang="zh-CN" altLang="en-US" kern="1200" dirty="0">
                <a:solidFill>
                  <a:srgbClr val="000000"/>
                </a:solidFill>
              </a:rPr>
              <a:t>执行卷积操作提取底层到高层的特征</a:t>
            </a:r>
            <a:endParaRPr lang="en-US" altLang="zh-CN" kern="1200" dirty="0">
              <a:solidFill>
                <a:srgbClr val="000000"/>
              </a:solidFill>
            </a:endParaRPr>
          </a:p>
          <a:p>
            <a:pPr marL="400050" lvl="1" eaLnBrk="0" hangingPunct="0">
              <a:lnSpc>
                <a:spcPct val="200000"/>
              </a:lnSpc>
              <a:spcBef>
                <a:spcPct val="0"/>
              </a:spcBef>
            </a:pPr>
            <a:r>
              <a:rPr lang="zh-CN" altLang="en-US" kern="1200" dirty="0">
                <a:solidFill>
                  <a:srgbClr val="000000"/>
                </a:solidFill>
              </a:rPr>
              <a:t>发掘出输入数据（图片）的局部关联性质和空间不变性质</a:t>
            </a:r>
            <a:r>
              <a:rPr lang="zh-CN" altLang="en-US" sz="1200" kern="1200" dirty="0">
                <a:solidFill>
                  <a:srgbClr val="000000"/>
                </a:solidFill>
              </a:rPr>
              <a:t>。</a:t>
            </a:r>
            <a:endParaRPr lang="en-US" altLang="zh-CN" sz="1200" kern="1200" dirty="0">
              <a:solidFill>
                <a:srgbClr val="000000"/>
              </a:solidFill>
            </a:endParaRPr>
          </a:p>
          <a:p>
            <a:pPr marL="0" eaLnBrk="0" hangingPunct="0">
              <a:lnSpc>
                <a:spcPct val="200000"/>
              </a:lnSpc>
              <a:spcBef>
                <a:spcPct val="0"/>
              </a:spcBef>
            </a:pPr>
            <a:r>
              <a:rPr lang="zh-CN" altLang="en-US" kern="1200" dirty="0">
                <a:solidFill>
                  <a:srgbClr val="000000"/>
                </a:solidFill>
              </a:rPr>
              <a:t>卷积层的构成</a:t>
            </a:r>
            <a:endParaRPr lang="en-US" altLang="zh-CN" kern="1200" dirty="0">
              <a:solidFill>
                <a:srgbClr val="000000"/>
              </a:solidFill>
            </a:endParaRPr>
          </a:p>
          <a:p>
            <a:pPr marL="400050" lvl="1" eaLnBrk="0" hangingPunct="0">
              <a:lnSpc>
                <a:spcPct val="200000"/>
              </a:lnSpc>
              <a:spcBef>
                <a:spcPct val="0"/>
              </a:spcBef>
            </a:pPr>
            <a:r>
              <a:rPr lang="zh-CN" altLang="en-US" kern="1200" dirty="0">
                <a:solidFill>
                  <a:srgbClr val="000000"/>
                </a:solidFill>
              </a:rPr>
              <a:t>由一系列参数可学习的滤波器集合构成。</a:t>
            </a:r>
            <a:endParaRPr lang="en-US" altLang="zh-CN" kern="1200" dirty="0">
              <a:solidFill>
                <a:srgbClr val="000000"/>
              </a:solidFill>
            </a:endParaRPr>
          </a:p>
          <a:p>
            <a:pPr marL="400050" lvl="1" eaLnBrk="0" hangingPunct="0">
              <a:lnSpc>
                <a:spcPct val="200000"/>
              </a:lnSpc>
              <a:spcBef>
                <a:spcPct val="0"/>
              </a:spcBef>
            </a:pPr>
            <a:r>
              <a:rPr lang="zh-CN" altLang="en-US" kern="1200" dirty="0">
                <a:solidFill>
                  <a:srgbClr val="000000"/>
                </a:solidFill>
              </a:rPr>
              <a:t>每个卷积层上都会有一组滤波器</a:t>
            </a:r>
            <a:endParaRPr lang="en-US" altLang="zh-CN" kern="1200" dirty="0">
              <a:solidFill>
                <a:srgbClr val="000000"/>
              </a:solidFill>
            </a:endParaRPr>
          </a:p>
          <a:p>
            <a:pPr marL="400050" lvl="1" eaLnBrk="0" hangingPunct="0">
              <a:lnSpc>
                <a:spcPct val="200000"/>
              </a:lnSpc>
              <a:spcBef>
                <a:spcPct val="0"/>
              </a:spcBef>
            </a:pPr>
            <a:r>
              <a:rPr lang="zh-CN" altLang="en-US" kern="1200" dirty="0">
                <a:solidFill>
                  <a:srgbClr val="000000"/>
                </a:solidFill>
              </a:rPr>
              <a:t>每个滤波器都会生成一个对应的</a:t>
            </a:r>
            <a:r>
              <a:rPr lang="en-US" altLang="zh-CN" kern="1200" dirty="0">
                <a:solidFill>
                  <a:srgbClr val="000000"/>
                </a:solidFill>
              </a:rPr>
              <a:t>2</a:t>
            </a:r>
            <a:r>
              <a:rPr lang="zh-CN" altLang="en-US" kern="1200" dirty="0">
                <a:solidFill>
                  <a:srgbClr val="000000"/>
                </a:solidFill>
              </a:rPr>
              <a:t>维特征图，将这些特征图在不同通道上层叠起来就得到了输出数据体。</a:t>
            </a:r>
          </a:p>
        </p:txBody>
      </p:sp>
    </p:spTree>
    <p:extLst>
      <p:ext uri="{BB962C8B-B14F-4D97-AF65-F5344CB8AC3E}">
        <p14:creationId xmlns:p14="http://schemas.microsoft.com/office/powerpoint/2010/main" val="386883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卷积层</a:t>
            </a:r>
          </a:p>
        </p:txBody>
      </p:sp>
      <p:sp>
        <p:nvSpPr>
          <p:cNvPr id="3" name="内容占位符 2"/>
          <p:cNvSpPr>
            <a:spLocks noGrp="1"/>
          </p:cNvSpPr>
          <p:nvPr>
            <p:ph idx="1"/>
          </p:nvPr>
        </p:nvSpPr>
        <p:spPr/>
        <p:txBody>
          <a:bodyPr/>
          <a:lstStyle/>
          <a:p>
            <a:pPr lvl="0" eaLnBrk="0" hangingPunct="0">
              <a:lnSpc>
                <a:spcPct val="200000"/>
              </a:lnSpc>
              <a:spcBef>
                <a:spcPct val="0"/>
              </a:spcBef>
            </a:pPr>
            <a:r>
              <a:rPr lang="zh-CN" altLang="en-US" kern="1200" dirty="0">
                <a:solidFill>
                  <a:srgbClr val="000000"/>
                </a:solidFill>
                <a:latin typeface="Arial" panose="020B0604020202020204" pitchFamily="34" charset="0"/>
              </a:rPr>
              <a:t>滤波器</a:t>
            </a:r>
            <a:endParaRPr lang="en-US" altLang="zh-CN" kern="1200" dirty="0">
              <a:solidFill>
                <a:srgbClr val="000000"/>
              </a:solidFill>
              <a:latin typeface="Arial" panose="020B0604020202020204" pitchFamily="34" charset="0"/>
            </a:endParaRPr>
          </a:p>
          <a:p>
            <a:pPr marL="400050" lvl="1" eaLnBrk="0" hangingPunct="0">
              <a:lnSpc>
                <a:spcPct val="200000"/>
              </a:lnSpc>
              <a:spcBef>
                <a:spcPct val="0"/>
              </a:spcBef>
            </a:pPr>
            <a:r>
              <a:rPr lang="zh-CN" altLang="en-US" sz="1200" kern="1200" dirty="0">
                <a:solidFill>
                  <a:srgbClr val="000000"/>
                </a:solidFill>
              </a:rPr>
              <a:t>滤波器（</a:t>
            </a:r>
            <a:r>
              <a:rPr lang="en-US" altLang="zh-CN" sz="1200" kern="1200" dirty="0">
                <a:solidFill>
                  <a:srgbClr val="000000"/>
                </a:solidFill>
              </a:rPr>
              <a:t>Filter</a:t>
            </a:r>
            <a:r>
              <a:rPr lang="zh-CN" altLang="en-US" sz="1200" kern="1200" dirty="0">
                <a:solidFill>
                  <a:srgbClr val="000000"/>
                </a:solidFill>
              </a:rPr>
              <a:t>）即一组固定的权重，如图所示，矩阵框中的数值即为权重数值。</a:t>
            </a:r>
            <a:endParaRPr lang="en-US" altLang="zh-CN" sz="1200" kern="1200" dirty="0">
              <a:solidFill>
                <a:srgbClr val="000000"/>
              </a:solidFill>
            </a:endParaRPr>
          </a:p>
          <a:p>
            <a:pPr marL="400050" lvl="1" eaLnBrk="0" hangingPunct="0">
              <a:lnSpc>
                <a:spcPct val="200000"/>
              </a:lnSpc>
              <a:spcBef>
                <a:spcPct val="0"/>
              </a:spcBef>
            </a:pPr>
            <a:r>
              <a:rPr lang="zh-CN" altLang="en-US" sz="1200" kern="1200" dirty="0">
                <a:solidFill>
                  <a:srgbClr val="000000"/>
                </a:solidFill>
              </a:rPr>
              <a:t>如果深度方向上属于同一层次的所有神经元都使用同一个权重向量，那么卷积层的正向传播相当于是在计算神经元权重和输入数据体的卷积，</a:t>
            </a:r>
            <a:endParaRPr lang="en-US" altLang="zh-CN" sz="1200" kern="1200" dirty="0">
              <a:solidFill>
                <a:srgbClr val="000000"/>
              </a:solidFill>
            </a:endParaRPr>
          </a:p>
          <a:p>
            <a:pPr marL="400050" lvl="1" eaLnBrk="0" hangingPunct="0">
              <a:lnSpc>
                <a:spcPct val="200000"/>
              </a:lnSpc>
              <a:spcBef>
                <a:spcPct val="0"/>
              </a:spcBef>
            </a:pPr>
            <a:r>
              <a:rPr lang="zh-CN" altLang="en-US" sz="1200" kern="1200" dirty="0">
                <a:solidFill>
                  <a:srgbClr val="000000"/>
                </a:solidFill>
              </a:rPr>
              <a:t>这些权重集合称为滤波器或卷积核（</a:t>
            </a:r>
            <a:r>
              <a:rPr lang="en-US" altLang="zh-CN" sz="1200" kern="1200" dirty="0">
                <a:solidFill>
                  <a:srgbClr val="000000"/>
                </a:solidFill>
              </a:rPr>
              <a:t>Kernel</a:t>
            </a:r>
            <a:r>
              <a:rPr lang="zh-CN" altLang="en-US" sz="1200" kern="1200" dirty="0">
                <a:solidFill>
                  <a:srgbClr val="000000"/>
                </a:solidFill>
              </a:rPr>
              <a:t>）</a:t>
            </a:r>
            <a:endParaRPr lang="en-US" altLang="zh-CN" sz="1200" kern="1200" dirty="0">
              <a:solidFill>
                <a:srgbClr val="000000"/>
              </a:solidFill>
            </a:endParaRPr>
          </a:p>
          <a:p>
            <a:pPr marL="0" eaLnBrk="0" hangingPunct="0">
              <a:lnSpc>
                <a:spcPct val="200000"/>
              </a:lnSpc>
              <a:spcBef>
                <a:spcPct val="0"/>
              </a:spcBef>
            </a:pPr>
            <a:r>
              <a:rPr lang="zh-CN" altLang="en-US" kern="1200" dirty="0">
                <a:solidFill>
                  <a:srgbClr val="000000"/>
                </a:solidFill>
              </a:rPr>
              <a:t>滤波器的通道数应与输入数据体的通道数保持一致</a:t>
            </a:r>
            <a:endParaRPr lang="en-US" altLang="zh-CN" kern="1200" dirty="0">
              <a:solidFill>
                <a:srgbClr val="000000"/>
              </a:solidFill>
            </a:endParaRPr>
          </a:p>
          <a:p>
            <a:pPr marL="0" lvl="0" indent="0" eaLnBrk="0" hangingPunct="0">
              <a:lnSpc>
                <a:spcPct val="200000"/>
              </a:lnSpc>
              <a:spcBef>
                <a:spcPct val="0"/>
              </a:spcBef>
              <a:buNone/>
            </a:pPr>
            <a:r>
              <a:rPr lang="zh-CN" altLang="en-US" sz="1400" kern="1200" dirty="0">
                <a:solidFill>
                  <a:srgbClr val="000000"/>
                </a:solidFill>
              </a:rPr>
              <a:t>对照图中滤波器的两种基本形式，举例来说，当输入是</a:t>
            </a:r>
            <a:endParaRPr lang="en-US" altLang="zh-CN" sz="1400" kern="1200" dirty="0">
              <a:solidFill>
                <a:srgbClr val="000000"/>
              </a:solidFill>
            </a:endParaRPr>
          </a:p>
          <a:p>
            <a:pPr marL="0" lvl="0" indent="0" eaLnBrk="0" hangingPunct="0">
              <a:lnSpc>
                <a:spcPct val="200000"/>
              </a:lnSpc>
              <a:spcBef>
                <a:spcPct val="0"/>
              </a:spcBef>
              <a:buNone/>
            </a:pPr>
            <a:r>
              <a:rPr lang="zh-CN" altLang="en-US" sz="1400" kern="1200" dirty="0">
                <a:solidFill>
                  <a:srgbClr val="000000"/>
                </a:solidFill>
              </a:rPr>
              <a:t>一张大小为</a:t>
            </a:r>
            <a:r>
              <a:rPr lang="en-US" altLang="zh-CN" sz="1400" kern="1200" dirty="0">
                <a:solidFill>
                  <a:srgbClr val="000000"/>
                </a:solidFill>
              </a:rPr>
              <a:t>32×32</a:t>
            </a:r>
            <a:r>
              <a:rPr lang="zh-CN" altLang="en-US" sz="1400" kern="1200" dirty="0">
                <a:solidFill>
                  <a:srgbClr val="000000"/>
                </a:solidFill>
              </a:rPr>
              <a:t>的灰度图像时，对应的滤波器可以采</a:t>
            </a:r>
            <a:endParaRPr lang="en-US" altLang="zh-CN" sz="1400" kern="1200" dirty="0">
              <a:solidFill>
                <a:srgbClr val="000000"/>
              </a:solidFill>
            </a:endParaRPr>
          </a:p>
          <a:p>
            <a:pPr marL="0" lvl="0" indent="0" eaLnBrk="0" hangingPunct="0">
              <a:lnSpc>
                <a:spcPct val="200000"/>
              </a:lnSpc>
              <a:spcBef>
                <a:spcPct val="0"/>
              </a:spcBef>
              <a:buNone/>
            </a:pPr>
            <a:r>
              <a:rPr lang="zh-CN" altLang="en-US" sz="1400" kern="1200" dirty="0">
                <a:solidFill>
                  <a:srgbClr val="000000"/>
                </a:solidFill>
              </a:rPr>
              <a:t>用左侧所示的</a:t>
            </a:r>
            <a:r>
              <a:rPr lang="en-US" altLang="zh-CN" sz="1400" kern="1200" dirty="0">
                <a:solidFill>
                  <a:srgbClr val="000000"/>
                </a:solidFill>
              </a:rPr>
              <a:t>2</a:t>
            </a:r>
            <a:r>
              <a:rPr lang="zh-CN" altLang="en-US" sz="1400" kern="1200" dirty="0">
                <a:solidFill>
                  <a:srgbClr val="000000"/>
                </a:solidFill>
              </a:rPr>
              <a:t>维形式；而当输入是一张大小为</a:t>
            </a:r>
            <a:r>
              <a:rPr lang="en-US" altLang="zh-CN" sz="1400" kern="1200" dirty="0">
                <a:solidFill>
                  <a:srgbClr val="000000"/>
                </a:solidFill>
              </a:rPr>
              <a:t>32×32</a:t>
            </a:r>
          </a:p>
          <a:p>
            <a:pPr marL="0" lvl="0" indent="0" eaLnBrk="0" hangingPunct="0">
              <a:lnSpc>
                <a:spcPct val="200000"/>
              </a:lnSpc>
              <a:spcBef>
                <a:spcPct val="0"/>
              </a:spcBef>
              <a:buNone/>
            </a:pPr>
            <a:r>
              <a:rPr lang="en-US" altLang="zh-CN" sz="1400" kern="1200" dirty="0">
                <a:solidFill>
                  <a:srgbClr val="000000"/>
                </a:solidFill>
              </a:rPr>
              <a:t>×3</a:t>
            </a:r>
            <a:r>
              <a:rPr lang="zh-CN" altLang="en-US" sz="1400" kern="1200" dirty="0">
                <a:solidFill>
                  <a:srgbClr val="000000"/>
                </a:solidFill>
              </a:rPr>
              <a:t>的彩色图像时（其中</a:t>
            </a:r>
            <a:r>
              <a:rPr lang="en-US" altLang="zh-CN" sz="1400" kern="1200" dirty="0">
                <a:solidFill>
                  <a:srgbClr val="000000"/>
                </a:solidFill>
              </a:rPr>
              <a:t>3</a:t>
            </a:r>
            <a:r>
              <a:rPr lang="zh-CN" altLang="en-US" sz="1400" kern="1200" dirty="0">
                <a:solidFill>
                  <a:srgbClr val="000000"/>
                </a:solidFill>
              </a:rPr>
              <a:t>表示颜色通道数），必须采用</a:t>
            </a:r>
            <a:endParaRPr lang="en-US" altLang="zh-CN" sz="1400" kern="1200" dirty="0">
              <a:solidFill>
                <a:srgbClr val="000000"/>
              </a:solidFill>
            </a:endParaRPr>
          </a:p>
          <a:p>
            <a:pPr marL="0" lvl="0" indent="0" eaLnBrk="0" hangingPunct="0">
              <a:lnSpc>
                <a:spcPct val="200000"/>
              </a:lnSpc>
              <a:spcBef>
                <a:spcPct val="0"/>
              </a:spcBef>
              <a:buNone/>
            </a:pPr>
            <a:r>
              <a:rPr lang="zh-CN" altLang="en-US" sz="1400" kern="1200" dirty="0">
                <a:solidFill>
                  <a:srgbClr val="000000"/>
                </a:solidFill>
              </a:rPr>
              <a:t>通道数同样为</a:t>
            </a:r>
            <a:r>
              <a:rPr lang="en-US" altLang="zh-CN" sz="1400" kern="1200" dirty="0">
                <a:solidFill>
                  <a:srgbClr val="000000"/>
                </a:solidFill>
              </a:rPr>
              <a:t>3</a:t>
            </a:r>
            <a:r>
              <a:rPr lang="zh-CN" altLang="en-US" sz="1400" kern="1200" dirty="0">
                <a:solidFill>
                  <a:srgbClr val="000000"/>
                </a:solidFill>
              </a:rPr>
              <a:t>的滤波器，例如可以采用右侧所示形式。</a:t>
            </a:r>
          </a:p>
        </p:txBody>
      </p:sp>
      <p:pic>
        <p:nvPicPr>
          <p:cNvPr id="4" name="图片 3"/>
          <p:cNvPicPr>
            <a:picLocks noChangeAspect="1"/>
          </p:cNvPicPr>
          <p:nvPr/>
        </p:nvPicPr>
        <p:blipFill>
          <a:blip r:embed="rId2"/>
          <a:stretch>
            <a:fillRect/>
          </a:stretch>
        </p:blipFill>
        <p:spPr>
          <a:xfrm>
            <a:off x="6096000" y="3523257"/>
            <a:ext cx="4467925" cy="2663385"/>
          </a:xfrm>
          <a:prstGeom prst="rect">
            <a:avLst/>
          </a:prstGeom>
        </p:spPr>
      </p:pic>
    </p:spTree>
    <p:extLst>
      <p:ext uri="{BB962C8B-B14F-4D97-AF65-F5344CB8AC3E}">
        <p14:creationId xmlns:p14="http://schemas.microsoft.com/office/powerpoint/2010/main" val="721927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卷积层</a:t>
            </a:r>
          </a:p>
        </p:txBody>
      </p:sp>
      <p:sp>
        <p:nvSpPr>
          <p:cNvPr id="3" name="内容占位符 2"/>
          <p:cNvSpPr>
            <a:spLocks noGrp="1"/>
          </p:cNvSpPr>
          <p:nvPr>
            <p:ph idx="1"/>
          </p:nvPr>
        </p:nvSpPr>
        <p:spPr/>
        <p:txBody>
          <a:bodyPr/>
          <a:lstStyle/>
          <a:p>
            <a:pPr lvl="0" eaLnBrk="0" hangingPunct="0">
              <a:lnSpc>
                <a:spcPct val="200000"/>
              </a:lnSpc>
              <a:spcBef>
                <a:spcPct val="0"/>
              </a:spcBef>
            </a:pPr>
            <a:r>
              <a:rPr lang="zh-CN" altLang="en-US" sz="2400" kern="1200" dirty="0">
                <a:solidFill>
                  <a:srgbClr val="000000"/>
                </a:solidFill>
                <a:latin typeface="Arial" panose="020B0604020202020204" pitchFamily="34" charset="0"/>
              </a:rPr>
              <a:t>滤波器</a:t>
            </a:r>
            <a:endParaRPr lang="en-US" altLang="zh-CN" sz="2400" kern="1200" dirty="0">
              <a:solidFill>
                <a:srgbClr val="000000"/>
              </a:solidFill>
              <a:latin typeface="Arial" panose="020B0604020202020204" pitchFamily="34" charset="0"/>
            </a:endParaRPr>
          </a:p>
          <a:p>
            <a:pPr marL="0" lvl="0" indent="-285750" eaLnBrk="0" hangingPunct="0">
              <a:lnSpc>
                <a:spcPct val="200000"/>
              </a:lnSpc>
              <a:spcBef>
                <a:spcPct val="0"/>
              </a:spcBef>
            </a:pPr>
            <a:r>
              <a:rPr lang="zh-CN" altLang="en-US" sz="1800" kern="1200" dirty="0">
                <a:solidFill>
                  <a:srgbClr val="000000"/>
                </a:solidFill>
              </a:rPr>
              <a:t>在很大程度上，构建卷积神经网络的任务就在于构建这些滤波器：</a:t>
            </a:r>
            <a:endParaRPr lang="en-US" altLang="zh-CN" sz="1800" kern="1200" dirty="0">
              <a:solidFill>
                <a:srgbClr val="000000"/>
              </a:solidFill>
            </a:endParaRPr>
          </a:p>
          <a:p>
            <a:pPr marL="400050" lvl="1" eaLnBrk="0" hangingPunct="0">
              <a:lnSpc>
                <a:spcPct val="200000"/>
              </a:lnSpc>
              <a:spcBef>
                <a:spcPct val="0"/>
              </a:spcBef>
            </a:pPr>
            <a:r>
              <a:rPr lang="zh-CN" altLang="en-US" sz="1400" kern="1200" dirty="0">
                <a:solidFill>
                  <a:srgbClr val="000000"/>
                </a:solidFill>
              </a:rPr>
              <a:t>通过改变这些滤波器的权重值，使得这些滤波器对特定的特征有高的激活值，从而识别特定的特征，以达到</a:t>
            </a:r>
            <a:r>
              <a:rPr lang="en-US" altLang="zh-CN" sz="1400" kern="1200" dirty="0">
                <a:solidFill>
                  <a:srgbClr val="000000"/>
                </a:solidFill>
              </a:rPr>
              <a:t>CNN</a:t>
            </a:r>
            <a:r>
              <a:rPr lang="zh-CN" altLang="en-US" sz="1400" kern="1200" dirty="0">
                <a:solidFill>
                  <a:srgbClr val="000000"/>
                </a:solidFill>
              </a:rPr>
              <a:t>网络分类、检测等目的。</a:t>
            </a:r>
          </a:p>
          <a:p>
            <a:pPr marL="0" lvl="0" indent="-285750" eaLnBrk="0" hangingPunct="0">
              <a:lnSpc>
                <a:spcPct val="200000"/>
              </a:lnSpc>
              <a:spcBef>
                <a:spcPct val="0"/>
              </a:spcBef>
            </a:pPr>
            <a:r>
              <a:rPr lang="zh-CN" altLang="en-US" sz="1800" kern="1200" dirty="0">
                <a:solidFill>
                  <a:srgbClr val="000000"/>
                </a:solidFill>
              </a:rPr>
              <a:t>在卷积神经网络中，从前往后不同卷积层所提取的特征会逐渐复杂化。</a:t>
            </a:r>
            <a:endParaRPr lang="en-US" altLang="zh-CN" sz="1800" kern="1200" dirty="0">
              <a:solidFill>
                <a:srgbClr val="000000"/>
              </a:solidFill>
            </a:endParaRPr>
          </a:p>
          <a:p>
            <a:pPr marL="400050" lvl="1" eaLnBrk="0" hangingPunct="0">
              <a:lnSpc>
                <a:spcPct val="200000"/>
              </a:lnSpc>
              <a:spcBef>
                <a:spcPct val="0"/>
              </a:spcBef>
            </a:pPr>
            <a:r>
              <a:rPr lang="zh-CN" altLang="en-US" sz="1400" kern="1200" dirty="0">
                <a:solidFill>
                  <a:srgbClr val="000000"/>
                </a:solidFill>
              </a:rPr>
              <a:t>一般来说，卷积神经网络的第一个卷积层的滤波器检测到的是低阶特征</a:t>
            </a:r>
            <a:endParaRPr lang="en-US" altLang="zh-CN" sz="1400" kern="1200" dirty="0">
              <a:solidFill>
                <a:srgbClr val="000000"/>
              </a:solidFill>
            </a:endParaRPr>
          </a:p>
          <a:p>
            <a:pPr marL="800100" lvl="2" eaLnBrk="0" hangingPunct="0">
              <a:lnSpc>
                <a:spcPct val="200000"/>
              </a:lnSpc>
              <a:spcBef>
                <a:spcPct val="0"/>
              </a:spcBef>
            </a:pPr>
            <a:r>
              <a:rPr lang="zh-CN" altLang="en-US" sz="1200" kern="1200" dirty="0">
                <a:solidFill>
                  <a:srgbClr val="000000"/>
                </a:solidFill>
              </a:rPr>
              <a:t>比如边、角、曲线等。</a:t>
            </a:r>
            <a:endParaRPr lang="en-US" altLang="zh-CN" sz="1200" kern="1200" dirty="0">
              <a:solidFill>
                <a:srgbClr val="000000"/>
              </a:solidFill>
            </a:endParaRPr>
          </a:p>
          <a:p>
            <a:pPr marL="400050" lvl="1" eaLnBrk="0" hangingPunct="0">
              <a:lnSpc>
                <a:spcPct val="200000"/>
              </a:lnSpc>
              <a:spcBef>
                <a:spcPct val="0"/>
              </a:spcBef>
            </a:pPr>
            <a:r>
              <a:rPr lang="zh-CN" altLang="en-US" sz="1400" kern="1200" dirty="0">
                <a:solidFill>
                  <a:srgbClr val="000000"/>
                </a:solidFill>
              </a:rPr>
              <a:t>第二个卷积层的输入实际上是第一层的输出，即滤波器特征图。</a:t>
            </a:r>
            <a:endParaRPr lang="en-US" altLang="zh-CN" sz="1400" kern="1200" dirty="0">
              <a:solidFill>
                <a:srgbClr val="000000"/>
              </a:solidFill>
            </a:endParaRPr>
          </a:p>
          <a:p>
            <a:pPr marL="800100" lvl="2" eaLnBrk="0" hangingPunct="0">
              <a:lnSpc>
                <a:spcPct val="200000"/>
              </a:lnSpc>
              <a:spcBef>
                <a:spcPct val="0"/>
              </a:spcBef>
            </a:pPr>
            <a:r>
              <a:rPr lang="zh-CN" altLang="en-US" sz="1200" kern="1200" dirty="0">
                <a:solidFill>
                  <a:srgbClr val="000000"/>
                </a:solidFill>
              </a:rPr>
              <a:t>这一层的滤波器往往被用来检测低价特征的组合情况，如半圆、四边形等。如此累积递进，能够检测到更复杂、更抽象的特征。</a:t>
            </a:r>
            <a:endParaRPr lang="en-US" altLang="zh-CN" sz="1200" kern="1200" dirty="0">
              <a:solidFill>
                <a:srgbClr val="000000"/>
              </a:solidFill>
            </a:endParaRPr>
          </a:p>
          <a:p>
            <a:pPr marL="400050" lvl="1" eaLnBrk="0" hangingPunct="0">
              <a:lnSpc>
                <a:spcPct val="200000"/>
              </a:lnSpc>
              <a:spcBef>
                <a:spcPct val="0"/>
              </a:spcBef>
            </a:pPr>
            <a:r>
              <a:rPr lang="zh-CN" altLang="en-US" sz="1400" kern="1200" dirty="0">
                <a:solidFill>
                  <a:srgbClr val="000000"/>
                </a:solidFill>
              </a:rPr>
              <a:t>实际上，这与人类大脑处理视觉信息时所遵循的从低阶特征到高阶特征的模式是一致的。</a:t>
            </a:r>
            <a:endParaRPr lang="en-US" altLang="zh-CN" sz="1400" kern="1200" dirty="0">
              <a:solidFill>
                <a:srgbClr val="000000"/>
              </a:solidFill>
            </a:endParaRPr>
          </a:p>
        </p:txBody>
      </p:sp>
    </p:spTree>
    <p:extLst>
      <p:ext uri="{BB962C8B-B14F-4D97-AF65-F5344CB8AC3E}">
        <p14:creationId xmlns:p14="http://schemas.microsoft.com/office/powerpoint/2010/main" val="3622483819"/>
      </p:ext>
    </p:extLst>
  </p:cSld>
  <p:clrMapOvr>
    <a:masterClrMapping/>
  </p:clrMapOvr>
</p:sld>
</file>

<file path=ppt/theme/theme1.xml><?xml version="1.0" encoding="utf-8"?>
<a:theme xmlns:a="http://schemas.openxmlformats.org/drawingml/2006/main" name="PaddlPaddl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Arial Unicode MS"/>
        <a:cs typeface="Arial Unicode MS"/>
      </a:majorFont>
      <a:minorFont>
        <a:latin typeface="Calibri"/>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ddlPaddle" id="{D5E49504-3005-42BD-B1F1-FE7EF4A6B796}" vid="{1EFA4A4C-A82A-4919-A2AC-C85AA58CDBA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PaddlPaddle</Template>
  <TotalTime>1322</TotalTime>
  <Words>3642</Words>
  <Application>Microsoft Office PowerPoint</Application>
  <PresentationFormat>宽屏</PresentationFormat>
  <Paragraphs>218</Paragraphs>
  <Slides>27</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Arial Unicode MS</vt:lpstr>
      <vt:lpstr>楷体</vt:lpstr>
      <vt:lpstr>宋体</vt:lpstr>
      <vt:lpstr>微软雅黑</vt:lpstr>
      <vt:lpstr>微软雅黑 Light</vt:lpstr>
      <vt:lpstr>Arial</vt:lpstr>
      <vt:lpstr>Calibri</vt:lpstr>
      <vt:lpstr>Cambria Math</vt:lpstr>
      <vt:lpstr>Courier New</vt:lpstr>
      <vt:lpstr>Times New Roman</vt:lpstr>
      <vt:lpstr>Wingdings</vt:lpstr>
      <vt:lpstr>PaddlPaddle</vt:lpstr>
      <vt:lpstr>PowerPoint 演示文稿</vt:lpstr>
      <vt:lpstr>目录</vt:lpstr>
      <vt:lpstr>6.1 图像分类问题描述</vt:lpstr>
      <vt:lpstr>传统的图像分类方法</vt:lpstr>
      <vt:lpstr>基于深度学习的图像分类方法</vt:lpstr>
      <vt:lpstr>6.2 卷积神经网络介绍</vt:lpstr>
      <vt:lpstr>6.2.1 卷积层</vt:lpstr>
      <vt:lpstr>卷积层</vt:lpstr>
      <vt:lpstr>卷积层</vt:lpstr>
      <vt:lpstr>卷积层</vt:lpstr>
      <vt:lpstr>卷积层</vt:lpstr>
      <vt:lpstr>卷积层</vt:lpstr>
      <vt:lpstr>卷积层</vt:lpstr>
      <vt:lpstr>卷积层</vt:lpstr>
      <vt:lpstr>ReLU激活函数</vt:lpstr>
      <vt:lpstr>ReLU激活函数</vt:lpstr>
      <vt:lpstr>6.2.1 池化层</vt:lpstr>
      <vt:lpstr>池化层</vt:lpstr>
      <vt:lpstr>Softmax分类层</vt:lpstr>
      <vt:lpstr>Softmax分类层</vt:lpstr>
      <vt:lpstr>Softmax分类层</vt:lpstr>
      <vt:lpstr>主要特点</vt:lpstr>
      <vt:lpstr>主要特点</vt:lpstr>
      <vt:lpstr>PaddlePaddle实现</vt:lpstr>
      <vt:lpstr>PaddlePaddle实现</vt:lpstr>
      <vt:lpstr>PaddlePaddle实现</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Windows 用户</cp:lastModifiedBy>
  <cp:revision>91</cp:revision>
  <dcterms:created xsi:type="dcterms:W3CDTF">2018-03-16T01:49:46Z</dcterms:created>
  <dcterms:modified xsi:type="dcterms:W3CDTF">2018-07-02T09:32:46Z</dcterms:modified>
</cp:coreProperties>
</file>