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6"/>
  </p:notesMasterIdLst>
  <p:sldIdLst>
    <p:sldId id="283" r:id="rId2"/>
    <p:sldId id="259" r:id="rId3"/>
    <p:sldId id="260" r:id="rId4"/>
    <p:sldId id="261" r:id="rId5"/>
    <p:sldId id="262" r:id="rId6"/>
    <p:sldId id="263" r:id="rId7"/>
    <p:sldId id="264"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4" r:id="rId24"/>
    <p:sldId id="282" r:id="rId2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5095" autoAdjust="0"/>
  </p:normalViewPr>
  <p:slideViewPr>
    <p:cSldViewPr snapToGrid="0">
      <p:cViewPr varScale="1">
        <p:scale>
          <a:sx n="42" d="100"/>
          <a:sy n="42" d="100"/>
        </p:scale>
        <p:origin x="54"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0E2C-FA6E-406F-A8C4-5A2863326CC0}" type="datetimeFigureOut">
              <a:rPr lang="zh-CN" altLang="en-US" smtClean="0"/>
              <a:t>2018/7/3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BEF57-6FF4-44A1-91C7-72E12F94AFA9}" type="slidenum">
              <a:rPr lang="zh-CN" altLang="en-US" smtClean="0"/>
              <a:t>‹#›</a:t>
            </a:fld>
            <a:endParaRPr lang="zh-CN" altLang="en-US"/>
          </a:p>
        </p:txBody>
      </p:sp>
    </p:spTree>
    <p:extLst>
      <p:ext uri="{BB962C8B-B14F-4D97-AF65-F5344CB8AC3E}">
        <p14:creationId xmlns:p14="http://schemas.microsoft.com/office/powerpoint/2010/main" val="61655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388882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3BEF57-6FF4-44A1-91C7-72E12F94AFA9}" type="slidenum">
              <a:rPr lang="zh-CN" altLang="en-US" smtClean="0"/>
              <a:t>2</a:t>
            </a:fld>
            <a:endParaRPr lang="zh-CN" altLang="en-US"/>
          </a:p>
        </p:txBody>
      </p:sp>
    </p:spTree>
    <p:extLst>
      <p:ext uri="{BB962C8B-B14F-4D97-AF65-F5344CB8AC3E}">
        <p14:creationId xmlns:p14="http://schemas.microsoft.com/office/powerpoint/2010/main" val="197022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本节将以</a:t>
            </a:r>
            <a:r>
              <a:rPr lang="en-US" altLang="zh-CN" sz="1200" kern="1200" dirty="0" err="1">
                <a:solidFill>
                  <a:schemeClr val="tx1"/>
                </a:solidFill>
                <a:effectLst/>
                <a:latin typeface="+mn-lt"/>
                <a:ea typeface="+mn-ea"/>
                <a:cs typeface="+mn-cs"/>
              </a:rPr>
              <a:t>MovieLens</a:t>
            </a:r>
            <a:r>
              <a:rPr lang="zh-CN" altLang="zh-CN" sz="1200" kern="1200" dirty="0">
                <a:solidFill>
                  <a:schemeClr val="tx1"/>
                </a:solidFill>
                <a:effectLst/>
                <a:latin typeface="+mn-lt"/>
                <a:ea typeface="+mn-ea"/>
                <a:cs typeface="+mn-cs"/>
              </a:rPr>
              <a:t>百万数据集（</a:t>
            </a:r>
            <a:r>
              <a:rPr lang="en-US" altLang="zh-CN" sz="1200" kern="1200" dirty="0">
                <a:solidFill>
                  <a:schemeClr val="tx1"/>
                </a:solidFill>
                <a:effectLst/>
                <a:latin typeface="+mn-lt"/>
                <a:ea typeface="+mn-ea"/>
                <a:cs typeface="+mn-cs"/>
              </a:rPr>
              <a:t>MovieLens-1M</a:t>
            </a:r>
            <a:r>
              <a:rPr lang="zh-CN" altLang="zh-CN" sz="1200" kern="1200" dirty="0">
                <a:solidFill>
                  <a:schemeClr val="tx1"/>
                </a:solidFill>
                <a:effectLst/>
                <a:latin typeface="+mn-lt"/>
                <a:ea typeface="+mn-ea"/>
                <a:cs typeface="+mn-cs"/>
              </a:rPr>
              <a:t>）为基础数据集实现基于特征融合的个性化电影推荐系统。</a:t>
            </a:r>
            <a:r>
              <a:rPr lang="en-US" altLang="zh-CN" sz="1200" kern="1200" dirty="0">
                <a:solidFill>
                  <a:schemeClr val="tx1"/>
                </a:solidFill>
                <a:effectLst/>
                <a:latin typeface="+mn-lt"/>
                <a:ea typeface="+mn-ea"/>
                <a:cs typeface="+mn-cs"/>
              </a:rPr>
              <a:t>MovieLens-1M </a:t>
            </a:r>
            <a:r>
              <a:rPr lang="zh-CN" altLang="zh-CN" sz="1200" kern="1200" dirty="0">
                <a:solidFill>
                  <a:schemeClr val="tx1"/>
                </a:solidFill>
                <a:effectLst/>
                <a:latin typeface="+mn-lt"/>
                <a:ea typeface="+mn-ea"/>
                <a:cs typeface="+mn-cs"/>
              </a:rPr>
              <a:t>数据集包含了</a:t>
            </a:r>
            <a:r>
              <a:rPr lang="en-US" altLang="zh-CN" sz="1200" kern="1200" dirty="0">
                <a:solidFill>
                  <a:schemeClr val="tx1"/>
                </a:solidFill>
                <a:effectLst/>
                <a:latin typeface="+mn-lt"/>
                <a:ea typeface="+mn-ea"/>
                <a:cs typeface="+mn-cs"/>
              </a:rPr>
              <a:t> 6,000 </a:t>
            </a:r>
            <a:r>
              <a:rPr lang="zh-CN" altLang="zh-CN" sz="1200" kern="1200" dirty="0">
                <a:solidFill>
                  <a:schemeClr val="tx1"/>
                </a:solidFill>
                <a:effectLst/>
                <a:latin typeface="+mn-lt"/>
                <a:ea typeface="+mn-ea"/>
                <a:cs typeface="+mn-cs"/>
              </a:rPr>
              <a:t>位用户对</a:t>
            </a:r>
            <a:r>
              <a:rPr lang="en-US" altLang="zh-CN" sz="1200" kern="1200" dirty="0">
                <a:solidFill>
                  <a:schemeClr val="tx1"/>
                </a:solidFill>
                <a:effectLst/>
                <a:latin typeface="+mn-lt"/>
                <a:ea typeface="+mn-ea"/>
                <a:cs typeface="+mn-cs"/>
              </a:rPr>
              <a:t> 4,000 </a:t>
            </a:r>
            <a:r>
              <a:rPr lang="zh-CN" altLang="zh-CN" sz="1200" kern="1200" dirty="0">
                <a:solidFill>
                  <a:schemeClr val="tx1"/>
                </a:solidFill>
                <a:effectLst/>
                <a:latin typeface="+mn-lt"/>
                <a:ea typeface="+mn-ea"/>
                <a:cs typeface="+mn-cs"/>
              </a:rPr>
              <a:t>部电影的</a:t>
            </a:r>
            <a:r>
              <a:rPr lang="en-US" altLang="zh-CN" sz="1200" kern="1200" dirty="0">
                <a:solidFill>
                  <a:schemeClr val="tx1"/>
                </a:solidFill>
                <a:effectLst/>
                <a:latin typeface="+mn-lt"/>
                <a:ea typeface="+mn-ea"/>
                <a:cs typeface="+mn-cs"/>
              </a:rPr>
              <a:t> 1,000,000 </a:t>
            </a:r>
            <a:r>
              <a:rPr lang="zh-CN" altLang="zh-CN" sz="1200" kern="1200" dirty="0">
                <a:solidFill>
                  <a:schemeClr val="tx1"/>
                </a:solidFill>
                <a:effectLst/>
                <a:latin typeface="+mn-lt"/>
                <a:ea typeface="+mn-ea"/>
                <a:cs typeface="+mn-cs"/>
              </a:rPr>
              <a:t>条评价（评分范围</a:t>
            </a:r>
            <a:r>
              <a:rPr lang="en-US" altLang="zh-CN" sz="1200" kern="1200" dirty="0">
                <a:solidFill>
                  <a:schemeClr val="tx1"/>
                </a:solidFill>
                <a:effectLst/>
                <a:latin typeface="+mn-lt"/>
                <a:ea typeface="+mn-ea"/>
                <a:cs typeface="+mn-cs"/>
              </a:rPr>
              <a:t> 1~5 </a:t>
            </a:r>
            <a:r>
              <a:rPr lang="zh-CN" altLang="zh-CN" sz="1200" kern="1200" dirty="0">
                <a:solidFill>
                  <a:schemeClr val="tx1"/>
                </a:solidFill>
                <a:effectLst/>
                <a:latin typeface="+mn-lt"/>
                <a:ea typeface="+mn-ea"/>
                <a:cs typeface="+mn-cs"/>
              </a:rPr>
              <a:t>分，均为整数），由</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GroupLens</a:t>
            </a:r>
            <a:r>
              <a:rPr lang="en-US" altLang="zh-CN" sz="1200" kern="1200" dirty="0">
                <a:solidFill>
                  <a:schemeClr val="tx1"/>
                </a:solidFill>
                <a:effectLst/>
                <a:latin typeface="+mn-lt"/>
                <a:ea typeface="+mn-ea"/>
                <a:cs typeface="+mn-cs"/>
              </a:rPr>
              <a:t> Research </a:t>
            </a:r>
            <a:r>
              <a:rPr lang="zh-CN" altLang="zh-CN" sz="1200" kern="1200" dirty="0">
                <a:solidFill>
                  <a:schemeClr val="tx1"/>
                </a:solidFill>
                <a:effectLst/>
                <a:latin typeface="+mn-lt"/>
                <a:ea typeface="+mn-ea"/>
                <a:cs typeface="+mn-cs"/>
              </a:rPr>
              <a:t>实验室搜集整理。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如果想要获取电影特征数据，可以打印任意一条电影特征数据，打印结果如上所示。结果表示，电影的</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，标题是《</a:t>
            </a:r>
            <a:r>
              <a:rPr lang="en-US" altLang="zh-CN" sz="1200" kern="1200" dirty="0">
                <a:solidFill>
                  <a:schemeClr val="tx1"/>
                </a:solidFill>
                <a:effectLst/>
                <a:latin typeface="+mn-lt"/>
                <a:ea typeface="+mn-ea"/>
                <a:cs typeface="+mn-cs"/>
              </a:rPr>
              <a:t>Toy Story</a:t>
            </a:r>
            <a:r>
              <a:rPr lang="zh-CN" altLang="zh-CN" sz="1200" kern="1200" dirty="0">
                <a:solidFill>
                  <a:schemeClr val="tx1"/>
                </a:solidFill>
                <a:effectLst/>
                <a:latin typeface="+mn-lt"/>
                <a:ea typeface="+mn-ea"/>
                <a:cs typeface="+mn-cs"/>
              </a:rPr>
              <a:t>》，该电影被分为到三个类别中。这三个类别是动画，儿童，喜剧。</a:t>
            </a:r>
          </a:p>
          <a:p>
            <a:endParaRPr lang="zh-CN" altLang="en-US" dirty="0"/>
          </a:p>
        </p:txBody>
      </p:sp>
      <p:sp>
        <p:nvSpPr>
          <p:cNvPr id="4" name="灯片编号占位符 3"/>
          <p:cNvSpPr>
            <a:spLocks noGrp="1"/>
          </p:cNvSpPr>
          <p:nvPr>
            <p:ph type="sldNum" sz="quarter" idx="10"/>
          </p:nvPr>
        </p:nvSpPr>
        <p:spPr/>
        <p:txBody>
          <a:bodyPr/>
          <a:lstStyle/>
          <a:p>
            <a:fld id="{493BEF57-6FF4-44A1-91C7-72E12F94AFA9}" type="slidenum">
              <a:rPr lang="zh-CN" altLang="en-US" smtClean="0"/>
              <a:t>23</a:t>
            </a:fld>
            <a:endParaRPr lang="zh-CN" altLang="en-US"/>
          </a:p>
        </p:txBody>
      </p:sp>
    </p:spTree>
    <p:extLst>
      <p:ext uri="{BB962C8B-B14F-4D97-AF65-F5344CB8AC3E}">
        <p14:creationId xmlns:p14="http://schemas.microsoft.com/office/powerpoint/2010/main" val="393510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156416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83736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165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12911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58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85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30346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7279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4163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5552992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033468743"/>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98728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93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3222097005"/>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370427656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12"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8238"/>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45411"/>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主讲人：</a:t>
            </a:r>
            <a:r>
              <a:rPr lang="en-US" altLang="zh-CN"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XXX</a:t>
            </a:r>
            <a:r>
              <a:rPr lang="zh-CN" altLang="en-US"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老师</a:t>
            </a:r>
          </a:p>
        </p:txBody>
      </p:sp>
      <p:sp>
        <p:nvSpPr>
          <p:cNvPr id="142" name="文本框 141"/>
          <p:cNvSpPr txBox="1"/>
          <p:nvPr/>
        </p:nvSpPr>
        <p:spPr>
          <a:xfrm>
            <a:off x="4547947" y="2482902"/>
            <a:ext cx="3134191"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第七章</a:t>
            </a:r>
            <a:endParaRPr lang="en-US" altLang="zh-CN" sz="4000" b="1" noProof="1">
              <a:effectLst>
                <a:outerShdw blurRad="38100" dist="19050" dir="2700000" algn="tl" rotWithShape="0">
                  <a:schemeClr val="dk1">
                    <a:alpha val="40000"/>
                  </a:schemeClr>
                </a:outerShdw>
              </a:effectLst>
              <a:sym typeface="Calibri" panose="020F0502020204030204" charset="0"/>
            </a:endParaRPr>
          </a:p>
          <a:p>
            <a:pPr algn="ctr"/>
            <a:r>
              <a:rPr lang="zh-CN" altLang="en-US" sz="4000" spc="600" dirty="0">
                <a:solidFill>
                  <a:schemeClr val="tx1">
                    <a:lumMod val="85000"/>
                    <a:lumOff val="15000"/>
                  </a:schemeClr>
                </a:solidFill>
                <a:latin typeface="思源黑体 CN Bold" panose="020B0800000000000000" pitchFamily="34" charset="-122"/>
                <a:ea typeface="思源黑体 CN Bold" panose="020B0800000000000000" pitchFamily="34" charset="-122"/>
              </a:rPr>
              <a:t>个性化推荐</a:t>
            </a:r>
          </a:p>
        </p:txBody>
      </p:sp>
      <p:pic>
        <p:nvPicPr>
          <p:cNvPr id="8" name="图片 4">
            <a:extLst>
              <a:ext uri="{FF2B5EF4-FFF2-40B4-BE49-F238E27FC236}">
                <a16:creationId xmlns:a16="http://schemas.microsoft.com/office/drawing/2014/main" id="{DA4BCA89-917F-41E7-BF64-C6E32AA40A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25150" y="433388"/>
            <a:ext cx="10302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协同过滤推荐</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342900" lvl="1" indent="-342900">
                  <a:buFont typeface="Arial" panose="020B0604020202020204" pitchFamily="34" charset="0"/>
                  <a:buChar char="•"/>
                </a:pPr>
                <a:r>
                  <a:rPr lang="zh-CN" altLang="zh-CN" sz="2000" dirty="0"/>
                  <a:t>类比两种情况的求解思路，可以得出上述问题的目标函数：</a:t>
                </a:r>
                <a:endParaRPr lang="en-US" altLang="zh-CN" sz="2000" dirty="0"/>
              </a:p>
              <a:p>
                <a:pPr marL="342900" lvl="1" indent="-342900">
                  <a:buFont typeface="Arial" panose="020B0604020202020204" pitchFamily="34" charset="0"/>
                  <a:buChar char="•"/>
                </a:pPr>
                <a:endParaRPr lang="en-US" altLang="zh-CN" sz="2000" dirty="0"/>
              </a:p>
              <a:p>
                <a:pPr marL="342900" lvl="1" indent="-342900">
                  <a:buFont typeface="Arial" panose="020B0604020202020204" pitchFamily="34" charset="0"/>
                  <a:buChar char="•"/>
                </a:pPr>
                <a:endParaRPr lang="en-US" altLang="zh-CN" sz="2000" dirty="0"/>
              </a:p>
              <a:p>
                <a:pPr marL="342900" lvl="1" indent="-342900">
                  <a:buFont typeface="Arial" panose="020B0604020202020204" pitchFamily="34" charset="0"/>
                  <a:buChar char="•"/>
                </a:pPr>
                <a:endParaRPr lang="en-US" altLang="zh-CN" sz="2000" dirty="0"/>
              </a:p>
              <a:p>
                <a:pPr marL="742950" lvl="2" indent="-342900"/>
                <a:r>
                  <a:rPr lang="zh-CN" altLang="zh-CN" sz="1800" dirty="0"/>
                  <a:t>由此可知，对于一个电影推荐系统，初始化用户参数向量</a:t>
                </a:r>
                <a14:m>
                  <m:oMath xmlns:m="http://schemas.openxmlformats.org/officeDocument/2006/math">
                    <m:r>
                      <a:rPr lang="en-US" altLang="zh-CN" sz="1800" dirty="0">
                        <a:latin typeface="Cambria Math" panose="02040503050406030204" pitchFamily="18" charset="0"/>
                      </a:rPr>
                      <m:t>𝜽</m:t>
                    </m:r>
                  </m:oMath>
                </a14:m>
                <a:r>
                  <a:rPr lang="zh-CN" altLang="zh-CN" sz="1800" dirty="0"/>
                  <a:t>，然后可以迭代求出所有的电影特征值</a:t>
                </a:r>
                <a14:m>
                  <m:oMath xmlns:m="http://schemas.openxmlformats.org/officeDocument/2006/math">
                    <m:r>
                      <a:rPr lang="en-US" altLang="zh-CN" sz="1800" dirty="0">
                        <a:latin typeface="Cambria Math" panose="02040503050406030204" pitchFamily="18" charset="0"/>
                      </a:rPr>
                      <m:t>𝒙</m:t>
                    </m:r>
                  </m:oMath>
                </a14:m>
                <a:r>
                  <a:rPr lang="zh-CN" altLang="zh-CN" sz="1800" dirty="0"/>
                  <a:t>和用户参数向量</a:t>
                </a:r>
                <a14:m>
                  <m:oMath xmlns:m="http://schemas.openxmlformats.org/officeDocument/2006/math">
                    <m:r>
                      <a:rPr lang="en-US" altLang="zh-CN" sz="1800" dirty="0">
                        <a:latin typeface="Cambria Math" panose="02040503050406030204" pitchFamily="18" charset="0"/>
                      </a:rPr>
                      <m:t>𝜽</m:t>
                    </m:r>
                  </m:oMath>
                </a14:m>
                <a:r>
                  <a:rPr lang="zh-CN" altLang="zh-CN" sz="1800" dirty="0"/>
                  <a:t>，这就是初始的协同过滤方法的基本思路。如果将已知</a:t>
                </a:r>
                <a14:m>
                  <m:oMath xmlns:m="http://schemas.openxmlformats.org/officeDocument/2006/math">
                    <m:r>
                      <a:rPr lang="en-US" altLang="zh-CN" sz="1800" dirty="0">
                        <a:latin typeface="Cambria Math" panose="02040503050406030204" pitchFamily="18" charset="0"/>
                      </a:rPr>
                      <m:t>𝜽</m:t>
                    </m:r>
                  </m:oMath>
                </a14:m>
                <a:r>
                  <a:rPr lang="zh-CN" altLang="zh-CN" sz="1800" dirty="0"/>
                  <a:t>求</a:t>
                </a:r>
                <a14:m>
                  <m:oMath xmlns:m="http://schemas.openxmlformats.org/officeDocument/2006/math">
                    <m:r>
                      <a:rPr lang="en-US" altLang="zh-CN" sz="1800" dirty="0">
                        <a:latin typeface="Cambria Math" panose="02040503050406030204" pitchFamily="18" charset="0"/>
                      </a:rPr>
                      <m:t>𝒙</m:t>
                    </m:r>
                  </m:oMath>
                </a14:m>
                <a:r>
                  <a:rPr lang="zh-CN" altLang="zh-CN" sz="1800" dirty="0"/>
                  <a:t>和已知</a:t>
                </a:r>
                <a14:m>
                  <m:oMath xmlns:m="http://schemas.openxmlformats.org/officeDocument/2006/math">
                    <m:r>
                      <a:rPr lang="en-US" altLang="zh-CN" sz="1800" dirty="0">
                        <a:latin typeface="Cambria Math" panose="02040503050406030204" pitchFamily="18" charset="0"/>
                      </a:rPr>
                      <m:t>𝒙</m:t>
                    </m:r>
                  </m:oMath>
                </a14:m>
                <a:r>
                  <a:rPr lang="zh-CN" altLang="zh-CN" sz="1800" dirty="0"/>
                  <a:t>求</a:t>
                </a:r>
                <a14:m>
                  <m:oMath xmlns:m="http://schemas.openxmlformats.org/officeDocument/2006/math">
                    <m:r>
                      <a:rPr lang="en-US" altLang="zh-CN" sz="1800" dirty="0">
                        <a:latin typeface="Cambria Math" panose="02040503050406030204" pitchFamily="18" charset="0"/>
                      </a:rPr>
                      <m:t>𝜽</m:t>
                    </m:r>
                  </m:oMath>
                </a14:m>
                <a:r>
                  <a:rPr lang="zh-CN" altLang="zh-CN" sz="1800" dirty="0"/>
                  <a:t>的两个目标函数进行改进，就可以得到同时学习</a:t>
                </a:r>
                <a14:m>
                  <m:oMath xmlns:m="http://schemas.openxmlformats.org/officeDocument/2006/math">
                    <m:r>
                      <a:rPr lang="en-US" altLang="zh-CN" sz="1800" dirty="0">
                        <a:latin typeface="Cambria Math" panose="02040503050406030204" pitchFamily="18" charset="0"/>
                      </a:rPr>
                      <m:t>𝜽</m:t>
                    </m:r>
                  </m:oMath>
                </a14:m>
                <a:r>
                  <a:rPr lang="zh-CN" altLang="zh-CN" sz="1800" dirty="0"/>
                  <a:t>和</a:t>
                </a:r>
                <a14:m>
                  <m:oMath xmlns:m="http://schemas.openxmlformats.org/officeDocument/2006/math">
                    <m:r>
                      <a:rPr lang="en-US" altLang="zh-CN" sz="1800" dirty="0">
                        <a:latin typeface="Cambria Math" panose="02040503050406030204" pitchFamily="18" charset="0"/>
                      </a:rPr>
                      <m:t>𝒙</m:t>
                    </m:r>
                  </m:oMath>
                </a14:m>
                <a:r>
                  <a:rPr lang="zh-CN" altLang="zh-CN" sz="1800" dirty="0"/>
                  <a:t>的目标函数。</a:t>
                </a:r>
                <a:endParaRPr lang="en-US" altLang="zh-CN" sz="1800" dirty="0"/>
              </a:p>
              <a:p>
                <a:r>
                  <a:rPr lang="zh-CN" altLang="en-US" dirty="0"/>
                  <a:t>目标函数</a:t>
                </a:r>
                <a:endParaRPr lang="en-US" altLang="zh-CN" dirty="0"/>
              </a:p>
              <a:p>
                <a:pPr marL="400050" lvl="1" indent="0">
                  <a:buNone/>
                </a:pPr>
                <a:r>
                  <a:rPr lang="zh-CN" altLang="zh-CN" sz="1800" dirty="0"/>
                  <a:t>对比已知</a:t>
                </a:r>
                <a14:m>
                  <m:oMath xmlns:m="http://schemas.openxmlformats.org/officeDocument/2006/math">
                    <m:r>
                      <a:rPr lang="en-US" altLang="zh-CN" sz="1800" dirty="0">
                        <a:latin typeface="Cambria Math" panose="02040503050406030204" pitchFamily="18" charset="0"/>
                      </a:rPr>
                      <m:t>𝜽</m:t>
                    </m:r>
                  </m:oMath>
                </a14:m>
                <a:r>
                  <a:rPr lang="zh-CN" altLang="zh-CN" sz="1800" dirty="0"/>
                  <a:t>求</a:t>
                </a:r>
                <a14:m>
                  <m:oMath xmlns:m="http://schemas.openxmlformats.org/officeDocument/2006/math">
                    <m:r>
                      <a:rPr lang="en-US" altLang="zh-CN" sz="1800" dirty="0">
                        <a:latin typeface="Cambria Math" panose="02040503050406030204" pitchFamily="18" charset="0"/>
                      </a:rPr>
                      <m:t>𝒙</m:t>
                    </m:r>
                  </m:oMath>
                </a14:m>
                <a:r>
                  <a:rPr lang="zh-CN" altLang="zh-CN" sz="1800" dirty="0"/>
                  <a:t>和已知</a:t>
                </a:r>
                <a14:m>
                  <m:oMath xmlns:m="http://schemas.openxmlformats.org/officeDocument/2006/math">
                    <m:r>
                      <a:rPr lang="en-US" altLang="zh-CN" sz="1800" dirty="0">
                        <a:latin typeface="Cambria Math" panose="02040503050406030204" pitchFamily="18" charset="0"/>
                      </a:rPr>
                      <m:t>𝒙</m:t>
                    </m:r>
                  </m:oMath>
                </a14:m>
                <a:r>
                  <a:rPr lang="zh-CN" altLang="zh-CN" sz="1800" dirty="0"/>
                  <a:t>求</a:t>
                </a:r>
                <a14:m>
                  <m:oMath xmlns:m="http://schemas.openxmlformats.org/officeDocument/2006/math">
                    <m:r>
                      <a:rPr lang="en-US" altLang="zh-CN" sz="1800" dirty="0">
                        <a:latin typeface="Cambria Math" panose="02040503050406030204" pitchFamily="18" charset="0"/>
                      </a:rPr>
                      <m:t>𝜽</m:t>
                    </m:r>
                  </m:oMath>
                </a14:m>
                <a:r>
                  <a:rPr lang="zh-CN" altLang="zh-CN" sz="1800" dirty="0"/>
                  <a:t>的两个目标函数，不难发现两个函数预测误差平方和项相同，求和限制条件不同，正则化项不同。改进后的联合学习目标函数使用相同的预测误差平方和项，改变求和的限制条件，并保留不同的正则化项，融合了两个目标函数中所有的成本项，具体如下：</a:t>
                </a:r>
                <a:endParaRPr lang="en-US" altLang="zh-CN" sz="1800" dirty="0"/>
              </a:p>
              <a:p>
                <a:pPr marL="400050" lvl="1" indent="0">
                  <a:buNone/>
                </a:pPr>
                <a:endParaRPr lang="zh-CN" altLang="zh-CN" sz="1800" dirty="0"/>
              </a:p>
              <a:p>
                <a:pPr marL="400050" lvl="1" indent="0" algn="ctr">
                  <a:buNone/>
                </a:pPr>
                <a:endParaRPr lang="en-US" altLang="zh-CN" dirty="0"/>
              </a:p>
              <a:p>
                <a:pPr marL="400050" lvl="1" indent="0" algn="ctr">
                  <a:buNone/>
                </a:pPr>
                <a:r>
                  <a:rPr lang="en-US" altLang="zh-CN" dirty="0"/>
                  <a:t> </a:t>
                </a:r>
                <a:endParaRPr lang="zh-CN" altLang="zh-CN" dirty="0"/>
              </a:p>
              <a:p>
                <a:pPr marL="0" indent="0">
                  <a:buNone/>
                </a:pP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500" t="-573" r="-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417FB95-E159-4995-8746-CD11D037AC41}"/>
                  </a:ext>
                </a:extLst>
              </p:cNvPr>
              <p:cNvSpPr/>
              <p:nvPr/>
            </p:nvSpPr>
            <p:spPr>
              <a:xfrm>
                <a:off x="2133600" y="1577009"/>
                <a:ext cx="7407965" cy="8810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i="1" dirty="0">
                              <a:latin typeface="Cambria Math" panose="02040503050406030204" pitchFamily="18" charset="0"/>
                            </a:rPr>
                          </m:ctrlPr>
                        </m:funcPr>
                        <m:fName>
                          <m:limLow>
                            <m:limLowPr>
                              <m:ctrlPr>
                                <a:rPr lang="zh-CN" altLang="zh-CN" i="1" dirty="0">
                                  <a:latin typeface="Cambria Math" panose="02040503050406030204" pitchFamily="18" charset="0"/>
                                </a:rPr>
                              </m:ctrlPr>
                            </m:limLowPr>
                            <m:e>
                              <m:r>
                                <m:rPr>
                                  <m:sty m:val="p"/>
                                </m:rPr>
                                <a:rPr lang="en-US" altLang="zh-CN" dirty="0">
                                  <a:latin typeface="Cambria Math" panose="02040503050406030204" pitchFamily="18" charset="0"/>
                                </a:rPr>
                                <m:t>min</m:t>
                              </m:r>
                            </m:e>
                            <m:lim>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dirty="0">
                                      <a:latin typeface="Cambria Math" panose="02040503050406030204" pitchFamily="18" charset="0"/>
                                    </a:rPr>
                                    <m:t>(</m:t>
                                  </m:r>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𝒎</m:t>
                                      </m:r>
                                    </m:sub>
                                  </m:sSub>
                                  <m:r>
                                    <a:rPr lang="en-US" altLang="zh-CN" b="1" dirty="0">
                                      <a:latin typeface="Cambria Math" panose="02040503050406030204" pitchFamily="18" charset="0"/>
                                    </a:rPr>
                                    <m:t>)</m:t>
                                  </m:r>
                                </m:sup>
                              </m:sSup>
                            </m:lim>
                          </m:limLow>
                        </m:fName>
                        <m:e>
                          <m:f>
                            <m:fPr>
                              <m:ctrlPr>
                                <a:rPr lang="zh-CN"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𝑚</m:t>
                                  </m:r>
                                </m:sub>
                              </m:sSub>
                            </m:sup>
                            <m:e>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e>
                                  </m:d>
                                  <m:r>
                                    <a:rPr lang="en-US" altLang="zh-CN" i="1" dirty="0">
                                      <a:latin typeface="Cambria Math" panose="02040503050406030204" pitchFamily="18" charset="0"/>
                                    </a:rPr>
                                    <m:t>=1</m:t>
                                  </m:r>
                                </m:sub>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i="1" dirty="0">
                                                          <a:latin typeface="Cambria Math" panose="02040503050406030204" pitchFamily="18" charset="0"/>
                                                        </a:rPr>
                                                        <m:t>(</m:t>
                                                      </m:r>
                                                      <m:r>
                                                        <a:rPr lang="en-US" altLang="zh-CN" b="1" i="1" dirty="0">
                                                          <a:latin typeface="Cambria Math" panose="02040503050406030204" pitchFamily="18" charset="0"/>
                                                        </a:rPr>
                                                        <m:t>𝒋</m:t>
                                                      </m:r>
                                                      <m:r>
                                                        <a:rPr lang="en-US" altLang="zh-CN" b="1" i="1" dirty="0">
                                                          <a:latin typeface="Cambria Math" panose="02040503050406030204" pitchFamily="18" charset="0"/>
                                                        </a:rPr>
                                                        <m:t>)</m:t>
                                                      </m:r>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m:t>
                                              </m:r>
                                              <m:r>
                                                <a:rPr lang="en-US" altLang="zh-CN" b="1" i="1" dirty="0">
                                                  <a:latin typeface="Cambria Math" panose="02040503050406030204" pitchFamily="18" charset="0"/>
                                                </a:rPr>
                                                <m:t>𝒊</m:t>
                                              </m:r>
                                              <m:r>
                                                <a:rPr lang="en-US" altLang="zh-CN" b="1" i="1" dirty="0">
                                                  <a:latin typeface="Cambria Math" panose="02040503050406030204" pitchFamily="18" charset="0"/>
                                                </a:rPr>
                                                <m:t>)</m:t>
                                              </m:r>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sup>
                                          </m:sSup>
                                        </m:e>
                                      </m:d>
                                    </m:e>
                                    <m:sup>
                                      <m:r>
                                        <a:rPr lang="en-US" altLang="zh-CN" i="1" dirty="0">
                                          <a:latin typeface="Cambria Math" panose="02040503050406030204" pitchFamily="18" charset="0"/>
                                        </a:rPr>
                                        <m:t>2</m:t>
                                      </m:r>
                                    </m:sup>
                                  </m:sSup>
                                  <m:r>
                                    <a:rPr lang="en-US" altLang="zh-CN" i="1" dirty="0">
                                      <a:latin typeface="Cambria Math" panose="02040503050406030204" pitchFamily="18" charset="0"/>
                                    </a:rPr>
                                    <m:t>+</m:t>
                                  </m:r>
                                  <m:f>
                                    <m:fPr>
                                      <m:ctrlPr>
                                        <a:rPr lang="zh-CN" altLang="zh-CN" i="1" dirty="0">
                                          <a:latin typeface="Cambria Math" panose="02040503050406030204" pitchFamily="18" charset="0"/>
                                        </a:rPr>
                                      </m:ctrlPr>
                                    </m:fPr>
                                    <m:num>
                                      <m:r>
                                        <a:rPr lang="en-US" altLang="zh-CN" i="1" dirty="0">
                                          <a:latin typeface="Cambria Math" panose="02040503050406030204" pitchFamily="18" charset="0"/>
                                        </a:rPr>
                                        <m:t>𝜆</m:t>
                                      </m:r>
                                    </m:num>
                                    <m:den>
                                      <m:r>
                                        <a:rPr lang="en-US" altLang="zh-CN" i="1"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𝑚</m:t>
                                          </m:r>
                                        </m:sub>
                                      </m:sSub>
                                    </m:sup>
                                    <m:e>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𝑘</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sup>
                                                  </m:sSubSup>
                                                </m:e>
                                              </m:d>
                                            </m:e>
                                            <m:sup>
                                              <m:r>
                                                <a:rPr lang="en-US" altLang="zh-CN" i="1" dirty="0">
                                                  <a:latin typeface="Cambria Math" panose="02040503050406030204" pitchFamily="18" charset="0"/>
                                                </a:rPr>
                                                <m:t>2</m:t>
                                              </m:r>
                                            </m:sup>
                                          </m:sSup>
                                        </m:e>
                                      </m:nary>
                                    </m:e>
                                  </m:nary>
                                </m:e>
                              </m:nary>
                            </m:e>
                          </m:nary>
                        </m:e>
                      </m:func>
                    </m:oMath>
                  </m:oMathPara>
                </a14:m>
                <a:endParaRPr lang="zh-CN" altLang="en-US" dirty="0"/>
              </a:p>
            </p:txBody>
          </p:sp>
        </mc:Choice>
        <mc:Fallback xmlns="">
          <p:sp>
            <p:nvSpPr>
              <p:cNvPr id="3" name="矩形 2">
                <a:extLst>
                  <a:ext uri="{FF2B5EF4-FFF2-40B4-BE49-F238E27FC236}">
                    <a16:creationId xmlns:a16="http://schemas.microsoft.com/office/drawing/2014/main" id="{3417FB95-E159-4995-8746-CD11D037AC41}"/>
                  </a:ext>
                </a:extLst>
              </p:cNvPr>
              <p:cNvSpPr>
                <a:spLocks noRot="1" noChangeAspect="1" noMove="1" noResize="1" noEditPoints="1" noAdjustHandles="1" noChangeArrowheads="1" noChangeShapeType="1" noTextEdit="1"/>
              </p:cNvSpPr>
              <p:nvPr/>
            </p:nvSpPr>
            <p:spPr>
              <a:xfrm>
                <a:off x="2133600" y="1577009"/>
                <a:ext cx="7407965" cy="8810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88FD173-51DF-4E6C-A229-6B56F0CBAD4A}"/>
                  </a:ext>
                </a:extLst>
              </p:cNvPr>
              <p:cNvSpPr/>
              <p:nvPr/>
            </p:nvSpPr>
            <p:spPr>
              <a:xfrm>
                <a:off x="2411896" y="4908634"/>
                <a:ext cx="4504737" cy="410177"/>
              </a:xfrm>
              <a:prstGeom prst="rect">
                <a:avLst/>
              </a:prstGeom>
            </p:spPr>
            <p:txBody>
              <a:bodyPr wrap="square">
                <a:spAutoFit/>
              </a:bodyPr>
              <a:lstStyle/>
              <a:p>
                <a:pPr marL="400050" lvl="1" indent="0" algn="ctr">
                  <a:buNone/>
                </a:pPr>
                <a14:m>
                  <m:oMath xmlns:m="http://schemas.openxmlformats.org/officeDocument/2006/math">
                    <m:func>
                      <m:funcPr>
                        <m:ctrlPr>
                          <a:rPr lang="zh-CN" altLang="zh-CN" i="1" dirty="0">
                            <a:latin typeface="Cambria Math" panose="02040503050406030204" pitchFamily="18" charset="0"/>
                          </a:rPr>
                        </m:ctrlPr>
                      </m:funcPr>
                      <m:fName>
                        <m:r>
                          <m:rPr>
                            <m:sty m:val="p"/>
                          </m:rPr>
                          <a:rPr lang="en-US" altLang="zh-CN" dirty="0">
                            <a:latin typeface="Cambria Math" panose="02040503050406030204" pitchFamily="18" charset="0"/>
                          </a:rPr>
                          <m:t>min</m:t>
                        </m:r>
                      </m:fName>
                      <m:e>
                        <m:r>
                          <a:rPr lang="en-US" altLang="zh-CN" i="1" dirty="0">
                            <a:latin typeface="Cambria Math" panose="02040503050406030204" pitchFamily="18" charset="0"/>
                          </a:rPr>
                          <m:t>𝐽</m:t>
                        </m:r>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𝒎</m:t>
                                        </m:r>
                                      </m:sub>
                                    </m:sSub>
                                  </m:e>
                                </m:d>
                              </m:sup>
                            </m:sSup>
                            <m:r>
                              <a:rPr lang="en-US" altLang="zh-CN" b="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𝒖</m:t>
                                        </m:r>
                                      </m:sub>
                                    </m:sSub>
                                  </m:e>
                                </m:d>
                              </m:sup>
                            </m:sSup>
                          </m:e>
                        </m:d>
                      </m:e>
                    </m:func>
                  </m:oMath>
                </a14:m>
                <a:r>
                  <a:rPr lang="en-US" altLang="zh-CN" dirty="0"/>
                  <a:t>  </a:t>
                </a:r>
              </a:p>
            </p:txBody>
          </p:sp>
        </mc:Choice>
        <mc:Fallback xmlns="">
          <p:sp>
            <p:nvSpPr>
              <p:cNvPr id="4" name="矩形 3">
                <a:extLst>
                  <a:ext uri="{FF2B5EF4-FFF2-40B4-BE49-F238E27FC236}">
                    <a16:creationId xmlns:a16="http://schemas.microsoft.com/office/drawing/2014/main" id="{088FD173-51DF-4E6C-A229-6B56F0CBAD4A}"/>
                  </a:ext>
                </a:extLst>
              </p:cNvPr>
              <p:cNvSpPr>
                <a:spLocks noRot="1" noChangeAspect="1" noMove="1" noResize="1" noEditPoints="1" noAdjustHandles="1" noChangeArrowheads="1" noChangeShapeType="1" noTextEdit="1"/>
              </p:cNvSpPr>
              <p:nvPr/>
            </p:nvSpPr>
            <p:spPr>
              <a:xfrm>
                <a:off x="2411896" y="4908634"/>
                <a:ext cx="4504737" cy="410177"/>
              </a:xfrm>
              <a:prstGeom prst="rect">
                <a:avLst/>
              </a:prstGeom>
              <a:blipFill>
                <a:blip r:embed="rId4"/>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2F1BD65-54AE-430C-9944-DF61A9C203F9}"/>
                  </a:ext>
                </a:extLst>
              </p:cNvPr>
              <p:cNvSpPr/>
              <p:nvPr/>
            </p:nvSpPr>
            <p:spPr>
              <a:xfrm>
                <a:off x="2411896" y="5337894"/>
                <a:ext cx="8733182" cy="8854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dirty="0">
                          <a:latin typeface="Cambria Math" panose="02040503050406030204" pitchFamily="18" charset="0"/>
                        </a:rPr>
                        <m:t>=</m:t>
                      </m:r>
                      <m:f>
                        <m:fPr>
                          <m:ctrlPr>
                            <a:rPr lang="zh-CN"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2</m:t>
                          </m:r>
                        </m:den>
                      </m:f>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e>
                          </m:d>
                          <m:r>
                            <a:rPr lang="en-US" altLang="zh-CN" i="1" dirty="0">
                              <a:latin typeface="Cambria Math" panose="02040503050406030204" pitchFamily="18" charset="0"/>
                            </a:rPr>
                            <m:t>=1</m:t>
                          </m:r>
                        </m:sub>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i="1" dirty="0">
                                                  <a:latin typeface="Cambria Math" panose="02040503050406030204" pitchFamily="18" charset="0"/>
                                                </a:rPr>
                                                <m:t>(</m:t>
                                              </m:r>
                                              <m:r>
                                                <a:rPr lang="en-US" altLang="zh-CN" b="1" i="1" dirty="0">
                                                  <a:latin typeface="Cambria Math" panose="02040503050406030204" pitchFamily="18" charset="0"/>
                                                </a:rPr>
                                                <m:t>𝒋</m:t>
                                              </m:r>
                                              <m:r>
                                                <a:rPr lang="en-US" altLang="zh-CN" b="1" i="1" dirty="0">
                                                  <a:latin typeface="Cambria Math" panose="02040503050406030204" pitchFamily="18" charset="0"/>
                                                </a:rPr>
                                                <m:t>)</m:t>
                                              </m:r>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m:t>
                                      </m:r>
                                      <m:r>
                                        <a:rPr lang="en-US" altLang="zh-CN" b="1" i="1" dirty="0">
                                          <a:latin typeface="Cambria Math" panose="02040503050406030204" pitchFamily="18" charset="0"/>
                                        </a:rPr>
                                        <m:t>𝒊</m:t>
                                      </m:r>
                                      <m:r>
                                        <a:rPr lang="en-US" altLang="zh-CN" b="1" i="1" dirty="0">
                                          <a:latin typeface="Cambria Math" panose="02040503050406030204" pitchFamily="18" charset="0"/>
                                        </a:rPr>
                                        <m:t>)</m:t>
                                      </m:r>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sup>
                                  </m:sSup>
                                </m:e>
                              </m:d>
                            </m:e>
                            <m:sup>
                              <m:r>
                                <a:rPr lang="en-US" altLang="zh-CN" i="1" dirty="0">
                                  <a:latin typeface="Cambria Math" panose="02040503050406030204" pitchFamily="18" charset="0"/>
                                </a:rPr>
                                <m:t>2</m:t>
                              </m:r>
                            </m:sup>
                          </m:sSup>
                          <m:r>
                            <a:rPr lang="en-US" altLang="zh-CN" i="1" dirty="0">
                              <a:latin typeface="Cambria Math" panose="02040503050406030204" pitchFamily="18" charset="0"/>
                            </a:rPr>
                            <m:t>+</m:t>
                          </m:r>
                          <m:f>
                            <m:fPr>
                              <m:ctrlPr>
                                <a:rPr lang="zh-CN" altLang="zh-CN" i="1" dirty="0">
                                  <a:latin typeface="Cambria Math" panose="02040503050406030204" pitchFamily="18" charset="0"/>
                                </a:rPr>
                              </m:ctrlPr>
                            </m:fPr>
                            <m:num>
                              <m:r>
                                <a:rPr lang="en-US" altLang="zh-CN" i="1" dirty="0">
                                  <a:latin typeface="Cambria Math" panose="02040503050406030204" pitchFamily="18" charset="0"/>
                                </a:rPr>
                                <m:t>𝜆</m:t>
                              </m:r>
                            </m:num>
                            <m:den>
                              <m:r>
                                <a:rPr lang="en-US" altLang="zh-CN" i="1"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i="1"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𝑚</m:t>
                                  </m:r>
                                </m:sub>
                              </m:sSub>
                            </m:sup>
                            <m:e>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𝑘</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sup>
                                          </m:sSubSup>
                                        </m:e>
                                      </m:d>
                                    </m:e>
                                    <m:sup>
                                      <m:r>
                                        <a:rPr lang="en-US" altLang="zh-CN" i="1" dirty="0">
                                          <a:latin typeface="Cambria Math" panose="02040503050406030204" pitchFamily="18" charset="0"/>
                                        </a:rPr>
                                        <m:t>2</m:t>
                                      </m:r>
                                    </m:sup>
                                  </m:sSup>
                                  <m:r>
                                    <a:rPr lang="en-US" altLang="zh-CN" i="1" dirty="0">
                                      <a:latin typeface="Cambria Math" panose="02040503050406030204" pitchFamily="18" charset="0"/>
                                    </a:rPr>
                                    <m:t>+</m:t>
                                  </m:r>
                                </m:e>
                              </m:nary>
                            </m:e>
                          </m:nary>
                        </m:e>
                      </m:nary>
                      <m:f>
                        <m:fPr>
                          <m:ctrlPr>
                            <a:rPr lang="zh-CN" altLang="zh-CN" i="1" dirty="0">
                              <a:latin typeface="Cambria Math" panose="02040503050406030204" pitchFamily="18" charset="0"/>
                            </a:rPr>
                          </m:ctrlPr>
                        </m:fPr>
                        <m:num>
                          <m:r>
                            <a:rPr lang="en-US" altLang="zh-CN" i="1" dirty="0">
                              <a:latin typeface="Cambria Math" panose="02040503050406030204" pitchFamily="18" charset="0"/>
                            </a:rPr>
                            <m:t>𝜆</m:t>
                          </m:r>
                        </m:num>
                        <m:den>
                          <m:r>
                            <a:rPr lang="en-US" altLang="zh-CN" i="1"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𝑗</m:t>
                          </m:r>
                          <m:r>
                            <a:rPr lang="en-US" altLang="zh-CN" i="1"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𝑢</m:t>
                              </m:r>
                            </m:sub>
                          </m:sSub>
                        </m:sup>
                        <m:e>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𝑘</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sup>
                                      </m:sSubSup>
                                    </m:e>
                                  </m:d>
                                </m:e>
                                <m:sup>
                                  <m:r>
                                    <a:rPr lang="en-US" altLang="zh-CN" i="1" dirty="0">
                                      <a:latin typeface="Cambria Math" panose="02040503050406030204" pitchFamily="18" charset="0"/>
                                    </a:rPr>
                                    <m:t>2</m:t>
                                  </m:r>
                                </m:sup>
                              </m:sSup>
                            </m:e>
                          </m:nary>
                        </m:e>
                      </m:nary>
                    </m:oMath>
                  </m:oMathPara>
                </a14:m>
                <a:endParaRPr lang="zh-CN" altLang="en-US" dirty="0"/>
              </a:p>
            </p:txBody>
          </p:sp>
        </mc:Choice>
        <mc:Fallback xmlns="">
          <p:sp>
            <p:nvSpPr>
              <p:cNvPr id="6" name="矩形 5">
                <a:extLst>
                  <a:ext uri="{FF2B5EF4-FFF2-40B4-BE49-F238E27FC236}">
                    <a16:creationId xmlns:a16="http://schemas.microsoft.com/office/drawing/2014/main" id="{C2F1BD65-54AE-430C-9944-DF61A9C203F9}"/>
                  </a:ext>
                </a:extLst>
              </p:cNvPr>
              <p:cNvSpPr>
                <a:spLocks noRot="1" noChangeAspect="1" noMove="1" noResize="1" noEditPoints="1" noAdjustHandles="1" noChangeArrowheads="1" noChangeShapeType="1" noTextEdit="1"/>
              </p:cNvSpPr>
              <p:nvPr/>
            </p:nvSpPr>
            <p:spPr>
              <a:xfrm>
                <a:off x="2411896" y="5337894"/>
                <a:ext cx="8733182" cy="88543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06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协同过滤推荐</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en-US" b="1" dirty="0"/>
                  <a:t>训练优化</a:t>
                </a:r>
                <a:endParaRPr lang="en-US" altLang="zh-CN" b="1" dirty="0"/>
              </a:p>
              <a:p>
                <a:pPr marL="400050" lvl="1" indent="0">
                  <a:buNone/>
                </a:pPr>
                <a:r>
                  <a:rPr lang="zh-CN" altLang="zh-CN" dirty="0"/>
                  <a:t>优化上述目标函数时，首先将</a:t>
                </a: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𝒎</m:t>
                                </m:r>
                              </m:sub>
                            </m:sSub>
                          </m:e>
                        </m:d>
                      </m:sup>
                    </m:sSup>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𝒖</m:t>
                                </m:r>
                              </m:sub>
                            </m:sSub>
                          </m:e>
                        </m:d>
                      </m:sup>
                    </m:sSup>
                  </m:oMath>
                </a14:m>
                <a:r>
                  <a:rPr lang="zh-CN" altLang="zh-CN" dirty="0"/>
                  <a:t>在较小范围进行</a:t>
                </a:r>
                <a:r>
                  <a:rPr lang="zh-CN" altLang="zh-CN" b="1" dirty="0"/>
                  <a:t>随机初始化</a:t>
                </a:r>
                <a:r>
                  <a:rPr lang="zh-CN" altLang="zh-CN" dirty="0"/>
                  <a:t>，然后应用</a:t>
                </a:r>
                <a:r>
                  <a:rPr lang="zh-CN" altLang="zh-CN" b="1" dirty="0"/>
                  <a:t>梯度下降算法</a:t>
                </a:r>
                <a:r>
                  <a:rPr lang="zh-CN" altLang="zh-CN" dirty="0"/>
                  <a:t>迭代优化目标函数。迭代公式如下：</a:t>
                </a:r>
              </a:p>
              <a:p>
                <a:pPr marL="400050" lvl="1" indent="0" algn="ctr" latinLnBrk="1">
                  <a:buNone/>
                </a:pPr>
                <a14:m>
                  <m:oMath xmlns:m="http://schemas.openxmlformats.org/officeDocument/2006/math">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sup>
                    </m:sSubSup>
                    <m:r>
                      <a:rPr lang="en-US" altLang="zh-CN" dirty="0">
                        <a:latin typeface="Cambria Math" panose="02040503050406030204" pitchFamily="18" charset="0"/>
                      </a:rPr>
                      <m:t>≔</m:t>
                    </m:r>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e>
                        </m:d>
                      </m:sup>
                    </m:sSubSup>
                    <m:r>
                      <a:rPr lang="en-US" altLang="zh-CN" i="1" dirty="0">
                        <a:latin typeface="Cambria Math" panose="02040503050406030204" pitchFamily="18" charset="0"/>
                      </a:rPr>
                      <m:t>−</m:t>
                    </m:r>
                    <m:r>
                      <a:rPr lang="en-US" altLang="zh-CN" i="1" dirty="0">
                        <a:latin typeface="Cambria Math" panose="02040503050406030204" pitchFamily="18" charset="0"/>
                      </a:rPr>
                      <m:t>𝛼</m:t>
                    </m:r>
                    <m:d>
                      <m:dPr>
                        <m:ctrlPr>
                          <a:rPr lang="zh-CN" altLang="zh-CN" i="1" dirty="0">
                            <a:latin typeface="Cambria Math" panose="02040503050406030204" pitchFamily="18" charset="0"/>
                          </a:rPr>
                        </m:ctrlPr>
                      </m:dPr>
                      <m:e>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𝑗</m:t>
                            </m:r>
                            <m:r>
                              <a:rPr lang="en-US" altLang="zh-CN"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e>
                            </m:d>
                            <m:r>
                              <a:rPr lang="en-US" altLang="zh-CN" dirty="0">
                                <a:latin typeface="Cambria Math" panose="02040503050406030204" pitchFamily="18" charset="0"/>
                              </a:rPr>
                              <m:t>=1</m:t>
                            </m:r>
                          </m:sub>
                          <m:sup/>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𝒋</m:t>
                                                </m:r>
                                              </m:e>
                                            </m:d>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𝒊</m:t>
                                        </m:r>
                                      </m:e>
                                    </m:d>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e>
                                    </m:d>
                                  </m:sup>
                                </m:sSup>
                              </m:e>
                            </m:d>
                          </m:e>
                        </m:nary>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d>
                              <m:dPr>
                                <m:ctrlPr>
                                  <a:rPr lang="zh-CN" altLang="zh-CN" i="1" dirty="0">
                                    <a:latin typeface="Cambria Math" panose="02040503050406030204" pitchFamily="18" charset="0"/>
                                  </a:rPr>
                                </m:ctrlPr>
                              </m:dPr>
                              <m:e>
                                <m:r>
                                  <a:rPr lang="en-US" altLang="zh-CN" i="1" dirty="0">
                                    <a:latin typeface="Cambria Math" panose="02040503050406030204" pitchFamily="18" charset="0"/>
                                  </a:rPr>
                                  <m:t>𝑗</m:t>
                                </m:r>
                              </m:e>
                            </m:d>
                          </m:sup>
                        </m:sSubSup>
                        <m:r>
                          <a:rPr lang="en-US" altLang="zh-CN" dirty="0">
                            <a:latin typeface="Cambria Math" panose="02040503050406030204" pitchFamily="18" charset="0"/>
                          </a:rPr>
                          <m:t>+</m:t>
                        </m:r>
                        <m:r>
                          <a:rPr lang="en-US" altLang="zh-CN" i="1" dirty="0">
                            <a:latin typeface="Cambria Math" panose="02040503050406030204" pitchFamily="18" charset="0"/>
                          </a:rPr>
                          <m:t>𝜆</m:t>
                        </m:r>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e>
                            </m:d>
                          </m:sup>
                        </m:sSubSup>
                      </m:e>
                    </m:d>
                    <m:r>
                      <a:rPr lang="en-US" altLang="zh-CN" i="1" dirty="0">
                        <a:latin typeface="Cambria Math" panose="02040503050406030204" pitchFamily="18" charset="0"/>
                      </a:rPr>
                      <m:t> </m:t>
                    </m:r>
                  </m:oMath>
                </a14:m>
                <a:r>
                  <a:rPr lang="en-US" altLang="zh-CN" dirty="0"/>
                  <a:t> </a:t>
                </a:r>
                <a:endParaRPr lang="en-US" altLang="zh-CN" i="1" dirty="0"/>
              </a:p>
              <a:p>
                <a:pPr marL="400050" lvl="1" indent="0" algn="ctr" latinLnBrk="1">
                  <a:buNone/>
                </a:pPr>
                <a14:m>
                  <m:oMath xmlns:m="http://schemas.openxmlformats.org/officeDocument/2006/math">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bSup>
                    <m:r>
                      <a:rPr lang="en-US" altLang="zh-CN" dirty="0">
                        <a:latin typeface="Cambria Math" panose="02040503050406030204" pitchFamily="18" charset="0"/>
                      </a:rPr>
                      <m:t>≔</m:t>
                    </m:r>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d>
                          <m:dPr>
                            <m:ctrlPr>
                              <a:rPr lang="zh-CN" altLang="zh-CN" i="1" dirty="0">
                                <a:latin typeface="Cambria Math" panose="02040503050406030204" pitchFamily="18" charset="0"/>
                              </a:rPr>
                            </m:ctrlPr>
                          </m:dPr>
                          <m:e>
                            <m:r>
                              <a:rPr lang="en-US" altLang="zh-CN" i="1" dirty="0">
                                <a:latin typeface="Cambria Math" panose="02040503050406030204" pitchFamily="18" charset="0"/>
                              </a:rPr>
                              <m:t>𝑗</m:t>
                            </m:r>
                          </m:e>
                        </m:d>
                      </m:sup>
                    </m:sSubSup>
                    <m:r>
                      <a:rPr lang="en-US" altLang="zh-CN" i="1" dirty="0">
                        <a:latin typeface="Cambria Math" panose="02040503050406030204" pitchFamily="18" charset="0"/>
                      </a:rPr>
                      <m:t>−</m:t>
                    </m:r>
                    <m:r>
                      <a:rPr lang="en-US" altLang="zh-CN" i="1" dirty="0">
                        <a:latin typeface="Cambria Math" panose="02040503050406030204" pitchFamily="18" charset="0"/>
                      </a:rPr>
                      <m:t>𝛼</m:t>
                    </m:r>
                    <m:d>
                      <m:dPr>
                        <m:ctrlPr>
                          <a:rPr lang="zh-CN" altLang="zh-CN" i="1" dirty="0">
                            <a:latin typeface="Cambria Math" panose="02040503050406030204" pitchFamily="18" charset="0"/>
                          </a:rPr>
                        </m:ctrlPr>
                      </m:dPr>
                      <m:e>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e>
                            </m:d>
                            <m:r>
                              <a:rPr lang="en-US" altLang="zh-CN" dirty="0">
                                <a:latin typeface="Cambria Math" panose="02040503050406030204" pitchFamily="18" charset="0"/>
                              </a:rPr>
                              <m:t>=1</m:t>
                            </m:r>
                          </m:sub>
                          <m:sup/>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dirty="0">
                                        <a:latin typeface="Cambria Math" panose="02040503050406030204" pitchFamily="18" charset="0"/>
                                      </a:rPr>
                                      <m:t>(</m:t>
                                    </m:r>
                                    <m:r>
                                      <a:rPr lang="en-US" altLang="zh-CN" b="1" i="1" dirty="0">
                                        <a:latin typeface="Cambria Math" panose="02040503050406030204" pitchFamily="18" charset="0"/>
                                      </a:rPr>
                                      <m:t>𝒊</m:t>
                                    </m:r>
                                    <m:r>
                                      <a:rPr lang="en-US" altLang="zh-CN" b="1" dirty="0">
                                        <a:latin typeface="Cambria Math" panose="02040503050406030204" pitchFamily="18" charset="0"/>
                                      </a:rPr>
                                      <m:t>)</m:t>
                                    </m:r>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p>
                              </m:e>
                            </m:d>
                          </m:e>
                        </m:nary>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𝑥</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sup>
                        </m:sSubSup>
                        <m:r>
                          <a:rPr lang="en-US" altLang="zh-CN" dirty="0">
                            <a:latin typeface="Cambria Math" panose="02040503050406030204" pitchFamily="18" charset="0"/>
                          </a:rPr>
                          <m:t>+</m:t>
                        </m:r>
                        <m:r>
                          <a:rPr lang="en-US" altLang="zh-CN" i="1" dirty="0">
                            <a:latin typeface="Cambria Math" panose="02040503050406030204" pitchFamily="18" charset="0"/>
                          </a:rPr>
                          <m:t>𝜆</m:t>
                        </m:r>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bSup>
                      </m:e>
                    </m:d>
                  </m:oMath>
                </a14:m>
                <a:r>
                  <a:rPr lang="en-US" altLang="zh-CN" dirty="0"/>
                  <a:t> </a:t>
                </a:r>
              </a:p>
              <a:p>
                <a:pPr marL="400050" lvl="1" indent="0" latinLnBrk="1">
                  <a:buNone/>
                </a:pPr>
                <a:endParaRPr lang="en-US" altLang="zh-CN" dirty="0"/>
              </a:p>
              <a:p>
                <a:pPr marL="400050" lvl="1" indent="0" latinLnBrk="1">
                  <a:buNone/>
                </a:pPr>
                <a:r>
                  <a:rPr lang="zh-CN" altLang="zh-CN" dirty="0"/>
                  <a:t>待目标函数收敛时，迭代完成，</a:t>
                </a:r>
                <a14:m>
                  <m:oMath xmlns:m="http://schemas.openxmlformats.org/officeDocument/2006/math">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p>
                        <m:r>
                          <a:rPr lang="en-US" altLang="zh-CN" dirty="0">
                            <a:latin typeface="Cambria Math" panose="02040503050406030204" pitchFamily="18" charset="0"/>
                          </a:rPr>
                          <m:t>)</m:t>
                        </m:r>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𝒊</m:t>
                        </m:r>
                      </m:sup>
                    </m:sSup>
                  </m:oMath>
                </a14:m>
                <a:r>
                  <a:rPr lang="zh-CN" altLang="zh-CN" dirty="0"/>
                  <a:t>即为推荐系统的期望输出（用户</a:t>
                </a:r>
                <a:r>
                  <a:rPr lang="en-US" altLang="zh-CN" dirty="0"/>
                  <a:t>j</a:t>
                </a:r>
                <a:r>
                  <a:rPr lang="zh-CN" altLang="zh-CN" dirty="0"/>
                  <a:t>给电影</a:t>
                </a:r>
                <a:r>
                  <a:rPr lang="en-US" altLang="zh-CN" dirty="0"/>
                  <a:t>i</a:t>
                </a:r>
                <a:r>
                  <a:rPr lang="zh-CN" altLang="zh-CN" dirty="0"/>
                  <a:t>的评分）。</a:t>
                </a:r>
              </a:p>
              <a:p>
                <a:pPr marL="400050" lvl="1" indent="0">
                  <a:buNone/>
                </a:pPr>
                <a:endParaRPr lang="en-US" altLang="zh-CN" dirty="0"/>
              </a:p>
              <a:p>
                <a:pPr marL="400050" lvl="1" indent="0">
                  <a:buNone/>
                </a:pPr>
                <a:r>
                  <a:rPr lang="zh-CN" altLang="zh-CN" dirty="0"/>
                  <a:t>在上述两种推荐方法中通过学习得到的特征矩阵</a:t>
                </a:r>
                <a:r>
                  <a:rPr lang="en-US" altLang="zh-CN" b="1" i="1" dirty="0"/>
                  <a:t>x</a:t>
                </a:r>
                <a:r>
                  <a:rPr lang="zh-CN" altLang="zh-CN" dirty="0"/>
                  <a:t>包含了电影的重要数据信息，有时这些信息隐含着某些不易被人读懂的属性和关系，但是依然需要把特征矩阵</a:t>
                </a:r>
                <a:r>
                  <a:rPr lang="en-US" altLang="zh-CN" b="1" i="1" dirty="0"/>
                  <a:t>x</a:t>
                </a:r>
                <a:r>
                  <a:rPr lang="zh-CN" altLang="zh-CN" dirty="0"/>
                  <a:t>作为重要的电影推荐依据。例如，如果一位用户正在观看电影</a:t>
                </a:r>
                <a14:m>
                  <m:oMath xmlns:m="http://schemas.openxmlformats.org/officeDocument/2006/math">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sup>
                    </m:sSup>
                  </m:oMath>
                </a14:m>
                <a:r>
                  <a:rPr lang="zh-CN" altLang="zh-CN" dirty="0"/>
                  <a:t>，推荐模型可以依据给定的相似性度量方法（例如比较向量之间的欧氏距离）</a:t>
                </a:r>
                <a:r>
                  <a:rPr lang="en-US" altLang="zh-CN" dirty="0"/>
                  <a:t>,</a:t>
                </a:r>
                <a:r>
                  <a:rPr lang="zh-CN" altLang="zh-CN" dirty="0"/>
                  <a:t>找到与</a:t>
                </a:r>
                <a14:m>
                  <m:oMath xmlns:m="http://schemas.openxmlformats.org/officeDocument/2006/math">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sup>
                    </m:sSup>
                  </m:oMath>
                </a14:m>
                <a:r>
                  <a:rPr lang="zh-CN" altLang="zh-CN" dirty="0"/>
                  <a:t>相似的电影</a:t>
                </a:r>
                <a14:m>
                  <m:oMath xmlns:m="http://schemas.openxmlformats.org/officeDocument/2006/math">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p>
                  </m:oMath>
                </a14:m>
                <a:r>
                  <a:rPr lang="zh-CN" altLang="zh-CN" dirty="0"/>
                  <a:t>推荐给该用户。</a:t>
                </a:r>
                <a:r>
                  <a:rPr lang="en-US" altLang="zh-CN" dirty="0"/>
                  <a:t> </a:t>
                </a:r>
                <a:endParaRPr lang="zh-CN" altLang="zh-CN" dirty="0"/>
              </a:p>
              <a:p>
                <a:pPr marL="400050" lvl="1" indent="0">
                  <a:buNone/>
                </a:pPr>
                <a:r>
                  <a:rPr lang="zh-CN" altLang="en-US" dirty="0"/>
                  <a:t>在协同过滤推荐方法中，不需要设置额外的特征偏置项，所以有</a:t>
                </a:r>
                <a14:m>
                  <m:oMath xmlns:m="http://schemas.openxmlformats.org/officeDocument/2006/math">
                    <m:r>
                      <a:rPr lang="en-US" altLang="zh-CN" i="1" dirty="0">
                        <a:latin typeface="Cambria Math" panose="02040503050406030204" pitchFamily="18" charset="0"/>
                      </a:rPr>
                      <m:t>𝑥</m:t>
                    </m:r>
                    <m:r>
                      <a:rPr lang="en-US" altLang="zh-CN" dirty="0">
                        <a:latin typeface="Cambria Math" panose="02040503050406030204" pitchFamily="18" charset="0"/>
                      </a:rPr>
                      <m:t>,</m:t>
                    </m:r>
                    <m:r>
                      <m:rPr>
                        <m:sty m:val="p"/>
                      </m:rPr>
                      <a:rPr lang="en-US" altLang="zh-CN" dirty="0">
                        <a:latin typeface="Cambria Math" panose="02040503050406030204" pitchFamily="18" charset="0"/>
                      </a:rPr>
                      <m:t>θ</m:t>
                    </m:r>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zh-CN" altLang="en-US" dirty="0"/>
                  <a:t>。</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500" t="-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446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7.2.3 </a:t>
            </a:r>
            <a:r>
              <a:rPr lang="zh-CN" altLang="en-US" dirty="0"/>
              <a:t>混合推荐</a:t>
            </a:r>
          </a:p>
        </p:txBody>
      </p:sp>
      <p:sp>
        <p:nvSpPr>
          <p:cNvPr id="5" name="内容占位符 4"/>
          <p:cNvSpPr>
            <a:spLocks noGrp="1"/>
          </p:cNvSpPr>
          <p:nvPr>
            <p:ph idx="1"/>
          </p:nvPr>
        </p:nvSpPr>
        <p:spPr/>
        <p:txBody>
          <a:bodyPr/>
          <a:lstStyle/>
          <a:p>
            <a:pPr marL="342900" lvl="1" indent="-342900">
              <a:buFont typeface="Wingdings" panose="05000000000000000000" pitchFamily="2" charset="2"/>
              <a:buChar char="Ø"/>
            </a:pPr>
            <a:r>
              <a:rPr kumimoji="1" lang="zh-CN" altLang="en-US" sz="2000" dirty="0"/>
              <a:t>混合推荐系统是一种将多个算法或推荐系统单元组合在一起的技术。推荐系统的各个组成部分可以以流水线方式串行连接，也可以并行运行一同输出结果。在实际工程应用中，多采用组合推荐方法。</a:t>
            </a:r>
            <a:endParaRPr kumimoji="1" lang="en-US" altLang="zh-CN" sz="2000" dirty="0"/>
          </a:p>
          <a:p>
            <a:pPr marL="342900" lvl="1" indent="-342900">
              <a:buFont typeface="Wingdings" panose="05000000000000000000" pitchFamily="2" charset="2"/>
              <a:buChar char="Ø"/>
            </a:pPr>
            <a:r>
              <a:rPr kumimoji="1" lang="zh-CN" altLang="zh-CN" sz="2000" dirty="0"/>
              <a:t>组合策略选取的最重要原则就是结合不同算法和模型的优点，并克服它们的缺陷和问题。</a:t>
            </a:r>
            <a:endParaRPr kumimoji="1" lang="en-US" altLang="zh-CN" sz="2000" dirty="0"/>
          </a:p>
          <a:p>
            <a:pPr lvl="1"/>
            <a:r>
              <a:rPr lang="en-US" altLang="zh-CN" b="1" dirty="0" err="1"/>
              <a:t>加权</a:t>
            </a:r>
            <a:r>
              <a:rPr lang="zh-CN" altLang="zh-CN" dirty="0"/>
              <a:t>（</a:t>
            </a:r>
            <a:r>
              <a:rPr lang="en-US" altLang="zh-CN" dirty="0"/>
              <a:t>Weight</a:t>
            </a:r>
            <a:r>
              <a:rPr lang="zh-CN" altLang="zh-CN" dirty="0"/>
              <a:t>）：</a:t>
            </a:r>
            <a:endParaRPr lang="en-US" altLang="zh-CN" dirty="0"/>
          </a:p>
          <a:p>
            <a:pPr lvl="2"/>
            <a:r>
              <a:rPr lang="zh-CN" altLang="zh-CN" dirty="0"/>
              <a:t>对多种推荐预测结果加权求和作为最终推荐预测结果。</a:t>
            </a:r>
            <a:endParaRPr lang="en-US" altLang="zh-CN" dirty="0"/>
          </a:p>
          <a:p>
            <a:pPr lvl="1"/>
            <a:r>
              <a:rPr lang="en-US" altLang="zh-CN" b="1" dirty="0" err="1"/>
              <a:t>变换</a:t>
            </a:r>
            <a:r>
              <a:rPr lang="zh-CN" altLang="zh-CN" dirty="0"/>
              <a:t>（</a:t>
            </a:r>
            <a:r>
              <a:rPr lang="en-US" altLang="zh-CN" dirty="0"/>
              <a:t>Switch</a:t>
            </a:r>
            <a:r>
              <a:rPr lang="zh-CN" altLang="zh-CN" dirty="0"/>
              <a:t>）：</a:t>
            </a:r>
            <a:endParaRPr lang="en-US" altLang="zh-CN" dirty="0"/>
          </a:p>
          <a:p>
            <a:pPr lvl="2"/>
            <a:r>
              <a:rPr lang="zh-CN" altLang="zh-CN" dirty="0"/>
              <a:t>根据不同的问题背景和实际情况，变换选择不同的推荐方法。</a:t>
            </a:r>
            <a:endParaRPr lang="en-US" altLang="zh-CN" dirty="0"/>
          </a:p>
          <a:p>
            <a:pPr lvl="1"/>
            <a:r>
              <a:rPr lang="zh-CN" altLang="zh-CN" b="1" dirty="0"/>
              <a:t>交叉</a:t>
            </a:r>
            <a:r>
              <a:rPr lang="en-US" altLang="zh-CN" b="1" dirty="0"/>
              <a:t>混合</a:t>
            </a:r>
            <a:r>
              <a:rPr lang="zh-CN" altLang="zh-CN" dirty="0"/>
              <a:t>（</a:t>
            </a:r>
            <a:r>
              <a:rPr lang="en-US" altLang="zh-CN" dirty="0"/>
              <a:t>Mixed</a:t>
            </a:r>
            <a:r>
              <a:rPr lang="zh-CN" altLang="zh-CN" dirty="0"/>
              <a:t>）：</a:t>
            </a:r>
            <a:endParaRPr lang="en-US" altLang="zh-CN" dirty="0"/>
          </a:p>
          <a:p>
            <a:pPr lvl="2"/>
            <a:r>
              <a:rPr lang="zh-CN" altLang="zh-CN" dirty="0"/>
              <a:t>同时采用多种推荐方法给出多种推荐预测结果供用户参考决策。</a:t>
            </a:r>
            <a:endParaRPr lang="en-US" altLang="zh-CN" dirty="0"/>
          </a:p>
          <a:p>
            <a:pPr lvl="1"/>
            <a:r>
              <a:rPr lang="zh-CN" altLang="zh-CN" b="1" dirty="0"/>
              <a:t>特征组合</a:t>
            </a:r>
            <a:r>
              <a:rPr lang="zh-CN" altLang="zh-CN" dirty="0"/>
              <a:t>（</a:t>
            </a:r>
            <a:r>
              <a:rPr lang="en-US" altLang="zh-CN" dirty="0"/>
              <a:t>Feature combination</a:t>
            </a:r>
            <a:r>
              <a:rPr lang="zh-CN" altLang="zh-CN" dirty="0"/>
              <a:t>）：</a:t>
            </a:r>
            <a:endParaRPr lang="en-US" altLang="zh-CN" dirty="0"/>
          </a:p>
          <a:p>
            <a:pPr lvl="2"/>
            <a:r>
              <a:rPr lang="zh-CN" altLang="zh-CN" dirty="0"/>
              <a:t>对来自不同推荐数据源的特征进行组合，再应用到另一种推荐方法中。</a:t>
            </a:r>
            <a:endParaRPr lang="en-US" altLang="zh-CN" dirty="0"/>
          </a:p>
          <a:p>
            <a:pPr lvl="1"/>
            <a:r>
              <a:rPr lang="zh-CN" altLang="zh-CN" b="1" dirty="0"/>
              <a:t>层叠</a:t>
            </a:r>
            <a:r>
              <a:rPr lang="zh-CN" altLang="zh-CN" dirty="0"/>
              <a:t>（</a:t>
            </a:r>
            <a:r>
              <a:rPr lang="en-US" altLang="zh-CN" dirty="0"/>
              <a:t>Cascade</a:t>
            </a:r>
            <a:r>
              <a:rPr lang="zh-CN" altLang="zh-CN" dirty="0"/>
              <a:t>）：</a:t>
            </a:r>
            <a:endParaRPr lang="en-US" altLang="zh-CN" dirty="0"/>
          </a:p>
          <a:p>
            <a:pPr lvl="2"/>
            <a:r>
              <a:rPr lang="zh-CN" altLang="zh-CN" dirty="0"/>
              <a:t>先选用一种推荐方法产生粗糙的推荐预测结果，再在此推荐结果的基础上使用第二种推荐方法产生更精确的推荐预测结果。</a:t>
            </a:r>
            <a:endParaRPr lang="en-US" altLang="zh-CN" dirty="0"/>
          </a:p>
          <a:p>
            <a:pPr lvl="1"/>
            <a:r>
              <a:rPr lang="zh-CN" altLang="zh-CN" b="1" dirty="0"/>
              <a:t>特征扩充</a:t>
            </a:r>
            <a:r>
              <a:rPr lang="zh-CN" altLang="zh-CN" dirty="0"/>
              <a:t>（</a:t>
            </a:r>
            <a:r>
              <a:rPr lang="en-US" altLang="zh-CN" dirty="0"/>
              <a:t>Feature augmentation</a:t>
            </a:r>
            <a:r>
              <a:rPr lang="zh-CN" altLang="zh-CN" dirty="0"/>
              <a:t>）：</a:t>
            </a:r>
            <a:endParaRPr lang="en-US" altLang="zh-CN" dirty="0"/>
          </a:p>
          <a:p>
            <a:pPr lvl="2"/>
            <a:r>
              <a:rPr lang="zh-CN" altLang="zh-CN" dirty="0"/>
              <a:t>一种推荐方法产生的特征信息补充到另一种推荐方法的特征输入中。</a:t>
            </a:r>
            <a:endParaRPr lang="en-US" altLang="zh-CN" dirty="0"/>
          </a:p>
          <a:p>
            <a:pPr lvl="1"/>
            <a:r>
              <a:rPr lang="zh-CN" altLang="zh-CN" b="1" dirty="0"/>
              <a:t>元级别</a:t>
            </a:r>
            <a:r>
              <a:rPr lang="zh-CN" altLang="zh-CN" dirty="0"/>
              <a:t>（</a:t>
            </a:r>
            <a:r>
              <a:rPr lang="en-US" altLang="zh-CN" dirty="0"/>
              <a:t>Meta-level</a:t>
            </a:r>
            <a:r>
              <a:rPr lang="zh-CN" altLang="zh-CN" dirty="0"/>
              <a:t>）：</a:t>
            </a:r>
            <a:endParaRPr lang="en-US" altLang="zh-CN" dirty="0"/>
          </a:p>
          <a:p>
            <a:pPr lvl="2"/>
            <a:r>
              <a:rPr lang="zh-CN" altLang="zh-CN" dirty="0"/>
              <a:t>一种推荐方法产生的模型作为另一种推荐方法的输入。</a:t>
            </a:r>
            <a:endParaRPr lang="zh-CN" altLang="en-US" dirty="0"/>
          </a:p>
        </p:txBody>
      </p:sp>
    </p:spTree>
    <p:extLst>
      <p:ext uri="{BB962C8B-B14F-4D97-AF65-F5344CB8AC3E}">
        <p14:creationId xmlns:p14="http://schemas.microsoft.com/office/powerpoint/2010/main" val="8864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7.3 </a:t>
            </a:r>
            <a:r>
              <a:rPr lang="zh-CN" altLang="en-US" dirty="0"/>
              <a:t>深度神经网络推荐系统</a:t>
            </a:r>
          </a:p>
        </p:txBody>
      </p:sp>
      <p:sp>
        <p:nvSpPr>
          <p:cNvPr id="5" name="内容占位符 4"/>
          <p:cNvSpPr>
            <a:spLocks noGrp="1"/>
          </p:cNvSpPr>
          <p:nvPr>
            <p:ph idx="1"/>
          </p:nvPr>
        </p:nvSpPr>
        <p:spPr/>
        <p:txBody>
          <a:bodyPr/>
          <a:lstStyle/>
          <a:p>
            <a:pPr marL="342900" lvl="1" indent="-342900">
              <a:lnSpc>
                <a:spcPct val="150000"/>
              </a:lnSpc>
              <a:buFont typeface="Wingdings" panose="05000000000000000000" pitchFamily="2" charset="2"/>
              <a:buChar char="Ø"/>
            </a:pPr>
            <a:r>
              <a:rPr kumimoji="1" lang="en-US" altLang="zh-CN" sz="2000" dirty="0"/>
              <a:t>YouTube</a:t>
            </a:r>
            <a:r>
              <a:rPr kumimoji="1" lang="zh-CN" altLang="zh-CN" sz="2000" dirty="0"/>
              <a:t>是世界上最大的视频上传、分享和发现网站</a:t>
            </a:r>
            <a:r>
              <a:rPr kumimoji="1" lang="zh-CN" altLang="en-US" sz="2000" dirty="0"/>
              <a:t>。</a:t>
            </a:r>
            <a:endParaRPr kumimoji="1" lang="en-US" altLang="zh-CN" sz="2000" dirty="0"/>
          </a:p>
          <a:p>
            <a:pPr marL="342900" lvl="1" indent="-342900">
              <a:lnSpc>
                <a:spcPct val="150000"/>
              </a:lnSpc>
              <a:buFont typeface="Wingdings" panose="05000000000000000000" pitchFamily="2" charset="2"/>
              <a:buChar char="Ø"/>
            </a:pPr>
            <a:r>
              <a:rPr kumimoji="1" lang="en-US" altLang="zh-CN" sz="2000" dirty="0"/>
              <a:t>YouTube</a:t>
            </a:r>
            <a:r>
              <a:rPr kumimoji="1" lang="zh-CN" altLang="zh-CN" sz="2000" dirty="0"/>
              <a:t>推荐系统为超过</a:t>
            </a:r>
            <a:r>
              <a:rPr kumimoji="1" lang="en-US" altLang="zh-CN" sz="2000" dirty="0"/>
              <a:t>10</a:t>
            </a:r>
            <a:r>
              <a:rPr kumimoji="1" lang="zh-CN" altLang="zh-CN" sz="2000" dirty="0"/>
              <a:t>亿用户从不断增长的视频库中推荐个性化的内容，系统由两个神经网络组成</a:t>
            </a:r>
            <a:r>
              <a:rPr kumimoji="1" lang="zh-CN" altLang="en-US" sz="2000" dirty="0"/>
              <a:t>：</a:t>
            </a:r>
            <a:endParaRPr kumimoji="1" lang="en-US" altLang="zh-CN" sz="2000" dirty="0"/>
          </a:p>
          <a:p>
            <a:pPr marL="400050" lvl="1" indent="0">
              <a:buNone/>
            </a:pPr>
            <a:endParaRPr lang="en-US" altLang="zh-CN" dirty="0"/>
          </a:p>
          <a:p>
            <a:pPr lvl="1"/>
            <a:r>
              <a:rPr lang="zh-CN" altLang="zh-CN" b="1" dirty="0"/>
              <a:t>候选生成网络</a:t>
            </a:r>
            <a:r>
              <a:rPr lang="zh-CN" altLang="en-US" b="1" dirty="0"/>
              <a:t>：</a:t>
            </a:r>
            <a:r>
              <a:rPr lang="zh-CN" altLang="zh-CN" dirty="0"/>
              <a:t>从百万量级的视频库中生成上百个候选</a:t>
            </a:r>
            <a:endParaRPr lang="en-US" altLang="zh-CN" dirty="0"/>
          </a:p>
          <a:p>
            <a:pPr lvl="1"/>
            <a:r>
              <a:rPr lang="zh-CN" altLang="zh-CN" b="1" dirty="0"/>
              <a:t>排序网络</a:t>
            </a:r>
            <a:r>
              <a:rPr lang="zh-CN" altLang="en-US" b="1" dirty="0"/>
              <a:t>：</a:t>
            </a:r>
            <a:r>
              <a:rPr lang="zh-CN" altLang="zh-CN" dirty="0"/>
              <a:t>对候选进行打分排序，输出排名最高的数十个结果</a:t>
            </a:r>
            <a:endParaRPr lang="en-US" altLang="zh-CN" dirty="0"/>
          </a:p>
          <a:p>
            <a:endParaRPr lang="en-US" altLang="zh-CN" dirty="0"/>
          </a:p>
        </p:txBody>
      </p:sp>
      <p:pic>
        <p:nvPicPr>
          <p:cNvPr id="3076" name="Picture 4" descr="https://timgsa.baidu.com/timg?image&amp;quality=80&amp;size=b9999_10000&amp;sec=1521306224390&amp;di=6f913bce68b4998e7188044c7e0ca4f7&amp;imgtype=0&amp;src=http%3A%2F%2Fcms-bucket.nosdn.127.net%2Fcatchpic%2F8%2F8a%2F8a21096e26f5f36ebfc9c3ce86b2c2d9.jpg%3FimageView%26thumbnail%3D550x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322" y="4097811"/>
            <a:ext cx="3525078" cy="219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83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YouTube</a:t>
            </a:r>
            <a:r>
              <a:rPr lang="zh-CN" altLang="en-US" dirty="0"/>
              <a:t>的深度神经网络推荐系统</a:t>
            </a:r>
          </a:p>
        </p:txBody>
      </p:sp>
      <p:sp>
        <p:nvSpPr>
          <p:cNvPr id="5" name="内容占位符 4"/>
          <p:cNvSpPr>
            <a:spLocks noGrp="1"/>
          </p:cNvSpPr>
          <p:nvPr>
            <p:ph idx="1"/>
          </p:nvPr>
        </p:nvSpPr>
        <p:spPr/>
        <p:txBody>
          <a:bodyPr/>
          <a:lstStyle/>
          <a:p>
            <a:pPr>
              <a:lnSpc>
                <a:spcPct val="150000"/>
              </a:lnSpc>
              <a:buFont typeface="Wingdings" panose="05000000000000000000" pitchFamily="2" charset="2"/>
              <a:buChar char="Ø"/>
            </a:pPr>
            <a:r>
              <a:rPr kumimoji="1" lang="zh-CN" altLang="zh-CN" dirty="0"/>
              <a:t>候选生成网络（</a:t>
            </a:r>
            <a:r>
              <a:rPr kumimoji="1" lang="en-US" altLang="zh-CN" dirty="0"/>
              <a:t>Candidate Generation Network</a:t>
            </a:r>
            <a:r>
              <a:rPr kumimoji="1" lang="zh-CN" altLang="zh-CN" dirty="0"/>
              <a:t>）</a:t>
            </a:r>
            <a:endParaRPr kumimoji="1" lang="en-US" altLang="zh-CN" dirty="0"/>
          </a:p>
          <a:p>
            <a:pPr marL="342900" lvl="1" indent="-342900">
              <a:buFont typeface="Arial" panose="020B0604020202020204" pitchFamily="34" charset="0"/>
              <a:buChar char="•"/>
            </a:pPr>
            <a:r>
              <a:rPr lang="zh-CN" altLang="zh-CN" sz="2000" dirty="0"/>
              <a:t>候选生成网络的核心思想是将推荐问题建模为一个类别数极大的多分类问题。</a:t>
            </a:r>
            <a:endParaRPr lang="en-US" altLang="zh-CN" sz="2000" dirty="0"/>
          </a:p>
          <a:p>
            <a:pPr marL="342900" lvl="1" indent="-342900">
              <a:buFont typeface="Arial" panose="020B0604020202020204" pitchFamily="34" charset="0"/>
              <a:buChar char="•"/>
            </a:pPr>
            <a:r>
              <a:rPr lang="zh-CN" altLang="zh-CN" sz="2000" dirty="0"/>
              <a:t>以</a:t>
            </a:r>
            <a:r>
              <a:rPr lang="en-US" altLang="zh-CN" sz="2000" dirty="0"/>
              <a:t>YouTube</a:t>
            </a:r>
            <a:r>
              <a:rPr lang="zh-CN" altLang="zh-CN" sz="2000" dirty="0"/>
              <a:t>视频推荐系统为例，对于一个</a:t>
            </a:r>
            <a:r>
              <a:rPr lang="en-US" altLang="zh-CN" sz="2000" dirty="0"/>
              <a:t>YouTube</a:t>
            </a:r>
            <a:r>
              <a:rPr lang="zh-CN" altLang="zh-CN" sz="2000" dirty="0"/>
              <a:t>用户，可以选用的分类类别包括以下两类：</a:t>
            </a:r>
            <a:endParaRPr lang="en-US" altLang="zh-CN" sz="2000" dirty="0"/>
          </a:p>
          <a:p>
            <a:pPr lvl="1"/>
            <a:r>
              <a:rPr lang="zh-CN" altLang="zh-CN" dirty="0"/>
              <a:t>历史行为信息</a:t>
            </a:r>
            <a:endParaRPr lang="en-US" altLang="zh-CN" dirty="0"/>
          </a:p>
          <a:p>
            <a:pPr lvl="2"/>
            <a:r>
              <a:rPr lang="zh-CN" altLang="zh-CN" dirty="0"/>
              <a:t>用户观看历史（视频</a:t>
            </a:r>
            <a:r>
              <a:rPr lang="en-US" altLang="zh-CN" dirty="0"/>
              <a:t>ID</a:t>
            </a:r>
            <a:r>
              <a:rPr lang="zh-CN" altLang="zh-CN" dirty="0"/>
              <a:t>）</a:t>
            </a:r>
            <a:endParaRPr lang="en-US" altLang="zh-CN" dirty="0"/>
          </a:p>
          <a:p>
            <a:pPr lvl="2"/>
            <a:r>
              <a:rPr lang="zh-CN" altLang="zh-CN" dirty="0"/>
              <a:t>搜索词记录（</a:t>
            </a:r>
            <a:r>
              <a:rPr lang="en-US" altLang="zh-CN" dirty="0"/>
              <a:t>search tokens</a:t>
            </a:r>
            <a:r>
              <a:rPr lang="zh-CN" altLang="zh-CN" dirty="0"/>
              <a:t>）</a:t>
            </a:r>
            <a:endParaRPr lang="en-US" altLang="zh-CN" dirty="0"/>
          </a:p>
          <a:p>
            <a:pPr lvl="2"/>
            <a:r>
              <a:rPr lang="en-US" altLang="zh-CN" dirty="0"/>
              <a:t>……</a:t>
            </a:r>
          </a:p>
          <a:p>
            <a:pPr lvl="1"/>
            <a:r>
              <a:rPr lang="zh-CN" altLang="zh-CN" dirty="0"/>
              <a:t>用户属性信息</a:t>
            </a:r>
            <a:endParaRPr lang="en-US" altLang="zh-CN" dirty="0"/>
          </a:p>
          <a:p>
            <a:pPr lvl="2"/>
            <a:r>
              <a:rPr lang="zh-CN" altLang="zh-CN" dirty="0"/>
              <a:t>人口学信息（如地理位置、用户登录设备）</a:t>
            </a:r>
            <a:endParaRPr lang="en-US" altLang="zh-CN" dirty="0"/>
          </a:p>
          <a:p>
            <a:pPr lvl="2"/>
            <a:r>
              <a:rPr lang="zh-CN" altLang="zh-CN" dirty="0"/>
              <a:t>二值特征（如性别、是否登录</a:t>
            </a:r>
            <a:endParaRPr lang="en-US" altLang="zh-CN" dirty="0"/>
          </a:p>
          <a:p>
            <a:pPr lvl="2"/>
            <a:r>
              <a:rPr lang="zh-CN" altLang="zh-CN" dirty="0"/>
              <a:t>连续特征（如用户年龄）</a:t>
            </a:r>
            <a:endParaRPr lang="en-US" altLang="zh-CN" dirty="0"/>
          </a:p>
          <a:p>
            <a:pPr lvl="2"/>
            <a:r>
              <a:rPr lang="en-US" altLang="zh-CN" dirty="0"/>
              <a:t>……</a:t>
            </a:r>
          </a:p>
          <a:p>
            <a:pPr marL="342900" lvl="1" indent="-342900">
              <a:buFont typeface="Arial" panose="020B0604020202020204" pitchFamily="34" charset="0"/>
              <a:buChar char="•"/>
            </a:pPr>
            <a:r>
              <a:rPr lang="zh-CN" altLang="zh-CN" sz="2000" dirty="0"/>
              <a:t>通过上述分类类别，推荐系统对视频库中所有视频分别进行分类，得到每一类别的分类结果（即每一个视频的推荐概率），最终输出概率较高的几百个视频。</a:t>
            </a:r>
            <a:endParaRPr lang="zh-CN" altLang="en-US" sz="1800" dirty="0"/>
          </a:p>
        </p:txBody>
      </p:sp>
    </p:spTree>
    <p:extLst>
      <p:ext uri="{BB962C8B-B14F-4D97-AF65-F5344CB8AC3E}">
        <p14:creationId xmlns:p14="http://schemas.microsoft.com/office/powerpoint/2010/main" val="294490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YouTube</a:t>
            </a:r>
            <a:r>
              <a:rPr lang="zh-CN" altLang="en-US" dirty="0"/>
              <a:t>的深度神经网络推荐系统</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a:xfrm>
                <a:off x="609600" y="1155033"/>
                <a:ext cx="11092069" cy="3907298"/>
              </a:xfrm>
            </p:spPr>
            <p:txBody>
              <a:bodyPr/>
              <a:lstStyle/>
              <a:p>
                <a:r>
                  <a:rPr lang="zh-CN" altLang="zh-CN" b="1" dirty="0"/>
                  <a:t>候选生成网络</a:t>
                </a:r>
                <a:r>
                  <a:rPr lang="zh-CN" altLang="en-US" b="1" dirty="0"/>
                  <a:t>运行过程</a:t>
                </a:r>
                <a:endParaRPr lang="en-US" altLang="zh-CN" b="1" dirty="0"/>
              </a:p>
              <a:p>
                <a:pPr lvl="1"/>
                <a:r>
                  <a:rPr lang="zh-CN" altLang="zh-CN" dirty="0"/>
                  <a:t>用户历史行为信息映射为向量后取平均值得到固定长度的表示</a:t>
                </a:r>
                <a:endParaRPr lang="en-US" altLang="zh-CN" dirty="0"/>
              </a:p>
              <a:p>
                <a:pPr lvl="1"/>
                <a:r>
                  <a:rPr lang="zh-CN" altLang="zh-CN" dirty="0"/>
                  <a:t>输入用户属性信息中的人口学信息，并将二值特征和连续特征进行归一化处理，用以优化新用户的推荐效果</a:t>
                </a:r>
                <a:endParaRPr lang="en-US" altLang="zh-CN" dirty="0"/>
              </a:p>
              <a:p>
                <a:pPr lvl="1"/>
                <a:r>
                  <a:rPr lang="zh-CN" altLang="zh-CN" dirty="0"/>
                  <a:t>将所有特征表示拼接为一个特征向量，并输入给非线形多层感知器（</a:t>
                </a:r>
                <a:r>
                  <a:rPr lang="en-US" altLang="zh-CN" dirty="0"/>
                  <a:t>MLP</a:t>
                </a:r>
                <a:r>
                  <a:rPr lang="zh-CN" altLang="zh-CN" dirty="0"/>
                  <a:t>）处理</a:t>
                </a:r>
                <a:endParaRPr lang="en-US" altLang="zh-CN" dirty="0"/>
              </a:p>
              <a:p>
                <a:pPr lvl="1"/>
                <a:r>
                  <a:rPr lang="en-US" altLang="zh-CN" dirty="0"/>
                  <a:t>MLP</a:t>
                </a:r>
                <a:r>
                  <a:rPr lang="zh-CN" altLang="zh-CN" dirty="0"/>
                  <a:t>的输出分别流向</a:t>
                </a:r>
                <a:r>
                  <a:rPr lang="zh-CN" altLang="zh-CN" b="1" dirty="0"/>
                  <a:t>训练</a:t>
                </a:r>
                <a:r>
                  <a:rPr lang="zh-CN" altLang="zh-CN" dirty="0"/>
                  <a:t>和</a:t>
                </a:r>
                <a:r>
                  <a:rPr lang="zh-CN" altLang="zh-CN" b="1" dirty="0"/>
                  <a:t>预测</a:t>
                </a:r>
                <a:r>
                  <a:rPr lang="zh-CN" altLang="zh-CN" dirty="0"/>
                  <a:t>两个模块</a:t>
                </a:r>
                <a:r>
                  <a:rPr lang="en-US" altLang="zh-CN" dirty="0"/>
                  <a:t>:</a:t>
                </a:r>
                <a:r>
                  <a:rPr lang="zh-CN" altLang="zh-CN" dirty="0"/>
                  <a:t>在训练模块，</a:t>
                </a:r>
                <a:r>
                  <a:rPr lang="en-US" altLang="zh-CN" dirty="0"/>
                  <a:t>MLP</a:t>
                </a:r>
                <a:r>
                  <a:rPr lang="zh-CN" altLang="zh-CN" dirty="0"/>
                  <a:t>的输出流向</a:t>
                </a:r>
                <a:r>
                  <a:rPr lang="en-US" altLang="zh-CN" dirty="0"/>
                  <a:t>softmax</a:t>
                </a:r>
                <a:r>
                  <a:rPr lang="zh-CN" altLang="zh-CN" dirty="0"/>
                  <a:t>分类层，与所有视频特征一同做分类；</a:t>
                </a:r>
                <a:r>
                  <a:rPr lang="en-US" altLang="zh-CN" dirty="0"/>
                  <a:t>  </a:t>
                </a:r>
                <a:r>
                  <a:rPr lang="zh-CN" altLang="zh-CN" dirty="0"/>
                  <a:t>在预测模块，计算</a:t>
                </a:r>
                <a:r>
                  <a:rPr lang="en-US" altLang="zh-CN" dirty="0"/>
                  <a:t>MLP</a:t>
                </a:r>
                <a:r>
                  <a:rPr lang="zh-CN" altLang="zh-CN" dirty="0"/>
                  <a:t>的输出（用户的综合特征）与所有视频的相似度，取相似度最高的</a:t>
                </a:r>
                <a14:m>
                  <m:oMath xmlns:m="http://schemas.openxmlformats.org/officeDocument/2006/math">
                    <m:r>
                      <a:rPr lang="en-US" altLang="zh-CN" i="1" dirty="0">
                        <a:latin typeface="Cambria Math" panose="02040503050406030204" pitchFamily="18" charset="0"/>
                      </a:rPr>
                      <m:t>𝑘</m:t>
                    </m:r>
                  </m:oMath>
                </a14:m>
                <a:r>
                  <a:rPr lang="zh-CN" altLang="zh-CN" dirty="0"/>
                  <a:t>个输出视频作为候选生成网络的预测结果</a:t>
                </a:r>
                <a:endParaRPr lang="en-US" altLang="zh-CN"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xfrm>
                <a:off x="609600" y="1155033"/>
                <a:ext cx="11092069" cy="3907298"/>
              </a:xfrm>
              <a:blipFill>
                <a:blip r:embed="rId2"/>
                <a:stretch>
                  <a:fillRect l="-495" t="-780"/>
                </a:stretch>
              </a:blipFill>
            </p:spPr>
            <p:txBody>
              <a:bodyPr/>
              <a:lstStyle/>
              <a:p>
                <a:r>
                  <a:rPr lang="zh-CN" altLang="en-US">
                    <a:noFill/>
                  </a:rPr>
                  <a:t> </a:t>
                </a:r>
              </a:p>
            </p:txBody>
          </p:sp>
        </mc:Fallback>
      </mc:AlternateContent>
      <p:pic>
        <p:nvPicPr>
          <p:cNvPr id="4" name="图片 3" descr="C:\Users\QIANG\Desktop\7-1 候选生成网络结构.jpg"/>
          <p:cNvPicPr/>
          <p:nvPr/>
        </p:nvPicPr>
        <p:blipFill>
          <a:blip r:embed="rId3">
            <a:extLst>
              <a:ext uri="{28A0092B-C50C-407E-A947-70E740481C1C}">
                <a14:useLocalDpi xmlns:a14="http://schemas.microsoft.com/office/drawing/2010/main" val="0"/>
              </a:ext>
            </a:extLst>
          </a:blip>
          <a:srcRect/>
          <a:stretch>
            <a:fillRect/>
          </a:stretch>
        </p:blipFill>
        <p:spPr>
          <a:xfrm>
            <a:off x="6294783" y="2994991"/>
            <a:ext cx="5671928" cy="3587675"/>
          </a:xfrm>
          <a:prstGeom prst="rect">
            <a:avLst/>
          </a:prstGeom>
          <a:noFill/>
          <a:ln>
            <a:noFill/>
          </a:ln>
        </p:spPr>
      </p:pic>
    </p:spTree>
    <p:extLst>
      <p:ext uri="{BB962C8B-B14F-4D97-AF65-F5344CB8AC3E}">
        <p14:creationId xmlns:p14="http://schemas.microsoft.com/office/powerpoint/2010/main" val="415154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YouTube</a:t>
            </a:r>
            <a:r>
              <a:rPr lang="zh-CN" altLang="en-US" dirty="0"/>
              <a:t>的深度神经网络推荐系统</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zh-CN" b="1" dirty="0"/>
                  <a:t>候选生成网络</a:t>
                </a:r>
                <a:endParaRPr lang="en-US" altLang="zh-CN" dirty="0"/>
              </a:p>
              <a:p>
                <a:pPr lvl="1"/>
                <a:r>
                  <a:rPr lang="zh-CN" altLang="zh-CN" dirty="0"/>
                  <a:t>对于给定用户</a:t>
                </a:r>
                <a14:m>
                  <m:oMath xmlns:m="http://schemas.openxmlformats.org/officeDocument/2006/math">
                    <m:r>
                      <a:rPr lang="en-US" altLang="zh-CN" dirty="0">
                        <a:latin typeface="Cambria Math" panose="02040503050406030204" pitchFamily="18" charset="0"/>
                      </a:rPr>
                      <m:t>𝑈</m:t>
                    </m:r>
                  </m:oMath>
                </a14:m>
                <a:r>
                  <a:rPr lang="zh-CN" altLang="zh-CN" dirty="0"/>
                  <a:t>，其想要观看视频的概率预测模型为：</a:t>
                </a:r>
                <a:endParaRPr lang="en-US" altLang="zh-CN" dirty="0"/>
              </a:p>
              <a:p>
                <a:pPr marL="400050" lvl="1" indent="0" latinLnBrk="1">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panose="02040503050406030204" pitchFamily="18" charset="0"/>
                        </a:rPr>
                        <m:t>P</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𝜔</m:t>
                          </m:r>
                          <m:r>
                            <a:rPr lang="en-US" altLang="zh-CN" i="1" dirty="0">
                              <a:latin typeface="Cambria Math" panose="02040503050406030204" pitchFamily="18" charset="0"/>
                            </a:rPr>
                            <m:t>=</m:t>
                          </m:r>
                          <m:r>
                            <a:rPr lang="en-US" altLang="zh-CN" i="1" dirty="0">
                              <a:latin typeface="Cambria Math" panose="02040503050406030204" pitchFamily="18" charset="0"/>
                            </a:rPr>
                            <m:t>𝑖</m:t>
                          </m:r>
                        </m:e>
                        <m:e>
                          <m:r>
                            <a:rPr lang="en-US" altLang="zh-CN" b="1" i="1" dirty="0">
                              <a:latin typeface="Cambria Math" panose="02040503050406030204" pitchFamily="18" charset="0"/>
                            </a:rPr>
                            <m:t>𝒖</m:t>
                          </m:r>
                        </m:e>
                      </m:d>
                      <m:r>
                        <a:rPr lang="en-US" altLang="zh-CN" dirty="0">
                          <a:latin typeface="Cambria Math" panose="02040503050406030204" pitchFamily="18" charset="0"/>
                        </a:rPr>
                        <m:t>=</m:t>
                      </m:r>
                      <m:f>
                        <m:fPr>
                          <m:ctrlPr>
                            <a:rPr lang="zh-CN" altLang="zh-CN" i="1" dirty="0">
                              <a:latin typeface="Cambria Math" panose="02040503050406030204" pitchFamily="18" charset="0"/>
                            </a:rPr>
                          </m:ctrlPr>
                        </m:fPr>
                        <m:num>
                          <m:sSup>
                            <m:sSupPr>
                              <m:ctrlPr>
                                <a:rPr lang="zh-CN" altLang="zh-CN" i="1" dirty="0">
                                  <a:latin typeface="Cambria Math" panose="02040503050406030204" pitchFamily="18" charset="0"/>
                                </a:rPr>
                              </m:ctrlPr>
                            </m:sSupPr>
                            <m:e>
                              <m:r>
                                <m:rPr>
                                  <m:sty m:val="p"/>
                                </m:rPr>
                                <a:rPr lang="en-US" altLang="zh-CN" dirty="0">
                                  <a:latin typeface="Cambria Math" panose="02040503050406030204" pitchFamily="18" charset="0"/>
                                </a:rPr>
                                <m:t>e</m:t>
                              </m:r>
                            </m:e>
                            <m:sup>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𝐯</m:t>
                                  </m:r>
                                </m:e>
                                <m:sub>
                                  <m:r>
                                    <a:rPr lang="en-US" altLang="zh-CN" b="1" i="1" dirty="0">
                                      <a:latin typeface="Cambria Math" panose="02040503050406030204" pitchFamily="18" charset="0"/>
                                    </a:rPr>
                                    <m:t>𝐢</m:t>
                                  </m:r>
                                </m:sub>
                              </m:sSub>
                              <m:r>
                                <a:rPr lang="en-US" altLang="zh-CN" b="1" dirty="0">
                                  <a:latin typeface="Cambria Math" panose="02040503050406030204" pitchFamily="18" charset="0"/>
                                </a:rPr>
                                <m:t>,</m:t>
                              </m:r>
                              <m:r>
                                <a:rPr lang="en-US" altLang="zh-CN" b="1" i="1" dirty="0">
                                  <a:latin typeface="Cambria Math" panose="02040503050406030204" pitchFamily="18" charset="0"/>
                                </a:rPr>
                                <m:t>𝐮</m:t>
                              </m:r>
                            </m:sup>
                          </m:sSup>
                        </m:num>
                        <m:den>
                          <m:nary>
                            <m:naryPr>
                              <m:chr m:val="∑"/>
                              <m:limLoc m:val="subSup"/>
                              <m:supHide m:val="on"/>
                              <m:ctrlPr>
                                <a:rPr lang="zh-CN" altLang="zh-CN" i="1" dirty="0">
                                  <a:latin typeface="Cambria Math" panose="02040503050406030204" pitchFamily="18" charset="0"/>
                                </a:rPr>
                              </m:ctrlPr>
                            </m:naryPr>
                            <m:sub>
                              <m:r>
                                <m:rPr>
                                  <m:sty m:val="p"/>
                                </m:rPr>
                                <a:rPr lang="en-US" altLang="zh-CN" dirty="0">
                                  <a:latin typeface="Cambria Math" panose="02040503050406030204" pitchFamily="18" charset="0"/>
                                </a:rPr>
                                <m:t>jϵV</m:t>
                              </m:r>
                            </m:sub>
                            <m:sup/>
                            <m:e>
                              <m:sSup>
                                <m:sSupPr>
                                  <m:ctrlPr>
                                    <a:rPr lang="zh-CN" altLang="zh-CN" i="1" dirty="0">
                                      <a:latin typeface="Cambria Math" panose="02040503050406030204" pitchFamily="18" charset="0"/>
                                    </a:rPr>
                                  </m:ctrlPr>
                                </m:sSupPr>
                                <m:e>
                                  <m:r>
                                    <m:rPr>
                                      <m:sty m:val="p"/>
                                    </m:rPr>
                                    <a:rPr lang="en-US" altLang="zh-CN" dirty="0">
                                      <a:latin typeface="Cambria Math" panose="02040503050406030204" pitchFamily="18" charset="0"/>
                                    </a:rPr>
                                    <m:t>e</m:t>
                                  </m:r>
                                </m:e>
                                <m:sup>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𝐯</m:t>
                                      </m:r>
                                    </m:e>
                                    <m:sub>
                                      <m:r>
                                        <a:rPr lang="en-US" altLang="zh-CN" b="1" i="1" dirty="0">
                                          <a:latin typeface="Cambria Math" panose="02040503050406030204" pitchFamily="18" charset="0"/>
                                        </a:rPr>
                                        <m:t>𝐣</m:t>
                                      </m:r>
                                    </m:sub>
                                  </m:sSub>
                                  <m:r>
                                    <a:rPr lang="en-US" altLang="zh-CN" b="1" dirty="0">
                                      <a:latin typeface="Cambria Math" panose="02040503050406030204" pitchFamily="18" charset="0"/>
                                    </a:rPr>
                                    <m:t>,</m:t>
                                  </m:r>
                                  <m:r>
                                    <a:rPr lang="en-US" altLang="zh-CN" b="1" i="1" dirty="0">
                                      <a:latin typeface="Cambria Math" panose="02040503050406030204" pitchFamily="18" charset="0"/>
                                    </a:rPr>
                                    <m:t>𝐮</m:t>
                                  </m:r>
                                </m:sup>
                              </m:sSup>
                            </m:e>
                          </m:nary>
                        </m:den>
                      </m:f>
                    </m:oMath>
                  </m:oMathPara>
                </a14:m>
                <a:endParaRPr lang="zh-CN" altLang="zh-CN" dirty="0"/>
              </a:p>
              <a:p>
                <a:pPr lvl="1"/>
                <a:r>
                  <a:rPr lang="zh-CN" altLang="zh-CN" dirty="0"/>
                  <a:t>上式中，</a:t>
                </a:r>
                <a14:m>
                  <m:oMath xmlns:m="http://schemas.openxmlformats.org/officeDocument/2006/math">
                    <m:r>
                      <a:rPr lang="en-US" altLang="zh-CN" dirty="0">
                        <a:latin typeface="Cambria Math" panose="02040503050406030204" pitchFamily="18" charset="0"/>
                      </a:rPr>
                      <m:t>𝑽</m:t>
                    </m:r>
                  </m:oMath>
                </a14:m>
                <a:r>
                  <a:rPr lang="zh-CN" altLang="zh-CN" dirty="0"/>
                  <a:t>为视频库集合，</a:t>
                </a:r>
                <a14:m>
                  <m:oMath xmlns:m="http://schemas.openxmlformats.org/officeDocument/2006/math">
                    <m:r>
                      <a:rPr lang="en-US" altLang="zh-CN" dirty="0">
                        <a:latin typeface="Cambria Math" panose="02040503050406030204" pitchFamily="18" charset="0"/>
                      </a:rPr>
                      <m:t>𝜔</m:t>
                    </m:r>
                  </m:oMath>
                </a14:m>
                <a:r>
                  <a:rPr lang="zh-CN" altLang="zh-CN" dirty="0"/>
                  <a:t>为此刻用户要观看的视频，</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𝒗</m:t>
                        </m:r>
                      </m:e>
                      <m:sub>
                        <m:r>
                          <a:rPr lang="en-US" altLang="zh-CN" dirty="0">
                            <a:latin typeface="Cambria Math" panose="02040503050406030204" pitchFamily="18" charset="0"/>
                          </a:rPr>
                          <m:t>𝒊</m:t>
                        </m:r>
                      </m:sub>
                    </m:sSub>
                  </m:oMath>
                </a14:m>
                <a:r>
                  <a:rPr lang="zh-CN" altLang="zh-CN" dirty="0"/>
                  <a:t>为视频库中第</a:t>
                </a:r>
                <a14:m>
                  <m:oMath xmlns:m="http://schemas.openxmlformats.org/officeDocument/2006/math">
                    <m:r>
                      <a:rPr lang="en-US" altLang="zh-CN" dirty="0">
                        <a:latin typeface="Cambria Math" panose="02040503050406030204" pitchFamily="18" charset="0"/>
                      </a:rPr>
                      <m:t>𝑖</m:t>
                    </m:r>
                  </m:oMath>
                </a14:m>
                <a:r>
                  <a:rPr lang="zh-CN" altLang="zh-CN" dirty="0"/>
                  <a:t>个视频的特征表示，</a:t>
                </a:r>
                <a14:m>
                  <m:oMath xmlns:m="http://schemas.openxmlformats.org/officeDocument/2006/math">
                    <m:r>
                      <a:rPr lang="en-US" altLang="zh-CN" dirty="0">
                        <a:latin typeface="Cambria Math" panose="02040503050406030204" pitchFamily="18" charset="0"/>
                      </a:rPr>
                      <m:t>𝒖</m:t>
                    </m:r>
                  </m:oMath>
                </a14:m>
                <a:r>
                  <a:rPr lang="zh-CN" altLang="zh-CN" dirty="0"/>
                  <a:t>为用户</a:t>
                </a:r>
                <a14:m>
                  <m:oMath xmlns:m="http://schemas.openxmlformats.org/officeDocument/2006/math">
                    <m:r>
                      <a:rPr lang="en-US" altLang="zh-CN" dirty="0">
                        <a:latin typeface="Cambria Math" panose="02040503050406030204" pitchFamily="18" charset="0"/>
                      </a:rPr>
                      <m:t>𝑈</m:t>
                    </m:r>
                  </m:oMath>
                </a14:m>
                <a:r>
                  <a:rPr lang="zh-CN" altLang="zh-CN" dirty="0"/>
                  <a:t>的特征表示。</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𝒗</m:t>
                        </m:r>
                      </m:e>
                      <m:sub>
                        <m:r>
                          <a:rPr lang="en-US" altLang="zh-CN" dirty="0">
                            <a:latin typeface="Cambria Math" panose="02040503050406030204" pitchFamily="18" charset="0"/>
                          </a:rPr>
                          <m:t>𝒊</m:t>
                        </m:r>
                      </m:sub>
                    </m:sSub>
                  </m:oMath>
                </a14:m>
                <a:r>
                  <a:rPr lang="zh-CN" altLang="zh-CN" dirty="0"/>
                  <a:t>和</a:t>
                </a:r>
                <a14:m>
                  <m:oMath xmlns:m="http://schemas.openxmlformats.org/officeDocument/2006/math">
                    <m:r>
                      <a:rPr lang="en-US" altLang="zh-CN" dirty="0">
                        <a:latin typeface="Cambria Math" panose="02040503050406030204" pitchFamily="18" charset="0"/>
                      </a:rPr>
                      <m:t>𝒖</m:t>
                    </m:r>
                  </m:oMath>
                </a14:m>
                <a:r>
                  <a:rPr lang="zh-CN" altLang="zh-CN" dirty="0"/>
                  <a:t>为长度相等的向量，对两者做点积操作可以通过全连接层实现。</a:t>
                </a:r>
                <a:endParaRPr lang="en-US" altLang="zh-CN" dirty="0"/>
              </a:p>
              <a:p>
                <a:pPr lvl="1"/>
                <a:endParaRPr lang="zh-CN" altLang="zh-CN" dirty="0"/>
              </a:p>
              <a:p>
                <a:pPr lvl="1"/>
                <a:r>
                  <a:rPr lang="en-US" altLang="zh-CN" dirty="0"/>
                  <a:t>softmax</a:t>
                </a:r>
                <a:r>
                  <a:rPr lang="zh-CN" altLang="zh-CN" dirty="0"/>
                  <a:t>分类的类别数非常多，为了保证一定的计算效率，在运行网络时需要采用以下策略：</a:t>
                </a:r>
                <a:endParaRPr lang="en-US" altLang="zh-CN" dirty="0"/>
              </a:p>
              <a:p>
                <a:pPr lvl="2"/>
                <a:r>
                  <a:rPr lang="en-US" altLang="zh-CN" dirty="0"/>
                  <a:t>1</a:t>
                </a:r>
                <a:r>
                  <a:rPr lang="zh-CN" altLang="zh-CN" dirty="0"/>
                  <a:t>）在训练阶段，对负样本类别进行采样，降低实际计算类别的规模至数千；</a:t>
                </a:r>
                <a:endParaRPr lang="en-US" altLang="zh-CN" dirty="0"/>
              </a:p>
              <a:p>
                <a:pPr lvl="2"/>
                <a:r>
                  <a:rPr lang="en-US" altLang="zh-CN" dirty="0"/>
                  <a:t>2</a:t>
                </a:r>
                <a:r>
                  <a:rPr lang="zh-CN" altLang="zh-CN" dirty="0"/>
                  <a:t>）在推荐预测阶段，不采用</a:t>
                </a:r>
                <a:r>
                  <a:rPr lang="en-US" altLang="zh-CN" dirty="0"/>
                  <a:t>softmax</a:t>
                </a:r>
                <a:r>
                  <a:rPr lang="zh-CN" altLang="zh-CN" dirty="0"/>
                  <a:t>的归一化计算分类方式（不影响结果），将计算类别得分问题简化为点积（</a:t>
                </a:r>
                <a:r>
                  <a:rPr lang="en-US" altLang="zh-CN" dirty="0"/>
                  <a:t>dot product</a:t>
                </a:r>
                <a:r>
                  <a:rPr lang="zh-CN" altLang="zh-CN" dirty="0"/>
                  <a:t>）空间中的最近邻（</a:t>
                </a:r>
                <a:r>
                  <a:rPr lang="en-US" altLang="zh-CN" dirty="0"/>
                  <a:t>nearest neighbor</a:t>
                </a:r>
                <a:r>
                  <a:rPr lang="zh-CN" altLang="zh-CN" dirty="0"/>
                  <a:t>）搜索问题，取与用户兴趣特征</a:t>
                </a:r>
                <a14:m>
                  <m:oMath xmlns:m="http://schemas.openxmlformats.org/officeDocument/2006/math">
                    <m:r>
                      <a:rPr lang="en-US" altLang="zh-CN" dirty="0">
                        <a:latin typeface="Cambria Math" panose="02040503050406030204" pitchFamily="18" charset="0"/>
                      </a:rPr>
                      <m:t>𝒖</m:t>
                    </m:r>
                  </m:oMath>
                </a14:m>
                <a:r>
                  <a:rPr lang="zh-CN" altLang="zh-CN" dirty="0"/>
                  <a:t>最相近的</a:t>
                </a:r>
                <a14:m>
                  <m:oMath xmlns:m="http://schemas.openxmlformats.org/officeDocument/2006/math">
                    <m:r>
                      <a:rPr lang="en-US" altLang="zh-CN" dirty="0">
                        <a:latin typeface="Cambria Math" panose="02040503050406030204" pitchFamily="18" charset="0"/>
                      </a:rPr>
                      <m:t>𝑘</m:t>
                    </m:r>
                  </m:oMath>
                </a14:m>
                <a:r>
                  <a:rPr lang="zh-CN" altLang="zh-CN" dirty="0"/>
                  <a:t>个视频作为候选的预测结果。</a:t>
                </a: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500" t="-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941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YouTube</a:t>
            </a:r>
            <a:r>
              <a:rPr lang="zh-CN" altLang="en-US" dirty="0"/>
              <a:t>的深度神经网络推荐系统</a:t>
            </a:r>
          </a:p>
        </p:txBody>
      </p:sp>
      <p:sp>
        <p:nvSpPr>
          <p:cNvPr id="5" name="内容占位符 4"/>
          <p:cNvSpPr>
            <a:spLocks noGrp="1"/>
          </p:cNvSpPr>
          <p:nvPr>
            <p:ph idx="1"/>
          </p:nvPr>
        </p:nvSpPr>
        <p:spPr/>
        <p:txBody>
          <a:bodyPr/>
          <a:lstStyle/>
          <a:p>
            <a:r>
              <a:rPr lang="zh-CN" altLang="en-US" b="1" dirty="0"/>
              <a:t>排序网络</a:t>
            </a:r>
            <a:r>
              <a:rPr lang="zh-CN" altLang="en-US" dirty="0"/>
              <a:t>（</a:t>
            </a:r>
            <a:r>
              <a:rPr lang="en-US" altLang="zh-CN" dirty="0"/>
              <a:t>Ranking Network</a:t>
            </a:r>
            <a:r>
              <a:rPr lang="zh-CN" altLang="en-US" dirty="0"/>
              <a:t>）</a:t>
            </a:r>
            <a:endParaRPr lang="en-US" altLang="zh-CN" dirty="0"/>
          </a:p>
          <a:p>
            <a:pPr lvl="1"/>
            <a:r>
              <a:rPr lang="zh-CN" altLang="zh-CN" dirty="0"/>
              <a:t>排序网络的结构类似于候选生成网络，但是它的优势是对候选预测结果进行了更细致的得分计算和结果排序。类比于传统广告排序方法中的特征提取，排序网络也构造了大量用于视频排序的相关特征（如视频</a:t>
            </a:r>
            <a:r>
              <a:rPr lang="en-US" altLang="zh-CN" dirty="0"/>
              <a:t> ID</a:t>
            </a:r>
            <a:r>
              <a:rPr lang="zh-CN" altLang="zh-CN" dirty="0"/>
              <a:t>、上次观看时间等）。</a:t>
            </a:r>
            <a:endParaRPr lang="en-US" altLang="zh-CN" dirty="0"/>
          </a:p>
          <a:p>
            <a:pPr lvl="1"/>
            <a:r>
              <a:rPr lang="zh-CN" altLang="zh-CN" dirty="0"/>
              <a:t>特征处理与候选生成网络的不同之处在于排序网络的输出端是一个加权逻辑回归模型，它计算所有候选视频的预测得分，按分值大小排序后将分值较高的一些视频推荐给用户。</a:t>
            </a:r>
            <a:endParaRPr lang="en-US" altLang="zh-CN" dirty="0"/>
          </a:p>
        </p:txBody>
      </p:sp>
    </p:spTree>
    <p:extLst>
      <p:ext uri="{BB962C8B-B14F-4D97-AF65-F5344CB8AC3E}">
        <p14:creationId xmlns:p14="http://schemas.microsoft.com/office/powerpoint/2010/main" val="3744542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融合推荐系统</a:t>
            </a:r>
            <a:endParaRPr lang="zh-CN" altLang="en-US" dirty="0"/>
          </a:p>
        </p:txBody>
      </p:sp>
      <p:sp>
        <p:nvSpPr>
          <p:cNvPr id="5" name="内容占位符 4"/>
          <p:cNvSpPr>
            <a:spLocks noGrp="1"/>
          </p:cNvSpPr>
          <p:nvPr>
            <p:ph idx="1"/>
          </p:nvPr>
        </p:nvSpPr>
        <p:spPr/>
        <p:txBody>
          <a:bodyPr/>
          <a:lstStyle/>
          <a:p>
            <a:r>
              <a:rPr lang="zh-CN" altLang="zh-CN" dirty="0"/>
              <a:t>融合推荐系统是一个应用深度神经网络结构的个性化电影推荐系统，它融合了用户和电影的多项特征，通过深度神经网络处理后进行用户喜爱电影的预测和推荐。</a:t>
            </a:r>
            <a:endParaRPr lang="en-US" altLang="zh-CN" dirty="0"/>
          </a:p>
          <a:p>
            <a:r>
              <a:rPr lang="zh-CN" altLang="en-US" b="1" dirty="0"/>
              <a:t>词向量</a:t>
            </a:r>
            <a:r>
              <a:rPr lang="en-US" altLang="zh-CN" dirty="0"/>
              <a:t>(word embedding)</a:t>
            </a:r>
          </a:p>
          <a:p>
            <a:pPr marL="557213" lvl="1" indent="-214313"/>
            <a:r>
              <a:rPr lang="zh-CN" altLang="en-US" dirty="0"/>
              <a:t>词向量技术是是推荐系统、搜索引擎、广告系统等互联网服务必不可少的基础技术，多用于这些服务的自然语言处理过程中。</a:t>
            </a:r>
            <a:endParaRPr lang="en-US" altLang="zh-CN" dirty="0"/>
          </a:p>
          <a:p>
            <a:pPr marL="557213" lvl="1" indent="-214313"/>
            <a:r>
              <a:rPr lang="zh-CN" altLang="en-US" dirty="0"/>
              <a:t>在这些互联网服务里，一个常见任务是要比较两个词或者两段文本之间的相关性，要完成这个任务就需要把词或文字表示成计算机能识别和处理的“语言”，如果在机器学习领域里选择问题的解决方法，通常会选择词向量模型。</a:t>
            </a:r>
            <a:endParaRPr lang="en-US" altLang="zh-CN" dirty="0"/>
          </a:p>
          <a:p>
            <a:pPr marL="557213" lvl="1" indent="-214313"/>
            <a:r>
              <a:rPr lang="zh-CN" altLang="en-US" dirty="0"/>
              <a:t>通过词向量模型可将一个词语映射为一个维度较低的实数向量（</a:t>
            </a:r>
            <a:r>
              <a:rPr lang="en-US" altLang="zh-CN" dirty="0"/>
              <a:t>embedding vector</a:t>
            </a:r>
            <a:r>
              <a:rPr lang="zh-CN" altLang="en-US" dirty="0"/>
              <a:t>），例如：</a:t>
            </a:r>
          </a:p>
          <a:p>
            <a:pPr marL="400050" lvl="1" indent="0" algn="ctr">
              <a:buNone/>
            </a:pPr>
            <a:endParaRPr lang="en-US" altLang="zh-CN" dirty="0"/>
          </a:p>
          <a:p>
            <a:pPr marL="400050" lvl="1" indent="0" algn="ctr">
              <a:buNone/>
            </a:pPr>
            <a:r>
              <a:rPr lang="en-US" altLang="zh-CN" dirty="0"/>
              <a:t>embedding(</a:t>
            </a:r>
            <a:r>
              <a:rPr lang="zh-CN" altLang="en-US" dirty="0"/>
              <a:t>情人节</a:t>
            </a:r>
            <a:r>
              <a:rPr lang="en-US" altLang="zh-CN" dirty="0"/>
              <a:t>)=[0.3,4.2,−1.5,…]</a:t>
            </a:r>
          </a:p>
          <a:p>
            <a:pPr marL="400050" lvl="1" indent="0" algn="ctr">
              <a:buNone/>
            </a:pPr>
            <a:r>
              <a:rPr lang="en-US" altLang="zh-CN" dirty="0"/>
              <a:t>embedding(</a:t>
            </a:r>
            <a:r>
              <a:rPr lang="zh-CN" altLang="en-US" dirty="0"/>
              <a:t>玫瑰花</a:t>
            </a:r>
            <a:r>
              <a:rPr lang="en-US" altLang="zh-CN" dirty="0"/>
              <a:t>)=[0.2,5.6,−2.3,…]</a:t>
            </a:r>
          </a:p>
          <a:p>
            <a:pPr marL="400050" lvl="1" indent="0" algn="ctr">
              <a:buNone/>
            </a:pPr>
            <a:endParaRPr lang="en-US" altLang="zh-CN" dirty="0"/>
          </a:p>
          <a:p>
            <a:pPr marL="557213" lvl="1" indent="-214313"/>
            <a:r>
              <a:rPr lang="zh-CN" altLang="en-US" dirty="0"/>
              <a:t>在这组映射得到的实数向量表示中，两个语义（或用法）上相似的词对应的词向量应该“更像”，所以“情人节”和“玫瑰花”这两个表面看来不相关的词因其语境的相关性而有较高的相似度。</a:t>
            </a:r>
          </a:p>
        </p:txBody>
      </p:sp>
    </p:spTree>
    <p:extLst>
      <p:ext uri="{BB962C8B-B14F-4D97-AF65-F5344CB8AC3E}">
        <p14:creationId xmlns:p14="http://schemas.microsoft.com/office/powerpoint/2010/main" val="406390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融合推荐系统</a:t>
            </a:r>
            <a:endParaRPr lang="zh-CN" altLang="en-US" dirty="0"/>
          </a:p>
        </p:txBody>
      </p:sp>
      <p:sp>
        <p:nvSpPr>
          <p:cNvPr id="5" name="内容占位符 4"/>
          <p:cNvSpPr>
            <a:spLocks noGrp="1"/>
          </p:cNvSpPr>
          <p:nvPr>
            <p:ph idx="1"/>
          </p:nvPr>
        </p:nvSpPr>
        <p:spPr>
          <a:xfrm>
            <a:off x="609600" y="1155032"/>
            <a:ext cx="10972800" cy="1985733"/>
          </a:xfrm>
        </p:spPr>
        <p:txBody>
          <a:bodyPr/>
          <a:lstStyle/>
          <a:p>
            <a:r>
              <a:rPr lang="zh-CN" altLang="zh-CN" dirty="0"/>
              <a:t>文本卷积神经网络（</a:t>
            </a:r>
            <a:r>
              <a:rPr lang="en-US" altLang="zh-CN" dirty="0"/>
              <a:t>Text Convolutional Neural Networks</a:t>
            </a:r>
            <a:r>
              <a:rPr lang="zh-CN" altLang="zh-CN" dirty="0"/>
              <a:t>）</a:t>
            </a:r>
            <a:endParaRPr lang="zh-CN" altLang="en-US" dirty="0"/>
          </a:p>
          <a:p>
            <a:pPr lvl="1"/>
            <a:r>
              <a:rPr lang="zh-CN" altLang="zh-CN" dirty="0"/>
              <a:t>卷积神经网络可以有效地提取、抽象得到高级的特征表示。</a:t>
            </a:r>
            <a:endParaRPr lang="en-US" altLang="zh-CN" dirty="0"/>
          </a:p>
          <a:p>
            <a:pPr lvl="2"/>
            <a:r>
              <a:rPr lang="zh-CN" altLang="zh-CN" dirty="0"/>
              <a:t>实践表明，卷积神经网络能高效地处理图像问题和文本问题</a:t>
            </a:r>
          </a:p>
          <a:p>
            <a:pPr lvl="1"/>
            <a:r>
              <a:rPr lang="zh-CN" altLang="zh-CN" dirty="0"/>
              <a:t>卷积神经网络主要由卷积层（</a:t>
            </a:r>
            <a:r>
              <a:rPr lang="en-US" altLang="zh-CN" dirty="0"/>
              <a:t>convolution layer</a:t>
            </a:r>
            <a:r>
              <a:rPr lang="zh-CN" altLang="zh-CN" dirty="0"/>
              <a:t>）和池化层（</a:t>
            </a:r>
            <a:r>
              <a:rPr lang="en-US" altLang="zh-CN" dirty="0"/>
              <a:t>pooling layer</a:t>
            </a:r>
            <a:r>
              <a:rPr lang="zh-CN" altLang="zh-CN" dirty="0"/>
              <a:t>）组成</a:t>
            </a:r>
            <a:endParaRPr lang="en-US" altLang="zh-CN" dirty="0"/>
          </a:p>
          <a:p>
            <a:pPr lvl="2"/>
            <a:r>
              <a:rPr lang="zh-CN" altLang="zh-CN" dirty="0"/>
              <a:t>其应用及组合方式灵活多变，种类繁多。</a:t>
            </a:r>
            <a:endParaRPr lang="en-US" altLang="zh-CN" dirty="0"/>
          </a:p>
          <a:p>
            <a:pPr lvl="1"/>
            <a:r>
              <a:rPr lang="zh-CN" altLang="zh-CN" dirty="0"/>
              <a:t>在融合推荐模型中，选择文本卷积神经网络用于学习电影名称的表示，网络结构如图所示。</a:t>
            </a:r>
            <a:endParaRPr lang="zh-CN" altLang="en-US" dirty="0"/>
          </a:p>
        </p:txBody>
      </p:sp>
      <p:pic>
        <p:nvPicPr>
          <p:cNvPr id="4" name="图片 3"/>
          <p:cNvPicPr>
            <a:picLocks noChangeAspect="1"/>
          </p:cNvPicPr>
          <p:nvPr/>
        </p:nvPicPr>
        <p:blipFill>
          <a:blip r:embed="rId2"/>
          <a:stretch>
            <a:fillRect/>
          </a:stretch>
        </p:blipFill>
        <p:spPr>
          <a:xfrm>
            <a:off x="2421234" y="2991012"/>
            <a:ext cx="7164000" cy="3456171"/>
          </a:xfrm>
          <a:prstGeom prst="rect">
            <a:avLst/>
          </a:prstGeom>
        </p:spPr>
      </p:pic>
    </p:spTree>
    <p:extLst>
      <p:ext uri="{BB962C8B-B14F-4D97-AF65-F5344CB8AC3E}">
        <p14:creationId xmlns:p14="http://schemas.microsoft.com/office/powerpoint/2010/main" val="16309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目录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dirty="0"/>
              <a:t>7.1 </a:t>
            </a:r>
            <a:r>
              <a:rPr kumimoji="1" lang="zh-CN" altLang="en-US" dirty="0"/>
              <a:t>问题描述</a:t>
            </a:r>
            <a:endParaRPr kumimoji="1" lang="en-US" altLang="zh-CN" dirty="0"/>
          </a:p>
          <a:p>
            <a:pPr>
              <a:lnSpc>
                <a:spcPct val="150000"/>
              </a:lnSpc>
              <a:buFont typeface="Wingdings" panose="05000000000000000000" pitchFamily="2" charset="2"/>
              <a:buChar char="Ø"/>
            </a:pPr>
            <a:r>
              <a:rPr kumimoji="1" lang="en-US" altLang="zh-CN" dirty="0"/>
              <a:t>7.2 </a:t>
            </a:r>
            <a:r>
              <a:rPr kumimoji="1" lang="zh-CN" altLang="en-US" dirty="0"/>
              <a:t>传统推荐方法</a:t>
            </a:r>
            <a:endParaRPr kumimoji="1" lang="en-US" altLang="zh-CN" dirty="0"/>
          </a:p>
          <a:p>
            <a:pPr marL="742950" lvl="2" indent="-342900">
              <a:lnSpc>
                <a:spcPct val="150000"/>
              </a:lnSpc>
              <a:buFont typeface="Wingdings" panose="05000000000000000000" pitchFamily="2" charset="2"/>
              <a:buChar char="Ø"/>
            </a:pPr>
            <a:r>
              <a:rPr kumimoji="1" lang="zh-CN" altLang="en-US" sz="1800" dirty="0"/>
              <a:t>基于内容的推荐</a:t>
            </a:r>
            <a:endParaRPr kumimoji="1" lang="en-US" altLang="zh-CN" sz="1800" dirty="0"/>
          </a:p>
          <a:p>
            <a:pPr marL="742950" lvl="2" indent="-342900">
              <a:lnSpc>
                <a:spcPct val="150000"/>
              </a:lnSpc>
              <a:buFont typeface="Wingdings" panose="05000000000000000000" pitchFamily="2" charset="2"/>
              <a:buChar char="Ø"/>
            </a:pPr>
            <a:r>
              <a:rPr kumimoji="1" lang="zh-CN" altLang="en-US" sz="1800" dirty="0"/>
              <a:t>协同过滤推荐</a:t>
            </a:r>
            <a:endParaRPr kumimoji="1" lang="en-US" altLang="zh-CN" sz="1800" dirty="0"/>
          </a:p>
          <a:p>
            <a:pPr marL="742950" lvl="2" indent="-342900">
              <a:lnSpc>
                <a:spcPct val="150000"/>
              </a:lnSpc>
              <a:buFont typeface="Wingdings" panose="05000000000000000000" pitchFamily="2" charset="2"/>
              <a:buChar char="Ø"/>
            </a:pPr>
            <a:r>
              <a:rPr kumimoji="1" lang="zh-CN" altLang="en-US" sz="1800" dirty="0"/>
              <a:t>混合推荐</a:t>
            </a:r>
            <a:endParaRPr kumimoji="1" lang="en-US" altLang="zh-CN" dirty="0"/>
          </a:p>
          <a:p>
            <a:pPr>
              <a:lnSpc>
                <a:spcPct val="150000"/>
              </a:lnSpc>
              <a:buFont typeface="Wingdings" panose="05000000000000000000" pitchFamily="2" charset="2"/>
              <a:buChar char="Ø"/>
            </a:pPr>
            <a:r>
              <a:rPr kumimoji="1" lang="en-US" altLang="zh-CN" dirty="0"/>
              <a:t>7.3 </a:t>
            </a:r>
            <a:r>
              <a:rPr kumimoji="1" lang="zh-CN" altLang="en-US" dirty="0"/>
              <a:t>深度学习推荐方法</a:t>
            </a:r>
            <a:endParaRPr kumimoji="1" lang="en-US" altLang="zh-CN" dirty="0"/>
          </a:p>
          <a:p>
            <a:pPr marL="742950" lvl="2" indent="-342900">
              <a:lnSpc>
                <a:spcPct val="150000"/>
              </a:lnSpc>
              <a:buFont typeface="Wingdings" panose="05000000000000000000" pitchFamily="2" charset="2"/>
              <a:buChar char="Ø"/>
            </a:pPr>
            <a:r>
              <a:rPr kumimoji="1" lang="en-US" altLang="zh-CN" sz="1800" dirty="0"/>
              <a:t>YouTube</a:t>
            </a:r>
            <a:r>
              <a:rPr kumimoji="1" lang="zh-CN" altLang="zh-CN" sz="1800" dirty="0"/>
              <a:t>的深度神经网络推荐系统</a:t>
            </a:r>
            <a:endParaRPr kumimoji="1" lang="en-US" altLang="zh-CN" sz="1800" dirty="0"/>
          </a:p>
          <a:p>
            <a:pPr marL="742950" lvl="2" indent="-342900">
              <a:lnSpc>
                <a:spcPct val="150000"/>
              </a:lnSpc>
              <a:buFont typeface="Wingdings" panose="05000000000000000000" pitchFamily="2" charset="2"/>
              <a:buChar char="Ø"/>
            </a:pPr>
            <a:r>
              <a:rPr kumimoji="1" lang="zh-CN" altLang="en-US" sz="1800" dirty="0"/>
              <a:t>融合推荐系统</a:t>
            </a:r>
            <a:endParaRPr kumimoji="1" lang="en-US" altLang="zh-CN" sz="1800" dirty="0"/>
          </a:p>
          <a:p>
            <a:pPr>
              <a:lnSpc>
                <a:spcPct val="150000"/>
              </a:lnSpc>
              <a:buFont typeface="Wingdings" panose="05000000000000000000" pitchFamily="2" charset="2"/>
              <a:buChar char="Ø"/>
            </a:pPr>
            <a:r>
              <a:rPr kumimoji="1" lang="en-US" altLang="zh-CN" dirty="0"/>
              <a:t>7.4 </a:t>
            </a:r>
            <a:r>
              <a:rPr kumimoji="1" lang="en-US" altLang="zh-CN" dirty="0" err="1"/>
              <a:t>PaddlePaddle</a:t>
            </a:r>
            <a:r>
              <a:rPr kumimoji="1" lang="zh-CN" altLang="en-US" dirty="0"/>
              <a:t>实现</a:t>
            </a:r>
            <a:endParaRPr kumimoji="1" lang="en-US" altLang="zh-CN" dirty="0"/>
          </a:p>
          <a:p>
            <a:pPr marL="742950" lvl="2" indent="-342900">
              <a:lnSpc>
                <a:spcPct val="150000"/>
              </a:lnSpc>
              <a:buFont typeface="Wingdings" panose="05000000000000000000" pitchFamily="2" charset="2"/>
              <a:buChar char="Ø"/>
            </a:pPr>
            <a:endParaRPr kumimoji="1" lang="en-US" altLang="zh-CN" sz="1800" dirty="0"/>
          </a:p>
          <a:p>
            <a:endParaRPr lang="en-US" altLang="zh-CN" dirty="0"/>
          </a:p>
          <a:p>
            <a:pPr lvl="1"/>
            <a:endParaRPr lang="en-US" altLang="zh-CN" dirty="0"/>
          </a:p>
        </p:txBody>
      </p:sp>
    </p:spTree>
    <p:extLst>
      <p:ext uri="{BB962C8B-B14F-4D97-AF65-F5344CB8AC3E}">
        <p14:creationId xmlns:p14="http://schemas.microsoft.com/office/powerpoint/2010/main" val="82182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融合推荐系统</a:t>
            </a: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zh-CN" dirty="0"/>
                  <a:t>文本卷积神经网络</a:t>
                </a:r>
                <a:endParaRPr lang="en-US" altLang="zh-CN" dirty="0"/>
              </a:p>
              <a:p>
                <a:pPr lvl="1"/>
                <a:r>
                  <a:rPr lang="zh-CN" altLang="zh-CN" dirty="0"/>
                  <a:t>假设待处理句子的长度为</a:t>
                </a:r>
                <a14:m>
                  <m:oMath xmlns:m="http://schemas.openxmlformats.org/officeDocument/2006/math">
                    <m:r>
                      <a:rPr lang="en-US" altLang="zh-CN" dirty="0">
                        <a:latin typeface="Cambria Math" panose="02040503050406030204" pitchFamily="18" charset="0"/>
                      </a:rPr>
                      <m:t>𝑛</m:t>
                    </m:r>
                  </m:oMath>
                </a14:m>
                <a:r>
                  <a:rPr lang="zh-CN" altLang="zh-CN" dirty="0"/>
                  <a:t>，其中第</a:t>
                </a:r>
                <a14:m>
                  <m:oMath xmlns:m="http://schemas.openxmlformats.org/officeDocument/2006/math">
                    <m:r>
                      <a:rPr lang="en-US" altLang="zh-CN" dirty="0">
                        <a:latin typeface="Cambria Math" panose="02040503050406030204" pitchFamily="18" charset="0"/>
                      </a:rPr>
                      <m:t>𝑖</m:t>
                    </m:r>
                  </m:oMath>
                </a14:m>
                <a:r>
                  <a:rPr lang="zh-CN" altLang="zh-CN" dirty="0"/>
                  <a:t>个词的词向量为</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sub>
                    </m:sSub>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𝑅</m:t>
                        </m:r>
                      </m:e>
                      <m:sup>
                        <m:r>
                          <a:rPr lang="en-US" altLang="zh-CN" dirty="0">
                            <a:latin typeface="Cambria Math" panose="02040503050406030204" pitchFamily="18" charset="0"/>
                          </a:rPr>
                          <m:t>𝑘</m:t>
                        </m:r>
                      </m:sup>
                    </m:sSup>
                  </m:oMath>
                </a14:m>
                <a:r>
                  <a:rPr lang="zh-CN" altLang="zh-CN" dirty="0"/>
                  <a:t>，</a:t>
                </a:r>
                <a14:m>
                  <m:oMath xmlns:m="http://schemas.openxmlformats.org/officeDocument/2006/math">
                    <m:r>
                      <a:rPr lang="en-US" altLang="zh-CN" dirty="0">
                        <a:latin typeface="Cambria Math" panose="02040503050406030204" pitchFamily="18" charset="0"/>
                      </a:rPr>
                      <m:t>𝑘</m:t>
                    </m:r>
                  </m:oMath>
                </a14:m>
                <a:r>
                  <a:rPr lang="zh-CN" altLang="zh-CN" dirty="0"/>
                  <a:t>为维度大小。</a:t>
                </a:r>
                <a:endParaRPr lang="en-US" altLang="zh-CN" dirty="0"/>
              </a:p>
              <a:p>
                <a:pPr marL="400050" lvl="1" indent="0">
                  <a:buNone/>
                </a:pPr>
                <a:endParaRPr lang="zh-CN" altLang="zh-CN" dirty="0"/>
              </a:p>
              <a:p>
                <a:pPr lvl="1"/>
                <a:r>
                  <a:rPr lang="en-US" altLang="zh-CN" dirty="0"/>
                  <a:t>1.</a:t>
                </a:r>
                <a:r>
                  <a:rPr lang="zh-CN" altLang="zh-CN" dirty="0"/>
                  <a:t>词向量拼接操作：</a:t>
                </a:r>
                <a:endParaRPr lang="en-US" altLang="zh-CN" dirty="0"/>
              </a:p>
              <a:p>
                <a:pPr lvl="2"/>
                <a:r>
                  <a:rPr lang="zh-CN" altLang="zh-CN" dirty="0"/>
                  <a:t>将每</a:t>
                </a:r>
                <a14:m>
                  <m:oMath xmlns:m="http://schemas.openxmlformats.org/officeDocument/2006/math">
                    <m:r>
                      <a:rPr lang="en-US" altLang="zh-CN" dirty="0">
                        <a:latin typeface="Cambria Math" panose="02040503050406030204" pitchFamily="18" charset="0"/>
                      </a:rPr>
                      <m:t>h</m:t>
                    </m:r>
                  </m:oMath>
                </a14:m>
                <a:r>
                  <a:rPr lang="zh-CN" altLang="zh-CN" dirty="0"/>
                  <a:t>个词向量拼接成一个大小为</a:t>
                </a:r>
                <a14:m>
                  <m:oMath xmlns:m="http://schemas.openxmlformats.org/officeDocument/2006/math">
                    <m:r>
                      <a:rPr lang="en-US" altLang="zh-CN" dirty="0">
                        <a:latin typeface="Cambria Math" panose="02040503050406030204" pitchFamily="18" charset="0"/>
                      </a:rPr>
                      <m:t>h</m:t>
                    </m:r>
                  </m:oMath>
                </a14:m>
                <a:r>
                  <a:rPr lang="zh-CN" altLang="zh-CN" dirty="0"/>
                  <a:t>的词窗口，记为</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oMath>
                </a14:m>
                <a:r>
                  <a:rPr lang="zh-CN" altLang="zh-CN" dirty="0"/>
                  <a:t>，它表示词向量序列</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+1</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oMath>
                </a14:m>
                <a:r>
                  <a:rPr lang="zh-CN" altLang="zh-CN" dirty="0"/>
                  <a:t>的拼接，其中，</a:t>
                </a:r>
                <a14:m>
                  <m:oMath xmlns:m="http://schemas.openxmlformats.org/officeDocument/2006/math">
                    <m:r>
                      <a:rPr lang="en-US" altLang="zh-CN" dirty="0">
                        <a:latin typeface="Cambria Math" panose="02040503050406030204" pitchFamily="18" charset="0"/>
                      </a:rPr>
                      <m:t>𝑖</m:t>
                    </m:r>
                  </m:oMath>
                </a14:m>
                <a:r>
                  <a:rPr lang="zh-CN" altLang="zh-CN" dirty="0"/>
                  <a:t>表示词窗口中第一个词在待处理句子中的位置，取值范围从</a:t>
                </a:r>
                <a:r>
                  <a:rPr lang="en-US" altLang="zh-CN" dirty="0"/>
                  <a:t>1</a:t>
                </a:r>
                <a:r>
                  <a:rPr lang="zh-CN" altLang="zh-CN" dirty="0"/>
                  <a:t>到</a:t>
                </a:r>
                <a14:m>
                  <m:oMath xmlns:m="http://schemas.openxmlformats.org/officeDocument/2006/math">
                    <m:r>
                      <a:rPr lang="en-US" altLang="zh-CN" dirty="0">
                        <a:latin typeface="Cambria Math" panose="02040503050406030204" pitchFamily="18" charset="0"/>
                      </a:rPr>
                      <m:t>𝑛</m:t>
                    </m:r>
                    <m:r>
                      <a:rPr lang="zh-CN" altLang="en-US"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oMath>
                </a14:m>
                <a:r>
                  <a:rPr lang="zh-CN" altLang="zh-CN" dirty="0"/>
                  <a:t>，</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𝑅</m:t>
                        </m:r>
                      </m:e>
                      <m:sup>
                        <m:r>
                          <a:rPr lang="en-US" altLang="zh-CN" dirty="0">
                            <a:latin typeface="Cambria Math" panose="02040503050406030204" pitchFamily="18" charset="0"/>
                          </a:rPr>
                          <m:t>h𝑘</m:t>
                        </m:r>
                      </m:sup>
                    </m:sSup>
                  </m:oMath>
                </a14:m>
                <a:r>
                  <a:rPr lang="zh-CN" altLang="zh-CN" dirty="0"/>
                  <a:t>。</a:t>
                </a:r>
                <a:endParaRPr lang="en-US" altLang="zh-CN" dirty="0"/>
              </a:p>
              <a:p>
                <a:pPr marL="400050" lvl="1" indent="0">
                  <a:buNone/>
                </a:pPr>
                <a:endParaRPr lang="zh-CN" altLang="zh-CN" dirty="0"/>
              </a:p>
              <a:p>
                <a:pPr lvl="1"/>
                <a:r>
                  <a:rPr lang="en-US" altLang="zh-CN" dirty="0"/>
                  <a:t>2.</a:t>
                </a:r>
                <a:r>
                  <a:rPr lang="zh-CN" altLang="zh-CN" dirty="0"/>
                  <a:t>卷积操作：</a:t>
                </a:r>
                <a:endParaRPr lang="en-US" altLang="zh-CN" dirty="0"/>
              </a:p>
              <a:p>
                <a:pPr lvl="2"/>
                <a:r>
                  <a:rPr lang="zh-CN" altLang="zh-CN" dirty="0"/>
                  <a:t>把卷积核 </a:t>
                </a:r>
                <a14:m>
                  <m:oMath xmlns:m="http://schemas.openxmlformats.org/officeDocument/2006/math">
                    <m:r>
                      <m:rPr>
                        <m:sty m:val="p"/>
                      </m:rPr>
                      <a:rPr lang="en-US" altLang="zh-CN" dirty="0">
                        <a:latin typeface="Cambria Math" panose="02040503050406030204" pitchFamily="18" charset="0"/>
                      </a:rPr>
                      <m:t>ωϵ</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𝑅</m:t>
                        </m:r>
                      </m:e>
                      <m:sup>
                        <m:r>
                          <a:rPr lang="en-US" altLang="zh-CN" dirty="0">
                            <a:latin typeface="Cambria Math" panose="02040503050406030204" pitchFamily="18" charset="0"/>
                          </a:rPr>
                          <m:t>h𝑘</m:t>
                        </m:r>
                      </m:sup>
                    </m:sSup>
                    <m:r>
                      <a:rPr lang="en-US" altLang="zh-CN" dirty="0">
                        <a:latin typeface="Cambria Math" panose="02040503050406030204" pitchFamily="18" charset="0"/>
                      </a:rPr>
                      <m:t> </m:t>
                    </m:r>
                  </m:oMath>
                </a14:m>
                <a:r>
                  <a:rPr lang="zh-CN" altLang="zh-CN" dirty="0"/>
                  <a:t>作用于包含</a:t>
                </a:r>
                <a14:m>
                  <m:oMath xmlns:m="http://schemas.openxmlformats.org/officeDocument/2006/math">
                    <m:r>
                      <a:rPr lang="en-US" altLang="zh-CN" dirty="0">
                        <a:latin typeface="Cambria Math" panose="02040503050406030204" pitchFamily="18" charset="0"/>
                      </a:rPr>
                      <m:t>h</m:t>
                    </m:r>
                  </m:oMath>
                </a14:m>
                <a:r>
                  <a:rPr lang="zh-CN" altLang="zh-CN" dirty="0"/>
                  <a:t>个词的窗口</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oMath>
                </a14:m>
                <a:r>
                  <a:rPr lang="zh-CN" altLang="zh-CN" dirty="0"/>
                  <a:t>，得到特征</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𝒄</m:t>
                        </m:r>
                      </m:e>
                      <m:sub>
                        <m:r>
                          <a:rPr lang="en-US" altLang="zh-CN" dirty="0">
                            <a:latin typeface="Cambria Math" panose="02040503050406030204" pitchFamily="18" charset="0"/>
                          </a:rPr>
                          <m:t>𝒊</m:t>
                        </m:r>
                      </m:sub>
                    </m:sSub>
                    <m:r>
                      <a:rPr lang="en-US" altLang="zh-CN" dirty="0">
                        <a:latin typeface="Cambria Math" panose="02040503050406030204" pitchFamily="18" charset="0"/>
                      </a:rPr>
                      <m:t>=</m:t>
                    </m:r>
                    <m:r>
                      <a:rPr lang="en-US" altLang="zh-CN" dirty="0">
                        <a:latin typeface="Cambria Math" panose="02040503050406030204" pitchFamily="18" charset="0"/>
                      </a:rPr>
                      <m:t>𝑓</m:t>
                    </m:r>
                    <m:r>
                      <a:rPr lang="en-US" altLang="zh-CN" dirty="0">
                        <a:latin typeface="Cambria Math" panose="02040503050406030204" pitchFamily="18" charset="0"/>
                      </a:rPr>
                      <m:t>(</m:t>
                    </m:r>
                    <m:r>
                      <a:rPr lang="en-US" altLang="zh-CN" dirty="0">
                        <a:latin typeface="Cambria Math" panose="02040503050406030204" pitchFamily="18" charset="0"/>
                      </a:rPr>
                      <m:t>𝜔</m:t>
                    </m:r>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𝑖</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r>
                      <a:rPr lang="en-US" altLang="zh-CN" dirty="0">
                        <a:latin typeface="Cambria Math" panose="02040503050406030204" pitchFamily="18" charset="0"/>
                      </a:rPr>
                      <m:t>+</m:t>
                    </m:r>
                    <m:r>
                      <a:rPr lang="en-US" altLang="zh-CN" dirty="0">
                        <a:latin typeface="Cambria Math" panose="02040503050406030204" pitchFamily="18" charset="0"/>
                      </a:rPr>
                      <m:t>𝑏</m:t>
                    </m:r>
                    <m:r>
                      <a:rPr lang="en-US" altLang="zh-CN" dirty="0">
                        <a:latin typeface="Cambria Math" panose="02040503050406030204" pitchFamily="18" charset="0"/>
                      </a:rPr>
                      <m:t>)</m:t>
                    </m:r>
                  </m:oMath>
                </a14:m>
                <a:r>
                  <a:rPr lang="zh-CN" altLang="zh-CN" dirty="0"/>
                  <a:t>，其中</a:t>
                </a:r>
                <a14:m>
                  <m:oMath xmlns:m="http://schemas.openxmlformats.org/officeDocument/2006/math">
                    <m:r>
                      <a:rPr lang="en-US" altLang="zh-CN" dirty="0">
                        <a:latin typeface="Cambria Math" panose="02040503050406030204" pitchFamily="18" charset="0"/>
                      </a:rPr>
                      <m:t>𝑏</m:t>
                    </m:r>
                    <m:r>
                      <a:rPr lang="zh-CN" altLang="zh-CN" dirty="0">
                        <a:latin typeface="Cambria Math" panose="02040503050406030204" pitchFamily="18" charset="0"/>
                      </a:rPr>
                      <m:t>∈</m:t>
                    </m:r>
                    <m:r>
                      <m:rPr>
                        <m:sty m:val="p"/>
                      </m:rPr>
                      <a:rPr lang="en-US" altLang="zh-CN" dirty="0">
                        <a:latin typeface="Cambria Math" panose="02040503050406030204" pitchFamily="18" charset="0"/>
                      </a:rPr>
                      <m:t>R</m:t>
                    </m:r>
                  </m:oMath>
                </a14:m>
                <a:r>
                  <a:rPr lang="en-US" altLang="zh-CN" dirty="0"/>
                  <a:t> </a:t>
                </a:r>
                <a:r>
                  <a:rPr lang="zh-CN" altLang="zh-CN" dirty="0"/>
                  <a:t>为偏置项（</a:t>
                </a:r>
                <a:r>
                  <a:rPr lang="en-US" altLang="zh-CN" dirty="0"/>
                  <a:t>bias</a:t>
                </a:r>
                <a:r>
                  <a:rPr lang="zh-CN" altLang="zh-CN" dirty="0"/>
                  <a:t>），</a:t>
                </a:r>
                <a14:m>
                  <m:oMath xmlns:m="http://schemas.openxmlformats.org/officeDocument/2006/math">
                    <m:r>
                      <a:rPr lang="en-US" altLang="zh-CN" dirty="0">
                        <a:latin typeface="Cambria Math" panose="02040503050406030204" pitchFamily="18" charset="0"/>
                      </a:rPr>
                      <m:t>𝑓</m:t>
                    </m:r>
                  </m:oMath>
                </a14:m>
                <a:r>
                  <a:rPr lang="zh-CN" altLang="zh-CN" dirty="0"/>
                  <a:t>为非线性激活函数，如</a:t>
                </a:r>
                <a:r>
                  <a:rPr lang="en-US" altLang="zh-CN" dirty="0"/>
                  <a:t>sigmoid</a:t>
                </a:r>
                <a:r>
                  <a:rPr lang="zh-CN" altLang="zh-CN" dirty="0"/>
                  <a:t>函数。将卷积核作用于待处理句子中所有的词窗口</a:t>
                </a:r>
                <a14:m>
                  <m:oMath xmlns:m="http://schemas.openxmlformats.org/officeDocument/2006/math">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1:</m:t>
                        </m:r>
                        <m:r>
                          <a:rPr lang="en-US" altLang="zh-CN" dirty="0">
                            <a:latin typeface="Cambria Math" panose="02040503050406030204" pitchFamily="18" charset="0"/>
                          </a:rPr>
                          <m:t>h</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2:</m:t>
                        </m:r>
                        <m:r>
                          <a:rPr lang="en-US" altLang="zh-CN" dirty="0">
                            <a:latin typeface="Cambria Math" panose="02040503050406030204" pitchFamily="18" charset="0"/>
                          </a:rPr>
                          <m:t>h</m:t>
                        </m:r>
                        <m:r>
                          <a:rPr lang="en-US" altLang="zh-CN" dirty="0">
                            <a:latin typeface="Cambria Math" panose="02040503050406030204" pitchFamily="18" charset="0"/>
                          </a:rPr>
                          <m:t>+1</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𝑥</m:t>
                        </m:r>
                      </m:e>
                      <m:sub>
                        <m:r>
                          <a:rPr lang="en-US" altLang="zh-CN" dirty="0">
                            <a:latin typeface="Cambria Math" panose="02040503050406030204" pitchFamily="18" charset="0"/>
                          </a:rPr>
                          <m:t>𝑛</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r>
                          <a:rPr lang="en-US" altLang="zh-CN" dirty="0">
                            <a:latin typeface="Cambria Math" panose="02040503050406030204" pitchFamily="18" charset="0"/>
                          </a:rPr>
                          <m:t>𝑛</m:t>
                        </m:r>
                      </m:sub>
                    </m:sSub>
                  </m:oMath>
                </a14:m>
                <a:r>
                  <a:rPr lang="zh-CN" altLang="zh-CN" dirty="0"/>
                  <a:t>，生成一个特征图（</a:t>
                </a:r>
                <a:r>
                  <a:rPr lang="en-US" altLang="zh-CN" dirty="0"/>
                  <a:t>feature map</a:t>
                </a:r>
                <a:r>
                  <a:rPr lang="zh-CN" altLang="zh-CN" dirty="0"/>
                  <a:t>）：</a:t>
                </a:r>
              </a:p>
              <a:p>
                <a:pPr marL="400050" lvl="1" indent="0">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panose="02040503050406030204" pitchFamily="18" charset="0"/>
                        </a:rPr>
                        <m:t>c</m:t>
                      </m:r>
                      <m:r>
                        <a:rPr lang="en-US" altLang="zh-CN" dirty="0">
                          <a:latin typeface="Cambria Math" panose="02040503050406030204" pitchFamily="18" charset="0"/>
                        </a:rPr>
                        <m:t>=</m:t>
                      </m:r>
                      <m:d>
                        <m:dPr>
                          <m:begChr m:val="["/>
                          <m:endChr m:val="]"/>
                          <m:ctrlPr>
                            <a:rPr lang="zh-CN" altLang="zh-CN" i="1" dirty="0">
                              <a:latin typeface="Cambria Math" panose="02040503050406030204" pitchFamily="18" charset="0"/>
                            </a:rPr>
                          </m:ctrlPr>
                        </m:dPr>
                        <m:e>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𝑐</m:t>
                              </m:r>
                            </m:e>
                            <m:sub>
                              <m:r>
                                <a:rPr lang="en-US" altLang="zh-CN" dirty="0">
                                  <a:latin typeface="Cambria Math" panose="02040503050406030204" pitchFamily="18" charset="0"/>
                                </a:rPr>
                                <m:t>1</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𝑐</m:t>
                              </m:r>
                            </m:e>
                            <m:sub>
                              <m:r>
                                <a:rPr lang="en-US" altLang="zh-CN" dirty="0">
                                  <a:latin typeface="Cambria Math" panose="02040503050406030204" pitchFamily="18" charset="0"/>
                                </a:rPr>
                                <m:t>2</m:t>
                              </m:r>
                            </m:sub>
                          </m:sSub>
                          <m:r>
                            <a:rPr lang="en-US" altLang="zh-CN" dirty="0">
                              <a:latin typeface="Cambria Math" panose="02040503050406030204" pitchFamily="18" charset="0"/>
                            </a:rPr>
                            <m:t>,…,</m:t>
                          </m:r>
                          <m:sSub>
                            <m:sSubPr>
                              <m:ctrlPr>
                                <a:rPr lang="zh-CN" altLang="zh-CN" i="1" dirty="0">
                                  <a:latin typeface="Cambria Math" panose="02040503050406030204" pitchFamily="18" charset="0"/>
                                </a:rPr>
                              </m:ctrlPr>
                            </m:sSubPr>
                            <m:e>
                              <m:r>
                                <a:rPr lang="en-US" altLang="zh-CN" dirty="0">
                                  <a:latin typeface="Cambria Math" panose="02040503050406030204" pitchFamily="18" charset="0"/>
                                </a:rPr>
                                <m:t>𝑐</m:t>
                              </m:r>
                            </m:e>
                            <m:sub>
                              <m:r>
                                <a:rPr lang="en-US" altLang="zh-CN" dirty="0">
                                  <a:latin typeface="Cambria Math" panose="02040503050406030204" pitchFamily="18" charset="0"/>
                                </a:rPr>
                                <m:t>𝑛</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b>
                          </m:sSub>
                        </m:e>
                      </m:d>
                      <m:r>
                        <a:rPr lang="en-US" altLang="zh-CN" dirty="0">
                          <a:latin typeface="Cambria Math" panose="02040503050406030204" pitchFamily="18" charset="0"/>
                        </a:rPr>
                        <m:t>,</m:t>
                      </m:r>
                      <m:r>
                        <m:rPr>
                          <m:sty m:val="p"/>
                        </m:rPr>
                        <a:rPr lang="en-US" altLang="zh-CN" dirty="0">
                          <a:latin typeface="Cambria Math" panose="02040503050406030204" pitchFamily="18" charset="0"/>
                        </a:rPr>
                        <m:t>c</m:t>
                      </m:r>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𝑅</m:t>
                          </m:r>
                        </m:e>
                        <m:sup>
                          <m:r>
                            <a:rPr lang="en-US" altLang="zh-CN" dirty="0">
                              <a:latin typeface="Cambria Math" panose="02040503050406030204" pitchFamily="18" charset="0"/>
                            </a:rPr>
                            <m:t>𝑛</m:t>
                          </m:r>
                          <m:r>
                            <a:rPr lang="en-US" altLang="zh-CN" dirty="0">
                              <a:latin typeface="Cambria Math" panose="02040503050406030204" pitchFamily="18" charset="0"/>
                            </a:rPr>
                            <m:t>−</m:t>
                          </m:r>
                          <m:r>
                            <a:rPr lang="en-US" altLang="zh-CN" dirty="0">
                              <a:latin typeface="Cambria Math" panose="02040503050406030204" pitchFamily="18" charset="0"/>
                            </a:rPr>
                            <m:t>h</m:t>
                          </m:r>
                          <m:r>
                            <a:rPr lang="en-US" altLang="zh-CN" dirty="0">
                              <a:latin typeface="Cambria Math" panose="02040503050406030204" pitchFamily="18" charset="0"/>
                            </a:rPr>
                            <m:t>+1</m:t>
                          </m:r>
                        </m:sup>
                      </m:sSup>
                    </m:oMath>
                  </m:oMathPara>
                </a14:m>
                <a:endParaRPr lang="en-US" altLang="zh-CN" dirty="0"/>
              </a:p>
              <a:p>
                <a:pPr marL="400050" lvl="1" indent="0">
                  <a:buNone/>
                </a:pPr>
                <a:endParaRPr lang="zh-CN" altLang="zh-CN" dirty="0"/>
              </a:p>
              <a:p>
                <a:pPr lvl="1"/>
                <a:r>
                  <a:rPr lang="en-US" altLang="zh-CN" dirty="0"/>
                  <a:t>3.</a:t>
                </a:r>
                <a:r>
                  <a:rPr lang="zh-CN" altLang="zh-CN" dirty="0"/>
                  <a:t>池化操作：</a:t>
                </a:r>
                <a:endParaRPr lang="en-US" altLang="zh-CN" dirty="0"/>
              </a:p>
              <a:p>
                <a:pPr lvl="2"/>
                <a:r>
                  <a:rPr lang="zh-CN" altLang="zh-CN" dirty="0"/>
                  <a:t>对特征图采用时间维度上的最大池化（</a:t>
                </a:r>
                <a:r>
                  <a:rPr lang="en-US" altLang="zh-CN" dirty="0"/>
                  <a:t>max pooling over time</a:t>
                </a:r>
                <a:r>
                  <a:rPr lang="zh-CN" altLang="zh-CN" dirty="0"/>
                  <a:t>）操作，得到此卷积核对应待处理句子的特征</a:t>
                </a:r>
                <a14:m>
                  <m:oMath xmlns:m="http://schemas.openxmlformats.org/officeDocument/2006/math">
                    <m:acc>
                      <m:accPr>
                        <m:chr m:val="̂"/>
                        <m:ctrlPr>
                          <a:rPr lang="zh-CN" altLang="zh-CN" i="1" dirty="0">
                            <a:latin typeface="Cambria Math" panose="02040503050406030204" pitchFamily="18" charset="0"/>
                          </a:rPr>
                        </m:ctrlPr>
                      </m:accPr>
                      <m:e>
                        <m:r>
                          <a:rPr lang="en-US" altLang="zh-CN" dirty="0">
                            <a:latin typeface="Cambria Math" panose="02040503050406030204" pitchFamily="18" charset="0"/>
                          </a:rPr>
                          <m:t>𝒄</m:t>
                        </m:r>
                      </m:e>
                    </m:acc>
                  </m:oMath>
                </a14:m>
                <a:r>
                  <a:rPr lang="zh-CN" altLang="zh-CN" dirty="0"/>
                  <a:t>，它是特征图中所有特征的最大值：</a:t>
                </a:r>
              </a:p>
              <a:p>
                <a:pPr marL="400050" lvl="1" indent="0">
                  <a:buNone/>
                </a:pPr>
                <a14:m>
                  <m:oMathPara xmlns:m="http://schemas.openxmlformats.org/officeDocument/2006/math">
                    <m:oMathParaPr>
                      <m:jc m:val="centerGroup"/>
                    </m:oMathParaPr>
                    <m:oMath xmlns:m="http://schemas.openxmlformats.org/officeDocument/2006/math">
                      <m:acc>
                        <m:accPr>
                          <m:chr m:val="̂"/>
                          <m:ctrlPr>
                            <a:rPr lang="zh-CN" altLang="zh-CN" i="1" dirty="0">
                              <a:latin typeface="Cambria Math" panose="02040503050406030204" pitchFamily="18" charset="0"/>
                            </a:rPr>
                          </m:ctrlPr>
                        </m:accPr>
                        <m:e>
                          <m:r>
                            <a:rPr lang="en-US" altLang="zh-CN" dirty="0">
                              <a:latin typeface="Cambria Math" panose="02040503050406030204" pitchFamily="18" charset="0"/>
                            </a:rPr>
                            <m:t>𝒄</m:t>
                          </m:r>
                        </m:e>
                      </m:acc>
                      <m:r>
                        <a:rPr lang="en-US" altLang="zh-CN" dirty="0">
                          <a:latin typeface="Cambria Math" panose="02040503050406030204" pitchFamily="18" charset="0"/>
                        </a:rPr>
                        <m:t>=</m:t>
                      </m:r>
                      <m:r>
                        <m:rPr>
                          <m:sty m:val="p"/>
                        </m:rPr>
                        <a:rPr lang="en-US" altLang="zh-CN" dirty="0">
                          <a:latin typeface="Cambria Math" panose="02040503050406030204" pitchFamily="18" charset="0"/>
                        </a:rPr>
                        <m:t>max</m:t>
                      </m:r>
                      <m:r>
                        <a:rPr lang="en-US" altLang="zh-CN" dirty="0">
                          <a:latin typeface="Cambria Math" panose="02040503050406030204" pitchFamily="18" charset="0"/>
                        </a:rPr>
                        <m:t>(</m:t>
                      </m:r>
                      <m:r>
                        <a:rPr lang="en-US" altLang="zh-CN" dirty="0">
                          <a:latin typeface="Cambria Math" panose="02040503050406030204" pitchFamily="18" charset="0"/>
                        </a:rPr>
                        <m:t>𝒄</m:t>
                      </m:r>
                      <m:r>
                        <a:rPr lang="en-US" altLang="zh-CN" dirty="0">
                          <a:latin typeface="Cambria Math" panose="02040503050406030204" pitchFamily="18" charset="0"/>
                        </a:rPr>
                        <m:t>)</m:t>
                      </m:r>
                    </m:oMath>
                  </m:oMathPara>
                </a14:m>
                <a:endParaRPr lang="zh-CN" altLang="zh-CN" dirty="0"/>
              </a:p>
              <a:p>
                <a:endParaRPr lang="en-US" altLang="zh-CN"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500" t="-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21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融合推荐系统</a:t>
            </a:r>
            <a:endParaRPr lang="zh-CN" altLang="en-US" dirty="0"/>
          </a:p>
        </p:txBody>
      </p:sp>
      <p:sp>
        <p:nvSpPr>
          <p:cNvPr id="5" name="内容占位符 4"/>
          <p:cNvSpPr>
            <a:spLocks noGrp="1"/>
          </p:cNvSpPr>
          <p:nvPr>
            <p:ph idx="1"/>
          </p:nvPr>
        </p:nvSpPr>
        <p:spPr/>
        <p:txBody>
          <a:bodyPr/>
          <a:lstStyle/>
          <a:p>
            <a:r>
              <a:rPr lang="zh-CN" altLang="en-US" dirty="0"/>
              <a:t>系统模型概览</a:t>
            </a:r>
            <a:endParaRPr lang="en-US" altLang="zh-CN" dirty="0"/>
          </a:p>
          <a:p>
            <a:endParaRPr lang="en-US" altLang="zh-CN" dirty="0"/>
          </a:p>
        </p:txBody>
      </p:sp>
      <p:pic>
        <p:nvPicPr>
          <p:cNvPr id="4" name="图片 3" descr="C:\Users\QIANG\Desktop\7-3 融合推荐模型.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18260" y="2003507"/>
            <a:ext cx="9555480" cy="4557713"/>
          </a:xfrm>
          <a:prstGeom prst="rect">
            <a:avLst/>
          </a:prstGeom>
          <a:noFill/>
          <a:ln>
            <a:noFill/>
          </a:ln>
        </p:spPr>
      </p:pic>
    </p:spTree>
    <p:extLst>
      <p:ext uri="{BB962C8B-B14F-4D97-AF65-F5344CB8AC3E}">
        <p14:creationId xmlns:p14="http://schemas.microsoft.com/office/powerpoint/2010/main" val="177480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融合推荐系统</a:t>
            </a:r>
            <a:endParaRPr lang="zh-CN" altLang="en-US" dirty="0"/>
          </a:p>
        </p:txBody>
      </p:sp>
      <p:sp>
        <p:nvSpPr>
          <p:cNvPr id="5" name="内容占位符 4"/>
          <p:cNvSpPr>
            <a:spLocks noGrp="1"/>
          </p:cNvSpPr>
          <p:nvPr>
            <p:ph idx="1"/>
          </p:nvPr>
        </p:nvSpPr>
        <p:spPr/>
        <p:txBody>
          <a:bodyPr/>
          <a:lstStyle/>
          <a:p>
            <a:r>
              <a:rPr lang="zh-CN" altLang="en-US" b="1" dirty="0"/>
              <a:t>系统模型概览</a:t>
            </a:r>
            <a:endParaRPr lang="en-US" altLang="zh-CN" b="1" dirty="0"/>
          </a:p>
          <a:p>
            <a:pPr lvl="1"/>
            <a:r>
              <a:rPr lang="zh-CN" altLang="zh-CN" b="1" dirty="0"/>
              <a:t>模型输入</a:t>
            </a:r>
            <a:r>
              <a:rPr lang="zh-CN" altLang="zh-CN" dirty="0"/>
              <a:t>：使用用户特征和电影特征作为神经网络的输入。</a:t>
            </a:r>
          </a:p>
          <a:p>
            <a:pPr marL="800100" lvl="2" indent="0">
              <a:buNone/>
            </a:pPr>
            <a:r>
              <a:rPr lang="zh-CN" altLang="zh-CN" dirty="0"/>
              <a:t>用户特征融合了四类属性特征信息，分别是用户</a:t>
            </a:r>
            <a:r>
              <a:rPr lang="en-US" altLang="zh-CN" dirty="0"/>
              <a:t>ID</a:t>
            </a:r>
            <a:r>
              <a:rPr lang="zh-CN" altLang="zh-CN" dirty="0"/>
              <a:t>、性别、职业和年龄。</a:t>
            </a:r>
          </a:p>
          <a:p>
            <a:pPr marL="800100" lvl="2" indent="0">
              <a:buNone/>
            </a:pPr>
            <a:r>
              <a:rPr lang="zh-CN" altLang="zh-CN" dirty="0"/>
              <a:t>电影特征融合了三类属性特征信息，分别是电影</a:t>
            </a:r>
            <a:r>
              <a:rPr lang="en-US" altLang="zh-CN" dirty="0"/>
              <a:t>ID</a:t>
            </a:r>
            <a:r>
              <a:rPr lang="zh-CN" altLang="zh-CN" dirty="0"/>
              <a:t>、电影类型</a:t>
            </a:r>
            <a:r>
              <a:rPr lang="en-US" altLang="zh-CN" dirty="0"/>
              <a:t>ID</a:t>
            </a:r>
            <a:r>
              <a:rPr lang="zh-CN" altLang="zh-CN" dirty="0"/>
              <a:t>和电影名称。</a:t>
            </a:r>
            <a:endParaRPr lang="en-US" altLang="zh-CN" dirty="0"/>
          </a:p>
          <a:p>
            <a:pPr marL="400050" lvl="1" indent="0">
              <a:buNone/>
            </a:pPr>
            <a:endParaRPr lang="zh-CN" altLang="zh-CN" dirty="0"/>
          </a:p>
          <a:p>
            <a:pPr lvl="1"/>
            <a:r>
              <a:rPr lang="zh-CN" altLang="zh-CN" b="1" dirty="0"/>
              <a:t>用户特征处理：</a:t>
            </a:r>
            <a:r>
              <a:rPr lang="zh-CN" altLang="zh-CN" dirty="0"/>
              <a:t>将用户的四类属性特征信息分别映射为</a:t>
            </a:r>
            <a:r>
              <a:rPr lang="en-US" altLang="zh-CN" dirty="0"/>
              <a:t>256</a:t>
            </a:r>
            <a:r>
              <a:rPr lang="zh-CN" altLang="zh-CN" dirty="0"/>
              <a:t>维的向量表示，然后分别输入全连接层并将输出结果相加。</a:t>
            </a:r>
            <a:endParaRPr lang="en-US" altLang="zh-CN" dirty="0"/>
          </a:p>
          <a:p>
            <a:pPr marL="400050" lvl="1" indent="0">
              <a:buNone/>
            </a:pPr>
            <a:endParaRPr lang="zh-CN" altLang="zh-CN" dirty="0"/>
          </a:p>
          <a:p>
            <a:pPr lvl="1"/>
            <a:r>
              <a:rPr lang="zh-CN" altLang="zh-CN" b="1" dirty="0"/>
              <a:t>电影特征处理：</a:t>
            </a:r>
            <a:r>
              <a:rPr lang="zh-CN" altLang="zh-CN" dirty="0"/>
              <a:t>将电影</a:t>
            </a:r>
            <a:r>
              <a:rPr lang="en-US" altLang="zh-CN" dirty="0"/>
              <a:t>ID</a:t>
            </a:r>
            <a:r>
              <a:rPr lang="zh-CN" altLang="zh-CN" dirty="0"/>
              <a:t>以类似用户属性特征信息的方式进行处理，电影类型</a:t>
            </a:r>
            <a:r>
              <a:rPr lang="en-US" altLang="zh-CN" dirty="0"/>
              <a:t>ID</a:t>
            </a:r>
            <a:r>
              <a:rPr lang="zh-CN" altLang="zh-CN" dirty="0"/>
              <a:t>直接转换为向量的形式，电影名称用文本卷积神经网络输出其定长向量表示，然后将三个属性的特征向量分别输入全连接层并将输出结果相加。</a:t>
            </a:r>
            <a:endParaRPr lang="en-US" altLang="zh-CN" dirty="0"/>
          </a:p>
          <a:p>
            <a:pPr lvl="1"/>
            <a:endParaRPr lang="zh-CN" altLang="zh-CN" b="1" dirty="0"/>
          </a:p>
          <a:p>
            <a:pPr lvl="1"/>
            <a:r>
              <a:rPr lang="zh-CN" altLang="zh-CN" dirty="0"/>
              <a:t>得到用户特征和电影特征的向量表示后，计算二者的余弦相似度作为推荐系统的预测分数。最后，用该预测分数和用户真实评分的差异的平方作为该回归模型的成本函数。</a:t>
            </a:r>
          </a:p>
          <a:p>
            <a:pPr lvl="1"/>
            <a:endParaRPr lang="en-US" altLang="zh-CN" dirty="0"/>
          </a:p>
        </p:txBody>
      </p:sp>
    </p:spTree>
    <p:extLst>
      <p:ext uri="{BB962C8B-B14F-4D97-AF65-F5344CB8AC3E}">
        <p14:creationId xmlns:p14="http://schemas.microsoft.com/office/powerpoint/2010/main" val="38251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7.4 </a:t>
            </a:r>
            <a:r>
              <a:rPr lang="en-US" altLang="zh-CN" dirty="0" err="1"/>
              <a:t>PaddlePaddle</a:t>
            </a:r>
            <a:r>
              <a:rPr lang="zh-CN" altLang="en-US" dirty="0"/>
              <a:t>实现</a:t>
            </a:r>
          </a:p>
        </p:txBody>
      </p:sp>
      <p:sp>
        <p:nvSpPr>
          <p:cNvPr id="7" name="内容占位符 6">
            <a:extLst>
              <a:ext uri="{FF2B5EF4-FFF2-40B4-BE49-F238E27FC236}">
                <a16:creationId xmlns:a16="http://schemas.microsoft.com/office/drawing/2014/main" id="{A0D21470-3210-44B8-B9A7-BCD6760A8040}"/>
              </a:ext>
            </a:extLst>
          </p:cNvPr>
          <p:cNvSpPr>
            <a:spLocks noGrp="1"/>
          </p:cNvSpPr>
          <p:nvPr>
            <p:ph idx="1"/>
          </p:nvPr>
        </p:nvSpPr>
        <p:spPr/>
        <p:txBody>
          <a:bodyPr/>
          <a:lstStyle/>
          <a:p>
            <a:endParaRPr lang="en-US" altLang="zh-CN" dirty="0"/>
          </a:p>
          <a:p>
            <a:r>
              <a:rPr lang="zh-CN" altLang="en-US" dirty="0"/>
              <a:t>具体见随书代码。</a:t>
            </a:r>
          </a:p>
        </p:txBody>
      </p:sp>
    </p:spTree>
    <p:extLst>
      <p:ext uri="{BB962C8B-B14F-4D97-AF65-F5344CB8AC3E}">
        <p14:creationId xmlns:p14="http://schemas.microsoft.com/office/powerpoint/2010/main" val="991737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7.1 </a:t>
            </a:r>
            <a:r>
              <a:rPr lang="zh-CN" altLang="en-US" dirty="0"/>
              <a:t>问题描述</a:t>
            </a:r>
          </a:p>
        </p:txBody>
      </p:sp>
      <p:sp>
        <p:nvSpPr>
          <p:cNvPr id="3" name="内容占位符 2"/>
          <p:cNvSpPr>
            <a:spLocks noGrp="1"/>
          </p:cNvSpPr>
          <p:nvPr>
            <p:ph idx="1"/>
          </p:nvPr>
        </p:nvSpPr>
        <p:spPr/>
        <p:txBody>
          <a:bodyPr/>
          <a:lstStyle/>
          <a:p>
            <a:pPr marL="342900" lvl="1" indent="-342900">
              <a:buFont typeface="Arial" panose="020B0604020202020204" pitchFamily="34" charset="0"/>
              <a:buChar char="•"/>
            </a:pPr>
            <a:r>
              <a:rPr lang="zh-CN" altLang="zh-CN" sz="2000" dirty="0"/>
              <a:t>当今时代，互联网规模迅速扩大，海量信息“轰炸”用户的大脑；电子商务产业不断发展，千万种商品让购物者应接不暇。面对日益严重的信息超载问题，获取有价值信息的成本大大增加，人们迫切希望能够获取到自己感兴趣的信息和商品，推荐系统应运而生。</a:t>
            </a:r>
            <a:endParaRPr lang="en-US" altLang="zh-CN" sz="2000" dirty="0"/>
          </a:p>
          <a:p>
            <a:pPr marL="342900" lvl="1" indent="-342900">
              <a:buFont typeface="Arial" panose="020B0604020202020204" pitchFamily="34" charset="0"/>
              <a:buChar char="•"/>
            </a:pPr>
            <a:r>
              <a:rPr lang="zh-CN" altLang="zh-CN" sz="2000" dirty="0"/>
              <a:t>推荐系统（</a:t>
            </a:r>
            <a:r>
              <a:rPr lang="en-US" altLang="zh-CN" sz="2000" dirty="0"/>
              <a:t>Recommender System</a:t>
            </a:r>
            <a:r>
              <a:rPr lang="zh-CN" altLang="zh-CN" sz="2000" dirty="0"/>
              <a:t>）是向用户建议有用物品的软件工具和技术，它运用数据分析、数据挖掘等技术，实现对用户浏览信息或商品进行智能推荐，是机器学习，尤其是深度学习算法的重要应用场景。</a:t>
            </a:r>
            <a:endParaRPr lang="en-US" altLang="zh-CN" sz="2000" dirty="0"/>
          </a:p>
          <a:p>
            <a:pPr marL="342900" lvl="1" indent="-342900">
              <a:buFont typeface="Arial" panose="020B0604020202020204" pitchFamily="34" charset="0"/>
              <a:buChar char="•"/>
            </a:pPr>
            <a:r>
              <a:rPr lang="zh-CN" altLang="zh-CN" sz="2000" dirty="0"/>
              <a:t>个性化推荐系统是高级的、智能的信息过滤系统（</a:t>
            </a:r>
            <a:r>
              <a:rPr lang="en-US" altLang="zh-CN" sz="2000" dirty="0"/>
              <a:t>Information Filtering System</a:t>
            </a:r>
            <a:r>
              <a:rPr lang="zh-CN" altLang="zh-CN" sz="2000" dirty="0"/>
              <a:t>），它的应用范围很广，信息流推荐，电子商务平台、音乐网站的“猜你喜欢”功能都是个性化推荐系统的实际应用案例。推荐系统通过对用户行为和商品属性进行分析、挖掘，发现用户的个性化需求与兴趣特点，将用户可能感兴趣的信息或商品推荐给用户。推荐系统不同于搜索引擎根据用户需求被动返回信息的运行过程，它根据用户历史行为主动为用户提供精准的推荐信息。</a:t>
            </a:r>
            <a:endParaRPr lang="en-US" altLang="zh-CN" sz="2000" dirty="0"/>
          </a:p>
          <a:p>
            <a:pPr marL="400050" lvl="1" indent="0">
              <a:buFont typeface="Arial" panose="020B0604020202020204" pitchFamily="34" charset="0"/>
              <a:buNone/>
            </a:pPr>
            <a:endParaRPr lang="en-US" altLang="zh-CN" sz="2000" dirty="0"/>
          </a:p>
          <a:p>
            <a:endParaRPr lang="en-US" altLang="zh-CN" dirty="0"/>
          </a:p>
          <a:p>
            <a:pPr lvl="1"/>
            <a:endParaRPr lang="en-US" altLang="zh-CN" dirty="0"/>
          </a:p>
        </p:txBody>
      </p:sp>
    </p:spTree>
    <p:extLst>
      <p:ext uri="{BB962C8B-B14F-4D97-AF65-F5344CB8AC3E}">
        <p14:creationId xmlns:p14="http://schemas.microsoft.com/office/powerpoint/2010/main" val="127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7.2 </a:t>
            </a:r>
            <a:r>
              <a:rPr lang="zh-CN" altLang="en-US" dirty="0"/>
              <a:t>传统推荐方法</a:t>
            </a:r>
          </a:p>
        </p:txBody>
      </p:sp>
      <p:sp>
        <p:nvSpPr>
          <p:cNvPr id="3" name="内容占位符 2"/>
          <p:cNvSpPr>
            <a:spLocks noGrp="1"/>
          </p:cNvSpPr>
          <p:nvPr>
            <p:ph idx="1"/>
          </p:nvPr>
        </p:nvSpPr>
        <p:spPr/>
        <p:txBody>
          <a:bodyPr/>
          <a:lstStyle/>
          <a:p>
            <a:r>
              <a:rPr lang="zh-CN" altLang="en-US" b="1" dirty="0"/>
              <a:t>基于内容的推荐</a:t>
            </a:r>
            <a:r>
              <a:rPr lang="zh-CN" altLang="en-US" dirty="0"/>
              <a:t>（</a:t>
            </a:r>
            <a:r>
              <a:rPr lang="en-US" altLang="zh-CN" dirty="0"/>
              <a:t>Content-based Recommendation</a:t>
            </a:r>
            <a:r>
              <a:rPr lang="zh-CN" altLang="en-US" dirty="0"/>
              <a:t>）</a:t>
            </a:r>
            <a:endParaRPr lang="en-US" altLang="zh-CN" dirty="0"/>
          </a:p>
          <a:p>
            <a:endParaRPr lang="zh-CN" altLang="en-US" dirty="0"/>
          </a:p>
          <a:p>
            <a:r>
              <a:rPr lang="zh-CN" altLang="en-US" b="1" dirty="0"/>
              <a:t>协同过滤推荐</a:t>
            </a:r>
            <a:r>
              <a:rPr lang="zh-CN" altLang="en-US" dirty="0"/>
              <a:t>（</a:t>
            </a:r>
            <a:r>
              <a:rPr lang="en-US" altLang="zh-CN" dirty="0"/>
              <a:t>Collaborative Filtering Recommendation</a:t>
            </a:r>
            <a:r>
              <a:rPr lang="zh-CN" altLang="en-US" dirty="0"/>
              <a:t>）</a:t>
            </a:r>
            <a:endParaRPr lang="en-US" altLang="zh-CN" dirty="0"/>
          </a:p>
          <a:p>
            <a:endParaRPr lang="zh-CN" altLang="en-US" dirty="0"/>
          </a:p>
          <a:p>
            <a:r>
              <a:rPr lang="zh-CN" altLang="en-US" b="1" dirty="0"/>
              <a:t>混合推荐</a:t>
            </a:r>
            <a:r>
              <a:rPr lang="zh-CN" altLang="en-US" dirty="0"/>
              <a:t>（</a:t>
            </a:r>
            <a:r>
              <a:rPr lang="en-US" altLang="zh-CN" dirty="0"/>
              <a:t>Hybrid Recommendation</a:t>
            </a:r>
            <a:r>
              <a:rPr lang="zh-CN" altLang="en-US" dirty="0"/>
              <a:t>）</a:t>
            </a:r>
            <a:endParaRPr lang="en-US" altLang="zh-CN" dirty="0"/>
          </a:p>
          <a:p>
            <a:endParaRPr lang="en-US" altLang="zh-CN" dirty="0"/>
          </a:p>
          <a:p>
            <a:pPr marL="0" indent="0" algn="r">
              <a:buNone/>
            </a:pPr>
            <a:r>
              <a:rPr lang="en-US" altLang="zh-CN" dirty="0"/>
              <a:t>——Robin Burke</a:t>
            </a:r>
            <a:r>
              <a:rPr lang="zh-CN" altLang="en-US" dirty="0"/>
              <a:t>在</a:t>
            </a:r>
            <a:r>
              <a:rPr lang="en-US" altLang="zh-CN" dirty="0"/>
              <a:t>《Hybrid Web Recommender Systems》</a:t>
            </a:r>
            <a:r>
              <a:rPr lang="zh-CN" altLang="en-US" dirty="0"/>
              <a:t>中提出的分类法</a:t>
            </a:r>
          </a:p>
          <a:p>
            <a:endParaRPr lang="en-US" altLang="zh-CN" dirty="0"/>
          </a:p>
        </p:txBody>
      </p:sp>
    </p:spTree>
    <p:extLst>
      <p:ext uri="{BB962C8B-B14F-4D97-AF65-F5344CB8AC3E}">
        <p14:creationId xmlns:p14="http://schemas.microsoft.com/office/powerpoint/2010/main" val="282554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7.2.1 </a:t>
            </a:r>
            <a:r>
              <a:rPr lang="zh-CN" altLang="en-US" dirty="0"/>
              <a:t>传统推荐方法</a:t>
            </a:r>
          </a:p>
        </p:txBody>
      </p:sp>
      <p:sp>
        <p:nvSpPr>
          <p:cNvPr id="3" name="内容占位符 2"/>
          <p:cNvSpPr>
            <a:spLocks noGrp="1"/>
          </p:cNvSpPr>
          <p:nvPr>
            <p:ph idx="1"/>
          </p:nvPr>
        </p:nvSpPr>
        <p:spPr/>
        <p:txBody>
          <a:bodyPr/>
          <a:lstStyle/>
          <a:p>
            <a:r>
              <a:rPr lang="zh-CN" altLang="en-US" b="1" dirty="0"/>
              <a:t>应用案例</a:t>
            </a:r>
            <a:r>
              <a:rPr lang="zh-CN" altLang="en-US" dirty="0"/>
              <a:t>（</a:t>
            </a:r>
            <a:r>
              <a:rPr lang="zh-CN" altLang="zh-CN" dirty="0"/>
              <a:t>以个性化电影推荐系统为例</a:t>
            </a:r>
            <a:r>
              <a:rPr lang="zh-CN" altLang="en-US" dirty="0"/>
              <a:t>）</a:t>
            </a:r>
            <a:endParaRPr lang="en-US" altLang="zh-CN" dirty="0"/>
          </a:p>
          <a:p>
            <a:pPr marL="400050" lvl="1" indent="0">
              <a:buNone/>
            </a:pPr>
            <a:r>
              <a:rPr lang="zh-CN" altLang="en-US" dirty="0"/>
              <a:t>电影推荐是基于用户对电影的评分数据完成的，评分数据样例请见下表</a:t>
            </a:r>
            <a:r>
              <a:rPr lang="zh-CN" altLang="zh-CN" dirty="0"/>
              <a:t>（评分的分数范围是</a:t>
            </a:r>
            <a:r>
              <a:rPr lang="en-US" altLang="zh-CN" dirty="0"/>
              <a:t>0-5</a:t>
            </a:r>
            <a:r>
              <a:rPr lang="zh-CN" altLang="zh-CN" dirty="0"/>
              <a:t>分，“？”表示未获得评分数据。）</a:t>
            </a: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719679650"/>
              </p:ext>
            </p:extLst>
          </p:nvPr>
        </p:nvGraphicFramePr>
        <p:xfrm>
          <a:off x="800567" y="2517448"/>
          <a:ext cx="10590865" cy="3899394"/>
        </p:xfrm>
        <a:graphic>
          <a:graphicData uri="http://schemas.openxmlformats.org/drawingml/2006/table">
            <a:tbl>
              <a:tblPr firstRow="1" firstCol="1" bandRow="1">
                <a:tableStyleId>{5C22544A-7EE6-4342-B048-85BDC9FD1C3A}</a:tableStyleId>
              </a:tblPr>
              <a:tblGrid>
                <a:gridCol w="3649865">
                  <a:extLst>
                    <a:ext uri="{9D8B030D-6E8A-4147-A177-3AD203B41FA5}">
                      <a16:colId xmlns:a16="http://schemas.microsoft.com/office/drawing/2014/main" val="20000"/>
                    </a:ext>
                  </a:extLst>
                </a:gridCol>
                <a:gridCol w="1734931">
                  <a:extLst>
                    <a:ext uri="{9D8B030D-6E8A-4147-A177-3AD203B41FA5}">
                      <a16:colId xmlns:a16="http://schemas.microsoft.com/office/drawing/2014/main" val="20001"/>
                    </a:ext>
                  </a:extLst>
                </a:gridCol>
                <a:gridCol w="1734931">
                  <a:extLst>
                    <a:ext uri="{9D8B030D-6E8A-4147-A177-3AD203B41FA5}">
                      <a16:colId xmlns:a16="http://schemas.microsoft.com/office/drawing/2014/main" val="20002"/>
                    </a:ext>
                  </a:extLst>
                </a:gridCol>
                <a:gridCol w="1734931">
                  <a:extLst>
                    <a:ext uri="{9D8B030D-6E8A-4147-A177-3AD203B41FA5}">
                      <a16:colId xmlns:a16="http://schemas.microsoft.com/office/drawing/2014/main" val="20003"/>
                    </a:ext>
                  </a:extLst>
                </a:gridCol>
                <a:gridCol w="1736207">
                  <a:extLst>
                    <a:ext uri="{9D8B030D-6E8A-4147-A177-3AD203B41FA5}">
                      <a16:colId xmlns:a16="http://schemas.microsoft.com/office/drawing/2014/main" val="20004"/>
                    </a:ext>
                  </a:extLst>
                </a:gridCol>
              </a:tblGrid>
              <a:tr h="649899">
                <a:tc>
                  <a:txBody>
                    <a:bodyPr/>
                    <a:lstStyle/>
                    <a:p>
                      <a:pPr indent="127000" algn="ctr">
                        <a:lnSpc>
                          <a:spcPct val="150000"/>
                        </a:lnSpc>
                        <a:spcAft>
                          <a:spcPts val="0"/>
                        </a:spcAft>
                      </a:pPr>
                      <a:r>
                        <a:rPr lang="en-US" sz="2000" kern="100" dirty="0">
                          <a:effectLst/>
                          <a:latin typeface="+mn-lt"/>
                        </a:rPr>
                        <a:t>movie</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Alice</a:t>
                      </a:r>
                      <a:r>
                        <a:rPr lang="zh-CN" sz="2000" kern="100">
                          <a:effectLst/>
                          <a:latin typeface="+mn-lt"/>
                        </a:rPr>
                        <a:t>（</a:t>
                      </a:r>
                      <a:r>
                        <a:rPr lang="en-US" sz="2000" kern="100">
                          <a:effectLst/>
                          <a:latin typeface="+mn-lt"/>
                        </a:rPr>
                        <a:t>1</a:t>
                      </a:r>
                      <a:r>
                        <a:rPr lang="zh-CN"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Bob</a:t>
                      </a:r>
                      <a:r>
                        <a:rPr lang="zh-CN" sz="2000" kern="100">
                          <a:effectLst/>
                          <a:latin typeface="+mn-lt"/>
                        </a:rPr>
                        <a:t>（</a:t>
                      </a:r>
                      <a:r>
                        <a:rPr lang="en-US" sz="2000" kern="100">
                          <a:effectLst/>
                          <a:latin typeface="+mn-lt"/>
                        </a:rPr>
                        <a:t>2</a:t>
                      </a:r>
                      <a:r>
                        <a:rPr lang="zh-CN"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Carol</a:t>
                      </a:r>
                      <a:r>
                        <a:rPr lang="zh-CN" sz="2000" kern="100">
                          <a:effectLst/>
                          <a:latin typeface="+mn-lt"/>
                        </a:rPr>
                        <a:t>（</a:t>
                      </a:r>
                      <a:r>
                        <a:rPr lang="en-US" sz="2000" kern="100">
                          <a:effectLst/>
                          <a:latin typeface="+mn-lt"/>
                        </a:rPr>
                        <a:t>3</a:t>
                      </a:r>
                      <a:r>
                        <a:rPr lang="zh-CN"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Dave</a:t>
                      </a:r>
                      <a:r>
                        <a:rPr lang="zh-CN" sz="2000" kern="100">
                          <a:effectLst/>
                          <a:latin typeface="+mn-lt"/>
                        </a:rPr>
                        <a:t>（</a:t>
                      </a:r>
                      <a:r>
                        <a:rPr lang="en-US" sz="2000" kern="100">
                          <a:effectLst/>
                          <a:latin typeface="+mn-lt"/>
                        </a:rPr>
                        <a:t>4</a:t>
                      </a:r>
                      <a:r>
                        <a:rPr lang="zh-CN"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49899">
                <a:tc>
                  <a:txBody>
                    <a:bodyPr/>
                    <a:lstStyle/>
                    <a:p>
                      <a:pPr indent="127000" algn="ctr">
                        <a:lnSpc>
                          <a:spcPct val="150000"/>
                        </a:lnSpc>
                        <a:spcAft>
                          <a:spcPts val="0"/>
                        </a:spcAft>
                      </a:pPr>
                      <a:r>
                        <a:rPr lang="en-US" sz="2000" kern="100" dirty="0">
                          <a:effectLst/>
                          <a:latin typeface="+mn-lt"/>
                        </a:rPr>
                        <a:t>Love at last</a:t>
                      </a:r>
                      <a:r>
                        <a:rPr lang="zh-CN" sz="2000" kern="100" dirty="0">
                          <a:effectLst/>
                          <a:latin typeface="+mn-lt"/>
                        </a:rPr>
                        <a:t>（</a:t>
                      </a:r>
                      <a:r>
                        <a:rPr lang="en-US" sz="2000" kern="100" dirty="0">
                          <a:effectLst/>
                          <a:latin typeface="+mn-lt"/>
                        </a:rPr>
                        <a:t>1</a:t>
                      </a:r>
                      <a:r>
                        <a:rPr lang="zh-CN"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5</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5</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49899">
                <a:tc>
                  <a:txBody>
                    <a:bodyPr/>
                    <a:lstStyle/>
                    <a:p>
                      <a:pPr indent="127000" algn="ctr">
                        <a:lnSpc>
                          <a:spcPct val="150000"/>
                        </a:lnSpc>
                        <a:spcAft>
                          <a:spcPts val="0"/>
                        </a:spcAft>
                      </a:pPr>
                      <a:r>
                        <a:rPr lang="en-US" sz="2000" kern="100" dirty="0">
                          <a:effectLst/>
                          <a:latin typeface="+mn-lt"/>
                        </a:rPr>
                        <a:t>Romance forever</a:t>
                      </a:r>
                      <a:r>
                        <a:rPr lang="zh-CN" sz="2000" kern="100" dirty="0">
                          <a:effectLst/>
                          <a:latin typeface="+mn-lt"/>
                        </a:rPr>
                        <a:t>（</a:t>
                      </a:r>
                      <a:r>
                        <a:rPr lang="en-US" sz="2000" kern="100" dirty="0">
                          <a:effectLst/>
                          <a:latin typeface="+mn-lt"/>
                        </a:rPr>
                        <a:t>2</a:t>
                      </a:r>
                      <a:r>
                        <a:rPr lang="zh-CN"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5</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49899">
                <a:tc>
                  <a:txBody>
                    <a:bodyPr/>
                    <a:lstStyle/>
                    <a:p>
                      <a:pPr indent="127000" algn="ctr">
                        <a:lnSpc>
                          <a:spcPct val="150000"/>
                        </a:lnSpc>
                        <a:spcAft>
                          <a:spcPts val="0"/>
                        </a:spcAft>
                      </a:pPr>
                      <a:r>
                        <a:rPr lang="en-US" sz="2000" kern="100">
                          <a:effectLst/>
                          <a:latin typeface="+mn-lt"/>
                        </a:rPr>
                        <a:t>Cute Puppies of love</a:t>
                      </a:r>
                      <a:r>
                        <a:rPr lang="zh-CN" sz="2000" kern="100">
                          <a:effectLst/>
                          <a:latin typeface="+mn-lt"/>
                        </a:rPr>
                        <a:t>（</a:t>
                      </a:r>
                      <a:r>
                        <a:rPr lang="en-US" sz="2000" kern="100">
                          <a:effectLst/>
                          <a:latin typeface="+mn-lt"/>
                        </a:rPr>
                        <a:t>3</a:t>
                      </a:r>
                      <a:r>
                        <a:rPr lang="zh-CN"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4</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0</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49899">
                <a:tc>
                  <a:txBody>
                    <a:bodyPr/>
                    <a:lstStyle/>
                    <a:p>
                      <a:pPr indent="127000" algn="ctr">
                        <a:lnSpc>
                          <a:spcPct val="150000"/>
                        </a:lnSpc>
                        <a:spcAft>
                          <a:spcPts val="0"/>
                        </a:spcAft>
                      </a:pPr>
                      <a:r>
                        <a:rPr lang="en-US" sz="2000" kern="100" dirty="0">
                          <a:effectLst/>
                          <a:latin typeface="+mn-lt"/>
                        </a:rPr>
                        <a:t>nonstop car chases</a:t>
                      </a:r>
                      <a:r>
                        <a:rPr lang="zh-CN" sz="2000" kern="100" dirty="0">
                          <a:effectLst/>
                          <a:latin typeface="+mn-lt"/>
                        </a:rPr>
                        <a:t>（</a:t>
                      </a:r>
                      <a:r>
                        <a:rPr lang="en-US" sz="2000" kern="100" dirty="0">
                          <a:effectLst/>
                          <a:latin typeface="+mn-lt"/>
                        </a:rPr>
                        <a:t>4</a:t>
                      </a:r>
                      <a:r>
                        <a:rPr lang="zh-CN"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0</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5</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4</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649899">
                <a:tc>
                  <a:txBody>
                    <a:bodyPr/>
                    <a:lstStyle/>
                    <a:p>
                      <a:pPr indent="127000" algn="ctr">
                        <a:lnSpc>
                          <a:spcPct val="150000"/>
                        </a:lnSpc>
                        <a:spcAft>
                          <a:spcPts val="0"/>
                        </a:spcAft>
                      </a:pPr>
                      <a:r>
                        <a:rPr lang="en-US" sz="2000" kern="100" dirty="0">
                          <a:effectLst/>
                          <a:latin typeface="+mn-lt"/>
                        </a:rPr>
                        <a:t>swords &amp; karate</a:t>
                      </a:r>
                      <a:r>
                        <a:rPr lang="zh-CN" sz="2000" kern="100" dirty="0">
                          <a:effectLst/>
                          <a:latin typeface="+mn-lt"/>
                        </a:rPr>
                        <a:t>（</a:t>
                      </a:r>
                      <a:r>
                        <a:rPr lang="en-US" sz="2000" kern="100" dirty="0">
                          <a:effectLst/>
                          <a:latin typeface="+mn-lt"/>
                        </a:rPr>
                        <a:t>5</a:t>
                      </a:r>
                      <a:r>
                        <a:rPr lang="zh-CN"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a:effectLst/>
                          <a:latin typeface="+mn-lt"/>
                        </a:rPr>
                        <a:t>0</a:t>
                      </a:r>
                      <a:endParaRPr lang="zh-CN" sz="2000" kern="10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0</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5</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en-US" sz="2000" kern="100" dirty="0">
                          <a:effectLst/>
                          <a:latin typeface="+mn-lt"/>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86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基于内容的推荐</a:t>
            </a:r>
          </a:p>
        </p:txBody>
      </p:sp>
      <p:sp>
        <p:nvSpPr>
          <p:cNvPr id="3" name="内容占位符 2"/>
          <p:cNvSpPr>
            <a:spLocks noGrp="1"/>
          </p:cNvSpPr>
          <p:nvPr>
            <p:ph idx="1"/>
          </p:nvPr>
        </p:nvSpPr>
        <p:spPr>
          <a:xfrm>
            <a:off x="609600" y="1155032"/>
            <a:ext cx="10972800" cy="1495403"/>
          </a:xfrm>
        </p:spPr>
        <p:txBody>
          <a:bodyPr/>
          <a:lstStyle/>
          <a:p>
            <a:pPr marL="342900" lvl="1" indent="-342900">
              <a:buFont typeface="Arial" panose="020B0604020202020204" pitchFamily="34" charset="0"/>
              <a:buChar char="•"/>
            </a:pPr>
            <a:r>
              <a:rPr lang="zh-CN" altLang="zh-CN" sz="2000" dirty="0"/>
              <a:t>基于内容的推荐系统通过分析一系列用户之前已评分物品的文档和（或）描述，从而基于用户已评分对象的特征建立模型或个人信息。个人信息是用户兴趣的结构化描述，并且被应用在推荐新的感兴趣的物品中。推荐的主要处理过程是将用户个人信息的特征和内容对象的特征相匹配，结果就是用户对某个对象感兴趣程度的评价。</a:t>
            </a:r>
            <a:endParaRPr lang="en-US" altLang="zh-CN" sz="2000"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13722053"/>
                  </p:ext>
                </p:extLst>
              </p:nvPr>
            </p:nvGraphicFramePr>
            <p:xfrm>
              <a:off x="755372" y="2855145"/>
              <a:ext cx="10568892" cy="2877373"/>
            </p:xfrm>
            <a:graphic>
              <a:graphicData uri="http://schemas.openxmlformats.org/drawingml/2006/table">
                <a:tbl>
                  <a:tblPr firstRow="1" firstCol="1" bandRow="1">
                    <a:tableStyleId>{5C22544A-7EE6-4342-B048-85BDC9FD1C3A}</a:tableStyleId>
                  </a:tblPr>
                  <a:tblGrid>
                    <a:gridCol w="3063909">
                      <a:extLst>
                        <a:ext uri="{9D8B030D-6E8A-4147-A177-3AD203B41FA5}">
                          <a16:colId xmlns:a16="http://schemas.microsoft.com/office/drawing/2014/main" val="20000"/>
                        </a:ext>
                      </a:extLst>
                    </a:gridCol>
                    <a:gridCol w="7504983">
                      <a:extLst>
                        <a:ext uri="{9D8B030D-6E8A-4147-A177-3AD203B41FA5}">
                          <a16:colId xmlns:a16="http://schemas.microsoft.com/office/drawing/2014/main" val="20001"/>
                        </a:ext>
                      </a:extLst>
                    </a:gridCol>
                  </a:tblGrid>
                  <a:tr h="426141">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符号</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含义</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82134">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𝑛</m:t>
                                    </m:r>
                                  </m:e>
                                  <m:sub>
                                    <m:r>
                                      <a:rPr lang="en-US" sz="2000" kern="100">
                                        <a:effectLst/>
                                        <a:latin typeface="Cambria Math" panose="02040503050406030204" pitchFamily="18" charset="0"/>
                                      </a:rPr>
                                      <m:t>𝑢</m:t>
                                    </m:r>
                                  </m:sub>
                                </m:sSub>
                              </m:oMath>
                            </m:oMathPara>
                          </a14:m>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表示用户数量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82134">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zh-CN" sz="2000" i="1" kern="100">
                                        <a:effectLst/>
                                        <a:latin typeface="Cambria Math" panose="02040503050406030204" pitchFamily="18" charset="0"/>
                                      </a:rPr>
                                    </m:ctrlPr>
                                  </m:sSubPr>
                                  <m:e>
                                    <m:r>
                                      <a:rPr lang="en-US" sz="2000" kern="100">
                                        <a:effectLst/>
                                        <a:latin typeface="Cambria Math" panose="02040503050406030204" pitchFamily="18" charset="0"/>
                                      </a:rPr>
                                      <m:t>𝑛</m:t>
                                    </m:r>
                                  </m:e>
                                  <m:sub>
                                    <m:r>
                                      <a:rPr lang="en-US" sz="2000" kern="100">
                                        <a:effectLst/>
                                        <a:latin typeface="Cambria Math" panose="02040503050406030204" pitchFamily="18" charset="0"/>
                                      </a:rPr>
                                      <m:t>𝑚</m:t>
                                    </m:r>
                                  </m:sub>
                                </m:sSub>
                              </m:oMath>
                            </m:oMathPara>
                          </a14:m>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表示电影数量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2134">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r>
                                  <a:rPr lang="en-US" sz="2000" kern="100">
                                    <a:effectLst/>
                                    <a:latin typeface="Cambria Math" panose="02040503050406030204" pitchFamily="18" charset="0"/>
                                  </a:rPr>
                                  <m:t>𝑟</m:t>
                                </m:r>
                                <m:r>
                                  <a:rPr lang="en-US" sz="2000" kern="100">
                                    <a:effectLst/>
                                    <a:latin typeface="Cambria Math" panose="02040503050406030204" pitchFamily="18" charset="0"/>
                                  </a:rPr>
                                  <m:t>(</m:t>
                                </m:r>
                                <m:r>
                                  <a:rPr lang="en-US" sz="2000" kern="100">
                                    <a:effectLst/>
                                    <a:latin typeface="Cambria Math" panose="02040503050406030204" pitchFamily="18" charset="0"/>
                                  </a:rPr>
                                  <m:t>𝑖</m:t>
                                </m:r>
                                <m:r>
                                  <a:rPr lang="en-US" sz="2000" kern="100">
                                    <a:effectLst/>
                                    <a:latin typeface="Cambria Math" panose="02040503050406030204" pitchFamily="18" charset="0"/>
                                  </a:rPr>
                                  <m:t>,</m:t>
                                </m:r>
                                <m:r>
                                  <a:rPr lang="en-US" sz="2000" kern="100">
                                    <a:effectLst/>
                                    <a:latin typeface="Cambria Math" panose="02040503050406030204" pitchFamily="18" charset="0"/>
                                  </a:rPr>
                                  <m:t>𝑗</m:t>
                                </m:r>
                                <m:r>
                                  <a:rPr lang="en-US" sz="2000" kern="100">
                                    <a:effectLst/>
                                    <a:latin typeface="Cambria Math" panose="02040503050406030204" pitchFamily="18" charset="0"/>
                                  </a:rPr>
                                  <m:t>)</m:t>
                                </m:r>
                              </m:oMath>
                            </m:oMathPara>
                          </a14:m>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如果等于</a:t>
                          </a:r>
                          <a:r>
                            <a:rPr lang="en-US" sz="2000" kern="100" dirty="0">
                              <a:effectLst/>
                              <a:latin typeface="宋体" panose="02010600030101010101" pitchFamily="2" charset="-122"/>
                              <a:ea typeface="宋体" panose="02010600030101010101" pitchFamily="2" charset="-122"/>
                            </a:rPr>
                            <a:t>1</a:t>
                          </a:r>
                          <a:r>
                            <a:rPr lang="zh-CN" sz="2000" kern="100" dirty="0">
                              <a:effectLst/>
                              <a:latin typeface="宋体" panose="02010600030101010101" pitchFamily="2" charset="-122"/>
                              <a:ea typeface="宋体" panose="02010600030101010101" pitchFamily="2" charset="-122"/>
                            </a:rPr>
                            <a:t>则表示用户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对电影</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进行了评分</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02415">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sz="2000" i="1" kern="100">
                                        <a:effectLst/>
                                        <a:latin typeface="Cambria Math" panose="02040503050406030204" pitchFamily="18" charset="0"/>
                                      </a:rPr>
                                    </m:ctrlPr>
                                  </m:sSupPr>
                                  <m:e>
                                    <m:r>
                                      <a:rPr lang="en-US" sz="2000" kern="100">
                                        <a:effectLst/>
                                        <a:latin typeface="Cambria Math" panose="02040503050406030204" pitchFamily="18" charset="0"/>
                                      </a:rPr>
                                      <m:t>𝑦</m:t>
                                    </m:r>
                                  </m:e>
                                  <m:sup>
                                    <m:r>
                                      <a:rPr lang="en-US" sz="2000" kern="100">
                                        <a:effectLst/>
                                        <a:latin typeface="Cambria Math" panose="02040503050406030204" pitchFamily="18" charset="0"/>
                                      </a:rPr>
                                      <m:t>(</m:t>
                                    </m:r>
                                    <m:r>
                                      <a:rPr lang="en-US" sz="2000" kern="100">
                                        <a:effectLst/>
                                        <a:latin typeface="Cambria Math" panose="02040503050406030204" pitchFamily="18" charset="0"/>
                                      </a:rPr>
                                      <m:t>𝑖</m:t>
                                    </m:r>
                                    <m:r>
                                      <a:rPr lang="en-US" sz="2000" kern="100">
                                        <a:effectLst/>
                                        <a:latin typeface="Cambria Math" panose="02040503050406030204" pitchFamily="18" charset="0"/>
                                      </a:rPr>
                                      <m:t>,</m:t>
                                    </m:r>
                                    <m:r>
                                      <a:rPr lang="en-US" sz="2000" kern="100">
                                        <a:effectLst/>
                                        <a:latin typeface="Cambria Math" panose="02040503050406030204" pitchFamily="18" charset="0"/>
                                      </a:rPr>
                                      <m:t>𝑗</m:t>
                                    </m:r>
                                    <m:r>
                                      <a:rPr lang="en-US" sz="2000" kern="100">
                                        <a:effectLst/>
                                        <a:latin typeface="Cambria Math" panose="02040503050406030204" pitchFamily="18" charset="0"/>
                                      </a:rPr>
                                      <m:t>)</m:t>
                                    </m:r>
                                  </m:sup>
                                </m:sSup>
                              </m:oMath>
                            </m:oMathPara>
                          </a14:m>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对电影</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的评分</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02415">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sz="2000" i="1" kern="100">
                                        <a:effectLst/>
                                        <a:latin typeface="Cambria Math" panose="02040503050406030204" pitchFamily="18" charset="0"/>
                                      </a:rPr>
                                    </m:ctrlPr>
                                  </m:sSupPr>
                                  <m:e>
                                    <m:r>
                                      <a:rPr lang="en-US" sz="2000" kern="100">
                                        <a:effectLst/>
                                        <a:latin typeface="Cambria Math" panose="02040503050406030204" pitchFamily="18" charset="0"/>
                                      </a:rPr>
                                      <m:t>𝑚</m:t>
                                    </m:r>
                                  </m:e>
                                  <m:sup>
                                    <m:r>
                                      <a:rPr lang="en-US" sz="2000" kern="100">
                                        <a:effectLst/>
                                        <a:latin typeface="Cambria Math" panose="02040503050406030204" pitchFamily="18" charset="0"/>
                                      </a:rPr>
                                      <m:t>(</m:t>
                                    </m:r>
                                    <m:r>
                                      <a:rPr lang="en-US" sz="2000" kern="100">
                                        <a:effectLst/>
                                        <a:latin typeface="Cambria Math" panose="02040503050406030204" pitchFamily="18" charset="0"/>
                                      </a:rPr>
                                      <m:t>𝑗</m:t>
                                    </m:r>
                                    <m:r>
                                      <a:rPr lang="en-US" sz="2000" kern="100">
                                        <a:effectLst/>
                                        <a:latin typeface="Cambria Math" panose="02040503050406030204" pitchFamily="18" charset="0"/>
                                      </a:rPr>
                                      <m:t>)</m:t>
                                    </m:r>
                                  </m:sup>
                                </m:sSup>
                              </m:oMath>
                            </m:oMathPara>
                          </a14:m>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评过分的电影的总数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13722053"/>
                  </p:ext>
                </p:extLst>
              </p:nvPr>
            </p:nvGraphicFramePr>
            <p:xfrm>
              <a:off x="755372" y="2855145"/>
              <a:ext cx="10568892" cy="2908432"/>
            </p:xfrm>
            <a:graphic>
              <a:graphicData uri="http://schemas.openxmlformats.org/drawingml/2006/table">
                <a:tbl>
                  <a:tblPr firstRow="1" firstCol="1" bandRow="1">
                    <a:tableStyleId>{5C22544A-7EE6-4342-B048-85BDC9FD1C3A}</a:tableStyleId>
                  </a:tblPr>
                  <a:tblGrid>
                    <a:gridCol w="3063909">
                      <a:extLst>
                        <a:ext uri="{9D8B030D-6E8A-4147-A177-3AD203B41FA5}">
                          <a16:colId xmlns:a16="http://schemas.microsoft.com/office/drawing/2014/main" val="20000"/>
                        </a:ext>
                      </a:extLst>
                    </a:gridCol>
                    <a:gridCol w="7504983">
                      <a:extLst>
                        <a:ext uri="{9D8B030D-6E8A-4147-A177-3AD203B41FA5}">
                          <a16:colId xmlns:a16="http://schemas.microsoft.com/office/drawing/2014/main" val="20001"/>
                        </a:ext>
                      </a:extLst>
                    </a:gridCol>
                  </a:tblGrid>
                  <a:tr h="457200">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符号</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含义</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82134">
                    <a:tc>
                      <a:txBody>
                        <a:bodyPr/>
                        <a:lstStyle/>
                        <a:p>
                          <a:endParaRPr lang="zh-CN"/>
                        </a:p>
                      </a:txBody>
                      <a:tcPr marL="68580" marR="68580" marT="0" marB="0" anchor="ctr">
                        <a:blipFill>
                          <a:blip r:embed="rId2"/>
                          <a:stretch>
                            <a:fillRect l="-199" t="-96203" r="-245726" b="-421519"/>
                          </a:stretch>
                        </a:blipFill>
                      </a:tcP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表示用户数量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82134">
                    <a:tc>
                      <a:txBody>
                        <a:bodyPr/>
                        <a:lstStyle/>
                        <a:p>
                          <a:endParaRPr lang="zh-CN"/>
                        </a:p>
                      </a:txBody>
                      <a:tcPr marL="68580" marR="68580" marT="0" marB="0" anchor="ctr">
                        <a:blipFill>
                          <a:blip r:embed="rId2"/>
                          <a:stretch>
                            <a:fillRect l="-199" t="-193750" r="-245726" b="-316250"/>
                          </a:stretch>
                        </a:blipFill>
                      </a:tcP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表示电影数量</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82134">
                    <a:tc>
                      <a:txBody>
                        <a:bodyPr/>
                        <a:lstStyle/>
                        <a:p>
                          <a:endParaRPr lang="zh-CN"/>
                        </a:p>
                      </a:txBody>
                      <a:tcPr marL="68580" marR="68580" marT="0" marB="0" anchor="ctr">
                        <a:blipFill>
                          <a:blip r:embed="rId2"/>
                          <a:stretch>
                            <a:fillRect l="-199" t="-297468" r="-245726" b="-220253"/>
                          </a:stretch>
                        </a:blipFill>
                      </a:tcP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如果等于</a:t>
                          </a:r>
                          <a:r>
                            <a:rPr lang="en-US" sz="2000" kern="100" dirty="0">
                              <a:effectLst/>
                              <a:latin typeface="宋体" panose="02010600030101010101" pitchFamily="2" charset="-122"/>
                              <a:ea typeface="宋体" panose="02010600030101010101" pitchFamily="2" charset="-122"/>
                            </a:rPr>
                            <a:t>1</a:t>
                          </a:r>
                          <a:r>
                            <a:rPr lang="zh-CN" sz="2000" kern="100" dirty="0">
                              <a:effectLst/>
                              <a:latin typeface="宋体" panose="02010600030101010101" pitchFamily="2" charset="-122"/>
                              <a:ea typeface="宋体" panose="02010600030101010101" pitchFamily="2" charset="-122"/>
                            </a:rPr>
                            <a:t>则表示用户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对电影</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进行了评分</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02415">
                    <a:tc>
                      <a:txBody>
                        <a:bodyPr/>
                        <a:lstStyle/>
                        <a:p>
                          <a:endParaRPr lang="zh-CN"/>
                        </a:p>
                      </a:txBody>
                      <a:tcPr marL="68580" marR="68580" marT="0" marB="0" anchor="ctr">
                        <a:blipFill>
                          <a:blip r:embed="rId2"/>
                          <a:stretch>
                            <a:fillRect l="-199" t="-382927" r="-245726" b="-112195"/>
                          </a:stretch>
                        </a:blipFill>
                      </a:tcP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对电影</a:t>
                          </a:r>
                          <a:r>
                            <a:rPr lang="en-US" sz="2000" kern="100" dirty="0" err="1">
                              <a:effectLst/>
                              <a:latin typeface="宋体" panose="02010600030101010101" pitchFamily="2" charset="-122"/>
                              <a:ea typeface="宋体" panose="02010600030101010101" pitchFamily="2" charset="-122"/>
                            </a:rPr>
                            <a:t>i</a:t>
                          </a:r>
                          <a:r>
                            <a:rPr lang="zh-CN" sz="2000" kern="100" dirty="0">
                              <a:effectLst/>
                              <a:latin typeface="宋体" panose="02010600030101010101" pitchFamily="2" charset="-122"/>
                              <a:ea typeface="宋体" panose="02010600030101010101" pitchFamily="2" charset="-122"/>
                            </a:rPr>
                            <a:t>的评分</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02415">
                    <a:tc>
                      <a:txBody>
                        <a:bodyPr/>
                        <a:lstStyle/>
                        <a:p>
                          <a:endParaRPr lang="zh-CN"/>
                        </a:p>
                      </a:txBody>
                      <a:tcPr marL="68580" marR="68580" marT="0" marB="0" anchor="ctr">
                        <a:blipFill>
                          <a:blip r:embed="rId2"/>
                          <a:stretch>
                            <a:fillRect l="-199" t="-477108" r="-245726" b="-10843"/>
                          </a:stretch>
                        </a:blipFill>
                      </a:tcPr>
                    </a:tc>
                    <a:tc>
                      <a:txBody>
                        <a:bodyPr/>
                        <a:lstStyle/>
                        <a:p>
                          <a:pPr indent="127000" algn="ctr">
                            <a:lnSpc>
                              <a:spcPct val="150000"/>
                            </a:lnSpc>
                            <a:spcAft>
                              <a:spcPts val="0"/>
                            </a:spcAft>
                          </a:pPr>
                          <a:r>
                            <a:rPr lang="zh-CN" sz="2000" kern="100" dirty="0">
                              <a:effectLst/>
                              <a:latin typeface="宋体" panose="02010600030101010101" pitchFamily="2" charset="-122"/>
                              <a:ea typeface="宋体" panose="02010600030101010101" pitchFamily="2" charset="-122"/>
                            </a:rPr>
                            <a:t>表示用户</a:t>
                          </a:r>
                          <a:r>
                            <a:rPr lang="en-US" sz="2000" kern="100" dirty="0">
                              <a:effectLst/>
                              <a:latin typeface="宋体" panose="02010600030101010101" pitchFamily="2" charset="-122"/>
                              <a:ea typeface="宋体" panose="02010600030101010101" pitchFamily="2" charset="-122"/>
                            </a:rPr>
                            <a:t>j</a:t>
                          </a:r>
                          <a:r>
                            <a:rPr lang="zh-CN" sz="2000" kern="100" dirty="0">
                              <a:effectLst/>
                              <a:latin typeface="宋体" panose="02010600030101010101" pitchFamily="2" charset="-122"/>
                              <a:ea typeface="宋体" panose="02010600030101010101" pitchFamily="2" charset="-122"/>
                            </a:rPr>
                            <a:t>评过分的电影的总数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mc:Fallback>
      </mc:AlternateContent>
      <p:sp>
        <p:nvSpPr>
          <p:cNvPr id="4" name="文本框 3">
            <a:extLst>
              <a:ext uri="{FF2B5EF4-FFF2-40B4-BE49-F238E27FC236}">
                <a16:creationId xmlns:a16="http://schemas.microsoft.com/office/drawing/2014/main" id="{609014A7-19F6-4C65-B9EA-9ED5AF11DD1B}"/>
              </a:ext>
            </a:extLst>
          </p:cNvPr>
          <p:cNvSpPr txBox="1"/>
          <p:nvPr/>
        </p:nvSpPr>
        <p:spPr>
          <a:xfrm>
            <a:off x="2835963" y="5888775"/>
            <a:ext cx="5976731" cy="369332"/>
          </a:xfrm>
          <a:prstGeom prst="rect">
            <a:avLst/>
          </a:prstGeom>
          <a:noFill/>
        </p:spPr>
        <p:txBody>
          <a:bodyPr wrap="square" rtlCol="0">
            <a:spAutoFit/>
          </a:bodyPr>
          <a:lstStyle/>
          <a:p>
            <a:pPr marL="400050" lvl="1" indent="0">
              <a:buNone/>
            </a:pPr>
            <a:r>
              <a:rPr lang="zh-CN" altLang="zh-CN" dirty="0"/>
              <a:t>下文中将会出现的符号的具体含义说明请见</a:t>
            </a:r>
            <a:r>
              <a:rPr lang="zh-CN" altLang="en-US" dirty="0"/>
              <a:t>上</a:t>
            </a:r>
            <a:r>
              <a:rPr lang="zh-CN" altLang="zh-CN" dirty="0"/>
              <a:t>表</a:t>
            </a:r>
            <a:r>
              <a:rPr lang="zh-CN" altLang="en-US" dirty="0"/>
              <a:t>。</a:t>
            </a:r>
          </a:p>
        </p:txBody>
      </p:sp>
    </p:spTree>
    <p:extLst>
      <p:ext uri="{BB962C8B-B14F-4D97-AF65-F5344CB8AC3E}">
        <p14:creationId xmlns:p14="http://schemas.microsoft.com/office/powerpoint/2010/main" val="181361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基于内容的推荐</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en-US" b="1" dirty="0"/>
                  <a:t>获取特征向量</a:t>
                </a:r>
                <a:endParaRPr lang="en-US" altLang="zh-CN" b="1" dirty="0"/>
              </a:p>
              <a:p>
                <a:pPr marL="400050" lvl="1" indent="0">
                  <a:buNone/>
                </a:pPr>
                <a:r>
                  <a:rPr lang="zh-CN" altLang="en-US" dirty="0"/>
                  <a:t>为</a:t>
                </a:r>
                <a:r>
                  <a:rPr lang="zh-CN" altLang="zh-CN" dirty="0"/>
                  <a:t>每部电影提取两个属性特征作为推荐依据</a:t>
                </a:r>
                <a:endParaRPr lang="en-US" altLang="zh-CN" dirty="0"/>
              </a:p>
              <a:p>
                <a:pPr marL="400050" lvl="1" indent="0">
                  <a:buNone/>
                </a:pPr>
                <a14:m>
                  <m:oMath xmlns:m="http://schemas.openxmlformats.org/officeDocument/2006/math">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oMath>
                </a14:m>
                <a:r>
                  <a:rPr lang="zh-CN" altLang="zh-CN" dirty="0"/>
                  <a:t>（浪漫指数，代表电影的浪漫程度）</a:t>
                </a:r>
                <a:endParaRPr lang="en-US" altLang="zh-CN" dirty="0"/>
              </a:p>
              <a:p>
                <a:pPr marL="400050" lvl="1" indent="0">
                  <a:buNone/>
                </a:pPr>
                <a14:m>
                  <m:oMath xmlns:m="http://schemas.openxmlformats.org/officeDocument/2006/math">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dirty="0">
                            <a:latin typeface="Cambria Math" panose="02040503050406030204" pitchFamily="18" charset="0"/>
                          </a:rPr>
                          <m:t>2</m:t>
                        </m:r>
                      </m:sub>
                    </m:sSub>
                  </m:oMath>
                </a14:m>
                <a:r>
                  <a:rPr lang="zh-CN" altLang="zh-CN" dirty="0"/>
                  <a:t>（动作指数，代表电影的动作程度）</a:t>
                </a:r>
                <a:endParaRPr lang="en-US" altLang="zh-CN" dirty="0"/>
              </a:p>
              <a:p>
                <a:pPr marL="400050" lvl="1" indent="0">
                  <a:buNone/>
                </a:pPr>
                <a:r>
                  <a:rPr lang="zh-CN" altLang="zh-CN" dirty="0"/>
                  <a:t>此外，每一部电影都加上一个特征偏置项，该项是不代表属性的固定值，记为</a:t>
                </a:r>
                <a14:m>
                  <m:oMath xmlns:m="http://schemas.openxmlformats.org/officeDocument/2006/math">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dirty="0">
                            <a:latin typeface="Cambria Math" panose="02040503050406030204" pitchFamily="18" charset="0"/>
                          </a:rPr>
                          <m:t>0</m:t>
                        </m:r>
                      </m:sub>
                    </m:sSub>
                    <m:r>
                      <a:rPr lang="en-US" altLang="zh-CN" dirty="0">
                        <a:latin typeface="Cambria Math" panose="02040503050406030204" pitchFamily="18" charset="0"/>
                      </a:rPr>
                      <m:t>=1</m:t>
                    </m:r>
                  </m:oMath>
                </a14:m>
                <a:r>
                  <a:rPr lang="zh-CN" altLang="zh-CN" dirty="0"/>
                  <a:t>。</a:t>
                </a:r>
                <a:endParaRPr lang="en-US" altLang="zh-CN" dirty="0"/>
              </a:p>
              <a:p>
                <a:pPr marL="400050" lvl="1" indent="0">
                  <a:buNone/>
                </a:pPr>
                <a:r>
                  <a:rPr lang="zh-CN" altLang="zh-CN" dirty="0"/>
                  <a:t>因此，每一部电影都有一个</a:t>
                </a:r>
                <a:r>
                  <a:rPr lang="en-US" altLang="zh-CN" dirty="0"/>
                  <a:t>3</a:t>
                </a:r>
                <a14:m>
                  <m:oMath xmlns:m="http://schemas.openxmlformats.org/officeDocument/2006/math">
                    <m:r>
                      <a:rPr lang="en-US" altLang="zh-CN" dirty="0">
                        <a:latin typeface="Cambria Math" panose="02040503050406030204" pitchFamily="18" charset="0"/>
                      </a:rPr>
                      <m:t>×</m:t>
                    </m:r>
                  </m:oMath>
                </a14:m>
                <a:r>
                  <a:rPr lang="en-US" altLang="zh-CN" dirty="0"/>
                  <a:t>1</a:t>
                </a:r>
                <a:r>
                  <a:rPr lang="zh-CN" altLang="zh-CN" dirty="0"/>
                  <a:t>维度的特征向量</a:t>
                </a:r>
                <a:r>
                  <a:rPr lang="zh-CN" altLang="en-US" dirty="0"/>
                  <a:t>。</a:t>
                </a:r>
                <a:endParaRPr lang="en-US" altLang="zh-CN" dirty="0"/>
              </a:p>
              <a:p>
                <a:pPr marL="400050" lvl="1" indent="0">
                  <a:buNone/>
                </a:pPr>
                <a:r>
                  <a:rPr lang="zh-CN" altLang="en-US" b="1" dirty="0"/>
                  <a:t>示例</a:t>
                </a:r>
                <a:r>
                  <a:rPr lang="zh-CN" altLang="en-US" dirty="0"/>
                  <a:t>：对于</a:t>
                </a:r>
                <a:r>
                  <a:rPr lang="zh-CN" altLang="zh-CN" dirty="0"/>
                  <a:t>第一部电影（</a:t>
                </a:r>
                <a:r>
                  <a:rPr lang="en-US" altLang="zh-CN" dirty="0"/>
                  <a:t>Love at last</a:t>
                </a:r>
                <a:r>
                  <a:rPr lang="zh-CN" altLang="zh-CN" dirty="0"/>
                  <a:t>）：</a:t>
                </a: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m:t>
                        </m:r>
                        <m:r>
                          <a:rPr lang="en-US" altLang="zh-CN" b="1" i="1" dirty="0">
                            <a:latin typeface="Cambria Math" panose="02040503050406030204" pitchFamily="18" charset="0"/>
                          </a:rPr>
                          <m:t>𝟏</m:t>
                        </m:r>
                        <m:r>
                          <a:rPr lang="en-US" altLang="zh-CN" b="1" i="1" dirty="0">
                            <a:latin typeface="Cambria Math" panose="02040503050406030204" pitchFamily="18" charset="0"/>
                          </a:rPr>
                          <m:t>)</m:t>
                        </m:r>
                      </m:sup>
                    </m:sSup>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[1,0.9,0.1]</m:t>
                        </m:r>
                      </m:e>
                      <m:sup>
                        <m:r>
                          <a:rPr lang="en-US" altLang="zh-CN" i="1" dirty="0">
                            <a:latin typeface="Cambria Math" panose="02040503050406030204" pitchFamily="18" charset="0"/>
                          </a:rPr>
                          <m:t>𝑇</m:t>
                        </m:r>
                      </m:sup>
                    </m:sSup>
                  </m:oMath>
                </a14:m>
                <a:r>
                  <a:rPr lang="zh-CN" altLang="zh-CN" dirty="0"/>
                  <a:t>，代表该电影的浪漫指数是</a:t>
                </a:r>
                <a:r>
                  <a:rPr lang="en-US" altLang="zh-CN" dirty="0"/>
                  <a:t>0.9</a:t>
                </a:r>
                <a:r>
                  <a:rPr lang="zh-CN" altLang="zh-CN" dirty="0"/>
                  <a:t>，动作指数是</a:t>
                </a:r>
                <a:r>
                  <a:rPr lang="en-US" altLang="zh-CN" dirty="0"/>
                  <a:t>0.1</a:t>
                </a:r>
                <a:r>
                  <a:rPr lang="zh-CN" altLang="zh-CN" dirty="0"/>
                  <a:t>。对于所有电影，可以得到电影的特征向量组为</a:t>
                </a:r>
                <a14:m>
                  <m:oMath xmlns:m="http://schemas.openxmlformats.org/officeDocument/2006/math">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𝟐</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𝟑</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𝟒</m:t>
                            </m:r>
                          </m:e>
                        </m:d>
                      </m:sup>
                    </m:sSup>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m:t>
                        </m:r>
                        <m:r>
                          <a:rPr lang="en-US" altLang="zh-CN" b="1" i="1" dirty="0">
                            <a:latin typeface="Cambria Math" panose="02040503050406030204" pitchFamily="18" charset="0"/>
                          </a:rPr>
                          <m:t>𝟓</m:t>
                        </m:r>
                        <m:r>
                          <a:rPr lang="en-US" altLang="zh-CN" b="1" i="1" dirty="0">
                            <a:latin typeface="Cambria Math" panose="02040503050406030204" pitchFamily="18" charset="0"/>
                          </a:rPr>
                          <m:t>)</m:t>
                        </m:r>
                      </m:sup>
                    </m:sSup>
                    <m:r>
                      <a:rPr lang="en-US" altLang="zh-CN" dirty="0">
                        <a:latin typeface="Cambria Math" panose="02040503050406030204" pitchFamily="18" charset="0"/>
                      </a:rPr>
                      <m:t>}</m:t>
                    </m:r>
                  </m:oMath>
                </a14:m>
                <a:r>
                  <a:rPr lang="zh-CN" altLang="zh-CN" dirty="0"/>
                  <a:t>。</a:t>
                </a:r>
                <a:endParaRPr lang="en-US" altLang="zh-CN" dirty="0"/>
              </a:p>
              <a:p>
                <a:r>
                  <a:rPr lang="zh-CN" altLang="en-US" b="1" dirty="0"/>
                  <a:t>用户评分表示</a:t>
                </a:r>
                <a:endParaRPr lang="en-US" altLang="zh-CN" b="1" dirty="0"/>
              </a:p>
              <a:p>
                <a:pPr marL="400050" lvl="1" indent="0">
                  <a:buNone/>
                </a:pPr>
                <a:r>
                  <a:rPr lang="zh-CN" altLang="zh-CN" dirty="0"/>
                  <a:t>用户</a:t>
                </a:r>
                <a:r>
                  <a:rPr lang="en-US" altLang="zh-CN" i="1" dirty="0"/>
                  <a:t>j</a:t>
                </a:r>
                <a:r>
                  <a:rPr lang="zh-CN" altLang="zh-CN" dirty="0"/>
                  <a:t>对电影</a:t>
                </a:r>
                <a:r>
                  <a:rPr lang="en-US" altLang="zh-CN" i="1" dirty="0"/>
                  <a:t>i</a:t>
                </a:r>
                <a:r>
                  <a:rPr lang="zh-CN" altLang="zh-CN" dirty="0"/>
                  <a:t>的评分预测可以表示为</a:t>
                </a: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i="1" dirty="0">
                                <a:latin typeface="Cambria Math" panose="02040503050406030204" pitchFamily="18" charset="0"/>
                              </a:rPr>
                              <m:t>(</m:t>
                            </m:r>
                            <m:r>
                              <a:rPr lang="en-US" altLang="zh-CN" b="1" i="1" dirty="0">
                                <a:latin typeface="Cambria Math" panose="02040503050406030204" pitchFamily="18" charset="0"/>
                              </a:rPr>
                              <m:t>𝒋</m:t>
                            </m:r>
                            <m:r>
                              <a:rPr lang="en-US" altLang="zh-CN" b="1" i="1" dirty="0">
                                <a:latin typeface="Cambria Math" panose="02040503050406030204" pitchFamily="18" charset="0"/>
                              </a:rPr>
                              <m:t>)</m:t>
                            </m:r>
                          </m:sup>
                        </m:sSup>
                        <m:r>
                          <a:rPr lang="en-US" altLang="zh-CN" b="1" i="1" dirty="0">
                            <a:latin typeface="Cambria Math" panose="02040503050406030204" pitchFamily="18" charset="0"/>
                          </a:rPr>
                          <m:t>)</m:t>
                        </m:r>
                      </m:e>
                      <m:sup>
                        <m:r>
                          <a:rPr lang="en-US" altLang="zh-CN" b="1" i="1" dirty="0">
                            <a:latin typeface="Cambria Math" panose="02040503050406030204" pitchFamily="18" charset="0"/>
                          </a:rPr>
                          <m:t>𝑻</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𝒊</m:t>
                        </m:r>
                      </m:sup>
                    </m:sSup>
                    <m:r>
                      <a:rPr lang="en-US" altLang="zh-CN" dirty="0">
                        <a:latin typeface="Cambria Math" panose="02040503050406030204" pitchFamily="18" charset="0"/>
                      </a:rPr>
                      <m:t> </m:t>
                    </m:r>
                  </m:oMath>
                </a14:m>
                <a:endParaRPr lang="en-US" altLang="zh-CN" dirty="0"/>
              </a:p>
              <a:p>
                <a:pPr marL="400050" lvl="1" indent="0">
                  <a:buNone/>
                </a:pP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p>
                  </m:oMath>
                </a14:m>
                <a:r>
                  <a:rPr lang="zh-CN" altLang="zh-CN" dirty="0"/>
                  <a:t>表示用户</a:t>
                </a:r>
                <a:r>
                  <a:rPr lang="en-US" altLang="zh-CN" i="1" dirty="0"/>
                  <a:t>j</a:t>
                </a:r>
                <a:r>
                  <a:rPr lang="zh-CN" altLang="zh-CN" dirty="0"/>
                  <a:t>的电影类型喜好参数构成的向量，这个向量恰好是模型需要学习的参数，其在此应用场景下的意义是用户</a:t>
                </a:r>
                <a:r>
                  <a:rPr lang="en-US" altLang="zh-CN" i="1" dirty="0"/>
                  <a:t>j</a:t>
                </a:r>
                <a:r>
                  <a:rPr lang="zh-CN" altLang="zh-CN" dirty="0"/>
                  <a:t>对于浪漫类电影和动作类电影的喜好程度。</a:t>
                </a:r>
                <a:endParaRPr lang="en-US" altLang="zh-CN" dirty="0"/>
              </a:p>
              <a:p>
                <a:pPr marL="400050" lvl="1" indent="0">
                  <a:buNone/>
                </a:pPr>
                <a:r>
                  <a:rPr lang="zh-CN" altLang="en-US" b="1" dirty="0"/>
                  <a:t>示例</a:t>
                </a:r>
                <a:r>
                  <a:rPr lang="zh-CN" altLang="en-US" dirty="0"/>
                  <a:t>：</a:t>
                </a:r>
                <a:r>
                  <a:rPr lang="zh-CN" altLang="zh-CN" dirty="0"/>
                  <a:t>用户</a:t>
                </a:r>
                <a:r>
                  <a:rPr lang="en-US" altLang="zh-CN" dirty="0"/>
                  <a:t>Alice</a:t>
                </a:r>
                <a:r>
                  <a:rPr lang="zh-CN" altLang="zh-CN" dirty="0"/>
                  <a:t>喜欢看浪漫电影，不喜欢看动作电影，其对应的电影类型喜好参数向量</a:t>
                </a: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𝟏</m:t>
                        </m:r>
                        <m:r>
                          <a:rPr lang="en-US" altLang="zh-CN" b="1" dirty="0">
                            <a:latin typeface="Cambria Math" panose="02040503050406030204" pitchFamily="18" charset="0"/>
                          </a:rPr>
                          <m:t>)</m:t>
                        </m:r>
                      </m:sup>
                    </m:sSup>
                    <m:r>
                      <a:rPr lang="en-US" altLang="zh-CN"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[0,5,0]</m:t>
                        </m:r>
                      </m:e>
                      <m:sup>
                        <m:r>
                          <a:rPr lang="en-US" altLang="zh-CN" i="1" dirty="0">
                            <a:latin typeface="Cambria Math" panose="02040503050406030204" pitchFamily="18" charset="0"/>
                          </a:rPr>
                          <m:t>𝑇</m:t>
                        </m:r>
                      </m:sup>
                    </m:sSup>
                  </m:oMath>
                </a14:m>
                <a:r>
                  <a:rPr lang="en-US" altLang="zh-CN" dirty="0"/>
                  <a:t>,</a:t>
                </a:r>
                <a:r>
                  <a:rPr lang="zh-CN" altLang="zh-CN" dirty="0"/>
                  <a:t>则用户</a:t>
                </a:r>
                <a:r>
                  <a:rPr lang="en-US" altLang="zh-CN" dirty="0"/>
                  <a:t>Alice</a:t>
                </a:r>
                <a:r>
                  <a:rPr lang="zh-CN" altLang="zh-CN" dirty="0"/>
                  <a:t>对第一部电影的评分预测为</a:t>
                </a:r>
                <a14:m>
                  <m:oMath xmlns:m="http://schemas.openxmlformats.org/officeDocument/2006/math">
                    <m:sSup>
                      <m:sSupPr>
                        <m:ctrlPr>
                          <a:rPr lang="zh-CN" altLang="zh-CN" i="1" dirty="0">
                            <a:latin typeface="Cambria Math" panose="02040503050406030204" pitchFamily="18" charset="0"/>
                          </a:rPr>
                        </m:ctrlPr>
                      </m:sSupPr>
                      <m:e>
                        <m:r>
                          <a:rPr lang="en-US" altLang="zh-CN"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𝟏</m:t>
                            </m:r>
                            <m:r>
                              <a:rPr lang="en-US" altLang="zh-CN" b="1" dirty="0">
                                <a:latin typeface="Cambria Math" panose="02040503050406030204" pitchFamily="18" charset="0"/>
                              </a:rPr>
                              <m:t>)</m:t>
                            </m:r>
                          </m:sup>
                        </m:sSup>
                        <m:r>
                          <a:rPr lang="en-US" altLang="zh-CN" dirty="0">
                            <a:latin typeface="Cambria Math" panose="02040503050406030204" pitchFamily="18" charset="0"/>
                          </a:rPr>
                          <m:t>)</m:t>
                        </m:r>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i="1" dirty="0">
                            <a:latin typeface="Cambria Math" panose="02040503050406030204" pitchFamily="18" charset="0"/>
                          </a:rPr>
                          <m:t>𝟏</m:t>
                        </m:r>
                      </m:sup>
                    </m:sSup>
                    <m:r>
                      <a:rPr lang="en-US" altLang="zh-CN" dirty="0">
                        <a:latin typeface="Cambria Math" panose="02040503050406030204" pitchFamily="18" charset="0"/>
                      </a:rPr>
                      <m:t>=0×1+5×0.9+0×0.1=4.5</m:t>
                    </m:r>
                  </m:oMath>
                </a14:m>
                <a:r>
                  <a:rPr lang="zh-CN" altLang="zh-CN" dirty="0"/>
                  <a:t>。</a:t>
                </a:r>
                <a:endParaRPr lang="zh-CN" altLang="en-US" dirty="0"/>
              </a:p>
              <a:p>
                <a:pPr marL="400050" lvl="1" indent="0">
                  <a:buNone/>
                </a:pP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0">
                <a:blip r:embed="rId2"/>
                <a:stretch>
                  <a:fillRect l="-500" t="-694" r="-2833" b="-33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5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基于内容的推荐</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r>
                  <a:rPr lang="zh-CN" altLang="en-US" dirty="0"/>
                  <a:t>目标函数</a:t>
                </a:r>
                <a:endParaRPr lang="en-US" altLang="zh-CN" dirty="0"/>
              </a:p>
              <a:p>
                <a:pPr marL="400050" lvl="1" indent="0">
                  <a:buNone/>
                </a:pPr>
                <a:r>
                  <a:rPr lang="zh-CN" altLang="zh-CN" dirty="0"/>
                  <a:t>目标函数的优化使用</a:t>
                </a:r>
                <a:r>
                  <a:rPr lang="zh-CN" altLang="zh-CN" b="1" dirty="0"/>
                  <a:t>线性回归模型</a:t>
                </a:r>
                <a:r>
                  <a:rPr lang="zh-CN" altLang="zh-CN" dirty="0"/>
                  <a:t>，对每个用户而言，该线性回归模型的成本函数为</a:t>
                </a:r>
                <a:r>
                  <a:rPr lang="zh-CN" altLang="zh-CN" b="1" dirty="0"/>
                  <a:t>预测误差（预测评分和真实评分的差值）的平方和</a:t>
                </a:r>
                <a:r>
                  <a:rPr lang="zh-CN" altLang="zh-CN" dirty="0"/>
                  <a:t>，再加上</a:t>
                </a:r>
                <a:r>
                  <a:rPr lang="zh-CN" altLang="zh-CN" b="1" dirty="0"/>
                  <a:t>正则化项</a:t>
                </a:r>
                <a:r>
                  <a:rPr lang="zh-CN" altLang="zh-CN" dirty="0"/>
                  <a:t>：</a:t>
                </a:r>
              </a:p>
              <a:p>
                <a:pPr marL="400050" lvl="1" indent="0" latinLnBrk="1">
                  <a:buNone/>
                </a:pPr>
                <a14:m>
                  <m:oMathPara xmlns:m="http://schemas.openxmlformats.org/officeDocument/2006/math">
                    <m:oMathParaPr>
                      <m:jc m:val="centerGroup"/>
                    </m:oMathParaPr>
                    <m:oMath xmlns:m="http://schemas.openxmlformats.org/officeDocument/2006/math">
                      <m:func>
                        <m:funcPr>
                          <m:ctrlPr>
                            <a:rPr lang="zh-CN" altLang="zh-CN" i="1" dirty="0">
                              <a:latin typeface="Cambria Math" panose="02040503050406030204" pitchFamily="18" charset="0"/>
                            </a:rPr>
                          </m:ctrlPr>
                        </m:funcPr>
                        <m:fName>
                          <m:limLow>
                            <m:limLowPr>
                              <m:ctrlPr>
                                <a:rPr lang="zh-CN" altLang="zh-CN" i="1" dirty="0">
                                  <a:latin typeface="Cambria Math" panose="02040503050406030204" pitchFamily="18" charset="0"/>
                                </a:rPr>
                              </m:ctrlPr>
                            </m:limLowPr>
                            <m:e>
                              <m:r>
                                <m:rPr>
                                  <m:sty m:val="p"/>
                                </m:rPr>
                                <a:rPr lang="en-US" altLang="zh-CN" dirty="0">
                                  <a:latin typeface="Cambria Math" panose="02040503050406030204" pitchFamily="18" charset="0"/>
                                </a:rPr>
                                <m:t>min</m:t>
                              </m:r>
                            </m:e>
                            <m:lim>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𝐣</m:t>
                                  </m:r>
                                  <m:r>
                                    <a:rPr lang="en-US" altLang="zh-CN" b="1" dirty="0">
                                      <a:latin typeface="Cambria Math" panose="02040503050406030204" pitchFamily="18" charset="0"/>
                                    </a:rPr>
                                    <m:t>)</m:t>
                                  </m:r>
                                </m:sup>
                              </m:sSup>
                            </m:lim>
                          </m:limLow>
                        </m:fName>
                        <m:e>
                          <m:f>
                            <m:fPr>
                              <m:ctrlPr>
                                <a:rPr lang="zh-CN" altLang="zh-CN" i="1" dirty="0">
                                  <a:latin typeface="Cambria Math" panose="02040503050406030204" pitchFamily="18" charset="0"/>
                                </a:rPr>
                              </m:ctrlPr>
                            </m:fPr>
                            <m:num>
                              <m:r>
                                <a:rPr lang="en-US" altLang="zh-CN" dirty="0">
                                  <a:latin typeface="Cambria Math" panose="02040503050406030204" pitchFamily="18" charset="0"/>
                                </a:rPr>
                                <m:t>1</m:t>
                              </m:r>
                            </m:num>
                            <m:den>
                              <m:r>
                                <a:rPr lang="en-US" altLang="zh-CN" dirty="0">
                                  <a:latin typeface="Cambria Math" panose="02040503050406030204" pitchFamily="18" charset="0"/>
                                </a:rPr>
                                <m:t>2</m:t>
                              </m:r>
                            </m:den>
                          </m:f>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e>
                              </m:d>
                              <m:r>
                                <a:rPr lang="en-US" altLang="zh-CN" dirty="0">
                                  <a:latin typeface="Cambria Math" panose="02040503050406030204" pitchFamily="18" charset="0"/>
                                </a:rPr>
                                <m:t>=1</m:t>
                              </m:r>
                            </m:sub>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dirty="0">
                                              <a:latin typeface="Cambria Math" panose="02040503050406030204" pitchFamily="18" charset="0"/>
                                            </a:rPr>
                                            <m:t>(</m:t>
                                          </m:r>
                                          <m:r>
                                            <a:rPr lang="en-US" altLang="zh-CN" b="1" i="1" dirty="0">
                                              <a:latin typeface="Cambria Math" panose="02040503050406030204" pitchFamily="18" charset="0"/>
                                            </a:rPr>
                                            <m:t>𝒊</m:t>
                                          </m:r>
                                          <m:r>
                                            <a:rPr lang="en-US" altLang="zh-CN" b="1" dirty="0">
                                              <a:latin typeface="Cambria Math" panose="02040503050406030204" pitchFamily="18" charset="0"/>
                                            </a:rPr>
                                            <m:t>)</m:t>
                                          </m:r>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p>
                                    </m:e>
                                  </m:d>
                                </m:e>
                                <m:sup>
                                  <m:r>
                                    <a:rPr lang="en-US" altLang="zh-CN" dirty="0">
                                      <a:latin typeface="Cambria Math" panose="02040503050406030204" pitchFamily="18" charset="0"/>
                                    </a:rPr>
                                    <m:t>2</m:t>
                                  </m:r>
                                </m:sup>
                              </m:sSup>
                              <m:r>
                                <a:rPr lang="en-US" altLang="zh-CN" dirty="0">
                                  <a:latin typeface="Cambria Math" panose="02040503050406030204" pitchFamily="18" charset="0"/>
                                </a:rPr>
                                <m:t>+</m:t>
                              </m:r>
                              <m:f>
                                <m:fPr>
                                  <m:ctrlPr>
                                    <a:rPr lang="zh-CN" altLang="zh-CN" i="1" dirty="0">
                                      <a:latin typeface="Cambria Math" panose="02040503050406030204" pitchFamily="18" charset="0"/>
                                    </a:rPr>
                                  </m:ctrlPr>
                                </m:fPr>
                                <m:num>
                                  <m:r>
                                    <a:rPr lang="en-US" altLang="zh-CN" i="1" dirty="0">
                                      <a:latin typeface="Cambria Math" panose="02040503050406030204" pitchFamily="18" charset="0"/>
                                    </a:rPr>
                                    <m:t>𝜆</m:t>
                                  </m:r>
                                </m:num>
                                <m:den>
                                  <m:r>
                                    <a:rPr lang="en-US" altLang="zh-CN"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𝑘</m:t>
                                  </m:r>
                                  <m:r>
                                    <a:rPr lang="en-US" altLang="zh-CN"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bSup>
                                        </m:e>
                                      </m:d>
                                    </m:e>
                                    <m:sup>
                                      <m:r>
                                        <a:rPr lang="en-US" altLang="zh-CN" dirty="0">
                                          <a:latin typeface="Cambria Math" panose="02040503050406030204" pitchFamily="18" charset="0"/>
                                        </a:rPr>
                                        <m:t>2</m:t>
                                      </m:r>
                                    </m:sup>
                                  </m:sSup>
                                </m:e>
                              </m:nary>
                            </m:e>
                          </m:nary>
                        </m:e>
                      </m:func>
                    </m:oMath>
                  </m:oMathPara>
                </a14:m>
                <a:endParaRPr lang="zh-CN" altLang="zh-CN" dirty="0"/>
              </a:p>
              <a:p>
                <a:pPr marL="400050" lvl="1" indent="0">
                  <a:buNone/>
                </a:pPr>
                <a:r>
                  <a:rPr lang="zh-CN" altLang="zh-CN" dirty="0"/>
                  <a:t>上式中，求和符号下的限制条件表示目标函数只计算那些用户评过分的电影。</a:t>
                </a:r>
                <a14:m>
                  <m:oMath xmlns:m="http://schemas.openxmlformats.org/officeDocument/2006/math">
                    <m:sSubSup>
                      <m:sSubSupPr>
                        <m:ctrlPr>
                          <a:rPr lang="zh-CN" altLang="zh-CN" b="1" i="1" dirty="0">
                            <a:latin typeface="Cambria Math" panose="02040503050406030204" pitchFamily="18" charset="0"/>
                          </a:rPr>
                        </m:ctrlPr>
                      </m:sSubSupPr>
                      <m:e>
                        <m:r>
                          <a:rPr lang="en-US" altLang="zh-CN" b="1" i="1" dirty="0">
                            <a:latin typeface="Cambria Math" panose="02040503050406030204" pitchFamily="18" charset="0"/>
                          </a:rPr>
                          <m:t>𝜽</m:t>
                        </m:r>
                      </m:e>
                      <m:sub>
                        <m:r>
                          <a:rPr lang="en-US" altLang="zh-CN" b="1" i="1" dirty="0">
                            <a:latin typeface="Cambria Math" panose="02040503050406030204" pitchFamily="18" charset="0"/>
                          </a:rPr>
                          <m:t>𝒌</m:t>
                        </m:r>
                      </m:sub>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bSup>
                  </m:oMath>
                </a14:m>
                <a:r>
                  <a:rPr lang="zh-CN" altLang="zh-CN" dirty="0"/>
                  <a:t>表示电影类型喜好参数向量</a:t>
                </a:r>
                <a14:m>
                  <m:oMath xmlns:m="http://schemas.openxmlformats.org/officeDocument/2006/math">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𝐣</m:t>
                        </m:r>
                        <m:r>
                          <a:rPr lang="en-US" altLang="zh-CN" b="1" dirty="0">
                            <a:latin typeface="Cambria Math" panose="02040503050406030204" pitchFamily="18" charset="0"/>
                          </a:rPr>
                          <m:t>)</m:t>
                        </m:r>
                      </m:sup>
                    </m:sSup>
                  </m:oMath>
                </a14:m>
                <a:r>
                  <a:rPr lang="zh-CN" altLang="zh-CN" dirty="0"/>
                  <a:t>的第</a:t>
                </a:r>
                <a14:m>
                  <m:oMath xmlns:m="http://schemas.openxmlformats.org/officeDocument/2006/math">
                    <m:r>
                      <a:rPr lang="en-US" altLang="zh-CN" i="1" dirty="0">
                        <a:latin typeface="Cambria Math" panose="02040503050406030204" pitchFamily="18" charset="0"/>
                      </a:rPr>
                      <m:t>𝑘</m:t>
                    </m:r>
                  </m:oMath>
                </a14:m>
                <a:r>
                  <a:rPr lang="zh-CN" altLang="zh-CN" dirty="0"/>
                  <a:t>项。</a:t>
                </a:r>
                <a:endParaRPr lang="en-US" altLang="zh-CN" dirty="0"/>
              </a:p>
              <a:p>
                <a:pPr marL="400050" lvl="1" indent="0">
                  <a:buNone/>
                </a:pPr>
                <a:endParaRPr lang="zh-CN" altLang="zh-CN" dirty="0"/>
              </a:p>
              <a:p>
                <a:pPr marL="400050" lvl="1" indent="0">
                  <a:buNone/>
                </a:pPr>
                <a:r>
                  <a:rPr lang="zh-CN" altLang="zh-CN" dirty="0"/>
                  <a:t>构建一个推荐系统，需要预测所有用户对不同电影的喜好，因此推荐系统需要学习优化所有用户的电影类型喜好参数向量，推荐系统模型的全局成本函数等于每个用户对应的线性回归模型的成本函数之和：</a:t>
                </a:r>
              </a:p>
              <a:p>
                <a:pPr marL="400050" lvl="1" indent="0">
                  <a:buNone/>
                </a:pPr>
                <a14:m>
                  <m:oMathPara xmlns:m="http://schemas.openxmlformats.org/officeDocument/2006/math">
                    <m:oMathParaPr>
                      <m:jc m:val="centerGroup"/>
                    </m:oMathParaPr>
                    <m:oMath xmlns:m="http://schemas.openxmlformats.org/officeDocument/2006/math">
                      <m:func>
                        <m:funcPr>
                          <m:ctrlPr>
                            <a:rPr lang="zh-CN" altLang="zh-CN" i="1" dirty="0">
                              <a:latin typeface="Cambria Math" panose="02040503050406030204" pitchFamily="18" charset="0"/>
                            </a:rPr>
                          </m:ctrlPr>
                        </m:funcPr>
                        <m:fName>
                          <m:limLow>
                            <m:limLowPr>
                              <m:ctrlPr>
                                <a:rPr lang="zh-CN" altLang="zh-CN" i="1" dirty="0">
                                  <a:latin typeface="Cambria Math" panose="02040503050406030204" pitchFamily="18" charset="0"/>
                                </a:rPr>
                              </m:ctrlPr>
                            </m:limLowPr>
                            <m:e>
                              <m:r>
                                <m:rPr>
                                  <m:sty m:val="p"/>
                                </m:rPr>
                                <a:rPr lang="en-US" altLang="zh-CN" dirty="0">
                                  <a:latin typeface="Cambria Math" panose="02040503050406030204" pitchFamily="18" charset="0"/>
                                </a:rPr>
                                <m:t>min</m:t>
                              </m:r>
                            </m:e>
                            <m:lim>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d>
                                    <m:dPr>
                                      <m:ctrlPr>
                                        <a:rPr lang="zh-CN" altLang="zh-CN" b="1" i="1" dirty="0">
                                          <a:latin typeface="Cambria Math" panose="02040503050406030204" pitchFamily="18" charset="0"/>
                                        </a:rPr>
                                      </m:ctrlPr>
                                    </m:dPr>
                                    <m:e>
                                      <m:r>
                                        <a:rPr lang="en-US" altLang="zh-CN" b="1" i="1" dirty="0">
                                          <a:latin typeface="Cambria Math" panose="02040503050406030204" pitchFamily="18" charset="0"/>
                                        </a:rPr>
                                        <m:t>𝟏</m:t>
                                      </m:r>
                                    </m:e>
                                  </m:d>
                                </m:sup>
                              </m:sSup>
                              <m:r>
                                <a:rPr lang="en-US" altLang="zh-CN" b="1" dirty="0">
                                  <a:latin typeface="Cambria Math" panose="02040503050406030204" pitchFamily="18" charset="0"/>
                                </a:rPr>
                                <m:t>,…,</m:t>
                              </m:r>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sSub>
                                    <m:sSubPr>
                                      <m:ctrlPr>
                                        <a:rPr lang="zh-CN" altLang="zh-CN" b="1" i="1" dirty="0">
                                          <a:latin typeface="Cambria Math" panose="02040503050406030204" pitchFamily="18" charset="0"/>
                                        </a:rPr>
                                      </m:ctrlPr>
                                    </m:sSubPr>
                                    <m:e>
                                      <m:r>
                                        <a:rPr lang="en-US" altLang="zh-CN" b="1" i="1" dirty="0">
                                          <a:latin typeface="Cambria Math" panose="02040503050406030204" pitchFamily="18" charset="0"/>
                                        </a:rPr>
                                        <m:t>𝒏</m:t>
                                      </m:r>
                                    </m:e>
                                    <m:sub>
                                      <m:r>
                                        <a:rPr lang="en-US" altLang="zh-CN" b="1" i="1" dirty="0">
                                          <a:latin typeface="Cambria Math" panose="02040503050406030204" pitchFamily="18" charset="0"/>
                                        </a:rPr>
                                        <m:t>𝒖</m:t>
                                      </m:r>
                                    </m:sub>
                                  </m:sSub>
                                  <m:r>
                                    <a:rPr lang="en-US" altLang="zh-CN" b="1" dirty="0">
                                      <a:latin typeface="Cambria Math" panose="02040503050406030204" pitchFamily="18" charset="0"/>
                                    </a:rPr>
                                    <m:t>)</m:t>
                                  </m:r>
                                </m:sup>
                              </m:sSup>
                            </m:lim>
                          </m:limLow>
                        </m:fName>
                        <m:e>
                          <m:f>
                            <m:fPr>
                              <m:ctrlPr>
                                <a:rPr lang="zh-CN" altLang="zh-CN" i="1" dirty="0">
                                  <a:latin typeface="Cambria Math" panose="02040503050406030204" pitchFamily="18" charset="0"/>
                                </a:rPr>
                              </m:ctrlPr>
                            </m:fPr>
                            <m:num>
                              <m:r>
                                <a:rPr lang="en-US" altLang="zh-CN" dirty="0">
                                  <a:latin typeface="Cambria Math" panose="02040503050406030204" pitchFamily="18" charset="0"/>
                                </a:rPr>
                                <m:t>1</m:t>
                              </m:r>
                            </m:num>
                            <m:den>
                              <m:r>
                                <a:rPr lang="en-US" altLang="zh-CN"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𝑗</m:t>
                              </m:r>
                              <m:r>
                                <a:rPr lang="en-US" altLang="zh-CN"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𝑢</m:t>
                                  </m:r>
                                </m:sub>
                              </m:sSub>
                            </m:sup>
                            <m:e>
                              <m:nary>
                                <m:naryPr>
                                  <m:chr m:val="∑"/>
                                  <m:limLoc m:val="undOvr"/>
                                  <m:supHide m:val="on"/>
                                  <m:ctrlPr>
                                    <a:rPr lang="zh-CN" altLang="zh-CN" i="1" dirty="0">
                                      <a:latin typeface="Cambria Math" panose="02040503050406030204" pitchFamily="18" charset="0"/>
                                    </a:rPr>
                                  </m:ctrlPr>
                                </m:naryPr>
                                <m:sub>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𝑟</m:t>
                                  </m:r>
                                  <m:d>
                                    <m:dPr>
                                      <m:ctrlPr>
                                        <a:rPr lang="zh-CN" altLang="zh-CN" i="1" dirty="0">
                                          <a:latin typeface="Cambria Math" panose="02040503050406030204" pitchFamily="18" charset="0"/>
                                        </a:rPr>
                                      </m:ctrlPr>
                                    </m:dPr>
                                    <m:e>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e>
                                  </m:d>
                                  <m:r>
                                    <a:rPr lang="en-US" altLang="zh-CN" dirty="0">
                                      <a:latin typeface="Cambria Math" panose="02040503050406030204" pitchFamily="18" charset="0"/>
                                    </a:rPr>
                                    <m:t>=1</m:t>
                                  </m:r>
                                </m:sub>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𝜽</m:t>
                                                      </m:r>
                                                    </m:e>
                                                    <m:sup>
                                                      <m:r>
                                                        <a:rPr lang="en-US" altLang="zh-CN" b="1" dirty="0">
                                                          <a:latin typeface="Cambria Math" panose="02040503050406030204" pitchFamily="18" charset="0"/>
                                                        </a:rPr>
                                                        <m:t>(</m:t>
                                                      </m:r>
                                                      <m:r>
                                                        <a:rPr lang="en-US" altLang="zh-CN" b="1" i="1" dirty="0">
                                                          <a:latin typeface="Cambria Math" panose="02040503050406030204" pitchFamily="18" charset="0"/>
                                                        </a:rPr>
                                                        <m:t>𝒋</m:t>
                                                      </m:r>
                                                      <m:r>
                                                        <a:rPr lang="en-US" altLang="zh-CN" b="1" dirty="0">
                                                          <a:latin typeface="Cambria Math" panose="02040503050406030204" pitchFamily="18" charset="0"/>
                                                        </a:rPr>
                                                        <m:t>)</m:t>
                                                      </m:r>
                                                    </m:sup>
                                                  </m:sSup>
                                                </m:e>
                                              </m:d>
                                            </m:e>
                                            <m:sup>
                                              <m:r>
                                                <a:rPr lang="en-US" altLang="zh-CN" i="1" dirty="0">
                                                  <a:latin typeface="Cambria Math" panose="02040503050406030204" pitchFamily="18" charset="0"/>
                                                </a:rPr>
                                                <m:t>𝑇</m:t>
                                              </m:r>
                                            </m:sup>
                                          </m:sSup>
                                          <m:sSup>
                                            <m:sSupPr>
                                              <m:ctrlPr>
                                                <a:rPr lang="zh-CN" altLang="zh-CN" b="1"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b="1" dirty="0">
                                                  <a:latin typeface="Cambria Math" panose="02040503050406030204" pitchFamily="18" charset="0"/>
                                                </a:rPr>
                                                <m:t>(</m:t>
                                              </m:r>
                                              <m:r>
                                                <a:rPr lang="en-US" altLang="zh-CN" b="1" i="1" dirty="0">
                                                  <a:latin typeface="Cambria Math" panose="02040503050406030204" pitchFamily="18" charset="0"/>
                                                </a:rPr>
                                                <m:t>𝒊</m:t>
                                              </m:r>
                                              <m:r>
                                                <a:rPr lang="en-US" altLang="zh-CN" b="1" dirty="0">
                                                  <a:latin typeface="Cambria Math" panose="02040503050406030204" pitchFamily="18" charset="0"/>
                                                </a:rPr>
                                                <m:t>)</m:t>
                                              </m:r>
                                            </m:sup>
                                          </m:sSup>
                                          <m:r>
                                            <a:rPr lang="en-US" altLang="zh-CN" i="1" dirty="0">
                                              <a:latin typeface="Cambria Math" panose="02040503050406030204" pitchFamily="18" charset="0"/>
                                            </a:rPr>
                                            <m:t>−</m:t>
                                          </m:r>
                                          <m:sSup>
                                            <m:sSupPr>
                                              <m:ctrlPr>
                                                <a:rPr lang="zh-CN"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dirty="0">
                                                  <a:latin typeface="Cambria Math" panose="02040503050406030204" pitchFamily="18" charset="0"/>
                                                </a:rPr>
                                                <m:t>(</m:t>
                                              </m:r>
                                              <m:r>
                                                <a:rPr lang="en-US" altLang="zh-CN" i="1" dirty="0">
                                                  <a:latin typeface="Cambria Math" panose="02040503050406030204" pitchFamily="18" charset="0"/>
                                                </a:rPr>
                                                <m:t>𝑖</m:t>
                                              </m:r>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p>
                                        </m:e>
                                      </m:d>
                                    </m:e>
                                    <m:sup>
                                      <m:r>
                                        <a:rPr lang="en-US" altLang="zh-CN" dirty="0">
                                          <a:latin typeface="Cambria Math" panose="02040503050406030204" pitchFamily="18" charset="0"/>
                                        </a:rPr>
                                        <m:t>2</m:t>
                                      </m:r>
                                    </m:sup>
                                  </m:sSup>
                                  <m:r>
                                    <a:rPr lang="en-US" altLang="zh-CN" dirty="0">
                                      <a:latin typeface="Cambria Math" panose="02040503050406030204" pitchFamily="18" charset="0"/>
                                    </a:rPr>
                                    <m:t>+</m:t>
                                  </m:r>
                                  <m:f>
                                    <m:fPr>
                                      <m:ctrlPr>
                                        <a:rPr lang="zh-CN" altLang="zh-CN" i="1" dirty="0">
                                          <a:latin typeface="Cambria Math" panose="02040503050406030204" pitchFamily="18" charset="0"/>
                                        </a:rPr>
                                      </m:ctrlPr>
                                    </m:fPr>
                                    <m:num>
                                      <m:r>
                                        <a:rPr lang="en-US" altLang="zh-CN" i="1" dirty="0">
                                          <a:latin typeface="Cambria Math" panose="02040503050406030204" pitchFamily="18" charset="0"/>
                                        </a:rPr>
                                        <m:t>𝜆</m:t>
                                      </m:r>
                                    </m:num>
                                    <m:den>
                                      <m:r>
                                        <a:rPr lang="en-US" altLang="zh-CN" dirty="0">
                                          <a:latin typeface="Cambria Math" panose="02040503050406030204" pitchFamily="18" charset="0"/>
                                        </a:rPr>
                                        <m:t>2</m:t>
                                      </m:r>
                                    </m:den>
                                  </m:f>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𝑗</m:t>
                                      </m:r>
                                      <m:r>
                                        <a:rPr lang="en-US" altLang="zh-CN" dirty="0">
                                          <a:latin typeface="Cambria Math" panose="02040503050406030204" pitchFamily="18" charset="0"/>
                                        </a:rPr>
                                        <m:t>=1</m:t>
                                      </m:r>
                                    </m:sub>
                                    <m:sup>
                                      <m:sSub>
                                        <m:sSubPr>
                                          <m:ctrlPr>
                                            <a:rPr lang="zh-CN" altLang="zh-CN" i="1" dirty="0">
                                              <a:latin typeface="Cambria Math" panose="02040503050406030204" pitchFamily="18" charset="0"/>
                                            </a:rPr>
                                          </m:ctrlPr>
                                        </m:sSubPr>
                                        <m:e>
                                          <m:r>
                                            <a:rPr lang="en-US" altLang="zh-CN" i="1" dirty="0">
                                              <a:latin typeface="Cambria Math" panose="02040503050406030204" pitchFamily="18" charset="0"/>
                                            </a:rPr>
                                            <m:t>𝑛</m:t>
                                          </m:r>
                                        </m:e>
                                        <m:sub>
                                          <m:r>
                                            <a:rPr lang="en-US" altLang="zh-CN" i="1" dirty="0">
                                              <a:latin typeface="Cambria Math" panose="02040503050406030204" pitchFamily="18" charset="0"/>
                                            </a:rPr>
                                            <m:t>𝑢</m:t>
                                          </m:r>
                                        </m:sub>
                                      </m:sSub>
                                    </m:sup>
                                    <m:e>
                                      <m:nary>
                                        <m:naryPr>
                                          <m:chr m:val="∑"/>
                                          <m:limLoc m:val="undOvr"/>
                                          <m:ctrlPr>
                                            <a:rPr lang="zh-CN" altLang="zh-CN" i="1" dirty="0">
                                              <a:latin typeface="Cambria Math" panose="02040503050406030204" pitchFamily="18" charset="0"/>
                                            </a:rPr>
                                          </m:ctrlPr>
                                        </m:naryPr>
                                        <m:sub>
                                          <m:r>
                                            <a:rPr lang="en-US" altLang="zh-CN" i="1" dirty="0">
                                              <a:latin typeface="Cambria Math" panose="02040503050406030204" pitchFamily="18" charset="0"/>
                                            </a:rPr>
                                            <m:t>𝑘</m:t>
                                          </m:r>
                                          <m:r>
                                            <a:rPr lang="en-US" altLang="zh-CN" dirty="0">
                                              <a:latin typeface="Cambria Math" panose="02040503050406030204" pitchFamily="18" charset="0"/>
                                            </a:rPr>
                                            <m:t>=1</m:t>
                                          </m:r>
                                        </m:sub>
                                        <m:sup>
                                          <m:r>
                                            <a:rPr lang="en-US" altLang="zh-CN" i="1" dirty="0">
                                              <a:latin typeface="Cambria Math" panose="02040503050406030204" pitchFamily="18" charset="0"/>
                                            </a:rPr>
                                            <m:t>𝑛</m:t>
                                          </m:r>
                                        </m:sup>
                                        <m:e>
                                          <m:sSup>
                                            <m:sSupPr>
                                              <m:ctrlPr>
                                                <a:rPr lang="zh-CN" altLang="zh-CN" i="1" dirty="0">
                                                  <a:latin typeface="Cambria Math" panose="02040503050406030204" pitchFamily="18" charset="0"/>
                                                </a:rPr>
                                              </m:ctrlPr>
                                            </m:sSupPr>
                                            <m:e>
                                              <m:d>
                                                <m:dPr>
                                                  <m:ctrlPr>
                                                    <a:rPr lang="zh-CN" altLang="zh-CN" i="1" dirty="0">
                                                      <a:latin typeface="Cambria Math" panose="02040503050406030204" pitchFamily="18" charset="0"/>
                                                    </a:rPr>
                                                  </m:ctrlPr>
                                                </m:dPr>
                                                <m:e>
                                                  <m:sSubSup>
                                                    <m:sSubSupPr>
                                                      <m:ctrlPr>
                                                        <a:rPr lang="zh-CN" altLang="zh-CN" i="1" dirty="0">
                                                          <a:latin typeface="Cambria Math" panose="02040503050406030204" pitchFamily="18" charset="0"/>
                                                        </a:rPr>
                                                      </m:ctrlPr>
                                                    </m:sSubSupPr>
                                                    <m:e>
                                                      <m:r>
                                                        <a:rPr lang="en-US" altLang="zh-CN" i="1" dirty="0">
                                                          <a:latin typeface="Cambria Math" panose="02040503050406030204" pitchFamily="18" charset="0"/>
                                                        </a:rPr>
                                                        <m:t>𝜃</m:t>
                                                      </m:r>
                                                    </m:e>
                                                    <m:sub>
                                                      <m:r>
                                                        <a:rPr lang="en-US" altLang="zh-CN" i="1" dirty="0">
                                                          <a:latin typeface="Cambria Math" panose="02040503050406030204" pitchFamily="18" charset="0"/>
                                                        </a:rPr>
                                                        <m:t>𝑘</m:t>
                                                      </m:r>
                                                    </m:sub>
                                                    <m:sup>
                                                      <m:r>
                                                        <a:rPr lang="en-US" altLang="zh-CN" dirty="0">
                                                          <a:latin typeface="Cambria Math" panose="02040503050406030204" pitchFamily="18" charset="0"/>
                                                        </a:rPr>
                                                        <m:t>(</m:t>
                                                      </m:r>
                                                      <m:r>
                                                        <a:rPr lang="en-US" altLang="zh-CN" i="1" dirty="0">
                                                          <a:latin typeface="Cambria Math" panose="02040503050406030204" pitchFamily="18" charset="0"/>
                                                        </a:rPr>
                                                        <m:t>𝑗</m:t>
                                                      </m:r>
                                                      <m:r>
                                                        <a:rPr lang="en-US" altLang="zh-CN" dirty="0">
                                                          <a:latin typeface="Cambria Math" panose="02040503050406030204" pitchFamily="18" charset="0"/>
                                                        </a:rPr>
                                                        <m:t>)</m:t>
                                                      </m:r>
                                                    </m:sup>
                                                  </m:sSubSup>
                                                </m:e>
                                              </m:d>
                                            </m:e>
                                            <m:sup>
                                              <m:r>
                                                <a:rPr lang="en-US" altLang="zh-CN" dirty="0">
                                                  <a:latin typeface="Cambria Math" panose="02040503050406030204" pitchFamily="18" charset="0"/>
                                                </a:rPr>
                                                <m:t>2</m:t>
                                              </m:r>
                                            </m:sup>
                                          </m:sSup>
                                        </m:e>
                                      </m:nary>
                                    </m:e>
                                  </m:nary>
                                </m:e>
                              </m:nary>
                            </m:e>
                          </m:nary>
                        </m:e>
                      </m:func>
                    </m:oMath>
                  </m:oMathPara>
                </a14:m>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500" t="-5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556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7.2.2 </a:t>
            </a:r>
            <a:r>
              <a:rPr lang="zh-CN" altLang="en-US" dirty="0"/>
              <a:t>协同过滤推荐</a:t>
            </a:r>
          </a:p>
        </p:txBody>
      </p:sp>
      <p:sp>
        <p:nvSpPr>
          <p:cNvPr id="5" name="内容占位符 4"/>
          <p:cNvSpPr>
            <a:spLocks noGrp="1"/>
          </p:cNvSpPr>
          <p:nvPr>
            <p:ph idx="1"/>
          </p:nvPr>
        </p:nvSpPr>
        <p:spPr/>
        <p:txBody>
          <a:bodyPr/>
          <a:lstStyle/>
          <a:p>
            <a:pPr marL="342900" lvl="1" indent="-342900">
              <a:buFont typeface="Arial" panose="020B0604020202020204" pitchFamily="34" charset="0"/>
              <a:buChar char="•"/>
            </a:pPr>
            <a:r>
              <a:rPr lang="zh-CN" altLang="zh-CN" sz="2000" dirty="0"/>
              <a:t>协同过滤推荐方法基于用户对商品的评分或其他行为（如购买）模式来为用户提供个性化的推荐，而不需要了解用户或者商品的大量信息。这种方法是找到与用户有相同品味的用户，然后将相似用户过去喜欢的物品推荐给用户。</a:t>
            </a:r>
            <a:endParaRPr lang="en-US" altLang="zh-CN" sz="2000" dirty="0"/>
          </a:p>
          <a:p>
            <a:pPr marL="342900" lvl="1" indent="-342900">
              <a:buFont typeface="Arial" panose="020B0604020202020204" pitchFamily="34" charset="0"/>
              <a:buChar char="•"/>
            </a:pPr>
            <a:r>
              <a:rPr lang="zh-CN" altLang="zh-CN" sz="2000" dirty="0"/>
              <a:t>协同过滤推荐是应用最广泛的推荐方法之一，它可以分为多个子类：</a:t>
            </a:r>
            <a:endParaRPr lang="en-US" altLang="zh-CN" sz="2000" dirty="0"/>
          </a:p>
          <a:p>
            <a:pPr lvl="1"/>
            <a:r>
              <a:rPr lang="zh-CN" altLang="zh-CN" dirty="0"/>
              <a:t>基于用户 （</a:t>
            </a:r>
            <a:r>
              <a:rPr lang="en-US" altLang="zh-CN" dirty="0"/>
              <a:t>User-Based</a:t>
            </a:r>
            <a:r>
              <a:rPr lang="zh-CN" altLang="zh-CN" dirty="0"/>
              <a:t>）的推荐</a:t>
            </a:r>
            <a:endParaRPr lang="en-US" altLang="zh-CN" dirty="0"/>
          </a:p>
          <a:p>
            <a:pPr lvl="1"/>
            <a:r>
              <a:rPr lang="zh-CN" altLang="zh-CN" dirty="0"/>
              <a:t>基于物品（</a:t>
            </a:r>
            <a:r>
              <a:rPr lang="en-US" altLang="zh-CN" dirty="0"/>
              <a:t>Item-Based</a:t>
            </a:r>
            <a:r>
              <a:rPr lang="zh-CN" altLang="zh-CN" dirty="0"/>
              <a:t>）的推荐</a:t>
            </a:r>
            <a:endParaRPr lang="en-US" altLang="zh-CN" dirty="0"/>
          </a:p>
          <a:p>
            <a:pPr lvl="1"/>
            <a:r>
              <a:rPr lang="zh-CN" altLang="zh-CN" dirty="0"/>
              <a:t>基于社交网络关系（</a:t>
            </a:r>
            <a:r>
              <a:rPr lang="en-US" altLang="zh-CN" dirty="0"/>
              <a:t>Social-Based</a:t>
            </a:r>
            <a:r>
              <a:rPr lang="zh-CN" altLang="zh-CN" dirty="0"/>
              <a:t>）的推荐</a:t>
            </a:r>
            <a:endParaRPr lang="en-US" altLang="zh-CN" dirty="0"/>
          </a:p>
          <a:p>
            <a:pPr lvl="1"/>
            <a:r>
              <a:rPr lang="zh-CN" altLang="zh-CN" dirty="0"/>
              <a:t>基于模型（</a:t>
            </a:r>
            <a:r>
              <a:rPr lang="en-US" altLang="zh-CN" dirty="0"/>
              <a:t>Model-based</a:t>
            </a:r>
            <a:r>
              <a:rPr lang="zh-CN" altLang="zh-CN" dirty="0"/>
              <a:t>）的推荐</a:t>
            </a:r>
            <a:r>
              <a:rPr lang="en-US" altLang="zh-CN" dirty="0"/>
              <a:t>……</a:t>
            </a:r>
          </a:p>
          <a:p>
            <a:pPr marL="400050" lvl="1"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862463640"/>
      </p:ext>
    </p:extLst>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2893</TotalTime>
  <Words>3284</Words>
  <Application>Microsoft Office PowerPoint</Application>
  <PresentationFormat>宽屏</PresentationFormat>
  <Paragraphs>239</Paragraphs>
  <Slides>24</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 Unicode MS</vt:lpstr>
      <vt:lpstr>等线</vt:lpstr>
      <vt:lpstr>思源黑体 CN Bold</vt:lpstr>
      <vt:lpstr>宋体</vt:lpstr>
      <vt:lpstr>微软雅黑</vt:lpstr>
      <vt:lpstr>微软雅黑 Light</vt:lpstr>
      <vt:lpstr>Arial</vt:lpstr>
      <vt:lpstr>Calibri</vt:lpstr>
      <vt:lpstr>Cambria Math</vt:lpstr>
      <vt:lpstr>Times New Roman</vt:lpstr>
      <vt:lpstr>Wingdings</vt:lpstr>
      <vt:lpstr>PaddlPaddle</vt:lpstr>
      <vt:lpstr>PowerPoint 演示文稿</vt:lpstr>
      <vt:lpstr>目录</vt:lpstr>
      <vt:lpstr>7.1 问题描述</vt:lpstr>
      <vt:lpstr>7.2 传统推荐方法</vt:lpstr>
      <vt:lpstr>7.2.1 传统推荐方法</vt:lpstr>
      <vt:lpstr>基于内容的推荐</vt:lpstr>
      <vt:lpstr>基于内容的推荐</vt:lpstr>
      <vt:lpstr>基于内容的推荐</vt:lpstr>
      <vt:lpstr>7.2.2 协同过滤推荐</vt:lpstr>
      <vt:lpstr>协同过滤推荐</vt:lpstr>
      <vt:lpstr>协同过滤推荐</vt:lpstr>
      <vt:lpstr>7.2.3 混合推荐</vt:lpstr>
      <vt:lpstr>7.3 深度神经网络推荐系统</vt:lpstr>
      <vt:lpstr>YouTube的深度神经网络推荐系统</vt:lpstr>
      <vt:lpstr>YouTube的深度神经网络推荐系统</vt:lpstr>
      <vt:lpstr>YouTube的深度神经网络推荐系统</vt:lpstr>
      <vt:lpstr>YouTube的深度神经网络推荐系统</vt:lpstr>
      <vt:lpstr>融合推荐系统</vt:lpstr>
      <vt:lpstr>融合推荐系统</vt:lpstr>
      <vt:lpstr>融合推荐系统</vt:lpstr>
      <vt:lpstr>融合推荐系统</vt:lpstr>
      <vt:lpstr>融合推荐系统</vt:lpstr>
      <vt:lpstr>7.4 PaddlePaddle实现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个性化推荐</dc:title>
  <dc:creator>fuqiangjeremy@gmail.com</dc:creator>
  <cp:lastModifiedBy>Windows 用户</cp:lastModifiedBy>
  <cp:revision>90</cp:revision>
  <dcterms:created xsi:type="dcterms:W3CDTF">2018-03-17T12:46:53Z</dcterms:created>
  <dcterms:modified xsi:type="dcterms:W3CDTF">2018-07-03T06:46:44Z</dcterms:modified>
</cp:coreProperties>
</file>