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sldIdLst>
    <p:sldId id="269" r:id="rId2"/>
    <p:sldId id="258" r:id="rId3"/>
    <p:sldId id="260" r:id="rId4"/>
    <p:sldId id="261" r:id="rId5"/>
    <p:sldId id="262" r:id="rId6"/>
    <p:sldId id="267" r:id="rId7"/>
    <p:sldId id="271" r:id="rId8"/>
    <p:sldId id="273" r:id="rId9"/>
    <p:sldId id="268" r:id="rId1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1" autoAdjust="0"/>
    <p:restoredTop sz="95095" autoAdjust="0"/>
  </p:normalViewPr>
  <p:slideViewPr>
    <p:cSldViewPr snapToGrid="0">
      <p:cViewPr varScale="1">
        <p:scale>
          <a:sx n="43" d="100"/>
          <a:sy n="43" d="100"/>
        </p:scale>
        <p:origin x="42"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CB112-2882-4A1C-B0F2-011B1D288D03}" type="datetimeFigureOut">
              <a:rPr lang="zh-CN" altLang="en-US" smtClean="0"/>
              <a:t>2018/7/4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926F1-6EA8-45D6-9C4B-B3AAB40919C2}" type="slidenum">
              <a:rPr lang="zh-CN" altLang="en-US" smtClean="0"/>
              <a:t>‹#›</a:t>
            </a:fld>
            <a:endParaRPr lang="zh-CN" altLang="en-US"/>
          </a:p>
        </p:txBody>
      </p:sp>
    </p:spTree>
    <p:extLst>
      <p:ext uri="{BB962C8B-B14F-4D97-AF65-F5344CB8AC3E}">
        <p14:creationId xmlns:p14="http://schemas.microsoft.com/office/powerpoint/2010/main" val="223266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309399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注意 </a:t>
            </a:r>
            <a:r>
              <a:rPr lang="en-US" altLang="zh-CN" sz="1200" kern="1200" dirty="0">
                <a:solidFill>
                  <a:schemeClr val="tx1"/>
                </a:solidFill>
                <a:effectLst/>
                <a:latin typeface="+mn-lt"/>
                <a:ea typeface="+mn-ea"/>
                <a:cs typeface="+mn-cs"/>
              </a:rPr>
              <a:t>train_with_paddle.py</a:t>
            </a:r>
            <a:r>
              <a:rPr lang="zh-CN" altLang="zh-CN" sz="1200" kern="1200" dirty="0">
                <a:solidFill>
                  <a:schemeClr val="tx1"/>
                </a:solidFill>
                <a:effectLst/>
                <a:latin typeface="+mn-lt"/>
                <a:ea typeface="+mn-ea"/>
                <a:cs typeface="+mn-cs"/>
              </a:rPr>
              <a:t>将上传到节点上的</a:t>
            </a:r>
            <a:r>
              <a:rPr lang="en-US" altLang="zh-CN" sz="1200" kern="1200" dirty="0">
                <a:solidFill>
                  <a:schemeClr val="tx1"/>
                </a:solidFill>
                <a:effectLst/>
                <a:latin typeface="+mn-lt"/>
                <a:ea typeface="+mn-ea"/>
                <a:cs typeface="+mn-cs"/>
              </a:rPr>
              <a:t>/home/</a:t>
            </a:r>
            <a:r>
              <a:rPr lang="en-US" altLang="zh-CN" sz="1200" kern="1200" dirty="0" err="1">
                <a:solidFill>
                  <a:schemeClr val="tx1"/>
                </a:solidFill>
                <a:effectLst/>
                <a:latin typeface="+mn-lt"/>
                <a:ea typeface="+mn-ea"/>
                <a:cs typeface="+mn-cs"/>
              </a:rPr>
              <a:t>pcloud</a:t>
            </a:r>
            <a:r>
              <a:rPr lang="en-US" altLang="zh-CN" sz="1200" kern="1200" dirty="0">
                <a:solidFill>
                  <a:schemeClr val="tx1"/>
                </a:solidFill>
                <a:effectLst/>
                <a:latin typeface="+mn-lt"/>
                <a:ea typeface="+mn-ea"/>
                <a:cs typeface="+mn-cs"/>
              </a:rPr>
              <a:t>/data/public/[username]/jobs/lesson2</a:t>
            </a:r>
            <a:r>
              <a:rPr lang="zh-CN" altLang="zh-CN" sz="1200" kern="1200" dirty="0">
                <a:solidFill>
                  <a:schemeClr val="tx1"/>
                </a:solidFill>
                <a:effectLst/>
                <a:latin typeface="+mn-lt"/>
                <a:ea typeface="+mn-ea"/>
                <a:cs typeface="+mn-cs"/>
              </a:rPr>
              <a:t>路径下，之所以需要修改文件是因为数据文件和程序文件上传后的路径不在同一个目录下的缘故。</a:t>
            </a:r>
          </a:p>
          <a:p>
            <a:endParaRPr lang="zh-CN" altLang="en-US" dirty="0"/>
          </a:p>
        </p:txBody>
      </p:sp>
      <p:sp>
        <p:nvSpPr>
          <p:cNvPr id="4" name="灯片编号占位符 3"/>
          <p:cNvSpPr>
            <a:spLocks noGrp="1"/>
          </p:cNvSpPr>
          <p:nvPr>
            <p:ph type="sldNum" sz="quarter" idx="10"/>
          </p:nvPr>
        </p:nvSpPr>
        <p:spPr/>
        <p:txBody>
          <a:bodyPr/>
          <a:lstStyle/>
          <a:p>
            <a:fld id="{731926F1-6EA8-45D6-9C4B-B3AAB40919C2}" type="slidenum">
              <a:rPr lang="zh-CN" altLang="en-US" smtClean="0"/>
              <a:t>7</a:t>
            </a:fld>
            <a:endParaRPr lang="zh-CN" altLang="en-US"/>
          </a:p>
        </p:txBody>
      </p:sp>
    </p:spTree>
    <p:extLst>
      <p:ext uri="{BB962C8B-B14F-4D97-AF65-F5344CB8AC3E}">
        <p14:creationId xmlns:p14="http://schemas.microsoft.com/office/powerpoint/2010/main" val="37440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31926F1-6EA8-45D6-9C4B-B3AAB40919C2}" type="slidenum">
              <a:rPr lang="zh-CN" altLang="en-US" smtClean="0"/>
              <a:t>8</a:t>
            </a:fld>
            <a:endParaRPr lang="zh-CN" altLang="en-US"/>
          </a:p>
        </p:txBody>
      </p:sp>
    </p:spTree>
    <p:extLst>
      <p:ext uri="{BB962C8B-B14F-4D97-AF65-F5344CB8AC3E}">
        <p14:creationId xmlns:p14="http://schemas.microsoft.com/office/powerpoint/2010/main" val="369503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5101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9444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297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55149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24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33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176278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9240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421421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1550538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032256876"/>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25419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15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01436523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233577637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12"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alibri" panose="020F0502020204030204" pitchFamily="34" charset="0"/>
              </a:rPr>
              <a:t>主讲人：</a:t>
            </a:r>
            <a:r>
              <a:rPr lang="en-US" altLang="zh-CN" sz="1600" dirty="0">
                <a:solidFill>
                  <a:schemeClr val="tx1"/>
                </a:solidFill>
                <a:latin typeface="Calibri" panose="020F0502020204030204" pitchFamily="34" charset="0"/>
              </a:rPr>
              <a:t>XXX</a:t>
            </a:r>
            <a:r>
              <a:rPr lang="zh-CN" altLang="en-US" sz="1600" dirty="0">
                <a:solidFill>
                  <a:schemeClr val="tx1"/>
                </a:solidFill>
                <a:latin typeface="Calibri" panose="020F0502020204030204" pitchFamily="34" charset="0"/>
              </a:rPr>
              <a:t>老师</a:t>
            </a:r>
          </a:p>
        </p:txBody>
      </p:sp>
      <p:sp>
        <p:nvSpPr>
          <p:cNvPr id="142" name="文本框 141"/>
          <p:cNvSpPr txBox="1"/>
          <p:nvPr/>
        </p:nvSpPr>
        <p:spPr>
          <a:xfrm>
            <a:off x="3201425" y="2482902"/>
            <a:ext cx="5827236"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第八章</a:t>
            </a:r>
            <a:endParaRPr lang="en-US" altLang="zh-CN" sz="4000" b="1" noProof="1">
              <a:effectLst>
                <a:outerShdw blurRad="38100" dist="19050" dir="2700000" algn="tl" rotWithShape="0">
                  <a:schemeClr val="dk1">
                    <a:alpha val="40000"/>
                  </a:schemeClr>
                </a:outerShdw>
              </a:effectLst>
              <a:sym typeface="Calibri" panose="020F0502020204030204" charset="0"/>
            </a:endParaRPr>
          </a:p>
          <a:p>
            <a:pPr algn="ctr"/>
            <a:r>
              <a:rPr lang="zh-CN" altLang="zh-CN" sz="4000" dirty="0"/>
              <a:t>个性化推荐的分布式实现</a:t>
            </a:r>
            <a:endParaRPr lang="zh-CN" altLang="en-US" sz="4000" spc="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5" name="图片 4">
            <a:extLst>
              <a:ext uri="{FF2B5EF4-FFF2-40B4-BE49-F238E27FC236}">
                <a16:creationId xmlns:a16="http://schemas.microsoft.com/office/drawing/2014/main" id="{9F2514B1-6AE3-4195-9855-7D7078678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目录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dirty="0"/>
              <a:t>8.1 </a:t>
            </a:r>
            <a:r>
              <a:rPr kumimoji="1" lang="en-US" altLang="zh-CN" dirty="0" err="1"/>
              <a:t>PaddlePaddle</a:t>
            </a:r>
            <a:r>
              <a:rPr kumimoji="1" lang="en-US" altLang="zh-CN" dirty="0"/>
              <a:t> Cloud</a:t>
            </a:r>
            <a:r>
              <a:rPr kumimoji="1" lang="zh-CN" altLang="en-US" dirty="0"/>
              <a:t>的基本介绍</a:t>
            </a:r>
            <a:endParaRPr kumimoji="1" lang="en-US" altLang="zh-CN" dirty="0"/>
          </a:p>
          <a:p>
            <a:pPr>
              <a:lnSpc>
                <a:spcPct val="150000"/>
              </a:lnSpc>
              <a:buFont typeface="Wingdings" panose="05000000000000000000" pitchFamily="2" charset="2"/>
              <a:buChar char="Ø"/>
            </a:pPr>
            <a:r>
              <a:rPr kumimoji="1" lang="en-US" altLang="zh-CN" dirty="0"/>
              <a:t>8.2 </a:t>
            </a:r>
            <a:r>
              <a:rPr kumimoji="1" lang="en-US" altLang="zh-CN" dirty="0" err="1"/>
              <a:t>PaddlePaddle</a:t>
            </a:r>
            <a:r>
              <a:rPr kumimoji="1" lang="en-US" altLang="zh-CN" dirty="0"/>
              <a:t> Cloud</a:t>
            </a:r>
            <a:r>
              <a:rPr kumimoji="1" lang="zh-CN" altLang="en-US" dirty="0"/>
              <a:t>的使用方法，包括</a:t>
            </a:r>
            <a:endParaRPr kumimoji="1" lang="en-US" altLang="zh-CN" dirty="0"/>
          </a:p>
          <a:p>
            <a:pPr marL="342900" lvl="1" indent="0">
              <a:lnSpc>
                <a:spcPct val="150000"/>
              </a:lnSpc>
              <a:buNone/>
            </a:pPr>
            <a:r>
              <a:rPr kumimoji="1" lang="en-US" altLang="zh-CN" dirty="0"/>
              <a:t> </a:t>
            </a:r>
            <a:r>
              <a:rPr kumimoji="1" lang="zh-CN" altLang="en-US" dirty="0"/>
              <a:t>集群创建</a:t>
            </a:r>
            <a:endParaRPr kumimoji="1" lang="en-US" altLang="zh-CN" dirty="0"/>
          </a:p>
          <a:p>
            <a:pPr marL="342900" lvl="1" indent="0">
              <a:lnSpc>
                <a:spcPct val="150000"/>
              </a:lnSpc>
              <a:buNone/>
            </a:pPr>
            <a:r>
              <a:rPr kumimoji="1" lang="en-US" altLang="zh-CN" dirty="0"/>
              <a:t> </a:t>
            </a:r>
            <a:r>
              <a:rPr kumimoji="1" lang="zh-CN" altLang="en-US" dirty="0"/>
              <a:t>集群配置</a:t>
            </a:r>
            <a:endParaRPr kumimoji="1" lang="en-US" altLang="zh-CN" dirty="0"/>
          </a:p>
          <a:p>
            <a:pPr marL="342900" lvl="1" indent="0">
              <a:lnSpc>
                <a:spcPct val="150000"/>
              </a:lnSpc>
              <a:buNone/>
            </a:pPr>
            <a:r>
              <a:rPr kumimoji="1" lang="en-US" altLang="zh-CN" dirty="0"/>
              <a:t> </a:t>
            </a:r>
            <a:r>
              <a:rPr kumimoji="1" lang="zh-CN" altLang="en-US" dirty="0"/>
              <a:t>客户端配置</a:t>
            </a:r>
            <a:endParaRPr lang="en-US" altLang="zh-CN" dirty="0"/>
          </a:p>
          <a:p>
            <a:pPr>
              <a:lnSpc>
                <a:spcPct val="150000"/>
              </a:lnSpc>
              <a:buFont typeface="Wingdings" panose="05000000000000000000" pitchFamily="2" charset="2"/>
              <a:buChar char="Ø"/>
            </a:pPr>
            <a:r>
              <a:rPr kumimoji="1" lang="en-US" altLang="zh-CN" dirty="0"/>
              <a:t>8.3 </a:t>
            </a:r>
            <a:r>
              <a:rPr kumimoji="1" lang="en-US" altLang="zh-CN" dirty="0" err="1"/>
              <a:t>PaddlePaddle</a:t>
            </a:r>
            <a:r>
              <a:rPr kumimoji="1" lang="en-US" altLang="zh-CN" dirty="0"/>
              <a:t> Cloud</a:t>
            </a:r>
            <a:r>
              <a:rPr kumimoji="1" lang="zh-CN" altLang="en-US" dirty="0"/>
              <a:t>实现</a:t>
            </a:r>
            <a:endParaRPr kumimoji="1" lang="en-US" altLang="zh-CN" dirty="0"/>
          </a:p>
          <a:p>
            <a:pPr marL="342900" lvl="1" indent="0">
              <a:buNone/>
            </a:pPr>
            <a:endParaRPr lang="en-US" altLang="zh-CN" dirty="0"/>
          </a:p>
        </p:txBody>
      </p:sp>
    </p:spTree>
    <p:extLst>
      <p:ext uri="{BB962C8B-B14F-4D97-AF65-F5344CB8AC3E}">
        <p14:creationId xmlns:p14="http://schemas.microsoft.com/office/powerpoint/2010/main" val="361718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8.1 </a:t>
            </a:r>
            <a:r>
              <a:rPr lang="en-US" altLang="zh-CN" dirty="0" err="1"/>
              <a:t>PaddlePaddle</a:t>
            </a:r>
            <a:r>
              <a:rPr lang="en-US" altLang="zh-CN" dirty="0"/>
              <a:t> Cloud </a:t>
            </a:r>
            <a:r>
              <a:rPr lang="zh-CN" altLang="zh-CN" dirty="0"/>
              <a:t>介绍</a:t>
            </a:r>
            <a:endParaRPr lang="zh-CN" altLang="en-US" dirty="0"/>
          </a:p>
        </p:txBody>
      </p:sp>
      <p:sp>
        <p:nvSpPr>
          <p:cNvPr id="3" name="内容占位符 2"/>
          <p:cNvSpPr>
            <a:spLocks noGrp="1"/>
          </p:cNvSpPr>
          <p:nvPr>
            <p:ph idx="1"/>
          </p:nvPr>
        </p:nvSpPr>
        <p:spPr/>
        <p:txBody>
          <a:bodyPr/>
          <a:lstStyle/>
          <a:p>
            <a:pPr marL="342900" lvl="1" indent="-342900">
              <a:buFont typeface="Arial" panose="020B0604020202020204" pitchFamily="34" charset="0"/>
              <a:buChar char="•"/>
            </a:pPr>
            <a:r>
              <a:rPr lang="en-US" altLang="zh-CN" sz="2000" dirty="0"/>
              <a:t>PaddlePaddle Cloud</a:t>
            </a:r>
            <a:r>
              <a:rPr lang="zh-CN" altLang="zh-CN" sz="2000" dirty="0"/>
              <a:t>是高度可扩展的高性能分布式深度学习云平台，构建与百度云容器引擎</a:t>
            </a:r>
            <a:r>
              <a:rPr lang="en-US" altLang="zh-CN" sz="2000" dirty="0"/>
              <a:t>CCE</a:t>
            </a:r>
            <a:r>
              <a:rPr lang="zh-CN" altLang="zh-CN" sz="2000" dirty="0"/>
              <a:t>之上，</a:t>
            </a:r>
            <a:r>
              <a:rPr lang="en-US" altLang="zh-CN" sz="2000" dirty="0"/>
              <a:t>CCE</a:t>
            </a:r>
            <a:r>
              <a:rPr lang="zh-CN" altLang="zh-CN" sz="2000" dirty="0"/>
              <a:t>是基于</a:t>
            </a:r>
            <a:r>
              <a:rPr lang="en-US" altLang="zh-CN" sz="2000" dirty="0"/>
              <a:t>Docker</a:t>
            </a:r>
            <a:r>
              <a:rPr lang="zh-CN" altLang="zh-CN" sz="2000" dirty="0"/>
              <a:t>和</a:t>
            </a:r>
            <a:r>
              <a:rPr lang="en-US" altLang="zh-CN" sz="2000" dirty="0"/>
              <a:t>Kubernetes</a:t>
            </a:r>
            <a:r>
              <a:rPr lang="zh-CN" altLang="zh-CN" sz="2000" dirty="0"/>
              <a:t>的容器集群管理平台，提供容器化应用的一键式创建、自动伸缩等弹性高可用能力。</a:t>
            </a:r>
            <a:endParaRPr lang="en-US" altLang="zh-CN" sz="2000" dirty="0"/>
          </a:p>
        </p:txBody>
      </p:sp>
      <p:pic>
        <p:nvPicPr>
          <p:cNvPr id="4" name="图片 3" descr="https://doc.bce.baidu.com/bce-documentation/CCE/CCE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62527" y="2224110"/>
            <a:ext cx="10289239" cy="4433362"/>
          </a:xfrm>
          <a:prstGeom prst="rect">
            <a:avLst/>
          </a:prstGeom>
          <a:noFill/>
          <a:ln>
            <a:noFill/>
          </a:ln>
        </p:spPr>
      </p:pic>
    </p:spTree>
    <p:extLst>
      <p:ext uri="{BB962C8B-B14F-4D97-AF65-F5344CB8AC3E}">
        <p14:creationId xmlns:p14="http://schemas.microsoft.com/office/powerpoint/2010/main" val="182900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PaddlePaddle Cloud </a:t>
            </a:r>
            <a:r>
              <a:rPr lang="zh-CN" altLang="zh-CN" dirty="0"/>
              <a:t>介绍</a:t>
            </a:r>
            <a:endParaRPr lang="zh-CN" altLang="en-US" dirty="0"/>
          </a:p>
        </p:txBody>
      </p:sp>
      <p:sp>
        <p:nvSpPr>
          <p:cNvPr id="3" name="内容占位符 2"/>
          <p:cNvSpPr>
            <a:spLocks noGrp="1"/>
          </p:cNvSpPr>
          <p:nvPr>
            <p:ph idx="1"/>
          </p:nvPr>
        </p:nvSpPr>
        <p:spPr/>
        <p:txBody>
          <a:bodyPr/>
          <a:lstStyle/>
          <a:p>
            <a:pPr marL="400050" lvl="1" indent="0">
              <a:buFont typeface="Arial" panose="020B0604020202020204" pitchFamily="34" charset="0"/>
              <a:buNone/>
            </a:pPr>
            <a:r>
              <a:rPr lang="zh-CN" altLang="zh-CN" sz="2000" dirty="0"/>
              <a:t>在</a:t>
            </a:r>
            <a:r>
              <a:rPr lang="en-US" altLang="zh-CN" sz="2000" dirty="0"/>
              <a:t>PaddlePaddle Cloud</a:t>
            </a:r>
            <a:r>
              <a:rPr lang="zh-CN" altLang="zh-CN" sz="2000" dirty="0"/>
              <a:t>云平台中，用户无需安装、运维、扩展集群管理基础设施，只需进行简单的</a:t>
            </a:r>
            <a:r>
              <a:rPr lang="en-US" altLang="zh-CN" sz="2000" dirty="0"/>
              <a:t>API</a:t>
            </a:r>
            <a:r>
              <a:rPr lang="zh-CN" altLang="zh-CN" sz="2000" dirty="0"/>
              <a:t>调用操作，便可执行任务。</a:t>
            </a:r>
            <a:endParaRPr lang="en-US" altLang="zh-CN" sz="2000" dirty="0"/>
          </a:p>
        </p:txBody>
      </p:sp>
      <p:pic>
        <p:nvPicPr>
          <p:cNvPr id="5" name="内容占位符 3" descr="k8s-paddle-arch.png"/>
          <p:cNvPicPr>
            <a:picLocks noChangeAspect="1"/>
          </p:cNvPicPr>
          <p:nvPr/>
        </p:nvPicPr>
        <p:blipFill>
          <a:blip r:embed="rId2">
            <a:extLst>
              <a:ext uri="{28A0092B-C50C-407E-A947-70E740481C1C}">
                <a14:useLocalDpi xmlns:a14="http://schemas.microsoft.com/office/drawing/2010/main" val="0"/>
              </a:ext>
            </a:extLst>
          </a:blip>
          <a:srcRect t="2395" b="2395"/>
          <a:stretch>
            <a:fillRect/>
          </a:stretch>
        </p:blipFill>
        <p:spPr>
          <a:xfrm>
            <a:off x="2184199" y="2384332"/>
            <a:ext cx="7823602" cy="4301713"/>
          </a:xfrm>
          <a:prstGeom prst="rect">
            <a:avLst/>
          </a:prstGeom>
        </p:spPr>
      </p:pic>
    </p:spTree>
    <p:extLst>
      <p:ext uri="{BB962C8B-B14F-4D97-AF65-F5344CB8AC3E}">
        <p14:creationId xmlns:p14="http://schemas.microsoft.com/office/powerpoint/2010/main" val="58046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8.2 </a:t>
            </a:r>
            <a:r>
              <a:rPr lang="en-US" altLang="zh-CN" dirty="0" err="1"/>
              <a:t>PaddlePaddle</a:t>
            </a:r>
            <a:r>
              <a:rPr lang="en-US" altLang="zh-CN" dirty="0"/>
              <a:t> Cloud </a:t>
            </a:r>
            <a:r>
              <a:rPr lang="zh-CN" altLang="en-US" dirty="0"/>
              <a:t>使用方法</a:t>
            </a:r>
          </a:p>
        </p:txBody>
      </p:sp>
      <p:sp>
        <p:nvSpPr>
          <p:cNvPr id="6" name="内容占位符 4"/>
          <p:cNvSpPr>
            <a:spLocks noGrp="1"/>
          </p:cNvSpPr>
          <p:nvPr>
            <p:ph idx="1"/>
          </p:nvPr>
        </p:nvSpPr>
        <p:spPr/>
        <p:txBody>
          <a:bodyPr/>
          <a:lstStyle/>
          <a:p>
            <a:pPr marL="400050" lvl="1" indent="0">
              <a:buNone/>
            </a:pPr>
            <a:r>
              <a:rPr lang="zh-CN" altLang="zh-CN" sz="2000" dirty="0"/>
              <a:t>在执行分布式</a:t>
            </a:r>
            <a:r>
              <a:rPr lang="en-US" altLang="zh-CN" sz="2000" dirty="0"/>
              <a:t>PaddlePaddle</a:t>
            </a:r>
            <a:r>
              <a:rPr lang="zh-CN" altLang="zh-CN" sz="2000" dirty="0"/>
              <a:t>任务之前，需要先完成</a:t>
            </a:r>
            <a:r>
              <a:rPr lang="en-US" altLang="zh-CN" sz="2000" dirty="0"/>
              <a:t>PaddlePaddle Cloud</a:t>
            </a:r>
            <a:r>
              <a:rPr lang="zh-CN" altLang="zh-CN" sz="2000" dirty="0"/>
              <a:t>集群的创建和配置工作。</a:t>
            </a:r>
            <a:endParaRPr lang="en-US" altLang="zh-CN" dirty="0"/>
          </a:p>
          <a:p>
            <a:r>
              <a:rPr lang="zh-CN" altLang="en-US" b="1" dirty="0"/>
              <a:t>创建集群</a:t>
            </a:r>
            <a:endParaRPr lang="en-US" altLang="zh-CN" b="1" dirty="0"/>
          </a:p>
          <a:p>
            <a:pPr marL="400050" lvl="1" indent="0">
              <a:buNone/>
            </a:pPr>
            <a:r>
              <a:rPr lang="zh-CN" altLang="zh-CN" dirty="0"/>
              <a:t>进入百度云（</a:t>
            </a:r>
            <a:r>
              <a:rPr lang="en-US" altLang="zh-CN" dirty="0"/>
              <a:t>https://cloud.baidu.com/</a:t>
            </a:r>
            <a:r>
              <a:rPr lang="zh-CN" altLang="zh-CN" dirty="0"/>
              <a:t>）的“管理控制台”，选择“容器引擎</a:t>
            </a:r>
            <a:r>
              <a:rPr lang="en-US" altLang="zh-CN" dirty="0"/>
              <a:t>CCE</a:t>
            </a:r>
            <a:r>
              <a:rPr lang="zh-CN" altLang="zh-CN" dirty="0"/>
              <a:t>”中的“创建集群”按钮，即可填写集群创建的相应信息。在信息填写过程中，需要注意以下事项：</a:t>
            </a:r>
          </a:p>
          <a:p>
            <a:pPr lvl="1"/>
            <a:r>
              <a:rPr lang="zh-CN" altLang="zh-CN" dirty="0"/>
              <a:t>在</a:t>
            </a:r>
            <a:r>
              <a:rPr lang="zh-CN" altLang="zh-CN" b="1" dirty="0"/>
              <a:t>集群配置</a:t>
            </a:r>
            <a:r>
              <a:rPr lang="zh-CN" altLang="zh-CN" dirty="0"/>
              <a:t>中，设置容器网络时注意选择</a:t>
            </a:r>
            <a:r>
              <a:rPr lang="en-US" altLang="zh-CN" dirty="0"/>
              <a:t>IP</a:t>
            </a:r>
            <a:r>
              <a:rPr lang="zh-CN" altLang="zh-CN" dirty="0"/>
              <a:t>端，避免出现“容器网络冲突”的红色出错提示。</a:t>
            </a:r>
          </a:p>
          <a:p>
            <a:pPr lvl="1"/>
            <a:r>
              <a:rPr lang="zh-CN" altLang="zh-CN" dirty="0"/>
              <a:t>在</a:t>
            </a:r>
            <a:r>
              <a:rPr lang="zh-CN" altLang="zh-CN" b="1" dirty="0"/>
              <a:t>节点配置</a:t>
            </a:r>
            <a:r>
              <a:rPr lang="zh-CN" altLang="zh-CN" dirty="0"/>
              <a:t>中，设置</a:t>
            </a:r>
            <a:r>
              <a:rPr lang="en-US" altLang="zh-CN" dirty="0"/>
              <a:t>CPU</a:t>
            </a:r>
            <a:r>
              <a:rPr lang="zh-CN" altLang="zh-CN" dirty="0"/>
              <a:t>和内存时最低要求是</a:t>
            </a:r>
            <a:r>
              <a:rPr lang="en-US" altLang="zh-CN" dirty="0"/>
              <a:t>8</a:t>
            </a:r>
            <a:r>
              <a:rPr lang="zh-CN" altLang="zh-CN" dirty="0"/>
              <a:t>核</a:t>
            </a:r>
            <a:r>
              <a:rPr lang="en-US" altLang="zh-CN" dirty="0"/>
              <a:t>8G</a:t>
            </a:r>
            <a:r>
              <a:rPr lang="zh-CN" altLang="zh-CN" dirty="0"/>
              <a:t>，因为</a:t>
            </a:r>
            <a:r>
              <a:rPr lang="en-US" altLang="zh-CN" dirty="0"/>
              <a:t>PaddlePaddle Cloud</a:t>
            </a:r>
            <a:r>
              <a:rPr lang="zh-CN" altLang="zh-CN" dirty="0"/>
              <a:t>对机器配置要求比较高。</a:t>
            </a:r>
          </a:p>
          <a:p>
            <a:pPr lvl="1"/>
            <a:r>
              <a:rPr lang="zh-CN" altLang="zh-CN" dirty="0"/>
              <a:t>在</a:t>
            </a:r>
            <a:r>
              <a:rPr lang="zh-CN" altLang="zh-CN" b="1" dirty="0"/>
              <a:t>填写弹性资源</a:t>
            </a:r>
            <a:r>
              <a:rPr lang="zh-CN" altLang="zh-CN" dirty="0"/>
              <a:t>时，注意</a:t>
            </a:r>
            <a:r>
              <a:rPr lang="en-US" altLang="zh-CN" dirty="0"/>
              <a:t>PaddlePaddle Cloud</a:t>
            </a:r>
            <a:r>
              <a:rPr lang="zh-CN" altLang="zh-CN" dirty="0"/>
              <a:t>需要外部</a:t>
            </a:r>
            <a:r>
              <a:rPr lang="en-US" altLang="zh-CN" dirty="0"/>
              <a:t>IP</a:t>
            </a:r>
            <a:r>
              <a:rPr lang="zh-CN" altLang="zh-CN" dirty="0"/>
              <a:t>。</a:t>
            </a:r>
          </a:p>
          <a:p>
            <a:pPr lvl="1"/>
            <a:r>
              <a:rPr lang="zh-CN" altLang="zh-CN" dirty="0"/>
              <a:t>在</a:t>
            </a:r>
            <a:r>
              <a:rPr lang="zh-CN" altLang="zh-CN" b="1" dirty="0"/>
              <a:t>填写系统信息</a:t>
            </a:r>
            <a:r>
              <a:rPr lang="zh-CN" altLang="zh-CN" dirty="0"/>
              <a:t>时，注意选择合适的密码，以便于之后远程登陆进行操作。</a:t>
            </a:r>
          </a:p>
          <a:p>
            <a:pPr lvl="1"/>
            <a:r>
              <a:rPr lang="zh-CN" altLang="zh-CN" dirty="0"/>
              <a:t>在</a:t>
            </a:r>
            <a:r>
              <a:rPr lang="zh-CN" altLang="zh-CN" b="1" dirty="0"/>
              <a:t>填写购买信息</a:t>
            </a:r>
            <a:r>
              <a:rPr lang="zh-CN" altLang="zh-CN" dirty="0"/>
              <a:t>时，可以选择</a:t>
            </a:r>
            <a:r>
              <a:rPr lang="en-US" altLang="zh-CN" dirty="0"/>
              <a:t>1</a:t>
            </a:r>
            <a:r>
              <a:rPr lang="zh-CN" altLang="zh-CN" dirty="0"/>
              <a:t>台之后再进行扩展，也可以直接选择多台实例。</a:t>
            </a:r>
            <a:endParaRPr lang="en-US" altLang="zh-CN" dirty="0"/>
          </a:p>
          <a:p>
            <a:pPr marL="257175" lvl="1" indent="-257175">
              <a:buFont typeface="Arial" panose="020B0604020202020204" pitchFamily="34" charset="0"/>
              <a:buChar char="•"/>
            </a:pPr>
            <a:r>
              <a:rPr lang="zh-CN" altLang="en-US" sz="2000" b="1" dirty="0"/>
              <a:t>配置集群</a:t>
            </a:r>
            <a:endParaRPr lang="en-US" altLang="zh-CN" sz="2000" b="1" dirty="0"/>
          </a:p>
          <a:p>
            <a:pPr marL="257175" lvl="1" indent="-257175">
              <a:buFont typeface="Arial" panose="020B0604020202020204" pitchFamily="34" charset="0"/>
              <a:buChar char="•"/>
            </a:pPr>
            <a:endParaRPr lang="en-US" altLang="zh-CN" sz="2000" b="1" dirty="0"/>
          </a:p>
          <a:p>
            <a:pPr marL="257175" lvl="1" indent="-257175">
              <a:buFont typeface="Arial" panose="020B0604020202020204" pitchFamily="34" charset="0"/>
              <a:buChar char="•"/>
            </a:pPr>
            <a:r>
              <a:rPr lang="zh-CN" altLang="en-US" sz="2000" b="1" dirty="0"/>
              <a:t>配置客户端</a:t>
            </a:r>
            <a:endParaRPr lang="en-US" altLang="zh-CN" sz="2000" b="1" dirty="0"/>
          </a:p>
          <a:p>
            <a:pPr marL="342900" lvl="1" indent="0">
              <a:buNone/>
            </a:pPr>
            <a:endParaRPr lang="en-US" altLang="zh-CN" dirty="0"/>
          </a:p>
          <a:p>
            <a:pPr marL="342900" lvl="1" indent="0">
              <a:buNone/>
            </a:pP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83308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PaddlePaddle Cloud </a:t>
            </a:r>
            <a:r>
              <a:rPr lang="zh-CN" altLang="en-US" dirty="0"/>
              <a:t>使用</a:t>
            </a:r>
          </a:p>
        </p:txBody>
      </p:sp>
      <p:sp>
        <p:nvSpPr>
          <p:cNvPr id="6" name="内容占位符 4"/>
          <p:cNvSpPr>
            <a:spLocks noGrp="1"/>
          </p:cNvSpPr>
          <p:nvPr>
            <p:ph idx="1"/>
          </p:nvPr>
        </p:nvSpPr>
        <p:spPr/>
        <p:txBody>
          <a:bodyPr/>
          <a:lstStyle/>
          <a:p>
            <a:r>
              <a:rPr lang="zh-CN" altLang="en-US" b="1" dirty="0"/>
              <a:t>配置客户端</a:t>
            </a:r>
            <a:endParaRPr lang="en-US" altLang="zh-CN" b="1" dirty="0"/>
          </a:p>
          <a:p>
            <a:pPr lvl="1"/>
            <a:r>
              <a:rPr lang="zh-CN" altLang="en-US" dirty="0"/>
              <a:t>配置</a:t>
            </a:r>
            <a:r>
              <a:rPr lang="en-US" altLang="zh-CN" dirty="0" err="1"/>
              <a:t>PaddlePaddle</a:t>
            </a:r>
            <a:r>
              <a:rPr lang="en-US" altLang="zh-CN" dirty="0"/>
              <a:t> Cloud</a:t>
            </a:r>
            <a:r>
              <a:rPr lang="zh-CN" altLang="en-US" dirty="0"/>
              <a:t>客户端</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078738543"/>
              </p:ext>
            </p:extLst>
          </p:nvPr>
        </p:nvGraphicFramePr>
        <p:xfrm>
          <a:off x="1107590" y="2424112"/>
          <a:ext cx="9766956" cy="2771778"/>
        </p:xfrm>
        <a:graphic>
          <a:graphicData uri="http://schemas.openxmlformats.org/drawingml/2006/table">
            <a:tbl>
              <a:tblPr firstRow="1" firstCol="1" bandRow="1">
                <a:tableStyleId>{5C22544A-7EE6-4342-B048-85BDC9FD1C3A}</a:tableStyleId>
              </a:tblPr>
              <a:tblGrid>
                <a:gridCol w="2012519">
                  <a:extLst>
                    <a:ext uri="{9D8B030D-6E8A-4147-A177-3AD203B41FA5}">
                      <a16:colId xmlns:a16="http://schemas.microsoft.com/office/drawing/2014/main" val="20000"/>
                    </a:ext>
                  </a:extLst>
                </a:gridCol>
                <a:gridCol w="7754437">
                  <a:extLst>
                    <a:ext uri="{9D8B030D-6E8A-4147-A177-3AD203B41FA5}">
                      <a16:colId xmlns:a16="http://schemas.microsoft.com/office/drawing/2014/main" val="20001"/>
                    </a:ext>
                  </a:extLst>
                </a:gridCol>
              </a:tblGrid>
              <a:tr h="0">
                <a:tc>
                  <a:txBody>
                    <a:bodyPr/>
                    <a:lstStyle/>
                    <a:p>
                      <a:pPr indent="0" algn="ctr">
                        <a:lnSpc>
                          <a:spcPct val="150000"/>
                        </a:lnSpc>
                        <a:spcAft>
                          <a:spcPts val="0"/>
                        </a:spcAft>
                        <a:tabLst>
                          <a:tab pos="266700" algn="l"/>
                        </a:tabLst>
                      </a:pPr>
                      <a:r>
                        <a:rPr lang="zh-CN" sz="2000" kern="0" dirty="0">
                          <a:effectLst/>
                          <a:latin typeface="宋体" panose="02010600030101010101" pitchFamily="2" charset="-122"/>
                          <a:ea typeface="宋体" panose="02010600030101010101" pitchFamily="2" charset="-122"/>
                        </a:rPr>
                        <a:t>字段</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tabLst>
                          <a:tab pos="266700" algn="l"/>
                        </a:tabLst>
                      </a:pPr>
                      <a:r>
                        <a:rPr lang="zh-CN" sz="2000" kern="0" dirty="0">
                          <a:effectLst/>
                          <a:latin typeface="宋体" panose="02010600030101010101" pitchFamily="2" charset="-122"/>
                          <a:ea typeface="宋体" panose="02010600030101010101" pitchFamily="2" charset="-122"/>
                        </a:rPr>
                        <a:t>含义</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77898">
                <a:tc>
                  <a:txBody>
                    <a:bodyPr/>
                    <a:lstStyle/>
                    <a:p>
                      <a:pPr indent="0" algn="ctr">
                        <a:lnSpc>
                          <a:spcPct val="150000"/>
                        </a:lnSpc>
                        <a:spcAft>
                          <a:spcPts val="0"/>
                        </a:spcAft>
                        <a:tabLst>
                          <a:tab pos="266700" algn="l"/>
                        </a:tabLst>
                      </a:pPr>
                      <a:r>
                        <a:rPr lang="en-US" sz="2000" kern="0" dirty="0">
                          <a:effectLst/>
                          <a:latin typeface="宋体" panose="02010600030101010101" pitchFamily="2" charset="-122"/>
                          <a:ea typeface="宋体" panose="02010600030101010101" pitchFamily="2" charset="-122"/>
                        </a:rPr>
                        <a:t>name</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2000" dirty="0">
                          <a:effectLst/>
                          <a:latin typeface="宋体" panose="02010600030101010101" pitchFamily="2" charset="-122"/>
                          <a:ea typeface="宋体" panose="02010600030101010101" pitchFamily="2" charset="-122"/>
                        </a:rPr>
                        <a:t>自定义的</a:t>
                      </a:r>
                      <a:r>
                        <a:rPr lang="en-US" sz="2000" dirty="0">
                          <a:effectLst/>
                          <a:latin typeface="宋体" panose="02010600030101010101" pitchFamily="2" charset="-122"/>
                          <a:ea typeface="宋体" panose="02010600030101010101" pitchFamily="2" charset="-122"/>
                        </a:rPr>
                        <a:t>datacenter</a:t>
                      </a:r>
                      <a:r>
                        <a:rPr lang="zh-CN" sz="2000" dirty="0">
                          <a:effectLst/>
                          <a:latin typeface="宋体" panose="02010600030101010101" pitchFamily="2" charset="-122"/>
                          <a:ea typeface="宋体" panose="02010600030101010101" pitchFamily="2" charset="-122"/>
                        </a:rPr>
                        <a:t>名称，可以是任意字符串</a:t>
                      </a:r>
                      <a:endParaRPr lang="zh-CN" sz="20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77898">
                <a:tc>
                  <a:txBody>
                    <a:bodyPr/>
                    <a:lstStyle/>
                    <a:p>
                      <a:pPr indent="0" algn="ctr">
                        <a:lnSpc>
                          <a:spcPct val="150000"/>
                        </a:lnSpc>
                        <a:spcAft>
                          <a:spcPts val="0"/>
                        </a:spcAft>
                        <a:tabLst>
                          <a:tab pos="266700" algn="l"/>
                        </a:tabLst>
                      </a:pPr>
                      <a:r>
                        <a:rPr lang="en-US" sz="2000" kern="0" dirty="0">
                          <a:effectLst/>
                          <a:latin typeface="宋体" panose="02010600030101010101" pitchFamily="2" charset="-122"/>
                          <a:ea typeface="宋体" panose="02010600030101010101" pitchFamily="2" charset="-122"/>
                        </a:rPr>
                        <a:t>username</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2000" kern="0" dirty="0" err="1">
                          <a:effectLst/>
                          <a:latin typeface="宋体" panose="02010600030101010101" pitchFamily="2" charset="-122"/>
                          <a:ea typeface="宋体" panose="02010600030101010101" pitchFamily="2" charset="-122"/>
                        </a:rPr>
                        <a:t>PaddlePaddle</a:t>
                      </a:r>
                      <a:r>
                        <a:rPr lang="en-US" sz="2000" kern="0" dirty="0">
                          <a:effectLst/>
                          <a:latin typeface="宋体" panose="02010600030101010101" pitchFamily="2" charset="-122"/>
                          <a:ea typeface="宋体" panose="02010600030101010101" pitchFamily="2" charset="-122"/>
                        </a:rPr>
                        <a:t> Cloud</a:t>
                      </a:r>
                      <a:r>
                        <a:rPr lang="zh-CN" sz="2000" kern="0" dirty="0">
                          <a:effectLst/>
                          <a:latin typeface="宋体" panose="02010600030101010101" pitchFamily="2" charset="-122"/>
                          <a:ea typeface="宋体" panose="02010600030101010101" pitchFamily="2" charset="-122"/>
                        </a:rPr>
                        <a:t>的用户名</a:t>
                      </a:r>
                      <a:endParaRPr lang="zh-CN" sz="2000" kern="100" dirty="0">
                        <a:effectLst/>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77898">
                <a:tc>
                  <a:txBody>
                    <a:bodyPr/>
                    <a:lstStyle/>
                    <a:p>
                      <a:pPr indent="0" algn="ctr">
                        <a:lnSpc>
                          <a:spcPct val="150000"/>
                        </a:lnSpc>
                        <a:spcAft>
                          <a:spcPts val="0"/>
                        </a:spcAft>
                        <a:tabLst>
                          <a:tab pos="266700" algn="l"/>
                        </a:tabLst>
                      </a:pPr>
                      <a:r>
                        <a:rPr lang="en-US" sz="2000" kern="0" dirty="0">
                          <a:effectLst/>
                          <a:latin typeface="宋体" panose="02010600030101010101" pitchFamily="2" charset="-122"/>
                          <a:ea typeface="宋体" panose="02010600030101010101" pitchFamily="2" charset="-122"/>
                        </a:rPr>
                        <a:t>password</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tabLst>
                          <a:tab pos="266700" algn="l"/>
                        </a:tabLst>
                      </a:pPr>
                      <a:r>
                        <a:rPr lang="zh-CN" sz="2000" kern="0" dirty="0">
                          <a:effectLst/>
                          <a:latin typeface="宋体" panose="02010600030101010101" pitchFamily="2" charset="-122"/>
                          <a:ea typeface="宋体" panose="02010600030101010101" pitchFamily="2" charset="-122"/>
                        </a:rPr>
                        <a:t>用户名对应的密码</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77898">
                <a:tc>
                  <a:txBody>
                    <a:bodyPr/>
                    <a:lstStyle/>
                    <a:p>
                      <a:pPr indent="0" algn="ctr">
                        <a:lnSpc>
                          <a:spcPct val="150000"/>
                        </a:lnSpc>
                        <a:spcAft>
                          <a:spcPts val="0"/>
                        </a:spcAft>
                        <a:tabLst>
                          <a:tab pos="266700" algn="l"/>
                        </a:tabLst>
                      </a:pPr>
                      <a:r>
                        <a:rPr lang="en-US" sz="2000" kern="0" dirty="0">
                          <a:effectLst/>
                          <a:latin typeface="宋体" panose="02010600030101010101" pitchFamily="2" charset="-122"/>
                          <a:ea typeface="宋体" panose="02010600030101010101" pitchFamily="2" charset="-122"/>
                        </a:rPr>
                        <a:t>endpoint</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tabLst>
                          <a:tab pos="266700" algn="l"/>
                        </a:tabLst>
                      </a:pPr>
                      <a:r>
                        <a:rPr lang="zh-CN" sz="2000" kern="0" dirty="0">
                          <a:effectLst/>
                          <a:latin typeface="宋体" panose="02010600030101010101" pitchFamily="2" charset="-122"/>
                          <a:ea typeface="宋体" panose="02010600030101010101" pitchFamily="2" charset="-122"/>
                        </a:rPr>
                        <a:t>用户部署所使用的域名</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755796">
                <a:tc>
                  <a:txBody>
                    <a:bodyPr/>
                    <a:lstStyle/>
                    <a:p>
                      <a:pPr indent="0" algn="ctr">
                        <a:lnSpc>
                          <a:spcPct val="150000"/>
                        </a:lnSpc>
                        <a:spcAft>
                          <a:spcPts val="0"/>
                        </a:spcAft>
                        <a:tabLst>
                          <a:tab pos="266700" algn="l"/>
                        </a:tabLst>
                      </a:pPr>
                      <a:r>
                        <a:rPr lang="en-US" sz="2000" kern="0" dirty="0">
                          <a:effectLst/>
                          <a:latin typeface="宋体" panose="02010600030101010101" pitchFamily="2" charset="-122"/>
                          <a:ea typeface="宋体" panose="02010600030101010101" pitchFamily="2" charset="-122"/>
                        </a:rPr>
                        <a:t>current-datacenter</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2000" dirty="0">
                          <a:effectLst/>
                          <a:latin typeface="宋体" panose="02010600030101010101" pitchFamily="2" charset="-122"/>
                          <a:ea typeface="宋体" panose="02010600030101010101" pitchFamily="2" charset="-122"/>
                        </a:rPr>
                        <a:t>标明使用哪个</a:t>
                      </a:r>
                      <a:r>
                        <a:rPr lang="en-US" sz="2000" dirty="0">
                          <a:effectLst/>
                          <a:latin typeface="宋体" panose="02010600030101010101" pitchFamily="2" charset="-122"/>
                          <a:ea typeface="宋体" panose="02010600030101010101" pitchFamily="2" charset="-122"/>
                        </a:rPr>
                        <a:t>datacenter</a:t>
                      </a:r>
                      <a:r>
                        <a:rPr lang="zh-CN" sz="2000" dirty="0">
                          <a:effectLst/>
                          <a:latin typeface="宋体" panose="02010600030101010101" pitchFamily="2" charset="-122"/>
                          <a:ea typeface="宋体" panose="02010600030101010101" pitchFamily="2" charset="-122"/>
                        </a:rPr>
                        <a:t>作为当前操作的</a:t>
                      </a:r>
                      <a:r>
                        <a:rPr lang="en-US" sz="2000" dirty="0">
                          <a:effectLst/>
                          <a:latin typeface="宋体" panose="02010600030101010101" pitchFamily="2" charset="-122"/>
                          <a:ea typeface="宋体" panose="02010600030101010101" pitchFamily="2" charset="-122"/>
                        </a:rPr>
                        <a:t>datacenter</a:t>
                      </a:r>
                      <a:r>
                        <a:rPr lang="zh-CN" sz="2000" dirty="0">
                          <a:effectLst/>
                          <a:latin typeface="宋体" panose="02010600030101010101" pitchFamily="2" charset="-122"/>
                          <a:ea typeface="宋体" panose="02010600030101010101" pitchFamily="2" charset="-122"/>
                        </a:rPr>
                        <a:t>，默认使用</a:t>
                      </a:r>
                      <a:r>
                        <a:rPr lang="en-US" sz="2000" dirty="0">
                          <a:effectLst/>
                          <a:latin typeface="宋体" panose="02010600030101010101" pitchFamily="2" charset="-122"/>
                          <a:ea typeface="宋体" panose="02010600030101010101" pitchFamily="2" charset="-122"/>
                        </a:rPr>
                        <a:t>default</a:t>
                      </a:r>
                      <a:endParaRPr lang="zh-CN" sz="20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978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8.3 </a:t>
            </a:r>
            <a:r>
              <a:rPr lang="en-US" altLang="zh-CN" dirty="0" err="1"/>
              <a:t>PaddlePaddle</a:t>
            </a:r>
            <a:r>
              <a:rPr lang="en-US" altLang="zh-CN" dirty="0"/>
              <a:t> Cloud </a:t>
            </a:r>
            <a:r>
              <a:rPr lang="zh-CN" altLang="en-US" dirty="0"/>
              <a:t>实现</a:t>
            </a:r>
          </a:p>
        </p:txBody>
      </p:sp>
      <p:sp>
        <p:nvSpPr>
          <p:cNvPr id="6" name="内容占位符 4"/>
          <p:cNvSpPr>
            <a:spLocks noGrp="1"/>
          </p:cNvSpPr>
          <p:nvPr>
            <p:ph idx="1"/>
          </p:nvPr>
        </p:nvSpPr>
        <p:spPr/>
        <p:txBody>
          <a:bodyPr/>
          <a:lstStyle/>
          <a:p>
            <a:r>
              <a:rPr lang="zh-CN" altLang="en-US" b="1" dirty="0"/>
              <a:t>提交单节点任务</a:t>
            </a:r>
            <a:endParaRPr lang="en-US" altLang="zh-CN" b="1" dirty="0"/>
          </a:p>
          <a:p>
            <a:endParaRPr lang="en-US" altLang="zh-CN" b="1" dirty="0"/>
          </a:p>
          <a:p>
            <a:pPr lvl="1"/>
            <a:r>
              <a:rPr lang="zh-CN" altLang="en-US" dirty="0"/>
              <a:t>查看任务状态和日志</a:t>
            </a:r>
            <a:endParaRPr lang="en-US" altLang="zh-CN" dirty="0"/>
          </a:p>
          <a:p>
            <a:pPr marL="914400" lvl="2" indent="0">
              <a:buNone/>
            </a:pPr>
            <a:endParaRPr lang="en-US" altLang="zh-CN" dirty="0"/>
          </a:p>
          <a:p>
            <a:pPr lvl="1"/>
            <a:r>
              <a:rPr lang="zh-CN" altLang="en-US" dirty="0"/>
              <a:t>终止任务</a:t>
            </a:r>
            <a:endParaRPr lang="en-US" altLang="zh-CN" dirty="0"/>
          </a:p>
          <a:p>
            <a:pPr marL="914400" lvl="2" indent="0">
              <a:buNone/>
            </a:pPr>
            <a:endParaRPr lang="en-US" altLang="zh-CN" dirty="0"/>
          </a:p>
          <a:p>
            <a:pPr lvl="1"/>
            <a:r>
              <a:rPr lang="zh-CN" altLang="en-US" dirty="0"/>
              <a:t>输出训练模型</a:t>
            </a:r>
            <a:endParaRPr lang="en-US" altLang="zh-CN" dirty="0"/>
          </a:p>
          <a:p>
            <a:pPr marL="914400" lvl="2" indent="0">
              <a:buNone/>
            </a:pPr>
            <a:endParaRPr lang="en-US" altLang="zh-CN" dirty="0"/>
          </a:p>
        </p:txBody>
      </p:sp>
    </p:spTree>
    <p:extLst>
      <p:ext uri="{BB962C8B-B14F-4D97-AF65-F5344CB8AC3E}">
        <p14:creationId xmlns:p14="http://schemas.microsoft.com/office/powerpoint/2010/main" val="288811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PaddlePaddle</a:t>
            </a:r>
            <a:r>
              <a:rPr lang="en-US" altLang="zh-CN" dirty="0"/>
              <a:t> Cloud </a:t>
            </a:r>
            <a:r>
              <a:rPr lang="zh-CN" altLang="en-US" dirty="0"/>
              <a:t>实现</a:t>
            </a:r>
          </a:p>
        </p:txBody>
      </p:sp>
      <p:sp>
        <p:nvSpPr>
          <p:cNvPr id="6" name="内容占位符 4"/>
          <p:cNvSpPr>
            <a:spLocks noGrp="1"/>
          </p:cNvSpPr>
          <p:nvPr>
            <p:ph idx="1"/>
          </p:nvPr>
        </p:nvSpPr>
        <p:spPr>
          <a:xfrm>
            <a:off x="749508" y="1596539"/>
            <a:ext cx="10692984" cy="3395186"/>
          </a:xfrm>
        </p:spPr>
        <p:txBody>
          <a:bodyPr/>
          <a:lstStyle/>
          <a:p>
            <a:r>
              <a:rPr lang="zh-CN" altLang="en-US" b="1" dirty="0"/>
              <a:t>数据准备</a:t>
            </a:r>
            <a:endParaRPr lang="en-US" altLang="zh-CN" b="1" dirty="0"/>
          </a:p>
          <a:p>
            <a:endParaRPr lang="en-US" altLang="zh-CN" b="1" dirty="0"/>
          </a:p>
          <a:p>
            <a:r>
              <a:rPr lang="zh-CN" altLang="en-US" b="1" dirty="0"/>
              <a:t>数据读取</a:t>
            </a:r>
            <a:endParaRPr lang="en-US" altLang="zh-CN" b="1" dirty="0"/>
          </a:p>
          <a:p>
            <a:endParaRPr lang="en-US" altLang="zh-CN" b="1" dirty="0"/>
          </a:p>
          <a:p>
            <a:r>
              <a:rPr lang="zh-CN" altLang="en-US" b="1" dirty="0"/>
              <a:t>模型配置、训练和测试</a:t>
            </a:r>
            <a:endParaRPr lang="en-US" altLang="zh-CN" b="1" dirty="0"/>
          </a:p>
          <a:p>
            <a:pPr marL="0" indent="0">
              <a:buNone/>
            </a:pPr>
            <a:endParaRPr lang="en-US" altLang="zh-CN" b="1" dirty="0"/>
          </a:p>
        </p:txBody>
      </p:sp>
    </p:spTree>
    <p:extLst>
      <p:ext uri="{BB962C8B-B14F-4D97-AF65-F5344CB8AC3E}">
        <p14:creationId xmlns:p14="http://schemas.microsoft.com/office/powerpoint/2010/main" val="103123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2198</TotalTime>
  <Words>467</Words>
  <Application>Microsoft Office PowerPoint</Application>
  <PresentationFormat>宽屏</PresentationFormat>
  <Paragraphs>65</Paragraphs>
  <Slides>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 Unicode MS</vt:lpstr>
      <vt:lpstr>等线</vt:lpstr>
      <vt:lpstr>思源黑体 CN Bold</vt:lpstr>
      <vt:lpstr>宋体</vt:lpstr>
      <vt:lpstr>微软雅黑</vt:lpstr>
      <vt:lpstr>微软雅黑 Light</vt:lpstr>
      <vt:lpstr>Arial</vt:lpstr>
      <vt:lpstr>Calibri</vt:lpstr>
      <vt:lpstr>Times New Roman</vt:lpstr>
      <vt:lpstr>Wingdings</vt:lpstr>
      <vt:lpstr>PaddlPaddle</vt:lpstr>
      <vt:lpstr>PowerPoint 演示文稿</vt:lpstr>
      <vt:lpstr>目录</vt:lpstr>
      <vt:lpstr>8.1 PaddlePaddle Cloud 介绍</vt:lpstr>
      <vt:lpstr>PaddlePaddle Cloud 介绍</vt:lpstr>
      <vt:lpstr>8.2 PaddlePaddle Cloud 使用方法</vt:lpstr>
      <vt:lpstr>PaddlePaddle Cloud 使用</vt:lpstr>
      <vt:lpstr>8.3 PaddlePaddle Cloud 实现</vt:lpstr>
      <vt:lpstr>PaddlePaddle Cloud 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个性化推荐的分布式实现</dc:title>
  <dc:creator>Qiang</dc:creator>
  <cp:lastModifiedBy>Windows 用户</cp:lastModifiedBy>
  <cp:revision>39</cp:revision>
  <dcterms:created xsi:type="dcterms:W3CDTF">2018-03-17T15:08:11Z</dcterms:created>
  <dcterms:modified xsi:type="dcterms:W3CDTF">2018-07-04T13:20:06Z</dcterms:modified>
</cp:coreProperties>
</file>