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5"/>
  </p:notesMasterIdLst>
  <p:handoutMasterIdLst>
    <p:handoutMasterId r:id="rId36"/>
  </p:handoutMasterIdLst>
  <p:sldIdLst>
    <p:sldId id="298" r:id="rId2"/>
    <p:sldId id="258" r:id="rId3"/>
    <p:sldId id="259" r:id="rId4"/>
    <p:sldId id="260" r:id="rId5"/>
    <p:sldId id="262" r:id="rId6"/>
    <p:sldId id="263" r:id="rId7"/>
    <p:sldId id="264" r:id="rId8"/>
    <p:sldId id="266" r:id="rId9"/>
    <p:sldId id="267" r:id="rId10"/>
    <p:sldId id="268" r:id="rId11"/>
    <p:sldId id="269" r:id="rId12"/>
    <p:sldId id="270" r:id="rId13"/>
    <p:sldId id="272" r:id="rId14"/>
    <p:sldId id="273" r:id="rId15"/>
    <p:sldId id="275" r:id="rId16"/>
    <p:sldId id="276" r:id="rId17"/>
    <p:sldId id="277" r:id="rId18"/>
    <p:sldId id="279" r:id="rId19"/>
    <p:sldId id="278" r:id="rId20"/>
    <p:sldId id="282" r:id="rId21"/>
    <p:sldId id="283" r:id="rId22"/>
    <p:sldId id="284" r:id="rId23"/>
    <p:sldId id="285" r:id="rId24"/>
    <p:sldId id="286" r:id="rId25"/>
    <p:sldId id="287" r:id="rId26"/>
    <p:sldId id="288" r:id="rId27"/>
    <p:sldId id="290" r:id="rId28"/>
    <p:sldId id="289" r:id="rId29"/>
    <p:sldId id="291" r:id="rId30"/>
    <p:sldId id="293" r:id="rId31"/>
    <p:sldId id="296" r:id="rId32"/>
    <p:sldId id="295" r:id="rId33"/>
    <p:sldId id="297" r:id="rId3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4" autoAdjust="0"/>
    <p:restoredTop sz="94660"/>
  </p:normalViewPr>
  <p:slideViewPr>
    <p:cSldViewPr snapToGrid="0">
      <p:cViewPr varScale="1">
        <p:scale>
          <a:sx n="42" d="100"/>
          <a:sy n="42" d="100"/>
        </p:scale>
        <p:origin x="72" y="996"/>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F9B9B4E-D4A4-4AE0-A982-C4E86107AB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C42FCF0-5D06-4875-8104-F45F96DB6F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DF4486-D2C3-4014-985C-CD63BD6E633D}" type="datetimeFigureOut">
              <a:rPr lang="zh-CN" altLang="en-US" smtClean="0"/>
              <a:t>2018/7/4</a:t>
            </a:fld>
            <a:endParaRPr lang="zh-CN" altLang="en-US"/>
          </a:p>
        </p:txBody>
      </p:sp>
      <p:sp>
        <p:nvSpPr>
          <p:cNvPr id="4" name="页脚占位符 3">
            <a:extLst>
              <a:ext uri="{FF2B5EF4-FFF2-40B4-BE49-F238E27FC236}">
                <a16:creationId xmlns:a16="http://schemas.microsoft.com/office/drawing/2014/main" id="{AEA005AF-DBB0-4CE3-8917-E5F2B8AEDA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8B9B0D6-060B-42A3-BBDF-84A9BBC5C3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29699F-3EAD-4159-B8D2-F3A43AD8D7A8}" type="slidenum">
              <a:rPr lang="zh-CN" altLang="en-US" smtClean="0"/>
              <a:t>‹#›</a:t>
            </a:fld>
            <a:endParaRPr lang="zh-CN" altLang="en-US"/>
          </a:p>
        </p:txBody>
      </p:sp>
    </p:spTree>
    <p:extLst>
      <p:ext uri="{BB962C8B-B14F-4D97-AF65-F5344CB8AC3E}">
        <p14:creationId xmlns:p14="http://schemas.microsoft.com/office/powerpoint/2010/main" val="1231451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42DC-8FC5-422E-9AF6-886EA81B8AEF}" type="datetimeFigureOut">
              <a:rPr lang="zh-CN" altLang="en-US" smtClean="0"/>
              <a:t>2018/7/4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72773-F7F6-46E0-BE04-1F5E864A1F3C}" type="slidenum">
              <a:rPr lang="zh-CN" altLang="en-US" smtClean="0"/>
              <a:t>‹#›</a:t>
            </a:fld>
            <a:endParaRPr lang="zh-CN" altLang="en-US"/>
          </a:p>
        </p:txBody>
      </p:sp>
    </p:spTree>
    <p:extLst>
      <p:ext uri="{BB962C8B-B14F-4D97-AF65-F5344CB8AC3E}">
        <p14:creationId xmlns:p14="http://schemas.microsoft.com/office/powerpoint/2010/main" val="187548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3A6B6-EB2D-40B4-804D-0DEBF837A4C8}" type="slidenum">
              <a:rPr lang="zh-CN" altLang="en-US" smtClean="0"/>
              <a:t>1</a:t>
            </a:fld>
            <a:endParaRPr lang="zh-CN" altLang="en-US"/>
          </a:p>
        </p:txBody>
      </p:sp>
    </p:spTree>
    <p:extLst>
      <p:ext uri="{BB962C8B-B14F-4D97-AF65-F5344CB8AC3E}">
        <p14:creationId xmlns:p14="http://schemas.microsoft.com/office/powerpoint/2010/main" val="419769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sz="3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lnSpc>
                <a:spcPct val="150000"/>
              </a:lnSpc>
              <a:buNone/>
              <a:defRPr sz="1500" baseline="0">
                <a:solidFill>
                  <a:schemeClr val="tx1"/>
                </a:solidFill>
                <a:latin typeface="Times New Roman" panose="02020603050405020304" pitchFamily="18" charset="0"/>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419326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835814"/>
            <a:ext cx="7315200" cy="389176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169141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1054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73364" y="691745"/>
            <a:ext cx="2946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1492" y="691749"/>
            <a:ext cx="8259784"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206819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90649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58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62527" y="176379"/>
            <a:ext cx="7603959" cy="786148"/>
          </a:xfrm>
        </p:spPr>
        <p:txBody>
          <a:bodyPr/>
          <a:lstStyle>
            <a:lvl1pPr algn="l">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55034"/>
            <a:ext cx="10972800" cy="5309935"/>
          </a:xfrm>
        </p:spPr>
        <p:txBody>
          <a:bodyPr/>
          <a:lstStyle>
            <a:lvl1pPr>
              <a:defRPr sz="2000">
                <a:latin typeface="宋体" panose="02010600030101010101" pitchFamily="2" charset="-122"/>
                <a:ea typeface="宋体" panose="02010600030101010101" pitchFamily="2" charset="-122"/>
              </a:defRPr>
            </a:lvl1pPr>
            <a:lvl2pPr>
              <a:defRPr sz="1600">
                <a:latin typeface="宋体" panose="02010600030101010101" pitchFamily="2" charset="-122"/>
                <a:ea typeface="宋体" panose="02010600030101010101" pitchFamily="2" charset="-122"/>
              </a:defRPr>
            </a:lvl2pPr>
            <a:lvl3pPr>
              <a:defRPr sz="1400">
                <a:latin typeface="宋体" panose="02010600030101010101" pitchFamily="2" charset="-122"/>
                <a:ea typeface="宋体" panose="02010600030101010101" pitchFamily="2" charset="-122"/>
              </a:defRPr>
            </a:lvl3pPr>
            <a:lvl4pPr>
              <a:defRPr sz="1400">
                <a:latin typeface="宋体" panose="02010600030101010101" pitchFamily="2" charset="-122"/>
                <a:ea typeface="宋体" panose="02010600030101010101" pitchFamily="2" charset="-122"/>
              </a:defRPr>
            </a:lvl4pPr>
            <a:lvl5pPr>
              <a:defRPr sz="1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7" name="图片 6">
            <a:extLst>
              <a:ext uri="{FF2B5EF4-FFF2-40B4-BE49-F238E27FC236}">
                <a16:creationId xmlns:a16="http://schemas.microsoft.com/office/drawing/2014/main" id="{36B3CC08-AB77-4F7C-8106-6396F3694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1" y="465039"/>
            <a:ext cx="544345" cy="443681"/>
          </a:xfrm>
          <a:prstGeom prst="rect">
            <a:avLst/>
          </a:prstGeom>
        </p:spPr>
      </p:pic>
      <p:sp>
        <p:nvSpPr>
          <p:cNvPr id="8" name="矩形 23">
            <a:extLst>
              <a:ext uri="{FF2B5EF4-FFF2-40B4-BE49-F238E27FC236}">
                <a16:creationId xmlns:a16="http://schemas.microsoft.com/office/drawing/2014/main" id="{3222F0F2-2260-42FC-9C02-C902B4F13A22}"/>
              </a:ext>
            </a:extLst>
          </p:cNvPr>
          <p:cNvSpPr/>
          <p:nvPr/>
        </p:nvSpPr>
        <p:spPr>
          <a:xfrm>
            <a:off x="911424" y="944429"/>
            <a:ext cx="7199630" cy="36195"/>
          </a:xfrm>
          <a:prstGeom prst="rect">
            <a:avLst/>
          </a:prstGeom>
          <a:solidFill>
            <a:srgbClr val="75BDA7"/>
          </a:solidFill>
          <a:ln w="12700" cap="flat" cmpd="sng" algn="ctr">
            <a:noFill/>
            <a:prstDash val="solid"/>
            <a:miter lim="800000"/>
            <a:headEnd type="none" w="med" len="med"/>
            <a:tailEnd type="none" w="med" len="med"/>
          </a:ln>
          <a:effectLst/>
        </p:spPr>
        <p:txBody>
          <a:bodyPr vert="horz" wrap="square" lIns="91440" tIns="45720" rIns="91440" bIns="45720" numCol="1" anchor="ctr"/>
          <a:lstStyle/>
          <a:p>
            <a:pPr marL="0" marR="0" indent="0" algn="ctr" defTabSz="914400">
              <a:lnSpc>
                <a:spcPct val="100000"/>
              </a:lnSpc>
              <a:spcBef>
                <a:spcPts val="0"/>
              </a:spcBef>
              <a:spcAft>
                <a:spcPts val="0"/>
              </a:spcAft>
              <a:buNone/>
              <a:defRPr lang="zh-CN" sz="1800" b="0" i="0" u="none" strike="noStrike" kern="1" spc="0" baseline="0">
                <a:solidFill>
                  <a:schemeClr val="tx1"/>
                </a:solidFill>
                <a:effectLst/>
                <a:latin typeface="Calibri" panose="020F0502020204030204" pitchFamily="2" charset="0"/>
                <a:ea typeface="Calibri" panose="020F0502020204030204" pitchFamily="2" charset="0"/>
                <a:cs typeface="Calibri" panose="020F0502020204030204" pitchFamily="2" charset="0"/>
              </a:defRPr>
            </a:pPr>
            <a:endParaRPr lang="en-US" sz="1350">
              <a:solidFill>
                <a:srgbClr val="FFFFFF"/>
              </a:solidFill>
              <a:latin typeface="Arial" panose="020B0604020202020204" pitchFamily="34" charset="0"/>
              <a:ea typeface="微软雅黑" panose="020B0503020204020204" pitchFamily="2" charset="-122"/>
              <a:cs typeface="Calibri" panose="020F0502020204030204" pitchFamily="2" charset="0"/>
            </a:endParaRPr>
          </a:p>
        </p:txBody>
      </p:sp>
    </p:spTree>
    <p:extLst>
      <p:ext uri="{BB962C8B-B14F-4D97-AF65-F5344CB8AC3E}">
        <p14:creationId xmlns:p14="http://schemas.microsoft.com/office/powerpoint/2010/main" val="46183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鸥若教育">
    <p:spTree>
      <p:nvGrpSpPr>
        <p:cNvPr id="1" name=""/>
        <p:cNvGrpSpPr/>
        <p:nvPr/>
      </p:nvGrpSpPr>
      <p:grpSpPr>
        <a:xfrm>
          <a:off x="0" y="0"/>
          <a:ext cx="0" cy="0"/>
          <a:chOff x="0" y="0"/>
          <a:chExt cx="0" cy="0"/>
        </a:xfrm>
      </p:grpSpPr>
      <p:sp>
        <p:nvSpPr>
          <p:cNvPr id="2" name="标题 1"/>
          <p:cNvSpPr>
            <a:spLocks noGrp="1"/>
          </p:cNvSpPr>
          <p:nvPr>
            <p:ph type="title"/>
          </p:nvPr>
        </p:nvSpPr>
        <p:spPr>
          <a:xfrm>
            <a:off x="609600" y="296782"/>
            <a:ext cx="8175632" cy="548289"/>
          </a:xfrm>
        </p:spPr>
        <p:txBody>
          <a:bodyPr/>
          <a:lstStyle>
            <a:lvl1pPr marL="685800" indent="-685800" algn="ctr" rtl="0" eaLnBrk="1" fontAlgn="base" hangingPunct="1">
              <a:spcBef>
                <a:spcPct val="0"/>
              </a:spcBef>
              <a:spcAft>
                <a:spcPct val="0"/>
              </a:spcAft>
              <a:defRPr lang="zh-CN" altLang="en-US" sz="24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283367"/>
            <a:ext cx="10972800" cy="5277853"/>
          </a:xfrm>
        </p:spPr>
        <p:txBody>
          <a:bodyPr/>
          <a:lstStyle>
            <a:lvl1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78304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11264" y="2132409"/>
            <a:ext cx="10363200" cy="1362075"/>
          </a:xfrm>
        </p:spPr>
        <p:txBody>
          <a:bodyPr anchor="t"/>
          <a:lstStyle>
            <a:lvl1pPr marL="685800" indent="-685800" algn="ctr" rtl="0" eaLnBrk="1" fontAlgn="base" hangingPunct="1">
              <a:spcBef>
                <a:spcPct val="0"/>
              </a:spcBef>
              <a:spcAft>
                <a:spcPct val="0"/>
              </a:spcAft>
              <a:defRPr lang="zh-CN" altLang="en-US" sz="27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11264" y="3494484"/>
            <a:ext cx="10363200" cy="1500187"/>
          </a:xfrm>
        </p:spPr>
        <p:txBody>
          <a:bodyPr anchor="b"/>
          <a:lstStyle>
            <a:lvl1pPr marL="0" indent="0" algn="ctr">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Tree>
    <p:extLst>
      <p:ext uri="{BB962C8B-B14F-4D97-AF65-F5344CB8AC3E}">
        <p14:creationId xmlns:p14="http://schemas.microsoft.com/office/powerpoint/2010/main" val="289839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143000"/>
          </a:xfrm>
        </p:spPr>
        <p:txBody>
          <a:bodyPr/>
          <a:lstStyle>
            <a:lvl1pPr>
              <a:defRPr sz="24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90528030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0"/>
            <a:ext cx="10972800" cy="1143000"/>
          </a:xfrm>
        </p:spPr>
        <p:txBody>
          <a:bodyPr/>
          <a:lstStyle>
            <a:lvl1pPr>
              <a:defRPr sz="24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136185635"/>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41997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7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898323"/>
            <a:ext cx="4011084" cy="1162050"/>
          </a:xfrm>
        </p:spPr>
        <p:txBody>
          <a:bodyPr anchor="b"/>
          <a:lstStyle>
            <a:lvl1pPr algn="l">
              <a:defRPr sz="15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98323"/>
            <a:ext cx="6815667" cy="522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2" y="2060373"/>
            <a:ext cx="4011084" cy="40657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417206277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457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Calibri" panose="020F0502020204030204" pitchFamily="34" charset="0"/>
              </a:rPr>
              <a:t>单击此处编辑母版文本样式</a:t>
            </a:r>
          </a:p>
          <a:p>
            <a:pPr lvl="1"/>
            <a:r>
              <a:rPr lang="zh-CN" altLang="zh-CN" dirty="0">
                <a:sym typeface="Calibri" panose="020F0502020204030204" pitchFamily="34" charset="0"/>
              </a:rPr>
              <a:t>第二级</a:t>
            </a:r>
          </a:p>
          <a:p>
            <a:pPr lvl="2"/>
            <a:r>
              <a:rPr lang="zh-CN" altLang="zh-CN" dirty="0">
                <a:sym typeface="Calibri" panose="020F0502020204030204" pitchFamily="34" charset="0"/>
              </a:rPr>
              <a:t>第三级</a:t>
            </a:r>
          </a:p>
          <a:p>
            <a:pPr lvl="3"/>
            <a:r>
              <a:rPr lang="zh-CN" altLang="zh-CN" dirty="0">
                <a:sym typeface="Calibri" panose="020F0502020204030204" pitchFamily="34" charset="0"/>
              </a:rPr>
              <a:t>第四级</a:t>
            </a:r>
          </a:p>
          <a:p>
            <a:pPr lvl="4"/>
            <a:r>
              <a:rPr lang="zh-CN" altLang="zh-CN" dirty="0">
                <a:sym typeface="Calibri" panose="020F0502020204030204" pitchFamily="34" charset="0"/>
              </a:rPr>
              <a:t>第五级</a:t>
            </a:r>
          </a:p>
        </p:txBody>
      </p:sp>
      <p:pic>
        <p:nvPicPr>
          <p:cNvPr id="3" name="图片 2">
            <a:extLst>
              <a:ext uri="{FF2B5EF4-FFF2-40B4-BE49-F238E27FC236}">
                <a16:creationId xmlns:a16="http://schemas.microsoft.com/office/drawing/2014/main" id="{0A76B66C-301F-49D4-BDDE-CD6DA21476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62288" y="260648"/>
            <a:ext cx="2538368" cy="648072"/>
          </a:xfrm>
          <a:prstGeom prst="rect">
            <a:avLst/>
          </a:prstGeom>
        </p:spPr>
      </p:pic>
      <p:sp>
        <p:nvSpPr>
          <p:cNvPr id="6" name="平行四边形 17">
            <a:extLst>
              <a:ext uri="{FF2B5EF4-FFF2-40B4-BE49-F238E27FC236}">
                <a16:creationId xmlns:a16="http://schemas.microsoft.com/office/drawing/2014/main" id="{2EBFECB1-FE63-4F04-9E4E-4C06E48A48BC}"/>
              </a:ext>
            </a:extLst>
          </p:cNvPr>
          <p:cNvSpPr/>
          <p:nvPr/>
        </p:nvSpPr>
        <p:spPr>
          <a:xfrm>
            <a:off x="2089785" y="6654800"/>
            <a:ext cx="10102215" cy="203200"/>
          </a:xfrm>
          <a:custGeom>
            <a:avLst/>
            <a:gdLst/>
            <a:ahLst/>
            <a:cxnLst/>
            <a:rect l="0" t="0" r="10102215" b="203200"/>
            <a:pathLst>
              <a:path w="10102215" h="203200">
                <a:moveTo>
                  <a:pt x="0" y="202911"/>
                </a:moveTo>
                <a:lnTo>
                  <a:pt x="217176" y="9227"/>
                </a:lnTo>
                <a:lnTo>
                  <a:pt x="10102215" y="9227"/>
                </a:lnTo>
                <a:cubicBezTo>
                  <a:pt x="10101403" y="64562"/>
                  <a:pt x="10100589" y="138638"/>
                  <a:pt x="10099777" y="203200"/>
                </a:cubicBezTo>
                <a:lnTo>
                  <a:pt x="0" y="203200"/>
                </a:lnTo>
                <a:lnTo>
                  <a:pt x="0" y="202911"/>
                </a:lnTo>
                <a:lnTo>
                  <a:pt x="10099777" y="202911"/>
                </a:lnTo>
                <a:lnTo>
                  <a:pt x="0" y="202911"/>
                </a:lnTo>
                <a:lnTo>
                  <a:pt x="10099777" y="202911"/>
                </a:lnTo>
                <a:close/>
              </a:path>
            </a:pathLst>
          </a:custGeom>
          <a:solidFill>
            <a:srgbClr val="243848">
              <a:alpha val="75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
        <p:nvSpPr>
          <p:cNvPr id="7" name="流程图: 手动输入 16">
            <a:extLst>
              <a:ext uri="{FF2B5EF4-FFF2-40B4-BE49-F238E27FC236}">
                <a16:creationId xmlns:a16="http://schemas.microsoft.com/office/drawing/2014/main" id="{09F5C06F-621B-4C49-B18F-D4C10BCCD6AD}"/>
              </a:ext>
            </a:extLst>
          </p:cNvPr>
          <p:cNvSpPr/>
          <p:nvPr/>
        </p:nvSpPr>
        <p:spPr>
          <a:xfrm rot="5400000">
            <a:off x="942975" y="5711825"/>
            <a:ext cx="203200" cy="2089785"/>
          </a:xfrm>
          <a:custGeom>
            <a:avLst/>
            <a:gdLst/>
            <a:ahLst/>
            <a:cxnLst/>
            <a:rect l="0" t="0" r="203200" b="2089785"/>
            <a:pathLst>
              <a:path w="203200" h="2089785">
                <a:moveTo>
                  <a:pt x="0" y="196230"/>
                </a:moveTo>
                <a:lnTo>
                  <a:pt x="203200" y="0"/>
                </a:lnTo>
                <a:lnTo>
                  <a:pt x="203200" y="2089785"/>
                </a:lnTo>
                <a:lnTo>
                  <a:pt x="0" y="2089785"/>
                </a:lnTo>
                <a:lnTo>
                  <a:pt x="0" y="196230"/>
                </a:lnTo>
                <a:close/>
              </a:path>
            </a:pathLst>
          </a:custGeom>
          <a:solidFill>
            <a:srgbClr val="7A8C8E">
              <a:alpha val="68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Tree>
    <p:extLst>
      <p:ext uri="{BB962C8B-B14F-4D97-AF65-F5344CB8AC3E}">
        <p14:creationId xmlns:p14="http://schemas.microsoft.com/office/powerpoint/2010/main" val="68013696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12" r:id="rId14"/>
  </p:sldLayoutIdLst>
  <p:txStyles>
    <p:titleStyle>
      <a:lvl1pPr marL="685800" indent="-685800" algn="ctr" rtl="0" eaLnBrk="1" fontAlgn="base" hangingPunct="1">
        <a:spcBef>
          <a:spcPct val="0"/>
        </a:spcBef>
        <a:spcAft>
          <a:spcPct val="0"/>
        </a:spcAft>
        <a:defRPr sz="27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0287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6pPr>
      <a:lvl7pPr marL="13716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7pPr>
      <a:lvl8pPr marL="17145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8pPr>
      <a:lvl9pPr marL="20574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 y="0"/>
            <a:ext cx="12191283" cy="685800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93" y="0"/>
            <a:ext cx="10446614" cy="5876564"/>
          </a:xfrm>
          <a:prstGeom prst="rect">
            <a:avLst/>
          </a:prstGeom>
        </p:spPr>
      </p:pic>
      <p:sp>
        <p:nvSpPr>
          <p:cNvPr id="111" name="文本框 110"/>
          <p:cNvSpPr txBox="1"/>
          <p:nvPr/>
        </p:nvSpPr>
        <p:spPr>
          <a:xfrm>
            <a:off x="4830706" y="3937173"/>
            <a:ext cx="2568685" cy="338554"/>
          </a:xfrm>
          <a:prstGeom prst="rect">
            <a:avLst/>
          </a:prstGeom>
          <a:noFill/>
          <a:effectLst/>
        </p:spPr>
        <p:txBody>
          <a:bodyPr wrap="square" rtlCol="0">
            <a:spAutoFit/>
          </a:bodyPr>
          <a:lstStyle/>
          <a:p>
            <a:pPr algn="dist"/>
            <a:r>
              <a:rPr lang="zh-CN" altLang="en-US" sz="1600" dirty="0">
                <a:latin typeface="微软雅黑 Light" panose="020B0502040204020203" pitchFamily="34" charset="-122"/>
                <a:ea typeface="微软雅黑 Light" panose="020B0502040204020203" pitchFamily="34" charset="-122"/>
              </a:rPr>
              <a:t>“鸥若教育”精品课系列</a:t>
            </a:r>
          </a:p>
        </p:txBody>
      </p:sp>
      <p:sp>
        <p:nvSpPr>
          <p:cNvPr id="115" name="矩形: 圆角 114"/>
          <p:cNvSpPr/>
          <p:nvPr/>
        </p:nvSpPr>
        <p:spPr>
          <a:xfrm>
            <a:off x="5148262" y="4749246"/>
            <a:ext cx="1933575" cy="319999"/>
          </a:xfrm>
          <a:prstGeom prst="roundRect">
            <a:avLst>
              <a:gd name="adj" fmla="val 50000"/>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演讲人：</a:t>
            </a:r>
            <a:r>
              <a:rPr lang="en-US" altLang="zh-CN" sz="1600" dirty="0">
                <a:solidFill>
                  <a:schemeClr val="tx1"/>
                </a:solidFill>
              </a:rPr>
              <a:t>XXX</a:t>
            </a:r>
            <a:r>
              <a:rPr lang="zh-CN" altLang="en-US" sz="1600" dirty="0">
                <a:solidFill>
                  <a:schemeClr val="tx1"/>
                </a:solidFill>
              </a:rPr>
              <a:t>老师</a:t>
            </a:r>
          </a:p>
        </p:txBody>
      </p:sp>
      <p:sp>
        <p:nvSpPr>
          <p:cNvPr id="142" name="文本框 141"/>
          <p:cNvSpPr txBox="1"/>
          <p:nvPr/>
        </p:nvSpPr>
        <p:spPr>
          <a:xfrm>
            <a:off x="436525" y="2482902"/>
            <a:ext cx="10882781" cy="707886"/>
          </a:xfrm>
          <a:prstGeom prst="rect">
            <a:avLst/>
          </a:prstGeom>
          <a:noFill/>
          <a:effectLst/>
        </p:spPr>
        <p:txBody>
          <a:bodyPr wrap="square" rtlCol="0">
            <a:spAutoFit/>
          </a:bodyPr>
          <a:lstStyle/>
          <a:p>
            <a:pPr algn="ctr"/>
            <a:r>
              <a:rPr lang="zh-CN" altLang="en-US" sz="4000" b="1" noProof="1">
                <a:effectLst>
                  <a:outerShdw blurRad="38100" dist="19050" dir="2700000" algn="tl" rotWithShape="0">
                    <a:schemeClr val="dk1">
                      <a:alpha val="40000"/>
                    </a:schemeClr>
                  </a:outerShdw>
                </a:effectLst>
                <a:sym typeface="Calibri" panose="020F0502020204030204" charset="0"/>
              </a:rPr>
              <a:t>第九章</a:t>
            </a:r>
            <a:r>
              <a:rPr lang="en-US" altLang="zh-CN" sz="4000" b="1" noProof="1">
                <a:effectLst>
                  <a:outerShdw blurRad="38100" dist="19050" dir="2700000" algn="tl" rotWithShape="0">
                    <a:schemeClr val="dk1">
                      <a:alpha val="40000"/>
                    </a:schemeClr>
                  </a:outerShdw>
                </a:effectLst>
                <a:sym typeface="Calibri" panose="020F0502020204030204" charset="0"/>
              </a:rPr>
              <a:t>    </a:t>
            </a:r>
            <a:r>
              <a:rPr lang="zh-CN" altLang="en-US" sz="4000" dirty="0"/>
              <a:t>广告</a:t>
            </a:r>
            <a:r>
              <a:rPr lang="en-US" altLang="zh-CN" sz="4000" dirty="0"/>
              <a:t>CTR</a:t>
            </a:r>
            <a:r>
              <a:rPr lang="zh-CN" altLang="en-US" sz="4000" dirty="0"/>
              <a:t>预估</a:t>
            </a:r>
            <a:endParaRPr lang="zh-CN" altLang="en-US" sz="4000" spc="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pic>
        <p:nvPicPr>
          <p:cNvPr id="5" name="图片 4">
            <a:extLst>
              <a:ext uri="{FF2B5EF4-FFF2-40B4-BE49-F238E27FC236}">
                <a16:creationId xmlns:a16="http://schemas.microsoft.com/office/drawing/2014/main" id="{9F2514B1-6AE3-4195-9855-7D70786785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5150" y="433461"/>
            <a:ext cx="1030324" cy="547975"/>
          </a:xfrm>
          <a:prstGeom prst="rect">
            <a:avLst/>
          </a:prstGeom>
        </p:spPr>
      </p:pic>
    </p:spTree>
    <p:extLst>
      <p:ext uri="{BB962C8B-B14F-4D97-AF65-F5344CB8AC3E}">
        <p14:creationId xmlns:p14="http://schemas.microsoft.com/office/powerpoint/2010/main" val="21226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预估基本过程</a:t>
            </a:r>
          </a:p>
        </p:txBody>
      </p:sp>
      <p:sp>
        <p:nvSpPr>
          <p:cNvPr id="4" name="内容占位符 2"/>
          <p:cNvSpPr txBox="1">
            <a:spLocks/>
          </p:cNvSpPr>
          <p:nvPr/>
        </p:nvSpPr>
        <p:spPr bwMode="auto">
          <a:xfrm>
            <a:off x="797907" y="1315233"/>
            <a:ext cx="11169504" cy="489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kumimoji="1" lang="en-US" altLang="zh-CN" dirty="0">
                <a:latin typeface="宋体" panose="02010600030101010101" pitchFamily="2" charset="-122"/>
                <a:ea typeface="宋体" panose="02010600030101010101" pitchFamily="2" charset="-122"/>
              </a:rPr>
              <a:t>CTR</a:t>
            </a:r>
            <a:r>
              <a:rPr kumimoji="1" lang="zh-CN" altLang="en-US" dirty="0">
                <a:latin typeface="宋体" panose="02010600030101010101" pitchFamily="2" charset="-122"/>
                <a:ea typeface="宋体" panose="02010600030101010101" pitchFamily="2" charset="-122"/>
              </a:rPr>
              <a:t>预估特征预处理</a:t>
            </a:r>
            <a:endParaRPr kumimoji="1"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独热编码（</a:t>
            </a:r>
            <a:r>
              <a:rPr lang="en-US" altLang="zh-CN" dirty="0">
                <a:latin typeface="宋体" panose="02010600030101010101" pitchFamily="2" charset="-122"/>
                <a:ea typeface="宋体" panose="02010600030101010101" pitchFamily="2" charset="-122"/>
              </a:rPr>
              <a:t>One-Hot encoding</a:t>
            </a:r>
            <a:r>
              <a:rPr lang="zh-CN"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离散化（</a:t>
            </a:r>
            <a:r>
              <a:rPr lang="en-US" altLang="zh-CN" dirty="0">
                <a:latin typeface="宋体" panose="02010600030101010101" pitchFamily="2" charset="-122"/>
                <a:ea typeface="宋体" panose="02010600030101010101" pitchFamily="2" charset="-122"/>
              </a:rPr>
              <a:t>Discretization</a:t>
            </a:r>
            <a:r>
              <a:rPr lang="zh-CN"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把连续的数字，变成离散的特征，此时新的特征往往代表之前连续数字的一个子区间</a:t>
            </a:r>
          </a:p>
          <a:p>
            <a:pPr marL="342900"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归一化（</a:t>
            </a:r>
            <a:r>
              <a:rPr lang="en-US" altLang="zh-CN" dirty="0">
                <a:latin typeface="宋体" panose="02010600030101010101" pitchFamily="2" charset="-122"/>
                <a:ea typeface="宋体" panose="02010600030101010101" pitchFamily="2" charset="-122"/>
              </a:rPr>
              <a:t>Normalization</a:t>
            </a:r>
            <a:r>
              <a:rPr lang="zh-CN"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就是将一条记录中各个特征的取值范围固定到（</a:t>
            </a:r>
            <a:r>
              <a:rPr lang="en-US" altLang="zh-CN" sz="1600" dirty="0">
                <a:latin typeface="宋体" panose="02010600030101010101" pitchFamily="2" charset="-122"/>
                <a:ea typeface="宋体" panose="02010600030101010101" pitchFamily="2" charset="-122"/>
              </a:rPr>
              <a:t>0, 1</a:t>
            </a:r>
            <a:r>
              <a:rPr lang="zh-CN" altLang="en-US" sz="1600" dirty="0">
                <a:latin typeface="宋体" panose="02010600030101010101" pitchFamily="2" charset="-122"/>
                <a:ea typeface="宋体" panose="02010600030101010101" pitchFamily="2" charset="-122"/>
              </a:rPr>
              <a:t>）之间。从而使每一个特征值都在一个范围内。不至于各个特征值之间相差过大。</a:t>
            </a:r>
            <a:endParaRPr lang="zh-CN"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9835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预估基本过程</a:t>
            </a:r>
          </a:p>
        </p:txBody>
      </p:sp>
      <p:sp>
        <p:nvSpPr>
          <p:cNvPr id="4" name="内容占位符 2"/>
          <p:cNvSpPr txBox="1">
            <a:spLocks/>
          </p:cNvSpPr>
          <p:nvPr/>
        </p:nvSpPr>
        <p:spPr bwMode="auto">
          <a:xfrm>
            <a:off x="769339" y="1088019"/>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kumimoji="1" lang="en-US" altLang="zh-CN" dirty="0">
                <a:latin typeface="宋体" panose="02010600030101010101" pitchFamily="2" charset="-122"/>
                <a:ea typeface="宋体" panose="02010600030101010101" pitchFamily="2" charset="-122"/>
              </a:rPr>
              <a:t>CTR</a:t>
            </a:r>
            <a:r>
              <a:rPr kumimoji="1" lang="zh-CN" altLang="en-US" dirty="0">
                <a:latin typeface="宋体" panose="02010600030101010101" pitchFamily="2" charset="-122"/>
                <a:ea typeface="宋体" panose="02010600030101010101" pitchFamily="2" charset="-122"/>
              </a:rPr>
              <a:t>预估特征预处理</a:t>
            </a:r>
            <a:endParaRPr kumimoji="1"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特征选择（</a:t>
            </a:r>
            <a:r>
              <a:rPr lang="en-US" altLang="zh-CN" dirty="0">
                <a:latin typeface="宋体" panose="02010600030101010101" pitchFamily="2" charset="-122"/>
                <a:ea typeface="宋体" panose="02010600030101010101" pitchFamily="2" charset="-122"/>
              </a:rPr>
              <a:t>Feature Selection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从已有的</a:t>
            </a:r>
            <a:r>
              <a:rPr lang="en-US" altLang="zh-CN" sz="1600" dirty="0">
                <a:latin typeface="宋体" panose="02010600030101010101" pitchFamily="2" charset="-122"/>
                <a:ea typeface="宋体" panose="02010600030101010101" pitchFamily="2" charset="-122"/>
              </a:rPr>
              <a:t>M</a:t>
            </a:r>
            <a:r>
              <a:rPr lang="zh-CN" altLang="zh-CN" sz="1600" dirty="0">
                <a:latin typeface="宋体" panose="02010600030101010101" pitchFamily="2" charset="-122"/>
                <a:ea typeface="宋体" panose="02010600030101010101" pitchFamily="2" charset="-122"/>
              </a:rPr>
              <a:t>个</a:t>
            </a:r>
            <a:r>
              <a:rPr lang="zh-CN" altLang="zh-CN" sz="1600" b="1" dirty="0">
                <a:latin typeface="宋体" panose="02010600030101010101" pitchFamily="2" charset="-122"/>
                <a:ea typeface="宋体" panose="02010600030101010101" pitchFamily="2" charset="-122"/>
              </a:rPr>
              <a:t>特征（</a:t>
            </a:r>
            <a:r>
              <a:rPr lang="en-US" altLang="zh-CN" sz="1600" b="1" dirty="0">
                <a:latin typeface="宋体" panose="02010600030101010101" pitchFamily="2" charset="-122"/>
                <a:ea typeface="宋体" panose="02010600030101010101" pitchFamily="2" charset="-122"/>
              </a:rPr>
              <a:t>feature</a:t>
            </a:r>
            <a:r>
              <a:rPr lang="zh-CN" altLang="zh-CN" sz="1600" b="1"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中选择出一些最有效特征以降低数据集维度的过程</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特征交叉（</a:t>
            </a:r>
            <a:r>
              <a:rPr lang="en-US" altLang="zh-CN" dirty="0">
                <a:latin typeface="宋体" panose="02010600030101010101" pitchFamily="2" charset="-122"/>
                <a:ea typeface="宋体" panose="02010600030101010101" pitchFamily="2" charset="-122"/>
              </a:rPr>
              <a:t>Feature intersection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把多个特征进行交叉产生的新的值作为特征值，用于训练，这种值可以表示一些非线性的关系。</a:t>
            </a:r>
            <a:endParaRPr lang="zh-CN" altLang="zh-CN" sz="1600" dirty="0">
              <a:latin typeface="宋体" panose="02010600030101010101" pitchFamily="2" charset="-122"/>
              <a:ea typeface="宋体" panose="02010600030101010101" pitchFamily="2" charset="-122"/>
            </a:endParaRPr>
          </a:p>
        </p:txBody>
      </p:sp>
      <p:pic>
        <p:nvPicPr>
          <p:cNvPr id="5" name="图片 4"/>
          <p:cNvPicPr/>
          <p:nvPr/>
        </p:nvPicPr>
        <p:blipFill>
          <a:blip r:embed="rId2"/>
          <a:stretch>
            <a:fillRect/>
          </a:stretch>
        </p:blipFill>
        <p:spPr>
          <a:xfrm>
            <a:off x="2717552" y="3621121"/>
            <a:ext cx="6756896" cy="2667384"/>
          </a:xfrm>
          <a:prstGeom prst="rect">
            <a:avLst/>
          </a:prstGeom>
        </p:spPr>
      </p:pic>
    </p:spTree>
    <p:extLst>
      <p:ext uri="{BB962C8B-B14F-4D97-AF65-F5344CB8AC3E}">
        <p14:creationId xmlns:p14="http://schemas.microsoft.com/office/powerpoint/2010/main" val="230632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9.3 CTR</a:t>
            </a:r>
            <a:r>
              <a:rPr lang="zh-CN" altLang="en-US" sz="3200" dirty="0"/>
              <a:t>预估常见模型</a:t>
            </a:r>
            <a:r>
              <a:rPr lang="en-US" altLang="zh-CN" sz="3200" dirty="0"/>
              <a:t>——LR</a:t>
            </a:r>
            <a:endParaRPr lang="zh-CN" altLang="en-US" sz="3200" dirty="0"/>
          </a:p>
        </p:txBody>
      </p:sp>
      <p:sp>
        <p:nvSpPr>
          <p:cNvPr id="4" name="内容占位符 2"/>
          <p:cNvSpPr txBox="1">
            <a:spLocks/>
          </p:cNvSpPr>
          <p:nvPr/>
        </p:nvSpPr>
        <p:spPr bwMode="auto">
          <a:xfrm>
            <a:off x="411479" y="1653228"/>
            <a:ext cx="11369041"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kumimoji="1" lang="en-US" altLang="zh-CN" dirty="0">
                <a:latin typeface="宋体" panose="02010600030101010101" pitchFamily="2" charset="-122"/>
                <a:ea typeface="宋体" panose="02010600030101010101" pitchFamily="2" charset="-122"/>
              </a:rPr>
              <a:t>LR</a:t>
            </a:r>
            <a:r>
              <a:rPr kumimoji="1" lang="zh-CN" altLang="en-US" dirty="0">
                <a:latin typeface="宋体" panose="02010600030101010101" pitchFamily="2" charset="-122"/>
                <a:ea typeface="宋体" panose="02010600030101010101" pitchFamily="2" charset="-122"/>
              </a:rPr>
              <a:t>模型</a:t>
            </a:r>
            <a:endParaRPr kumimoji="1"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LR </a:t>
            </a:r>
            <a:r>
              <a:rPr lang="zh-CN" altLang="zh-CN" sz="1600" dirty="0">
                <a:latin typeface="宋体" panose="02010600030101010101" pitchFamily="2" charset="-122"/>
                <a:ea typeface="宋体" panose="02010600030101010101" pitchFamily="2" charset="-122"/>
              </a:rPr>
              <a:t>使用了 </a:t>
            </a:r>
            <a:r>
              <a:rPr lang="en-US" altLang="zh-CN" sz="1600" dirty="0">
                <a:latin typeface="宋体" panose="02010600030101010101" pitchFamily="2" charset="-122"/>
                <a:ea typeface="宋体" panose="02010600030101010101" pitchFamily="2" charset="-122"/>
              </a:rPr>
              <a:t>Logistic </a:t>
            </a:r>
            <a:r>
              <a:rPr lang="zh-CN" altLang="zh-CN" sz="1600" dirty="0">
                <a:latin typeface="宋体" panose="02010600030101010101" pitchFamily="2" charset="-122"/>
                <a:ea typeface="宋体" panose="02010600030101010101" pitchFamily="2" charset="-122"/>
              </a:rPr>
              <a:t>变换将函数值映射到</a:t>
            </a:r>
            <a:r>
              <a:rPr lang="en-US" altLang="zh-CN" sz="1600" dirty="0">
                <a:latin typeface="宋体" panose="02010600030101010101" pitchFamily="2" charset="-122"/>
                <a:ea typeface="宋体" panose="02010600030101010101" pitchFamily="2" charset="-122"/>
              </a:rPr>
              <a:t> 0~1 </a:t>
            </a:r>
            <a:r>
              <a:rPr lang="zh-CN" altLang="zh-CN" sz="1600" dirty="0">
                <a:latin typeface="宋体" panose="02010600030101010101" pitchFamily="2" charset="-122"/>
                <a:ea typeface="宋体" panose="02010600030101010101" pitchFamily="2" charset="-122"/>
              </a:rPr>
              <a:t>区间，映射后的函数值就是</a:t>
            </a:r>
            <a:r>
              <a:rPr lang="en-US" altLang="zh-CN" sz="1600" dirty="0">
                <a:latin typeface="宋体" panose="02010600030101010101" pitchFamily="2" charset="-122"/>
                <a:ea typeface="宋体" panose="02010600030101010101" pitchFamily="2" charset="-122"/>
              </a:rPr>
              <a:t> CTR </a:t>
            </a:r>
            <a:r>
              <a:rPr lang="zh-CN" altLang="zh-CN" sz="1600" dirty="0">
                <a:latin typeface="宋体" panose="02010600030101010101" pitchFamily="2" charset="-122"/>
                <a:ea typeface="宋体" panose="02010600030101010101" pitchFamily="2" charset="-122"/>
              </a:rPr>
              <a:t>的预估值。</a:t>
            </a: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正则化</a:t>
            </a:r>
            <a:endParaRPr lang="en-US" altLang="zh-CN" dirty="0">
              <a:latin typeface="宋体" panose="02010600030101010101" pitchFamily="2" charset="-122"/>
              <a:ea typeface="宋体" panose="02010600030101010101" pitchFamily="2" charset="-122"/>
            </a:endParaRPr>
          </a:p>
          <a:p>
            <a:pPr marL="800100" lvl="1" indent="-342900" algn="l">
              <a:lnSpc>
                <a:spcPct val="150000"/>
              </a:lnSpc>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L1 </a:t>
            </a:r>
            <a:r>
              <a:rPr lang="zh-CN" altLang="zh-CN" sz="1600" dirty="0">
                <a:latin typeface="宋体" panose="02010600030101010101" pitchFamily="2" charset="-122"/>
                <a:ea typeface="宋体" panose="02010600030101010101" pitchFamily="2" charset="-122"/>
              </a:rPr>
              <a:t>正则可以产生稀疏性，即让模型部分特征的系数为</a:t>
            </a:r>
            <a:r>
              <a:rPr lang="en-US" altLang="zh-CN" sz="1600" dirty="0">
                <a:latin typeface="宋体" panose="02010600030101010101" pitchFamily="2" charset="-122"/>
                <a:ea typeface="宋体" panose="02010600030101010101" pitchFamily="2" charset="-122"/>
              </a:rPr>
              <a:t> 0</a:t>
            </a:r>
            <a:r>
              <a:rPr lang="zh-CN" altLang="zh-CN" sz="1600" dirty="0">
                <a:latin typeface="宋体" panose="02010600030101010101" pitchFamily="2" charset="-122"/>
                <a:ea typeface="宋体" panose="02010600030101010101" pitchFamily="2" charset="-122"/>
              </a:rPr>
              <a:t>。这样做有几个好处：首先可以让模型简单，防止过拟合；其次能选择有效特征，提高性能。如图</a:t>
            </a:r>
            <a:r>
              <a:rPr lang="en-US" altLang="zh-CN" sz="1600" dirty="0">
                <a:latin typeface="宋体" panose="02010600030101010101" pitchFamily="2" charset="-122"/>
                <a:ea typeface="宋体" panose="02010600030101010101" pitchFamily="2" charset="-122"/>
              </a:rPr>
              <a:t>9-6</a:t>
            </a:r>
            <a:r>
              <a:rPr lang="zh-CN" altLang="zh-CN" sz="1600" dirty="0">
                <a:latin typeface="宋体" panose="02010600030101010101" pitchFamily="2" charset="-122"/>
                <a:ea typeface="宋体" panose="02010600030101010101" pitchFamily="2" charset="-122"/>
              </a:rPr>
              <a:t>所示，最优解出现在损失函数的等值线和约束函数</a:t>
            </a:r>
            <a:r>
              <a:rPr lang="en-US" altLang="zh-CN" sz="1600" dirty="0">
                <a:latin typeface="宋体" panose="02010600030101010101" pitchFamily="2" charset="-122"/>
                <a:ea typeface="宋体" panose="02010600030101010101" pitchFamily="2" charset="-122"/>
              </a:rPr>
              <a:t> L1 </a:t>
            </a:r>
            <a:r>
              <a:rPr lang="zh-CN" altLang="zh-CN" sz="1600" dirty="0">
                <a:latin typeface="宋体" panose="02010600030101010101" pitchFamily="2" charset="-122"/>
                <a:ea typeface="宋体" panose="02010600030101010101" pitchFamily="2" charset="-122"/>
              </a:rPr>
              <a:t>相切的地方，即凸点</a:t>
            </a:r>
            <a:r>
              <a:rPr lang="en-US" altLang="zh-CN" sz="1600"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而菱形的凸点往往出现在坐标轴上（系数</a:t>
            </a:r>
            <a:r>
              <a:rPr lang="en-US" altLang="zh-CN" sz="1600" dirty="0">
                <a:latin typeface="宋体" panose="02010600030101010101" pitchFamily="2" charset="-122"/>
                <a:ea typeface="宋体" panose="02010600030101010101" pitchFamily="2" charset="-122"/>
              </a:rPr>
              <a:t> w1 </a:t>
            </a:r>
            <a:r>
              <a:rPr lang="zh-CN" altLang="zh-CN"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 w2 </a:t>
            </a:r>
            <a:r>
              <a:rPr lang="zh-CN" altLang="zh-CN"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 0</a:t>
            </a:r>
            <a:r>
              <a:rPr lang="zh-CN" altLang="zh-CN" sz="1600" dirty="0">
                <a:latin typeface="宋体" panose="02010600030101010101" pitchFamily="2" charset="-122"/>
                <a:ea typeface="宋体" panose="02010600030101010101" pitchFamily="2" charset="-122"/>
              </a:rPr>
              <a:t>），最终产生了稀疏性。</a:t>
            </a:r>
          </a:p>
        </p:txBody>
      </p:sp>
    </p:spTree>
    <p:extLst>
      <p:ext uri="{BB962C8B-B14F-4D97-AF65-F5344CB8AC3E}">
        <p14:creationId xmlns:p14="http://schemas.microsoft.com/office/powerpoint/2010/main" val="409924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593558" y="1327760"/>
            <a:ext cx="11341768"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离散化</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LR </a:t>
            </a:r>
            <a:r>
              <a:rPr lang="zh-CN" altLang="zh-CN" sz="1600" dirty="0">
                <a:latin typeface="宋体" panose="02010600030101010101" pitchFamily="2" charset="-122"/>
                <a:ea typeface="宋体" panose="02010600030101010101" pitchFamily="2" charset="-122"/>
              </a:rPr>
              <a:t>处理离散特征可谓得心应手，但处理连续特征的时候需要进行离散化。</a:t>
            </a:r>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通常连续特征会包含：大量的反馈</a:t>
            </a:r>
            <a:r>
              <a:rPr lang="en-US" altLang="zh-CN" sz="1600" dirty="0">
                <a:latin typeface="宋体" panose="02010600030101010101" pitchFamily="2" charset="-122"/>
                <a:ea typeface="宋体" panose="02010600030101010101" pitchFamily="2" charset="-122"/>
              </a:rPr>
              <a:t> CTR </a:t>
            </a:r>
            <a:r>
              <a:rPr lang="zh-CN" altLang="zh-CN" sz="1600" dirty="0">
                <a:latin typeface="宋体" panose="02010600030101010101" pitchFamily="2" charset="-122"/>
                <a:ea typeface="宋体" panose="02010600030101010101" pitchFamily="2" charset="-122"/>
              </a:rPr>
              <a:t>特征、表示语义相似的值特征、年龄价格等属性特征</a:t>
            </a:r>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以年龄为例，可以用</a:t>
            </a:r>
            <a:r>
              <a:rPr lang="zh-CN" altLang="zh-CN" sz="1600" b="1" dirty="0">
                <a:latin typeface="宋体" panose="02010600030101010101" pitchFamily="2" charset="-122"/>
                <a:ea typeface="宋体" panose="02010600030101010101" pitchFamily="2" charset="-122"/>
              </a:rPr>
              <a:t>业务知识分桶</a:t>
            </a:r>
            <a:r>
              <a:rPr lang="zh-CN" altLang="zh-CN"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zh-CN" sz="1200" dirty="0">
                <a:latin typeface="宋体" panose="02010600030101010101" pitchFamily="2" charset="-122"/>
                <a:ea typeface="宋体" panose="02010600030101010101" pitchFamily="2" charset="-122"/>
              </a:rPr>
              <a:t>如用小学、初中、高中、大学、工作的平均年龄区间做分桶；</a:t>
            </a:r>
            <a:endParaRPr lang="en-US" altLang="zh-CN" sz="12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zh-CN" sz="1200" dirty="0">
                <a:latin typeface="宋体" panose="02010600030101010101" pitchFamily="2" charset="-122"/>
                <a:ea typeface="宋体" panose="02010600030101010101" pitchFamily="2" charset="-122"/>
              </a:rPr>
              <a:t>也可以通过</a:t>
            </a:r>
            <a:r>
              <a:rPr lang="zh-CN" altLang="zh-CN" sz="1200" b="1" dirty="0">
                <a:latin typeface="宋体" panose="02010600030101010101" pitchFamily="2" charset="-122"/>
                <a:ea typeface="宋体" panose="02010600030101010101" pitchFamily="2" charset="-122"/>
              </a:rPr>
              <a:t>统计量分桶</a:t>
            </a:r>
            <a:r>
              <a:rPr lang="zh-CN" altLang="zh-CN" sz="1200" dirty="0">
                <a:latin typeface="宋体" panose="02010600030101010101" pitchFamily="2" charset="-122"/>
                <a:ea typeface="宋体" panose="02010600030101010101" pitchFamily="2" charset="-122"/>
              </a:rPr>
              <a:t>，使各个分桶内的数据均匀分布。</a:t>
            </a:r>
          </a:p>
          <a:p>
            <a:pPr algn="l">
              <a:buFont typeface="Wingdings" panose="05000000000000000000" pitchFamily="2" charset="2"/>
              <a:buChar char="Ø"/>
            </a:pPr>
            <a:endParaRPr lang="en-US" altLang="zh-CN" dirty="0">
              <a:latin typeface="宋体" panose="02010600030101010101" pitchFamily="2" charset="-122"/>
              <a:ea typeface="宋体" panose="02010600030101010101" pitchFamily="2" charset="-122"/>
            </a:endParaRPr>
          </a:p>
        </p:txBody>
      </p:sp>
      <p:sp>
        <p:nvSpPr>
          <p:cNvPr id="8"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——LR</a:t>
            </a:r>
            <a:endParaRPr lang="zh-CN" altLang="en-US" sz="3200" dirty="0"/>
          </a:p>
        </p:txBody>
      </p:sp>
    </p:spTree>
    <p:extLst>
      <p:ext uri="{BB962C8B-B14F-4D97-AF65-F5344CB8AC3E}">
        <p14:creationId xmlns:p14="http://schemas.microsoft.com/office/powerpoint/2010/main" val="178896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——LR</a:t>
            </a:r>
            <a:endParaRPr lang="zh-CN" altLang="en-US" sz="3200" dirty="0"/>
          </a:p>
        </p:txBody>
      </p:sp>
      <p:sp>
        <p:nvSpPr>
          <p:cNvPr id="4" name="内容占位符 2"/>
          <p:cNvSpPr txBox="1">
            <a:spLocks/>
          </p:cNvSpPr>
          <p:nvPr/>
        </p:nvSpPr>
        <p:spPr bwMode="auto">
          <a:xfrm>
            <a:off x="822959" y="1283368"/>
            <a:ext cx="10625830" cy="451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SimSun" charset="-122"/>
                <a:ea typeface="SimSun" charset="-122"/>
                <a:cs typeface="SimSun" charset="-122"/>
              </a:rPr>
              <a:t>特征组合</a:t>
            </a:r>
            <a:endParaRPr lang="en-US" altLang="zh-CN" dirty="0">
              <a:latin typeface="SimSun" charset="-122"/>
              <a:ea typeface="SimSun" charset="-122"/>
              <a:cs typeface="SimSun" charset="-122"/>
            </a:endParaRPr>
          </a:p>
          <a:p>
            <a:pPr marL="342900" indent="-342900" algn="l">
              <a:buFont typeface="Arial" panose="020B0604020202020204" pitchFamily="34" charset="0"/>
              <a:buChar char="•"/>
            </a:pPr>
            <a:endParaRPr lang="en-US" altLang="zh-CN" dirty="0">
              <a:latin typeface="SimSun" charset="-122"/>
              <a:ea typeface="SimSun" charset="-122"/>
              <a:cs typeface="SimSun" charset="-122"/>
            </a:endParaRPr>
          </a:p>
          <a:p>
            <a:pPr marL="342900" indent="-342900" algn="l">
              <a:buFont typeface="Arial" panose="020B0604020202020204" pitchFamily="34" charset="0"/>
              <a:buChar char="•"/>
            </a:pPr>
            <a:r>
              <a:rPr lang="en-US" altLang="zh-CN" dirty="0">
                <a:latin typeface="SimSun" charset="-122"/>
                <a:ea typeface="SimSun" charset="-122"/>
                <a:cs typeface="SimSun" charset="-122"/>
              </a:rPr>
              <a:t>LR </a:t>
            </a:r>
            <a:r>
              <a:rPr lang="zh-CN" altLang="zh-CN" dirty="0">
                <a:latin typeface="SimSun" charset="-122"/>
                <a:ea typeface="SimSun" charset="-122"/>
                <a:cs typeface="SimSun" charset="-122"/>
              </a:rPr>
              <a:t>由于是线性模型，不能自动进行非线性变换，需要大量的人工特征组合。</a:t>
            </a:r>
            <a:endParaRPr lang="en-US" altLang="zh-CN" dirty="0">
              <a:latin typeface="SimSun" charset="-122"/>
              <a:ea typeface="SimSun" charset="-122"/>
              <a:cs typeface="SimSun" charset="-122"/>
            </a:endParaRPr>
          </a:p>
          <a:p>
            <a:pPr marL="342900" indent="-342900" algn="l">
              <a:buFont typeface="Arial" panose="020B0604020202020204" pitchFamily="34" charset="0"/>
              <a:buChar char="•"/>
            </a:pPr>
            <a:endParaRPr lang="en-US" altLang="zh-CN" dirty="0">
              <a:latin typeface="SimSun" charset="-122"/>
              <a:ea typeface="SimSun" charset="-122"/>
              <a:cs typeface="SimSun" charset="-122"/>
            </a:endParaRPr>
          </a:p>
          <a:p>
            <a:pPr marL="342900" indent="-342900" algn="l">
              <a:buFont typeface="Arial" panose="020B0604020202020204" pitchFamily="34" charset="0"/>
              <a:buChar char="•"/>
            </a:pPr>
            <a:r>
              <a:rPr lang="zh-CN" altLang="zh-CN" dirty="0">
                <a:latin typeface="SimSun" charset="-122"/>
                <a:ea typeface="SimSun" charset="-122"/>
                <a:cs typeface="SimSun" charset="-122"/>
              </a:rPr>
              <a:t>广告特征里往往有三类维度（</a:t>
            </a:r>
            <a:r>
              <a:rPr lang="en-US" altLang="zh-CN" dirty="0" err="1">
                <a:latin typeface="SimSun" charset="-122"/>
                <a:ea typeface="SimSun" charset="-122"/>
                <a:cs typeface="SimSun" charset="-122"/>
              </a:rPr>
              <a:t>a,u,c</a:t>
            </a:r>
            <a:r>
              <a:rPr lang="zh-CN" altLang="zh-CN" dirty="0">
                <a:latin typeface="SimSun" charset="-122"/>
                <a:ea typeface="SimSun" charset="-122"/>
                <a:cs typeface="SimSun" charset="-122"/>
              </a:rPr>
              <a:t>），分别是广告类特征、用户类特征、上下文类特征。</a:t>
            </a:r>
            <a:endParaRPr lang="en-US" altLang="zh-CN" dirty="0"/>
          </a:p>
        </p:txBody>
      </p:sp>
    </p:spTree>
    <p:extLst>
      <p:ext uri="{BB962C8B-B14F-4D97-AF65-F5344CB8AC3E}">
        <p14:creationId xmlns:p14="http://schemas.microsoft.com/office/powerpoint/2010/main" val="3540797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——GBDT</a:t>
            </a:r>
            <a:endParaRPr lang="zh-CN" altLang="en-US" sz="3200" dirty="0"/>
          </a:p>
        </p:txBody>
      </p:sp>
      <p:sp>
        <p:nvSpPr>
          <p:cNvPr id="4" name="内容占位符 2"/>
          <p:cNvSpPr txBox="1">
            <a:spLocks/>
          </p:cNvSpPr>
          <p:nvPr/>
        </p:nvSpPr>
        <p:spPr bwMode="auto">
          <a:xfrm>
            <a:off x="785380" y="1528176"/>
            <a:ext cx="1113390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lnSpc>
                <a:spcPct val="100000"/>
              </a:lnSpc>
              <a:buFont typeface="Arial" panose="020B0604020202020204" pitchFamily="34" charset="0"/>
              <a:buChar char="•"/>
            </a:pPr>
            <a:r>
              <a:rPr lang="en-US" altLang="zh-CN" dirty="0">
                <a:latin typeface="宋体" panose="02010600030101010101" pitchFamily="2" charset="-122"/>
                <a:ea typeface="宋体" panose="02010600030101010101" pitchFamily="2" charset="-122"/>
              </a:rPr>
              <a:t>GBDT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Gradient Boosting Decision Tree</a:t>
            </a:r>
            <a:r>
              <a:rPr lang="zh-CN" altLang="en-US" dirty="0">
                <a:latin typeface="宋体" panose="02010600030101010101" pitchFamily="2" charset="-122"/>
                <a:ea typeface="宋体" panose="02010600030101010101" pitchFamily="2" charset="-122"/>
              </a:rPr>
              <a:t>）是一种典型的基于回归树的 </a:t>
            </a:r>
            <a:r>
              <a:rPr lang="en-US" altLang="zh-CN" dirty="0">
                <a:latin typeface="宋体" panose="02010600030101010101" pitchFamily="2" charset="-122"/>
                <a:ea typeface="宋体" panose="02010600030101010101" pitchFamily="2" charset="-122"/>
              </a:rPr>
              <a:t>boosting </a:t>
            </a:r>
            <a:r>
              <a:rPr lang="zh-CN" altLang="en-US" dirty="0">
                <a:latin typeface="宋体" panose="02010600030101010101" pitchFamily="2" charset="-122"/>
                <a:ea typeface="宋体" panose="02010600030101010101" pitchFamily="2" charset="-122"/>
              </a:rPr>
              <a:t>算法。</a:t>
            </a:r>
            <a:endParaRPr lang="en-US" altLang="zh-CN" dirty="0">
              <a:latin typeface="宋体" panose="02010600030101010101" pitchFamily="2" charset="-122"/>
              <a:ea typeface="宋体" panose="02010600030101010101" pitchFamily="2" charset="-122"/>
            </a:endParaRPr>
          </a:p>
          <a:p>
            <a:pPr marL="342900" indent="-342900" algn="l">
              <a:lnSpc>
                <a:spcPct val="100000"/>
              </a:lnSpc>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梯度提升（</a:t>
            </a:r>
            <a:r>
              <a:rPr lang="en-US" altLang="zh-CN" sz="1600" dirty="0">
                <a:latin typeface="宋体" panose="02010600030101010101" pitchFamily="2" charset="-122"/>
                <a:ea typeface="宋体" panose="02010600030101010101" pitchFamily="2" charset="-122"/>
              </a:rPr>
              <a:t>Gradient Boosting</a:t>
            </a:r>
            <a:r>
              <a:rPr lang="zh-CN" altLang="en-US" sz="1600" dirty="0">
                <a:latin typeface="宋体" panose="02010600030101010101" pitchFamily="2" charset="-122"/>
                <a:ea typeface="宋体" panose="02010600030101010101" pitchFamily="2" charset="-122"/>
              </a:rPr>
              <a:t>）：每次建树是在之前建树损失函数的梯度下降方向上进行优化，因为梯度方向（求导） 是函数变化最陡的方向。不断优化之前的弱分类器，得到更强的分类器。每一棵树学的是之前所有树学习内容之和的残差。</a:t>
            </a:r>
          </a:p>
          <a:p>
            <a:pPr marL="800100" lvl="1"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回归树（</a:t>
            </a:r>
            <a:r>
              <a:rPr lang="en-US" altLang="zh-CN" sz="1600" dirty="0">
                <a:latin typeface="宋体" panose="02010600030101010101" pitchFamily="2" charset="-122"/>
                <a:ea typeface="宋体" panose="02010600030101010101" pitchFamily="2" charset="-122"/>
              </a:rPr>
              <a:t>Regression Tree</a:t>
            </a:r>
            <a:r>
              <a:rPr lang="zh-CN" altLang="en-US" sz="1600" dirty="0">
                <a:latin typeface="宋体" panose="02010600030101010101" pitchFamily="2" charset="-122"/>
                <a:ea typeface="宋体" panose="02010600030101010101" pitchFamily="2" charset="-122"/>
              </a:rPr>
              <a:t>）：注意，这里使用的是回归树而非决策树，通过最小化 </a:t>
            </a:r>
            <a:r>
              <a:rPr lang="en-US" altLang="zh-CN" sz="1600" dirty="0">
                <a:latin typeface="宋体" panose="02010600030101010101" pitchFamily="2" charset="-122"/>
                <a:ea typeface="宋体" panose="02010600030101010101" pitchFamily="2" charset="-122"/>
              </a:rPr>
              <a:t>log </a:t>
            </a:r>
            <a:r>
              <a:rPr lang="zh-CN" altLang="en-US" sz="1600" dirty="0">
                <a:latin typeface="宋体" panose="02010600030101010101" pitchFamily="2" charset="-122"/>
                <a:ea typeface="宋体" panose="02010600030101010101" pitchFamily="2" charset="-122"/>
              </a:rPr>
              <a:t>损失函数找到最合理的分支，直到叶子节点上所有值唯一 （残差为 </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），或者达到预设条件（树的深度）。若叶子节点上的值不唯一，则以该节点上的平均值作为预测值</a:t>
            </a:r>
          </a:p>
          <a:p>
            <a:pPr algn="l">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395090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——GBDT</a:t>
            </a:r>
            <a:endParaRPr lang="zh-CN" altLang="en-US" sz="3200" dirty="0"/>
          </a:p>
        </p:txBody>
      </p:sp>
      <p:sp>
        <p:nvSpPr>
          <p:cNvPr id="4" name="内容占位符 2"/>
          <p:cNvSpPr txBox="1">
            <a:spLocks/>
          </p:cNvSpPr>
          <p:nvPr/>
        </p:nvSpPr>
        <p:spPr bwMode="auto">
          <a:xfrm>
            <a:off x="695403" y="1433302"/>
            <a:ext cx="10801194" cy="399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核心问题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：回归树如何优化？</a:t>
            </a:r>
            <a:endParaRPr lang="en-US" altLang="zh-CN" dirty="0">
              <a:latin typeface="宋体" panose="02010600030101010101" pitchFamily="2" charset="-122"/>
              <a:ea typeface="宋体" panose="02010600030101010101" pitchFamily="2" charset="-122"/>
            </a:endParaRPr>
          </a:p>
          <a:p>
            <a:pPr algn="l"/>
            <a:endParaRPr lang="zh-CN" altLang="en-US"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核心问题 </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：如何将多个弱分类器组合成一个强分类器？</a:t>
            </a:r>
          </a:p>
          <a:p>
            <a:pPr marL="800100" lvl="1" indent="-342900" algn="l">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algn="l"/>
            <a:endParaRPr lang="en-US" altLang="zh-CN" dirty="0"/>
          </a:p>
        </p:txBody>
      </p:sp>
    </p:spTree>
    <p:extLst>
      <p:ext uri="{BB962C8B-B14F-4D97-AF65-F5344CB8AC3E}">
        <p14:creationId xmlns:p14="http://schemas.microsoft.com/office/powerpoint/2010/main" val="282831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——GBDT</a:t>
            </a:r>
            <a:endParaRPr lang="zh-CN" altLang="en-US" sz="3200" dirty="0"/>
          </a:p>
        </p:txBody>
      </p:sp>
      <p:sp>
        <p:nvSpPr>
          <p:cNvPr id="4" name="内容占位符 2"/>
          <p:cNvSpPr txBox="1">
            <a:spLocks/>
          </p:cNvSpPr>
          <p:nvPr/>
        </p:nvSpPr>
        <p:spPr bwMode="auto">
          <a:xfrm>
            <a:off x="930443" y="1252396"/>
            <a:ext cx="9824164" cy="217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特征工程</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由于</a:t>
            </a:r>
            <a:r>
              <a:rPr lang="en-US" altLang="zh-CN" sz="1600" dirty="0">
                <a:latin typeface="宋体" panose="02010600030101010101" pitchFamily="2" charset="-122"/>
                <a:ea typeface="宋体" panose="02010600030101010101" pitchFamily="2" charset="-122"/>
              </a:rPr>
              <a:t> GBDT </a:t>
            </a:r>
            <a:r>
              <a:rPr lang="zh-CN" altLang="zh-CN" sz="1600" dirty="0">
                <a:latin typeface="宋体" panose="02010600030101010101" pitchFamily="2" charset="-122"/>
                <a:ea typeface="宋体" panose="02010600030101010101" pitchFamily="2" charset="-122"/>
              </a:rPr>
              <a:t>不善于处理大量</a:t>
            </a:r>
            <a:r>
              <a:rPr lang="en-US" altLang="zh-CN" sz="1600" dirty="0">
                <a:latin typeface="宋体" panose="02010600030101010101" pitchFamily="2" charset="-122"/>
                <a:ea typeface="宋体" panose="02010600030101010101" pitchFamily="2" charset="-122"/>
              </a:rPr>
              <a:t> id </a:t>
            </a:r>
            <a:r>
              <a:rPr lang="zh-CN" altLang="zh-CN" sz="1600" dirty="0">
                <a:latin typeface="宋体" panose="02010600030101010101" pitchFamily="2" charset="-122"/>
                <a:ea typeface="宋体" panose="02010600030101010101" pitchFamily="2" charset="-122"/>
              </a:rPr>
              <a:t>类离散特征（</a:t>
            </a:r>
            <a:r>
              <a:rPr lang="zh-CN" altLang="en-US" sz="1600" dirty="0">
                <a:latin typeface="宋体" panose="02010600030101010101" pitchFamily="2" charset="-122"/>
                <a:ea typeface="宋体" panose="02010600030101010101" pitchFamily="2" charset="-122"/>
              </a:rPr>
              <a:t>之后</a:t>
            </a:r>
            <a:r>
              <a:rPr lang="zh-CN" altLang="zh-CN" sz="1600" dirty="0">
                <a:latin typeface="宋体" panose="02010600030101010101" pitchFamily="2" charset="-122"/>
                <a:ea typeface="宋体" panose="02010600030101010101" pitchFamily="2" charset="-122"/>
              </a:rPr>
              <a:t>会详细说明），但是却善于处理连续的特征，一般的做法是用各种</a:t>
            </a:r>
            <a:r>
              <a:rPr lang="en-US" altLang="zh-CN" sz="1600" dirty="0">
                <a:latin typeface="宋体" panose="02010600030101010101" pitchFamily="2" charset="-122"/>
                <a:ea typeface="宋体" panose="02010600030101010101" pitchFamily="2" charset="-122"/>
              </a:rPr>
              <a:t> CTR </a:t>
            </a:r>
            <a:r>
              <a:rPr lang="zh-CN" altLang="zh-CN" sz="1600" dirty="0">
                <a:latin typeface="宋体" panose="02010600030101010101" pitchFamily="2" charset="-122"/>
                <a:ea typeface="宋体" panose="02010600030101010101" pitchFamily="2" charset="-122"/>
              </a:rPr>
              <a:t>反馈特征来做交叉，来范化地表达信息。在这种情况下，信息会大量存在于动态特征中，而少量存在于模型中（对比</a:t>
            </a:r>
            <a:r>
              <a:rPr lang="en-US" altLang="zh-CN" sz="1600" dirty="0">
                <a:latin typeface="宋体" panose="02010600030101010101" pitchFamily="2" charset="-122"/>
                <a:ea typeface="宋体" panose="02010600030101010101" pitchFamily="2" charset="-122"/>
              </a:rPr>
              <a:t> LR</a:t>
            </a:r>
            <a:r>
              <a:rPr lang="zh-CN" altLang="zh-CN" sz="1600" dirty="0">
                <a:latin typeface="宋体" panose="02010600030101010101" pitchFamily="2" charset="-122"/>
                <a:ea typeface="宋体" panose="02010600030101010101" pitchFamily="2" charset="-122"/>
              </a:rPr>
              <a:t>，信息几乎都存在于模型中）</a:t>
            </a:r>
            <a:endParaRPr lang="en-US" altLang="zh-CN" sz="1600" dirty="0">
              <a:latin typeface="宋体" panose="02010600030101010101" pitchFamily="2" charset="-122"/>
              <a:ea typeface="宋体" panose="02010600030101010101" pitchFamily="2"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2501980" y="3429000"/>
            <a:ext cx="7444124" cy="3019926"/>
          </a:xfrm>
          <a:prstGeom prst="rect">
            <a:avLst/>
          </a:prstGeom>
        </p:spPr>
      </p:pic>
    </p:spTree>
    <p:extLst>
      <p:ext uri="{BB962C8B-B14F-4D97-AF65-F5344CB8AC3E}">
        <p14:creationId xmlns:p14="http://schemas.microsoft.com/office/powerpoint/2010/main" val="358323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——GBDT</a:t>
            </a:r>
            <a:endParaRPr lang="zh-CN" altLang="en-US" sz="3200" dirty="0"/>
          </a:p>
        </p:txBody>
      </p:sp>
      <p:sp>
        <p:nvSpPr>
          <p:cNvPr id="4" name="内容占位符 2"/>
          <p:cNvSpPr txBox="1">
            <a:spLocks/>
          </p:cNvSpPr>
          <p:nvPr/>
        </p:nvSpPr>
        <p:spPr bwMode="auto">
          <a:xfrm>
            <a:off x="962527" y="1233485"/>
            <a:ext cx="9824164" cy="503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优缺点</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优点：</a:t>
            </a:r>
            <a:endParaRPr lang="en-US" altLang="zh-CN" sz="18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可以把树的生成过程理解成自动进行多维度的特征组合的过程，从根结点到叶子节点上的整个路径（多个特征值判断），才能最终决定一棵树的预测值。</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对于连续型特征的处理，</a:t>
            </a:r>
            <a:r>
              <a:rPr lang="en-US" altLang="zh-CN" sz="1600" dirty="0">
                <a:latin typeface="宋体" panose="02010600030101010101" pitchFamily="2" charset="-122"/>
                <a:ea typeface="宋体" panose="02010600030101010101" pitchFamily="2" charset="-122"/>
              </a:rPr>
              <a:t>GBDT </a:t>
            </a:r>
            <a:r>
              <a:rPr lang="zh-CN" altLang="en-US" sz="1600" dirty="0">
                <a:latin typeface="宋体" panose="02010600030101010101" pitchFamily="2" charset="-122"/>
                <a:ea typeface="宋体" panose="02010600030101010101" pitchFamily="2" charset="-122"/>
              </a:rPr>
              <a:t>可以拆分出一个临界阈值，比如大于 </a:t>
            </a:r>
            <a:r>
              <a:rPr lang="en-US" altLang="zh-CN" sz="1600" dirty="0">
                <a:latin typeface="宋体" panose="02010600030101010101" pitchFamily="2" charset="-122"/>
                <a:ea typeface="宋体" panose="02010600030101010101" pitchFamily="2" charset="-122"/>
              </a:rPr>
              <a:t>0.027 </a:t>
            </a:r>
            <a:r>
              <a:rPr lang="zh-CN" altLang="en-US" sz="1600" dirty="0">
                <a:latin typeface="宋体" panose="02010600030101010101" pitchFamily="2" charset="-122"/>
                <a:ea typeface="宋体" panose="02010600030101010101" pitchFamily="2" charset="-122"/>
              </a:rPr>
              <a:t>走左子树，小于等于 </a:t>
            </a:r>
            <a:r>
              <a:rPr lang="en-US" altLang="zh-CN" sz="1600" dirty="0">
                <a:latin typeface="宋体" panose="02010600030101010101" pitchFamily="2" charset="-122"/>
                <a:ea typeface="宋体" panose="02010600030101010101" pitchFamily="2" charset="-122"/>
              </a:rPr>
              <a:t>0.027</a:t>
            </a:r>
            <a:r>
              <a:rPr lang="zh-CN" altLang="en-US" sz="1600" dirty="0">
                <a:latin typeface="宋体" panose="02010600030101010101" pitchFamily="2" charset="-122"/>
                <a:ea typeface="宋体" panose="02010600030101010101" pitchFamily="2" charset="-122"/>
              </a:rPr>
              <a:t>（或者默认值）走右子树，这样很好地规避了人工离散化的问题。</a:t>
            </a:r>
          </a:p>
          <a:p>
            <a:pPr marL="800100" lvl="1" indent="-342900" algn="l">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缺点：</a:t>
            </a:r>
            <a:endParaRPr lang="en-US" altLang="zh-CN" sz="18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对于海量的 </a:t>
            </a:r>
            <a:r>
              <a:rPr lang="en-US" altLang="zh-CN" sz="1600" dirty="0">
                <a:latin typeface="宋体" panose="02010600030101010101" pitchFamily="2" charset="-122"/>
                <a:ea typeface="宋体" panose="02010600030101010101" pitchFamily="2" charset="-122"/>
              </a:rPr>
              <a:t>id </a:t>
            </a:r>
            <a:r>
              <a:rPr lang="zh-CN" altLang="en-US" sz="1600" dirty="0">
                <a:latin typeface="宋体" panose="02010600030101010101" pitchFamily="2" charset="-122"/>
                <a:ea typeface="宋体" panose="02010600030101010101" pitchFamily="2" charset="-122"/>
              </a:rPr>
              <a:t>类特征，</a:t>
            </a:r>
            <a:r>
              <a:rPr lang="en-US" altLang="zh-CN" sz="1600" dirty="0">
                <a:latin typeface="宋体" panose="02010600030101010101" pitchFamily="2" charset="-122"/>
                <a:ea typeface="宋体" panose="02010600030101010101" pitchFamily="2" charset="-122"/>
              </a:rPr>
              <a:t>GBDT </a:t>
            </a:r>
            <a:r>
              <a:rPr lang="zh-CN" altLang="en-US" sz="1600" dirty="0">
                <a:latin typeface="宋体" panose="02010600030101010101" pitchFamily="2" charset="-122"/>
                <a:ea typeface="宋体" panose="02010600030101010101" pitchFamily="2" charset="-122"/>
              </a:rPr>
              <a:t>由于树的深度和颗树限制（防止过拟合），不能有效的存储；</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另外海量特征在也会存在性能瓶颈，工业实践表明，当 </a:t>
            </a:r>
            <a:r>
              <a:rPr lang="en-US" altLang="zh-CN" sz="1600" dirty="0">
                <a:latin typeface="宋体" panose="02010600030101010101" pitchFamily="2" charset="-122"/>
                <a:ea typeface="宋体" panose="02010600030101010101" pitchFamily="2" charset="-122"/>
              </a:rPr>
              <a:t>GBDT </a:t>
            </a:r>
            <a:r>
              <a:rPr lang="zh-CN" altLang="en-US" sz="1600" dirty="0">
                <a:latin typeface="宋体" panose="02010600030101010101" pitchFamily="2" charset="-122"/>
                <a:ea typeface="宋体" panose="02010600030101010101" pitchFamily="2" charset="-122"/>
              </a:rPr>
              <a:t>的 </a:t>
            </a:r>
            <a:r>
              <a:rPr lang="en-US" altLang="zh-CN" sz="1600" dirty="0">
                <a:latin typeface="宋体" panose="02010600030101010101" pitchFamily="2" charset="-122"/>
                <a:ea typeface="宋体" panose="02010600030101010101" pitchFamily="2" charset="-122"/>
              </a:rPr>
              <a:t>one-hot </a:t>
            </a:r>
            <a:r>
              <a:rPr lang="zh-CN" altLang="en-US" sz="1600" dirty="0">
                <a:latin typeface="宋体" panose="02010600030101010101" pitchFamily="2" charset="-122"/>
                <a:ea typeface="宋体" panose="02010600030101010101" pitchFamily="2" charset="-122"/>
              </a:rPr>
              <a:t>特征大于 </a:t>
            </a:r>
            <a:r>
              <a:rPr lang="en-US" altLang="zh-CN" sz="1600" dirty="0">
                <a:latin typeface="宋体" panose="02010600030101010101" pitchFamily="2" charset="-122"/>
                <a:ea typeface="宋体" panose="02010600030101010101" pitchFamily="2" charset="-122"/>
              </a:rPr>
              <a:t>10 </a:t>
            </a:r>
            <a:r>
              <a:rPr lang="zh-CN" altLang="en-US" sz="1600" dirty="0">
                <a:latin typeface="宋体" panose="02010600030101010101" pitchFamily="2" charset="-122"/>
                <a:ea typeface="宋体" panose="02010600030101010101" pitchFamily="2" charset="-122"/>
              </a:rPr>
              <a:t>万维时，就必须做分布式的训练才能保证不突破内存限制。</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所以 </a:t>
            </a:r>
            <a:r>
              <a:rPr lang="en-US" altLang="zh-CN" sz="1600" dirty="0">
                <a:latin typeface="宋体" panose="02010600030101010101" pitchFamily="2" charset="-122"/>
                <a:ea typeface="宋体" panose="02010600030101010101" pitchFamily="2" charset="-122"/>
              </a:rPr>
              <a:t>GBDT </a:t>
            </a:r>
            <a:r>
              <a:rPr lang="zh-CN" altLang="en-US" sz="1600" dirty="0">
                <a:latin typeface="宋体" panose="02010600030101010101" pitchFamily="2" charset="-122"/>
                <a:ea typeface="宋体" panose="02010600030101010101" pitchFamily="2" charset="-122"/>
              </a:rPr>
              <a:t>通常配合少量的反馈 </a:t>
            </a:r>
            <a:r>
              <a:rPr lang="en-US" altLang="zh-CN" sz="1600" dirty="0">
                <a:latin typeface="宋体" panose="02010600030101010101" pitchFamily="2" charset="-122"/>
                <a:ea typeface="宋体" panose="02010600030101010101" pitchFamily="2" charset="-122"/>
              </a:rPr>
              <a:t>CTR </a:t>
            </a:r>
            <a:r>
              <a:rPr lang="zh-CN" altLang="en-US" sz="1600" dirty="0">
                <a:latin typeface="宋体" panose="02010600030101010101" pitchFamily="2" charset="-122"/>
                <a:ea typeface="宋体" panose="02010600030101010101" pitchFamily="2" charset="-122"/>
              </a:rPr>
              <a:t>特征来表达，这样虽然具有一定的范化能力，但是同时会有信息损失，对于头部资源不能有效的表达。</a:t>
            </a:r>
          </a:p>
        </p:txBody>
      </p:sp>
    </p:spTree>
    <p:extLst>
      <p:ext uri="{BB962C8B-B14F-4D97-AF65-F5344CB8AC3E}">
        <p14:creationId xmlns:p14="http://schemas.microsoft.com/office/powerpoint/2010/main" val="2382691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——GBDT+LR</a:t>
            </a:r>
            <a:endParaRPr lang="zh-CN" altLang="en-US" sz="3200" dirty="0"/>
          </a:p>
        </p:txBody>
      </p:sp>
      <p:sp>
        <p:nvSpPr>
          <p:cNvPr id="4" name="内容占位符 2"/>
          <p:cNvSpPr txBox="1">
            <a:spLocks/>
          </p:cNvSpPr>
          <p:nvPr/>
        </p:nvSpPr>
        <p:spPr bwMode="auto">
          <a:xfrm>
            <a:off x="753296" y="1194247"/>
            <a:ext cx="5807925" cy="470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训练时</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GBDT </a:t>
            </a:r>
            <a:r>
              <a:rPr lang="zh-CN" altLang="en-US" sz="1600" dirty="0">
                <a:latin typeface="宋体" panose="02010600030101010101" pitchFamily="2" charset="-122"/>
                <a:ea typeface="宋体" panose="02010600030101010101" pitchFamily="2" charset="-122"/>
              </a:rPr>
              <a:t>建树的过程相当于自动进行的特征组合和离散化，然后从根结点到叶子节点的这条路径就可以看成是不同特征进行的特征组合，用叶子节点可以唯一的表示这条路径，并作为一个离散特征传入 </a:t>
            </a:r>
            <a:r>
              <a:rPr lang="en-US" altLang="zh-CN" sz="1600" dirty="0">
                <a:latin typeface="宋体" panose="02010600030101010101" pitchFamily="2" charset="-122"/>
                <a:ea typeface="宋体" panose="02010600030101010101" pitchFamily="2" charset="-122"/>
              </a:rPr>
              <a:t>LR </a:t>
            </a:r>
            <a:r>
              <a:rPr lang="zh-CN" altLang="en-US" sz="1600" dirty="0">
                <a:latin typeface="宋体" panose="02010600030101010101" pitchFamily="2" charset="-122"/>
                <a:ea typeface="宋体" panose="02010600030101010101" pitchFamily="2" charset="-122"/>
              </a:rPr>
              <a:t>进行二次训练。</a:t>
            </a: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预测时</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会先走 </a:t>
            </a:r>
            <a:r>
              <a:rPr lang="en-US" altLang="zh-CN" sz="1600" dirty="0">
                <a:latin typeface="宋体" panose="02010600030101010101" pitchFamily="2" charset="-122"/>
                <a:ea typeface="宋体" panose="02010600030101010101" pitchFamily="2" charset="-122"/>
              </a:rPr>
              <a:t>GBDT </a:t>
            </a:r>
            <a:r>
              <a:rPr lang="zh-CN" altLang="en-US" sz="1600" dirty="0">
                <a:latin typeface="宋体" panose="02010600030101010101" pitchFamily="2" charset="-122"/>
                <a:ea typeface="宋体" panose="02010600030101010101" pitchFamily="2" charset="-122"/>
              </a:rPr>
              <a:t>的每棵树，得到某个叶子节点对应的一个离散特征（即一组特征组合），然后把该特征以 </a:t>
            </a:r>
            <a:r>
              <a:rPr lang="en-US" altLang="zh-CN" sz="1600" dirty="0">
                <a:latin typeface="宋体" panose="02010600030101010101" pitchFamily="2" charset="-122"/>
                <a:ea typeface="宋体" panose="02010600030101010101" pitchFamily="2" charset="-122"/>
              </a:rPr>
              <a:t>one-hot </a:t>
            </a:r>
            <a:r>
              <a:rPr lang="zh-CN" altLang="en-US" sz="1600" dirty="0">
                <a:latin typeface="宋体" panose="02010600030101010101" pitchFamily="2" charset="-122"/>
                <a:ea typeface="宋体" panose="02010600030101010101" pitchFamily="2" charset="-122"/>
              </a:rPr>
              <a:t>形式传入 </a:t>
            </a:r>
            <a:r>
              <a:rPr lang="en-US" altLang="zh-CN" sz="1600" dirty="0">
                <a:latin typeface="宋体" panose="02010600030101010101" pitchFamily="2" charset="-122"/>
                <a:ea typeface="宋体" panose="02010600030101010101" pitchFamily="2" charset="-122"/>
              </a:rPr>
              <a:t>LR </a:t>
            </a:r>
            <a:r>
              <a:rPr lang="zh-CN" altLang="en-US" sz="1600" dirty="0">
                <a:latin typeface="宋体" panose="02010600030101010101" pitchFamily="2" charset="-122"/>
                <a:ea typeface="宋体" panose="02010600030101010101" pitchFamily="2" charset="-122"/>
              </a:rPr>
              <a:t>进行线性加权预测。</a:t>
            </a:r>
          </a:p>
        </p:txBody>
      </p:sp>
      <p:pic>
        <p:nvPicPr>
          <p:cNvPr id="7" name="图片 6"/>
          <p:cNvPicPr/>
          <p:nvPr/>
        </p:nvPicPr>
        <p:blipFill>
          <a:blip r:embed="rId2"/>
          <a:stretch>
            <a:fillRect/>
          </a:stretch>
        </p:blipFill>
        <p:spPr>
          <a:xfrm>
            <a:off x="6693067" y="1745153"/>
            <a:ext cx="4970226" cy="3607433"/>
          </a:xfrm>
          <a:prstGeom prst="rect">
            <a:avLst/>
          </a:prstGeom>
        </p:spPr>
      </p:pic>
    </p:spTree>
    <p:extLst>
      <p:ext uri="{BB962C8B-B14F-4D97-AF65-F5344CB8AC3E}">
        <p14:creationId xmlns:p14="http://schemas.microsoft.com/office/powerpoint/2010/main" val="125322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内容占位符 2"/>
          <p:cNvSpPr txBox="1">
            <a:spLocks/>
          </p:cNvSpPr>
          <p:nvPr/>
        </p:nvSpPr>
        <p:spPr bwMode="auto">
          <a:xfrm>
            <a:off x="594360" y="1165861"/>
            <a:ext cx="1106424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lnSpc>
                <a:spcPct val="100000"/>
              </a:lnSpc>
              <a:buFont typeface="Wingdings" panose="05000000000000000000" pitchFamily="2" charset="2"/>
              <a:buChar char="Ø"/>
            </a:pPr>
            <a:r>
              <a:rPr kumimoji="1" lang="en-US" altLang="zh-CN" dirty="0"/>
              <a:t>9.1  </a:t>
            </a:r>
            <a:r>
              <a:rPr kumimoji="1" lang="en-US" altLang="zh-CN" dirty="0">
                <a:latin typeface="宋体" panose="02010600030101010101" pitchFamily="2" charset="-122"/>
                <a:ea typeface="宋体" panose="02010600030101010101" pitchFamily="2" charset="-122"/>
              </a:rPr>
              <a:t>CTR</a:t>
            </a:r>
            <a:r>
              <a:rPr kumimoji="1" lang="zh-CN" altLang="en-US" dirty="0">
                <a:latin typeface="宋体" panose="02010600030101010101" pitchFamily="2" charset="-122"/>
                <a:ea typeface="宋体" panose="02010600030101010101" pitchFamily="2" charset="-122"/>
              </a:rPr>
              <a:t>预估简介</a:t>
            </a:r>
            <a:endParaRPr kumimoji="1" lang="en-US" altLang="zh-CN" dirty="0">
              <a:latin typeface="宋体" panose="02010600030101010101" pitchFamily="2" charset="-122"/>
              <a:ea typeface="宋体" panose="02010600030101010101" pitchFamily="2" charset="-122"/>
            </a:endParaRPr>
          </a:p>
          <a:p>
            <a:pPr marL="342900" indent="-342900" algn="l">
              <a:lnSpc>
                <a:spcPct val="100000"/>
              </a:lnSpc>
              <a:buFont typeface="Wingdings" panose="05000000000000000000" pitchFamily="2" charset="2"/>
              <a:buChar char="Ø"/>
            </a:pPr>
            <a:r>
              <a:rPr kumimoji="1" lang="en-US" altLang="zh-CN" dirty="0">
                <a:latin typeface="宋体" panose="02010600030101010101" pitchFamily="2" charset="-122"/>
                <a:ea typeface="宋体" panose="02010600030101010101" pitchFamily="2" charset="-122"/>
              </a:rPr>
              <a:t>9.2 CTR</a:t>
            </a:r>
            <a:r>
              <a:rPr kumimoji="1" lang="zh-CN" altLang="en-US" dirty="0">
                <a:latin typeface="宋体" panose="02010600030101010101" pitchFamily="2" charset="-122"/>
                <a:ea typeface="宋体" panose="02010600030101010101" pitchFamily="2" charset="-122"/>
              </a:rPr>
              <a:t>预估基本过程</a:t>
            </a:r>
            <a:endParaRPr kumimoji="1" lang="en-US" altLang="zh-CN" dirty="0">
              <a:latin typeface="宋体" panose="02010600030101010101" pitchFamily="2" charset="-122"/>
              <a:ea typeface="宋体" panose="02010600030101010101" pitchFamily="2" charset="-122"/>
            </a:endParaRPr>
          </a:p>
          <a:p>
            <a:pPr marL="342900" indent="-342900" algn="l">
              <a:lnSpc>
                <a:spcPct val="100000"/>
              </a:lnSpc>
              <a:buFont typeface="Wingdings" panose="05000000000000000000" pitchFamily="2" charset="2"/>
              <a:buChar char="Ø"/>
            </a:pPr>
            <a:r>
              <a:rPr kumimoji="1" lang="en-US" altLang="zh-CN" dirty="0">
                <a:latin typeface="宋体" panose="02010600030101010101" pitchFamily="2" charset="-122"/>
                <a:ea typeface="宋体" panose="02010600030101010101" pitchFamily="2" charset="-122"/>
              </a:rPr>
              <a:t>9.3 CTR</a:t>
            </a:r>
            <a:r>
              <a:rPr kumimoji="1" lang="zh-CN" altLang="en-US" dirty="0">
                <a:latin typeface="宋体" panose="02010600030101010101" pitchFamily="2" charset="-122"/>
                <a:ea typeface="宋体" panose="02010600030101010101" pitchFamily="2" charset="-122"/>
              </a:rPr>
              <a:t>预估常见模型</a:t>
            </a:r>
            <a:endParaRPr kumimoji="1" lang="en-US" altLang="zh-CN" dirty="0">
              <a:latin typeface="宋体" panose="02010600030101010101" pitchFamily="2" charset="-122"/>
              <a:ea typeface="宋体" panose="02010600030101010101" pitchFamily="2" charset="-122"/>
            </a:endParaRPr>
          </a:p>
          <a:p>
            <a:pPr marL="342900" indent="-342900" algn="l">
              <a:lnSpc>
                <a:spcPct val="100000"/>
              </a:lnSpc>
              <a:buFont typeface="Wingdings" panose="05000000000000000000" pitchFamily="2" charset="2"/>
              <a:buChar char="Ø"/>
            </a:pPr>
            <a:r>
              <a:rPr kumimoji="1" lang="en-US" altLang="zh-CN" dirty="0">
                <a:latin typeface="宋体" panose="02010600030101010101" pitchFamily="2" charset="-122"/>
                <a:ea typeface="宋体" panose="02010600030101010101" pitchFamily="2" charset="-122"/>
              </a:rPr>
              <a:t>9.4 CTR</a:t>
            </a:r>
            <a:r>
              <a:rPr kumimoji="1" lang="zh-CN" altLang="en-US" dirty="0">
                <a:latin typeface="宋体" panose="02010600030101010101" pitchFamily="2" charset="-122"/>
                <a:ea typeface="宋体" panose="02010600030101010101" pitchFamily="2" charset="-122"/>
              </a:rPr>
              <a:t>的工业实现</a:t>
            </a:r>
          </a:p>
          <a:p>
            <a:pPr marL="342900" indent="-342900" algn="l">
              <a:lnSpc>
                <a:spcPct val="100000"/>
              </a:lnSpc>
              <a:buFont typeface="Wingdings" panose="05000000000000000000" pitchFamily="2" charset="2"/>
              <a:buChar char="Ø"/>
            </a:pPr>
            <a:r>
              <a:rPr kumimoji="1" lang="en-US" altLang="zh-CN" dirty="0">
                <a:latin typeface="宋体" panose="02010600030101010101" pitchFamily="2" charset="-122"/>
                <a:ea typeface="宋体" panose="02010600030101010101" pitchFamily="2" charset="-122"/>
              </a:rPr>
              <a:t>9.4 </a:t>
            </a:r>
            <a:r>
              <a:rPr kumimoji="1" lang="en-US" altLang="zh-CN" dirty="0" err="1">
                <a:latin typeface="宋体" panose="02010600030101010101" pitchFamily="2" charset="-122"/>
                <a:ea typeface="宋体" panose="02010600030101010101" pitchFamily="2" charset="-122"/>
              </a:rPr>
              <a:t>PaddlePaddle</a:t>
            </a:r>
            <a:r>
              <a:rPr kumimoji="1" lang="en-US" altLang="zh-CN" dirty="0">
                <a:latin typeface="宋体" panose="02010600030101010101" pitchFamily="2" charset="-122"/>
                <a:ea typeface="宋体" panose="02010600030101010101" pitchFamily="2" charset="-122"/>
              </a:rPr>
              <a:t> </a:t>
            </a:r>
            <a:r>
              <a:rPr kumimoji="1" lang="zh-CN" altLang="en-US" dirty="0">
                <a:latin typeface="宋体" panose="02010600030101010101" pitchFamily="2" charset="-122"/>
                <a:ea typeface="宋体" panose="02010600030101010101" pitchFamily="2" charset="-122"/>
              </a:rPr>
              <a:t>实现</a:t>
            </a:r>
          </a:p>
          <a:p>
            <a:pPr marL="342900" indent="-342900" algn="l">
              <a:lnSpc>
                <a:spcPct val="100000"/>
              </a:lnSpc>
              <a:buFont typeface="Wingdings" panose="05000000000000000000" pitchFamily="2" charset="2"/>
              <a:buChar char="Ø"/>
            </a:pPr>
            <a:endParaRPr kumimoji="1" lang="en-US" altLang="zh-CN" dirty="0"/>
          </a:p>
        </p:txBody>
      </p:sp>
    </p:spTree>
    <p:extLst>
      <p:ext uri="{BB962C8B-B14F-4D97-AF65-F5344CB8AC3E}">
        <p14:creationId xmlns:p14="http://schemas.microsoft.com/office/powerpoint/2010/main" val="3815353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——GBDT+LR</a:t>
            </a:r>
            <a:endParaRPr lang="zh-CN" altLang="en-US" sz="3200" dirty="0"/>
          </a:p>
        </p:txBody>
      </p:sp>
      <p:sp>
        <p:nvSpPr>
          <p:cNvPr id="4" name="内容占位符 2"/>
          <p:cNvSpPr txBox="1">
            <a:spLocks/>
          </p:cNvSpPr>
          <p:nvPr/>
        </p:nvSpPr>
        <p:spPr bwMode="auto">
          <a:xfrm>
            <a:off x="822958" y="1219200"/>
            <a:ext cx="11000073" cy="464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优缺点</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优点：</a:t>
            </a:r>
            <a:endParaRPr lang="en-US" altLang="zh-CN" sz="18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GBDT </a:t>
            </a:r>
            <a:r>
              <a:rPr lang="zh-CN" altLang="en-US" sz="1600" dirty="0">
                <a:latin typeface="宋体" panose="02010600030101010101" pitchFamily="2" charset="-122"/>
                <a:ea typeface="宋体" panose="02010600030101010101" pitchFamily="2" charset="-122"/>
              </a:rPr>
              <a:t>可以自动进行特征组合和离散化，</a:t>
            </a:r>
            <a:r>
              <a:rPr lang="en-US" altLang="zh-CN" sz="1600" dirty="0">
                <a:latin typeface="宋体" panose="02010600030101010101" pitchFamily="2" charset="-122"/>
                <a:ea typeface="宋体" panose="02010600030101010101" pitchFamily="2" charset="-122"/>
              </a:rPr>
              <a:t>LR </a:t>
            </a:r>
            <a:r>
              <a:rPr lang="zh-CN" altLang="en-US" sz="1600" dirty="0">
                <a:latin typeface="宋体" panose="02010600030101010101" pitchFamily="2" charset="-122"/>
                <a:ea typeface="宋体" panose="02010600030101010101" pitchFamily="2" charset="-122"/>
              </a:rPr>
              <a:t>可以有效利用海量 </a:t>
            </a:r>
            <a:r>
              <a:rPr lang="en-US" altLang="zh-CN" sz="1600" dirty="0">
                <a:latin typeface="宋体" panose="02010600030101010101" pitchFamily="2" charset="-122"/>
                <a:ea typeface="宋体" panose="02010600030101010101" pitchFamily="2" charset="-122"/>
              </a:rPr>
              <a:t>id </a:t>
            </a:r>
            <a:r>
              <a:rPr lang="zh-CN" altLang="en-US" sz="1600" dirty="0">
                <a:latin typeface="宋体" panose="02010600030101010101" pitchFamily="2" charset="-122"/>
                <a:ea typeface="宋体" panose="02010600030101010101" pitchFamily="2" charset="-122"/>
              </a:rPr>
              <a:t>类离散特征，保持信息的完整性。</a:t>
            </a:r>
          </a:p>
          <a:p>
            <a:pPr marL="800100" lvl="1" indent="-342900" algn="l">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缺点：</a:t>
            </a:r>
            <a:endParaRPr lang="en-US" altLang="zh-CN" sz="18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LR </a:t>
            </a:r>
            <a:r>
              <a:rPr lang="zh-CN" altLang="en-US" sz="1600" dirty="0">
                <a:latin typeface="宋体" panose="02010600030101010101" pitchFamily="2" charset="-122"/>
                <a:ea typeface="宋体" panose="02010600030101010101" pitchFamily="2" charset="-122"/>
              </a:rPr>
              <a:t>预测的时候需要等待 </a:t>
            </a:r>
            <a:r>
              <a:rPr lang="en-US" altLang="zh-CN" sz="1600" dirty="0">
                <a:latin typeface="宋体" panose="02010600030101010101" pitchFamily="2" charset="-122"/>
                <a:ea typeface="宋体" panose="02010600030101010101" pitchFamily="2" charset="-122"/>
              </a:rPr>
              <a:t>GBDT </a:t>
            </a:r>
            <a:r>
              <a:rPr lang="zh-CN" altLang="en-US" sz="1600" dirty="0">
                <a:latin typeface="宋体" panose="02010600030101010101" pitchFamily="2" charset="-122"/>
                <a:ea typeface="宋体" panose="02010600030101010101" pitchFamily="2" charset="-122"/>
              </a:rPr>
              <a:t>的输出，一方面 </a:t>
            </a:r>
            <a:r>
              <a:rPr lang="en-US" altLang="zh-CN" sz="1600" dirty="0">
                <a:latin typeface="宋体" panose="02010600030101010101" pitchFamily="2" charset="-122"/>
                <a:ea typeface="宋体" panose="02010600030101010101" pitchFamily="2" charset="-122"/>
              </a:rPr>
              <a:t>GBDT</a:t>
            </a:r>
            <a:r>
              <a:rPr lang="zh-CN" altLang="en-US" sz="1600" dirty="0">
                <a:latin typeface="宋体" panose="02010600030101010101" pitchFamily="2" charset="-122"/>
                <a:ea typeface="宋体" panose="02010600030101010101" pitchFamily="2" charset="-122"/>
              </a:rPr>
              <a:t>在线预测慢于单 </a:t>
            </a:r>
            <a:r>
              <a:rPr lang="en-US" altLang="zh-CN" sz="1600" dirty="0">
                <a:latin typeface="宋体" panose="02010600030101010101" pitchFamily="2" charset="-122"/>
                <a:ea typeface="宋体" panose="02010600030101010101" pitchFamily="2" charset="-122"/>
              </a:rPr>
              <a:t>LR</a:t>
            </a:r>
            <a:r>
              <a:rPr lang="zh-CN" altLang="en-US" sz="1600" dirty="0">
                <a:latin typeface="宋体" panose="02010600030101010101" pitchFamily="2" charset="-122"/>
                <a:ea typeface="宋体" panose="02010600030101010101" pitchFamily="2" charset="-122"/>
              </a:rPr>
              <a:t>，另一方面 </a:t>
            </a:r>
            <a:r>
              <a:rPr lang="en-US" altLang="zh-CN" sz="1600" dirty="0">
                <a:latin typeface="宋体" panose="02010600030101010101" pitchFamily="2" charset="-122"/>
                <a:ea typeface="宋体" panose="02010600030101010101" pitchFamily="2" charset="-122"/>
              </a:rPr>
              <a:t>GBDT </a:t>
            </a:r>
            <a:r>
              <a:rPr lang="zh-CN" altLang="en-US" sz="1600" dirty="0">
                <a:latin typeface="宋体" panose="02010600030101010101" pitchFamily="2" charset="-122"/>
                <a:ea typeface="宋体" panose="02010600030101010101" pitchFamily="2" charset="-122"/>
              </a:rPr>
              <a:t>目前不支持在线算法，只能以离线方式进行更新。</a:t>
            </a:r>
          </a:p>
        </p:txBody>
      </p:sp>
    </p:spTree>
    <p:extLst>
      <p:ext uri="{BB962C8B-B14F-4D97-AF65-F5344CB8AC3E}">
        <p14:creationId xmlns:p14="http://schemas.microsoft.com/office/powerpoint/2010/main" val="1578879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——FM+DNN</a:t>
            </a:r>
            <a:endParaRPr lang="zh-CN" altLang="en-US" sz="3200" dirty="0"/>
          </a:p>
        </p:txBody>
      </p:sp>
      <p:sp>
        <p:nvSpPr>
          <p:cNvPr id="4" name="内容占位符 2"/>
          <p:cNvSpPr txBox="1">
            <a:spLocks/>
          </p:cNvSpPr>
          <p:nvPr/>
        </p:nvSpPr>
        <p:spPr bwMode="auto">
          <a:xfrm>
            <a:off x="385011" y="1189974"/>
            <a:ext cx="11325726" cy="251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DNN</a:t>
            </a:r>
            <a:r>
              <a:rPr lang="zh-CN" altLang="en-US" dirty="0">
                <a:latin typeface="宋体" panose="02010600030101010101" pitchFamily="2" charset="-122"/>
                <a:ea typeface="宋体" panose="02010600030101010101" pitchFamily="2" charset="-122"/>
              </a:rPr>
              <a:t>模型往往具有多个隐层</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x1</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x2</a:t>
            </a:r>
            <a:r>
              <a:rPr lang="zh-CN" altLang="en-US" sz="1600" dirty="0">
                <a:latin typeface="宋体" panose="02010600030101010101" pitchFamily="2" charset="-122"/>
                <a:ea typeface="宋体" panose="02010600030101010101" pitchFamily="2" charset="-122"/>
              </a:rPr>
              <a:t>为输入，深色圆形代表残差</a:t>
            </a:r>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通过 </a:t>
            </a:r>
            <a:r>
              <a:rPr lang="en-US" altLang="zh-CN" sz="1600" dirty="0" err="1">
                <a:latin typeface="宋体" panose="02010600030101010101" pitchFamily="2" charset="-122"/>
                <a:ea typeface="宋体" panose="02010600030101010101" pitchFamily="2" charset="-122"/>
              </a:rPr>
              <a:t>Relu</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tanh</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等激活函数做非线性变换</a:t>
            </a:r>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残差会反向传播（虚线部分），并通过随机梯度下降来更新权值向量，最终预测时通过 </a:t>
            </a:r>
            <a:r>
              <a:rPr lang="en-US" altLang="zh-CN" sz="1600" dirty="0">
                <a:latin typeface="宋体" panose="02010600030101010101" pitchFamily="2" charset="-122"/>
                <a:ea typeface="宋体" panose="02010600030101010101" pitchFamily="2" charset="-122"/>
              </a:rPr>
              <a:t>sigmoid </a:t>
            </a:r>
            <a:r>
              <a:rPr lang="zh-CN" altLang="en-US" sz="1600" dirty="0">
                <a:latin typeface="宋体" panose="02010600030101010101" pitchFamily="2" charset="-122"/>
                <a:ea typeface="宋体" panose="02010600030101010101" pitchFamily="2" charset="-122"/>
              </a:rPr>
              <a:t>函数做归一化输出（二分类用 </a:t>
            </a:r>
            <a:r>
              <a:rPr lang="en-US" altLang="zh-CN" sz="1600" dirty="0">
                <a:latin typeface="宋体" panose="02010600030101010101" pitchFamily="2" charset="-122"/>
                <a:ea typeface="宋体" panose="02010600030101010101" pitchFamily="2" charset="-122"/>
              </a:rPr>
              <a:t>sigmoid </a:t>
            </a:r>
            <a:r>
              <a:rPr lang="zh-CN" altLang="en-US" sz="1600" dirty="0">
                <a:latin typeface="宋体" panose="02010600030101010101" pitchFamily="2" charset="-122"/>
                <a:ea typeface="宋体" panose="02010600030101010101" pitchFamily="2" charset="-122"/>
              </a:rPr>
              <a:t>做归一化；多分类用 </a:t>
            </a:r>
            <a:r>
              <a:rPr lang="en-US" altLang="zh-CN" sz="1600" dirty="0" err="1">
                <a:latin typeface="宋体" panose="02010600030101010101" pitchFamily="2" charset="-122"/>
                <a:ea typeface="宋体" panose="02010600030101010101" pitchFamily="2" charset="-122"/>
              </a:rPr>
              <a:t>softmax</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做归一化）</a:t>
            </a:r>
          </a:p>
        </p:txBody>
      </p:sp>
      <p:pic>
        <p:nvPicPr>
          <p:cNvPr id="5" name="图片 4"/>
          <p:cNvPicPr/>
          <p:nvPr/>
        </p:nvPicPr>
        <p:blipFill>
          <a:blip r:embed="rId2"/>
          <a:stretch>
            <a:fillRect/>
          </a:stretch>
        </p:blipFill>
        <p:spPr>
          <a:xfrm>
            <a:off x="2665137" y="3708308"/>
            <a:ext cx="6765473" cy="2518334"/>
          </a:xfrm>
          <a:prstGeom prst="rect">
            <a:avLst/>
          </a:prstGeom>
        </p:spPr>
      </p:pic>
    </p:spTree>
    <p:extLst>
      <p:ext uri="{BB962C8B-B14F-4D97-AF65-F5344CB8AC3E}">
        <p14:creationId xmlns:p14="http://schemas.microsoft.com/office/powerpoint/2010/main" val="4563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——FM+DNN</a:t>
            </a:r>
            <a:endParaRPr lang="zh-CN" altLang="en-US" sz="3200" dirty="0"/>
          </a:p>
        </p:txBody>
      </p:sp>
      <p:sp>
        <p:nvSpPr>
          <p:cNvPr id="4" name="内容占位符 2"/>
          <p:cNvSpPr txBox="1">
            <a:spLocks/>
          </p:cNvSpPr>
          <p:nvPr/>
        </p:nvSpPr>
        <p:spPr bwMode="auto">
          <a:xfrm>
            <a:off x="835484" y="1115697"/>
            <a:ext cx="10746915"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FM+DNN</a:t>
            </a:r>
            <a:r>
              <a:rPr lang="zh-CN" altLang="zh-CN" dirty="0">
                <a:latin typeface="宋体" panose="02010600030101010101" pitchFamily="2" charset="-122"/>
                <a:ea typeface="宋体" panose="02010600030101010101" pitchFamily="2" charset="-122"/>
              </a:rPr>
              <a:t>的具体做法</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对于</a:t>
            </a:r>
            <a:r>
              <a:rPr lang="zh-CN" altLang="zh-CN" b="1" dirty="0">
                <a:latin typeface="宋体" panose="02010600030101010101" pitchFamily="2" charset="-122"/>
                <a:ea typeface="宋体" panose="02010600030101010101" pitchFamily="2" charset="-122"/>
              </a:rPr>
              <a:t>离散特征</a:t>
            </a:r>
            <a:r>
              <a:rPr lang="zh-CN" altLang="zh-CN" dirty="0">
                <a:latin typeface="宋体" panose="02010600030101010101" pitchFamily="2" charset="-122"/>
                <a:ea typeface="宋体" panose="02010600030101010101" pitchFamily="2" charset="-122"/>
              </a:rPr>
              <a:t>，先找到其对应的分类领域（</a:t>
            </a:r>
            <a:r>
              <a:rPr lang="en-US" altLang="zh-CN" dirty="0">
                <a:latin typeface="宋体" panose="02010600030101010101" pitchFamily="2" charset="-122"/>
                <a:ea typeface="宋体" panose="02010600030101010101" pitchFamily="2" charset="-122"/>
              </a:rPr>
              <a:t>Category Field</a:t>
            </a:r>
            <a:r>
              <a:rPr lang="zh-CN" altLang="zh-CN" dirty="0">
                <a:latin typeface="宋体" panose="02010600030101010101" pitchFamily="2" charset="-122"/>
                <a:ea typeface="宋体" panose="02010600030101010101" pitchFamily="2" charset="-122"/>
              </a:rPr>
              <a:t>），并用</a:t>
            </a:r>
            <a:r>
              <a:rPr lang="en-US" altLang="zh-CN" dirty="0">
                <a:latin typeface="宋体" panose="02010600030101010101" pitchFamily="2" charset="-122"/>
                <a:ea typeface="宋体" panose="02010600030101010101" pitchFamily="2" charset="-122"/>
              </a:rPr>
              <a:t> FM </a:t>
            </a:r>
            <a:r>
              <a:rPr lang="zh-CN" altLang="zh-CN" dirty="0">
                <a:latin typeface="宋体" panose="02010600030101010101" pitchFamily="2" charset="-122"/>
                <a:ea typeface="宋体" panose="02010600030101010101" pitchFamily="2" charset="-122"/>
              </a:rPr>
              <a:t>做嵌入，把该分类领域下的所有特征分别投影到这个低维空间中。</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对于</a:t>
            </a:r>
            <a:r>
              <a:rPr lang="zh-CN" altLang="zh-CN" b="1" dirty="0">
                <a:latin typeface="宋体" panose="02010600030101010101" pitchFamily="2" charset="-122"/>
                <a:ea typeface="宋体" panose="02010600030101010101" pitchFamily="2" charset="-122"/>
              </a:rPr>
              <a:t>连续特征</a:t>
            </a:r>
            <a:r>
              <a:rPr lang="zh-CN" altLang="zh-CN" dirty="0">
                <a:latin typeface="宋体" panose="02010600030101010101" pitchFamily="2" charset="-122"/>
                <a:ea typeface="宋体" panose="02010600030101010101" pitchFamily="2" charset="-122"/>
              </a:rPr>
              <a:t>，由于其特征维度本来就不多，可以和</a:t>
            </a:r>
            <a:r>
              <a:rPr lang="en-US" altLang="zh-CN" dirty="0">
                <a:latin typeface="宋体" panose="02010600030101010101" pitchFamily="2" charset="-122"/>
                <a:ea typeface="宋体" panose="02010600030101010101" pitchFamily="2" charset="-122"/>
              </a:rPr>
              <a:t> FM </a:t>
            </a:r>
            <a:r>
              <a:rPr lang="zh-CN" altLang="zh-CN" dirty="0">
                <a:latin typeface="宋体" panose="02010600030101010101" pitchFamily="2" charset="-122"/>
                <a:ea typeface="宋体" panose="02010600030101010101" pitchFamily="2" charset="-122"/>
              </a:rPr>
              <a:t>的输出一同输入到</a:t>
            </a:r>
            <a:r>
              <a:rPr lang="en-US" altLang="zh-CN" dirty="0">
                <a:latin typeface="宋体" panose="02010600030101010101" pitchFamily="2" charset="-122"/>
                <a:ea typeface="宋体" panose="02010600030101010101" pitchFamily="2" charset="-122"/>
              </a:rPr>
              <a:t> DNN </a:t>
            </a:r>
            <a:r>
              <a:rPr lang="zh-CN" altLang="zh-CN" dirty="0">
                <a:latin typeface="宋体" panose="02010600030101010101" pitchFamily="2" charset="-122"/>
                <a:ea typeface="宋体" panose="02010600030101010101" pitchFamily="2" charset="-122"/>
              </a:rPr>
              <a:t>模型里进行训练。</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04826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——FM+DNN</a:t>
            </a:r>
            <a:endParaRPr lang="zh-CN" altLang="en-US" sz="3200" dirty="0"/>
          </a:p>
        </p:txBody>
      </p:sp>
      <p:sp>
        <p:nvSpPr>
          <p:cNvPr id="4" name="内容占位符 2"/>
          <p:cNvSpPr txBox="1">
            <a:spLocks/>
          </p:cNvSpPr>
          <p:nvPr/>
        </p:nvSpPr>
        <p:spPr bwMode="auto">
          <a:xfrm>
            <a:off x="962527" y="962527"/>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如图所示，首先将特征分为离散特征和连续特征处理，离散特征通过嵌入函数转换为浮点特征后，与之前的连续性特征一起输入隐藏层，最后将隐藏层的输出进行</a:t>
            </a:r>
            <a:r>
              <a:rPr lang="en-US" altLang="zh-CN" dirty="0">
                <a:latin typeface="宋体" panose="02010600030101010101" pitchFamily="2" charset="-122"/>
                <a:ea typeface="宋体" panose="02010600030101010101" pitchFamily="2" charset="-122"/>
              </a:rPr>
              <a:t>CTR</a:t>
            </a:r>
            <a:r>
              <a:rPr lang="zh-CN" altLang="zh-CN" dirty="0">
                <a:latin typeface="宋体" panose="02010600030101010101" pitchFamily="2" charset="-122"/>
                <a:ea typeface="宋体" panose="02010600030101010101" pitchFamily="2" charset="-122"/>
              </a:rPr>
              <a:t>预估</a:t>
            </a:r>
            <a:endParaRPr lang="zh-CN" altLang="en-US" dirty="0">
              <a:latin typeface="宋体" panose="02010600030101010101" pitchFamily="2" charset="-122"/>
              <a:ea typeface="宋体" panose="02010600030101010101" pitchFamily="2" charset="-122"/>
            </a:endParaRPr>
          </a:p>
          <a:p>
            <a:pPr algn="l">
              <a:buFont typeface="Wingdings" panose="05000000000000000000" pitchFamily="2" charset="2"/>
              <a:buChar char="Ø"/>
            </a:pP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a:xfrm>
            <a:off x="1976470" y="2609028"/>
            <a:ext cx="8322562" cy="3871983"/>
          </a:xfrm>
          <a:prstGeom prst="rect">
            <a:avLst/>
          </a:prstGeom>
          <a:noFill/>
          <a:ln>
            <a:noFill/>
          </a:ln>
        </p:spPr>
      </p:pic>
    </p:spTree>
    <p:extLst>
      <p:ext uri="{BB962C8B-B14F-4D97-AF65-F5344CB8AC3E}">
        <p14:creationId xmlns:p14="http://schemas.microsoft.com/office/powerpoint/2010/main" val="3421601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——FM+DNN</a:t>
            </a:r>
            <a:endParaRPr lang="zh-CN" altLang="en-US" sz="3200" dirty="0"/>
          </a:p>
        </p:txBody>
      </p:sp>
      <p:sp>
        <p:nvSpPr>
          <p:cNvPr id="4" name="内容占位符 2"/>
          <p:cNvSpPr txBox="1">
            <a:spLocks/>
          </p:cNvSpPr>
          <p:nvPr/>
        </p:nvSpPr>
        <p:spPr bwMode="auto">
          <a:xfrm>
            <a:off x="747802" y="1249527"/>
            <a:ext cx="10964033" cy="39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algn="l"/>
            <a:endParaRPr lang="zh-CN" altLang="en-US"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优点：</a:t>
            </a:r>
            <a:endParaRPr lang="en-US" altLang="zh-CN"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FM </a:t>
            </a:r>
            <a:r>
              <a:rPr lang="zh-CN" altLang="en-US" sz="2000" dirty="0">
                <a:latin typeface="宋体" panose="02010600030101010101" pitchFamily="2" charset="-122"/>
                <a:ea typeface="宋体" panose="02010600030101010101" pitchFamily="2" charset="-122"/>
              </a:rPr>
              <a:t>可以自动进行特征组合，并能把同一分类领域下的海量离散特征投影到一个低维的向量空间里，大大减少了 </a:t>
            </a:r>
            <a:r>
              <a:rPr lang="en-US" altLang="zh-CN" sz="2000" dirty="0">
                <a:latin typeface="宋体" panose="02010600030101010101" pitchFamily="2" charset="-122"/>
                <a:ea typeface="宋体" panose="02010600030101010101" pitchFamily="2" charset="-122"/>
              </a:rPr>
              <a:t>DNN </a:t>
            </a:r>
            <a:r>
              <a:rPr lang="zh-CN" altLang="en-US" sz="2000" dirty="0">
                <a:latin typeface="宋体" panose="02010600030101010101" pitchFamily="2" charset="-122"/>
                <a:ea typeface="宋体" panose="02010600030101010101" pitchFamily="2" charset="-122"/>
              </a:rPr>
              <a:t>的输入。</a:t>
            </a:r>
            <a:endParaRPr lang="en-US" altLang="zh-CN" sz="20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而 </a:t>
            </a:r>
            <a:r>
              <a:rPr lang="en-US" altLang="zh-CN" sz="2000" dirty="0">
                <a:latin typeface="宋体" panose="02010600030101010101" pitchFamily="2" charset="-122"/>
                <a:ea typeface="宋体" panose="02010600030101010101" pitchFamily="2" charset="-122"/>
              </a:rPr>
              <a:t>DNN </a:t>
            </a:r>
            <a:r>
              <a:rPr lang="zh-CN" altLang="en-US" sz="2000" dirty="0">
                <a:latin typeface="宋体" panose="02010600030101010101" pitchFamily="2" charset="-122"/>
                <a:ea typeface="宋体" panose="02010600030101010101" pitchFamily="2" charset="-122"/>
              </a:rPr>
              <a:t>不但可以做非线性变换，还可以做特征提取。</a:t>
            </a:r>
          </a:p>
          <a:p>
            <a:pPr marL="800100" lvl="1"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缺点：</a:t>
            </a:r>
            <a:endParaRPr lang="en-US" altLang="zh-CN"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由于 </a:t>
            </a: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阶</a:t>
            </a:r>
            <a:r>
              <a:rPr lang="en-US" altLang="zh-CN" sz="2000" dirty="0">
                <a:latin typeface="宋体" panose="02010600030101010101" pitchFamily="2" charset="-122"/>
                <a:ea typeface="宋体" panose="02010600030101010101" pitchFamily="2" charset="-122"/>
              </a:rPr>
              <a:t>FM </a:t>
            </a:r>
            <a:r>
              <a:rPr lang="zh-CN" altLang="en-US" sz="2000" dirty="0">
                <a:latin typeface="宋体" panose="02010600030101010101" pitchFamily="2" charset="-122"/>
                <a:ea typeface="宋体" panose="02010600030101010101" pitchFamily="2" charset="-122"/>
              </a:rPr>
              <a:t>只支持 </a:t>
            </a: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维的特征交叉（考虑性能的因素常用 </a:t>
            </a: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阶 </a:t>
            </a:r>
            <a:r>
              <a:rPr lang="en-US" altLang="zh-CN" sz="2000" dirty="0">
                <a:latin typeface="宋体" panose="02010600030101010101" pitchFamily="2" charset="-122"/>
                <a:ea typeface="宋体" panose="02010600030101010101" pitchFamily="2" charset="-122"/>
              </a:rPr>
              <a:t>FM</a:t>
            </a:r>
            <a:r>
              <a:rPr lang="zh-CN" altLang="en-US" sz="2000" dirty="0">
                <a:latin typeface="宋体" panose="02010600030101010101" pitchFamily="2" charset="-122"/>
                <a:ea typeface="宋体" panose="02010600030101010101" pitchFamily="2" charset="-122"/>
              </a:rPr>
              <a:t>），所以不能像 </a:t>
            </a:r>
            <a:r>
              <a:rPr lang="en-US" altLang="zh-CN" sz="2000" dirty="0">
                <a:latin typeface="宋体" panose="02010600030101010101" pitchFamily="2" charset="-122"/>
                <a:ea typeface="宋体" panose="02010600030101010101" pitchFamily="2" charset="-122"/>
              </a:rPr>
              <a:t>GBDT </a:t>
            </a:r>
            <a:r>
              <a:rPr lang="zh-CN" altLang="en-US" sz="2000" dirty="0">
                <a:latin typeface="宋体" panose="02010600030101010101" pitchFamily="2" charset="-122"/>
                <a:ea typeface="宋体" panose="02010600030101010101" pitchFamily="2" charset="-122"/>
              </a:rPr>
              <a:t>那样做到 </a:t>
            </a:r>
            <a:r>
              <a:rPr lang="en-US" altLang="zh-CN" sz="2000" dirty="0">
                <a:latin typeface="宋体" panose="02010600030101010101" pitchFamily="2" charset="-122"/>
                <a:ea typeface="宋体" panose="02010600030101010101" pitchFamily="2" charset="-122"/>
              </a:rPr>
              <a:t>10 </a:t>
            </a:r>
            <a:r>
              <a:rPr lang="zh-CN" altLang="en-US" sz="2000" dirty="0">
                <a:latin typeface="宋体" panose="02010600030101010101" pitchFamily="2" charset="-122"/>
                <a:ea typeface="宋体" panose="02010600030101010101" pitchFamily="2" charset="-122"/>
              </a:rPr>
              <a:t>维的特征组合。</a:t>
            </a:r>
            <a:endParaRPr lang="en-US" altLang="zh-CN" sz="20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DNN </a:t>
            </a:r>
            <a:r>
              <a:rPr lang="zh-CN" altLang="en-US" sz="2000" dirty="0">
                <a:latin typeface="宋体" panose="02010600030101010101" pitchFamily="2" charset="-122"/>
                <a:ea typeface="宋体" panose="02010600030101010101" pitchFamily="2" charset="-122"/>
              </a:rPr>
              <a:t>模型出于调参复杂和性能不高的原因，并不适用于中小型业务，所以多数在大型业务驱动下的</a:t>
            </a:r>
            <a:r>
              <a:rPr lang="en-US" altLang="zh-CN" sz="2000" dirty="0">
                <a:latin typeface="宋体" panose="02010600030101010101" pitchFamily="2" charset="-122"/>
                <a:ea typeface="宋体" panose="02010600030101010101" pitchFamily="2" charset="-122"/>
              </a:rPr>
              <a:t>CTR</a:t>
            </a:r>
            <a:r>
              <a:rPr lang="zh-CN" altLang="en-US" sz="2000" dirty="0">
                <a:latin typeface="宋体" panose="02010600030101010101" pitchFamily="2" charset="-122"/>
                <a:ea typeface="宋体" panose="02010600030101010101" pitchFamily="2" charset="-122"/>
              </a:rPr>
              <a:t>工程中才会用到。</a:t>
            </a:r>
          </a:p>
          <a:p>
            <a:pPr marL="342900" indent="-342900" algn="l">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77081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——MLR</a:t>
            </a:r>
            <a:endParaRPr lang="zh-CN" altLang="en-US" sz="3200" dirty="0"/>
          </a:p>
        </p:txBody>
      </p:sp>
      <p:sp>
        <p:nvSpPr>
          <p:cNvPr id="4" name="内容占位符 2"/>
          <p:cNvSpPr txBox="1">
            <a:spLocks/>
          </p:cNvSpPr>
          <p:nvPr/>
        </p:nvSpPr>
        <p:spPr bwMode="auto">
          <a:xfrm>
            <a:off x="873063" y="1231959"/>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MLR </a:t>
            </a:r>
            <a:r>
              <a:rPr lang="zh-CN" altLang="en-US" dirty="0">
                <a:latin typeface="宋体" panose="02010600030101010101" pitchFamily="2" charset="-122"/>
                <a:ea typeface="宋体" panose="02010600030101010101" pitchFamily="2" charset="-122"/>
              </a:rPr>
              <a:t>是 </a:t>
            </a:r>
            <a:r>
              <a:rPr lang="en-US" altLang="zh-CN" dirty="0">
                <a:latin typeface="宋体" panose="02010600030101010101" pitchFamily="2" charset="-122"/>
                <a:ea typeface="宋体" panose="02010600030101010101" pitchFamily="2" charset="-122"/>
              </a:rPr>
              <a:t>LR </a:t>
            </a:r>
            <a:r>
              <a:rPr lang="zh-CN" altLang="en-US" dirty="0">
                <a:latin typeface="宋体" panose="02010600030101010101" pitchFamily="2" charset="-122"/>
                <a:ea typeface="宋体" panose="02010600030101010101" pitchFamily="2" charset="-122"/>
              </a:rPr>
              <a:t>的一个改进，它采用分治的思想，用分片线性的模式来拟合高维空间的非线性分类面。</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简单来说，</a:t>
            </a:r>
            <a:r>
              <a:rPr lang="en-US" altLang="zh-CN" dirty="0">
                <a:latin typeface="宋体" panose="02010600030101010101" pitchFamily="2" charset="-122"/>
                <a:ea typeface="宋体" panose="02010600030101010101" pitchFamily="2" charset="-122"/>
              </a:rPr>
              <a:t>MLR </a:t>
            </a:r>
            <a:r>
              <a:rPr lang="zh-CN" altLang="en-US" dirty="0">
                <a:latin typeface="宋体" panose="02010600030101010101" pitchFamily="2" charset="-122"/>
                <a:ea typeface="宋体" panose="02010600030101010101" pitchFamily="2" charset="-122"/>
              </a:rPr>
              <a:t>就是聚类 </a:t>
            </a:r>
            <a:r>
              <a:rPr lang="en-US" altLang="zh-CN" dirty="0">
                <a:latin typeface="宋体" panose="02010600030101010101" pitchFamily="2" charset="-122"/>
                <a:ea typeface="宋体" panose="02010600030101010101" pitchFamily="2" charset="-122"/>
              </a:rPr>
              <a:t>LR</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70518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——MLR</a:t>
            </a:r>
            <a:endParaRPr lang="zh-CN" altLang="en-US" sz="3200" dirty="0"/>
          </a:p>
        </p:txBody>
      </p:sp>
      <p:sp>
        <p:nvSpPr>
          <p:cNvPr id="4" name="内容占位符 2"/>
          <p:cNvSpPr txBox="1">
            <a:spLocks/>
          </p:cNvSpPr>
          <p:nvPr/>
        </p:nvSpPr>
        <p:spPr bwMode="auto">
          <a:xfrm>
            <a:off x="797906" y="1240078"/>
            <a:ext cx="1090140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MLR</a:t>
            </a:r>
            <a:r>
              <a:rPr lang="zh-CN" altLang="zh-CN" dirty="0">
                <a:latin typeface="宋体" panose="02010600030101010101" pitchFamily="2" charset="-122"/>
                <a:ea typeface="宋体" panose="02010600030101010101" pitchFamily="2" charset="-122"/>
              </a:rPr>
              <a:t>中聚类部分用</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softmax</a:t>
            </a: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做分区函数并决定样本空间的划分，预测部分用</a:t>
            </a:r>
            <a:r>
              <a:rPr lang="en-US" altLang="zh-CN" dirty="0">
                <a:latin typeface="宋体" panose="02010600030101010101" pitchFamily="2" charset="-122"/>
                <a:ea typeface="宋体" panose="02010600030101010101" pitchFamily="2" charset="-122"/>
              </a:rPr>
              <a:t> sigmoid </a:t>
            </a:r>
            <a:r>
              <a:rPr lang="zh-CN" altLang="zh-CN" dirty="0">
                <a:latin typeface="宋体" panose="02010600030101010101" pitchFamily="2" charset="-122"/>
                <a:ea typeface="宋体" panose="02010600030101010101" pitchFamily="2" charset="-122"/>
              </a:rPr>
              <a:t>做拟合函数，并决定空间内的预测</a:t>
            </a:r>
            <a:endParaRPr lang="zh-CN" altLang="en-US" dirty="0">
              <a:latin typeface="宋体" panose="02010600030101010101" pitchFamily="2" charset="-122"/>
              <a:ea typeface="宋体" panose="02010600030101010101" pitchFamily="2" charset="-122"/>
            </a:endParaRPr>
          </a:p>
        </p:txBody>
      </p:sp>
      <p:pic>
        <p:nvPicPr>
          <p:cNvPr id="5" name="图片 4" descr="https://blog-10039692.file.myqcloud.com/1499309633114_6194_1499309634632.jpg"/>
          <p:cNvPicPr/>
          <p:nvPr/>
        </p:nvPicPr>
        <p:blipFill>
          <a:blip r:embed="rId2">
            <a:extLst>
              <a:ext uri="{28A0092B-C50C-407E-A947-70E740481C1C}">
                <a14:useLocalDpi xmlns:a14="http://schemas.microsoft.com/office/drawing/2010/main" val="0"/>
              </a:ext>
            </a:extLst>
          </a:blip>
          <a:srcRect/>
          <a:stretch>
            <a:fillRect/>
          </a:stretch>
        </p:blipFill>
        <p:spPr>
          <a:xfrm>
            <a:off x="3013770" y="2755904"/>
            <a:ext cx="6469676" cy="3124923"/>
          </a:xfrm>
          <a:prstGeom prst="rect">
            <a:avLst/>
          </a:prstGeom>
          <a:noFill/>
          <a:ln>
            <a:noFill/>
          </a:ln>
        </p:spPr>
      </p:pic>
    </p:spTree>
    <p:extLst>
      <p:ext uri="{BB962C8B-B14F-4D97-AF65-F5344CB8AC3E}">
        <p14:creationId xmlns:p14="http://schemas.microsoft.com/office/powerpoint/2010/main" val="1207732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预估常见模型</a:t>
            </a:r>
            <a:r>
              <a:rPr lang="en-US" altLang="zh-CN" sz="3200" dirty="0"/>
              <a:t>——MLR</a:t>
            </a:r>
            <a:endParaRPr lang="zh-CN" altLang="en-US" sz="3200" dirty="0"/>
          </a:p>
        </p:txBody>
      </p:sp>
      <p:sp>
        <p:nvSpPr>
          <p:cNvPr id="4" name="内容占位符 2"/>
          <p:cNvSpPr txBox="1">
            <a:spLocks/>
          </p:cNvSpPr>
          <p:nvPr/>
        </p:nvSpPr>
        <p:spPr bwMode="auto">
          <a:xfrm>
            <a:off x="910641" y="1269537"/>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MLR</a:t>
            </a:r>
            <a:r>
              <a:rPr lang="zh-CN" altLang="zh-CN" dirty="0">
                <a:latin typeface="宋体" panose="02010600030101010101" pitchFamily="2" charset="-122"/>
                <a:ea typeface="宋体" panose="02010600030101010101" pitchFamily="2" charset="-122"/>
              </a:rPr>
              <a:t>被证明在高维空间内的非线性分类面问题上，有着优于</a:t>
            </a:r>
            <a:r>
              <a:rPr lang="en-US" altLang="zh-CN" dirty="0">
                <a:latin typeface="宋体" panose="02010600030101010101" pitchFamily="2" charset="-122"/>
                <a:ea typeface="宋体" panose="02010600030101010101" pitchFamily="2" charset="-122"/>
              </a:rPr>
              <a:t>LR</a:t>
            </a:r>
            <a:r>
              <a:rPr lang="zh-CN" altLang="zh-CN" dirty="0">
                <a:latin typeface="宋体" panose="02010600030101010101" pitchFamily="2" charset="-122"/>
                <a:ea typeface="宋体" panose="02010600030101010101" pitchFamily="2" charset="-122"/>
              </a:rPr>
              <a:t>模型的表现</a:t>
            </a:r>
            <a:endParaRPr lang="zh-CN" altLang="en-US" dirty="0">
              <a:latin typeface="宋体" panose="02010600030101010101" pitchFamily="2" charset="-122"/>
              <a:ea typeface="宋体" panose="02010600030101010101" pitchFamily="2" charset="-122"/>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2173008" y="2353491"/>
            <a:ext cx="6933414" cy="2694498"/>
          </a:xfrm>
          <a:prstGeom prst="rect">
            <a:avLst/>
          </a:prstGeom>
          <a:noFill/>
          <a:ln>
            <a:noFill/>
          </a:ln>
        </p:spPr>
      </p:pic>
    </p:spTree>
    <p:extLst>
      <p:ext uri="{BB962C8B-B14F-4D97-AF65-F5344CB8AC3E}">
        <p14:creationId xmlns:p14="http://schemas.microsoft.com/office/powerpoint/2010/main" val="4137156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9.4 CTR</a:t>
            </a:r>
            <a:r>
              <a:rPr lang="zh-CN" altLang="en-US" sz="3200" dirty="0"/>
              <a:t>预估在工业上的实现</a:t>
            </a:r>
          </a:p>
        </p:txBody>
      </p:sp>
      <p:sp>
        <p:nvSpPr>
          <p:cNvPr id="4" name="内容占位符 2"/>
          <p:cNvSpPr txBox="1">
            <a:spLocks/>
          </p:cNvSpPr>
          <p:nvPr/>
        </p:nvSpPr>
        <p:spPr bwMode="auto">
          <a:xfrm>
            <a:off x="1296651" y="1469953"/>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工业上的</a:t>
            </a:r>
            <a:r>
              <a:rPr lang="en-US" altLang="zh-CN" dirty="0">
                <a:latin typeface="宋体" panose="02010600030101010101" pitchFamily="2" charset="-122"/>
                <a:ea typeface="宋体" panose="02010600030101010101" pitchFamily="2" charset="-122"/>
              </a:rPr>
              <a:t>CTR</a:t>
            </a:r>
            <a:r>
              <a:rPr lang="zh-CN" altLang="zh-CN" dirty="0">
                <a:latin typeface="宋体" panose="02010600030101010101" pitchFamily="2" charset="-122"/>
                <a:ea typeface="宋体" panose="02010600030101010101" pitchFamily="2" charset="-122"/>
              </a:rPr>
              <a:t>预估分为两个主要的组成部分，线下部分和线上部分。</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首先需要在线下部分中根据已有的数据训练模型，基于</a:t>
            </a:r>
            <a:r>
              <a:rPr lang="en-US" altLang="zh-CN" dirty="0" err="1">
                <a:latin typeface="宋体" panose="02010600030101010101" pitchFamily="2" charset="-122"/>
                <a:ea typeface="宋体" panose="02010600030101010101" pitchFamily="2" charset="-122"/>
              </a:rPr>
              <a:t>logloss</a:t>
            </a:r>
            <a:r>
              <a:rPr lang="zh-CN" altLang="zh-CN" dirty="0">
                <a:latin typeface="宋体" panose="02010600030101010101" pitchFamily="2" charset="-122"/>
                <a:ea typeface="宋体" panose="02010600030101010101" pitchFamily="2" charset="-122"/>
              </a:rPr>
              <a:t>指标和</a:t>
            </a:r>
            <a:r>
              <a:rPr lang="en-US" altLang="zh-CN" dirty="0">
                <a:latin typeface="宋体" panose="02010600030101010101" pitchFamily="2" charset="-122"/>
                <a:ea typeface="宋体" panose="02010600030101010101" pitchFamily="2" charset="-122"/>
              </a:rPr>
              <a:t>AUC</a:t>
            </a:r>
            <a:r>
              <a:rPr lang="zh-CN" altLang="zh-CN" dirty="0">
                <a:latin typeface="宋体" panose="02010600030101010101" pitchFamily="2" charset="-122"/>
                <a:ea typeface="宋体" panose="02010600030101010101" pitchFamily="2" charset="-122"/>
              </a:rPr>
              <a:t>指标评估</a:t>
            </a:r>
            <a:r>
              <a:rPr lang="en-US" altLang="zh-CN" dirty="0">
                <a:latin typeface="宋体" panose="02010600030101010101" pitchFamily="2" charset="-122"/>
                <a:ea typeface="宋体" panose="02010600030101010101" pitchFamily="2" charset="-122"/>
              </a:rPr>
              <a:t>CTR</a:t>
            </a:r>
            <a:r>
              <a:rPr lang="zh-CN" altLang="zh-CN" dirty="0">
                <a:latin typeface="宋体" panose="02010600030101010101" pitchFamily="2" charset="-122"/>
                <a:ea typeface="宋体" panose="02010600030101010101" pitchFamily="2" charset="-122"/>
              </a:rPr>
              <a:t>预估模型的效果，直到达到上线标准。</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上线后，利用线上数据做预测，同时根据线上的预测效果，</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3315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9.5 CTR</a:t>
            </a:r>
            <a:r>
              <a:rPr lang="zh-CN" altLang="en-US" sz="3200" dirty="0"/>
              <a:t>预估在</a:t>
            </a:r>
            <a:r>
              <a:rPr lang="en-US" altLang="zh-CN" sz="3200" dirty="0" err="1"/>
              <a:t>PaddlePaddle</a:t>
            </a:r>
            <a:r>
              <a:rPr lang="zh-CN" altLang="en-US" sz="3200" dirty="0"/>
              <a:t>上的实现</a:t>
            </a:r>
          </a:p>
        </p:txBody>
      </p:sp>
      <p:sp>
        <p:nvSpPr>
          <p:cNvPr id="4" name="内容占位符 2"/>
          <p:cNvSpPr txBox="1">
            <a:spLocks/>
          </p:cNvSpPr>
          <p:nvPr/>
        </p:nvSpPr>
        <p:spPr bwMode="auto">
          <a:xfrm>
            <a:off x="1246547" y="1532583"/>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数据集</a:t>
            </a:r>
            <a:endParaRPr lang="en-US" altLang="zh-CN" dirty="0">
              <a:latin typeface="宋体" panose="02010600030101010101" pitchFamily="2" charset="-122"/>
              <a:ea typeface="宋体" panose="02010600030101010101" pitchFamily="2" charset="-122"/>
            </a:endParaRPr>
          </a:p>
          <a:p>
            <a:pPr algn="l"/>
            <a:r>
              <a:rPr lang="en-US" altLang="zh-CN" dirty="0">
                <a:latin typeface="宋体" panose="02010600030101010101" pitchFamily="2" charset="-122"/>
                <a:ea typeface="宋体" panose="02010600030101010101" pitchFamily="2" charset="-122"/>
              </a:rPr>
              <a:t>Kaggle</a:t>
            </a:r>
            <a:r>
              <a:rPr lang="zh-CN" altLang="en-US" dirty="0">
                <a:latin typeface="宋体" panose="02010600030101010101" pitchFamily="2" charset="-122"/>
                <a:ea typeface="宋体" panose="02010600030101010101" pitchFamily="2" charset="-122"/>
              </a:rPr>
              <a:t>竞赛数据</a:t>
            </a:r>
            <a:endParaRPr lang="en-US" altLang="zh-CN" dirty="0">
              <a:latin typeface="宋体" panose="02010600030101010101" pitchFamily="2" charset="-122"/>
              <a:ea typeface="宋体" panose="02010600030101010101" pitchFamily="2" charset="-122"/>
            </a:endParaRPr>
          </a:p>
          <a:p>
            <a:pPr algn="l"/>
            <a:r>
              <a:rPr lang="en-US" altLang="zh-CN" dirty="0">
                <a:latin typeface="宋体" panose="02010600030101010101" pitchFamily="2" charset="-122"/>
                <a:ea typeface="宋体" panose="02010600030101010101" pitchFamily="2" charset="-122"/>
              </a:rPr>
              <a:t>Click-Through Rate Prediction</a:t>
            </a:r>
            <a:r>
              <a:rPr lang="zh-CN" altLang="en-US" dirty="0">
                <a:latin typeface="宋体" panose="02010600030101010101" pitchFamily="2" charset="-122"/>
                <a:ea typeface="宋体" panose="02010600030101010101" pitchFamily="2" charset="-122"/>
              </a:rPr>
              <a:t>是移动广告</a:t>
            </a:r>
            <a:r>
              <a:rPr lang="en-US" altLang="zh-CN" dirty="0">
                <a:latin typeface="宋体" panose="02010600030101010101" pitchFamily="2" charset="-122"/>
                <a:ea typeface="宋体" panose="02010600030101010101" pitchFamily="2" charset="-122"/>
              </a:rPr>
              <a:t>DSP</a:t>
            </a:r>
            <a:r>
              <a:rPr lang="zh-CN" altLang="en-US" dirty="0">
                <a:latin typeface="宋体" panose="02010600030101010101" pitchFamily="2" charset="-122"/>
                <a:ea typeface="宋体" panose="02010600030101010101" pitchFamily="2" charset="-122"/>
              </a:rPr>
              <a:t>公司</a:t>
            </a:r>
            <a:r>
              <a:rPr lang="en-US" altLang="zh-CN" dirty="0" err="1">
                <a:latin typeface="宋体" panose="02010600030101010101" pitchFamily="2" charset="-122"/>
                <a:ea typeface="宋体" panose="02010600030101010101" pitchFamily="2" charset="-122"/>
              </a:rPr>
              <a:t>Avazu</a:t>
            </a:r>
            <a:r>
              <a:rPr lang="zh-CN" altLang="en-US" dirty="0">
                <a:latin typeface="宋体" panose="02010600030101010101" pitchFamily="2" charset="-122"/>
                <a:ea typeface="宋体" panose="02010600030101010101" pitchFamily="2" charset="-122"/>
              </a:rPr>
              <a:t>在</a:t>
            </a:r>
            <a:r>
              <a:rPr lang="en-US" altLang="zh-CN" dirty="0" err="1">
                <a:latin typeface="宋体" panose="02010600030101010101" pitchFamily="2" charset="-122"/>
                <a:ea typeface="宋体" panose="02010600030101010101" pitchFamily="2" charset="-122"/>
              </a:rPr>
              <a:t>Kaggle</a:t>
            </a:r>
            <a:r>
              <a:rPr lang="zh-CN" altLang="en-US" dirty="0">
                <a:latin typeface="宋体" panose="02010600030101010101" pitchFamily="2" charset="-122"/>
                <a:ea typeface="宋体" panose="02010600030101010101" pitchFamily="2" charset="-122"/>
              </a:rPr>
              <a:t>上举办的广告点击率预测的比赛。测试数据集是</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天的点击数据，按时间顺序排列，测试集是</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天的广告点击数据，来测试模型预测准确率。</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预测模型的选择与构建</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endParaRPr lang="zh-CN" altLang="en-US" dirty="0"/>
          </a:p>
        </p:txBody>
      </p:sp>
    </p:spTree>
    <p:extLst>
      <p:ext uri="{BB962C8B-B14F-4D97-AF65-F5344CB8AC3E}">
        <p14:creationId xmlns:p14="http://schemas.microsoft.com/office/powerpoint/2010/main" val="217362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9.1 CTR</a:t>
            </a:r>
            <a:r>
              <a:rPr lang="zh-CN" altLang="en-US" sz="3200" dirty="0"/>
              <a:t>预估简介</a:t>
            </a:r>
          </a:p>
        </p:txBody>
      </p:sp>
      <p:sp>
        <p:nvSpPr>
          <p:cNvPr id="4" name="内容占位符 2"/>
          <p:cNvSpPr txBox="1">
            <a:spLocks/>
          </p:cNvSpPr>
          <p:nvPr/>
        </p:nvSpPr>
        <p:spPr bwMode="auto">
          <a:xfrm>
            <a:off x="705513" y="1208171"/>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457200" indent="-457200" algn="l">
              <a:buFont typeface="Arial" panose="020B0604020202020204" pitchFamily="34" charset="0"/>
              <a:buChar char="•"/>
            </a:pPr>
            <a:r>
              <a:rPr kumimoji="1" lang="en-US" altLang="zh-CN" dirty="0"/>
              <a:t> </a:t>
            </a:r>
            <a:r>
              <a:rPr kumimoji="1" lang="en-US" altLang="zh-CN" dirty="0">
                <a:latin typeface="宋体" panose="02010600030101010101" pitchFamily="2" charset="-122"/>
                <a:ea typeface="宋体" panose="02010600030101010101" pitchFamily="2" charset="-122"/>
              </a:rPr>
              <a:t>CTR</a:t>
            </a:r>
            <a:r>
              <a:rPr kumimoji="1" lang="zh-CN" altLang="en-US" dirty="0">
                <a:latin typeface="宋体" panose="02010600030101010101" pitchFamily="2" charset="-122"/>
                <a:ea typeface="宋体" panose="02010600030101010101" pitchFamily="2" charset="-122"/>
              </a:rPr>
              <a:t>预估简介</a:t>
            </a:r>
          </a:p>
          <a:p>
            <a:pPr marL="914400" lvl="1" indent="-4572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计算广告学是一个十分庞大的学科</a:t>
            </a:r>
            <a:endParaRPr lang="en-US" altLang="zh-CN" dirty="0">
              <a:latin typeface="宋体" panose="02010600030101010101" pitchFamily="2" charset="-122"/>
              <a:ea typeface="宋体" panose="02010600030101010101" pitchFamily="2" charset="-122"/>
            </a:endParaRPr>
          </a:p>
          <a:p>
            <a:pPr marL="1371600" lvl="2" indent="-457200" algn="l">
              <a:buFont typeface="Arial" panose="020B0604020202020204" pitchFamily="34" charset="0"/>
              <a:buChar char="•"/>
            </a:pPr>
            <a:r>
              <a:rPr lang="zh-CN" altLang="zh-CN" sz="2000" dirty="0">
                <a:latin typeface="宋体" panose="02010600030101010101" pitchFamily="2" charset="-122"/>
                <a:ea typeface="宋体" panose="02010600030101010101" pitchFamily="2" charset="-122"/>
              </a:rPr>
              <a:t>里面涵盖了自然语言处理、机器学习、推荐系统等众多研究方向。</a:t>
            </a:r>
            <a:endParaRPr lang="en-US" altLang="zh-CN" sz="2000" dirty="0">
              <a:latin typeface="宋体" panose="02010600030101010101" pitchFamily="2" charset="-122"/>
              <a:ea typeface="宋体" panose="02010600030101010101" pitchFamily="2" charset="-122"/>
            </a:endParaRPr>
          </a:p>
          <a:p>
            <a:pPr marL="1371600" lvl="2" indent="-457200" algn="l">
              <a:buFont typeface="Arial" panose="020B0604020202020204" pitchFamily="34" charset="0"/>
              <a:buChar char="•"/>
            </a:pPr>
            <a:r>
              <a:rPr lang="zh-CN" altLang="zh-CN" sz="2000" dirty="0">
                <a:latin typeface="宋体" panose="02010600030101010101" pitchFamily="2" charset="-122"/>
                <a:ea typeface="宋体" panose="02010600030101010101" pitchFamily="2" charset="-122"/>
              </a:rPr>
              <a:t>计算广告学中的</a:t>
            </a:r>
            <a:r>
              <a:rPr lang="en-US" altLang="zh-CN" sz="2000" dirty="0">
                <a:latin typeface="宋体" panose="02010600030101010101" pitchFamily="2" charset="-122"/>
                <a:ea typeface="宋体" panose="02010600030101010101" pitchFamily="2" charset="-122"/>
              </a:rPr>
              <a:t>CTR</a:t>
            </a:r>
            <a:r>
              <a:rPr lang="zh-CN" altLang="zh-CN" sz="2000" dirty="0">
                <a:latin typeface="宋体" panose="02010600030101010101" pitchFamily="2" charset="-122"/>
                <a:ea typeface="宋体" panose="02010600030101010101" pitchFamily="2" charset="-122"/>
              </a:rPr>
              <a:t>预估正是机器学习在商业界最成功的应用之一</a:t>
            </a:r>
            <a:endParaRPr lang="en-US" altLang="zh-CN" sz="2000" dirty="0">
              <a:latin typeface="宋体" panose="02010600030101010101" pitchFamily="2" charset="-122"/>
              <a:ea typeface="宋体" panose="02010600030101010101" pitchFamily="2" charset="-122"/>
            </a:endParaRPr>
          </a:p>
          <a:p>
            <a:pPr marL="1371600" lvl="2" indent="-457200" algn="l">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CTR</a:t>
            </a:r>
            <a:r>
              <a:rPr lang="zh-CN" altLang="zh-CN" sz="2000" dirty="0">
                <a:latin typeface="宋体" panose="02010600030101010101" pitchFamily="2" charset="-122"/>
                <a:ea typeface="宋体" panose="02010600030101010101" pitchFamily="2" charset="-122"/>
              </a:rPr>
              <a:t>预估可以为搜索引擎等广告平台提供一个更为合理的广告排序机制，从而使得收益最大的广告能够获得更高频次的</a:t>
            </a:r>
            <a:r>
              <a:rPr lang="zh-CN" altLang="zh-CN" sz="2000" b="1" dirty="0">
                <a:latin typeface="宋体" panose="02010600030101010101" pitchFamily="2" charset="-122"/>
                <a:ea typeface="宋体" panose="02010600030101010101" pitchFamily="2" charset="-122"/>
              </a:rPr>
              <a:t>展示（</a:t>
            </a:r>
            <a:r>
              <a:rPr lang="en-US" altLang="zh-CN" sz="2000" b="1" dirty="0">
                <a:latin typeface="宋体" panose="02010600030101010101" pitchFamily="2" charset="-122"/>
                <a:ea typeface="宋体" panose="02010600030101010101" pitchFamily="2" charset="-122"/>
              </a:rPr>
              <a:t>display</a:t>
            </a:r>
            <a:r>
              <a:rPr lang="zh-CN" altLang="zh-CN" sz="2000" b="1"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最终使得广告平台利益最大化。</a:t>
            </a:r>
            <a:endParaRPr kumimoji="1"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039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预估在</a:t>
            </a:r>
            <a:r>
              <a:rPr lang="en-US" altLang="zh-CN" sz="3200" dirty="0" err="1"/>
              <a:t>PaddlePaddle</a:t>
            </a:r>
            <a:r>
              <a:rPr lang="zh-CN" altLang="en-US" sz="3200" dirty="0"/>
              <a:t>上的实现</a:t>
            </a:r>
          </a:p>
        </p:txBody>
      </p:sp>
      <p:sp>
        <p:nvSpPr>
          <p:cNvPr id="4" name="内容占位符 2"/>
          <p:cNvSpPr txBox="1">
            <a:spLocks/>
          </p:cNvSpPr>
          <p:nvPr/>
        </p:nvSpPr>
        <p:spPr bwMode="auto">
          <a:xfrm>
            <a:off x="1039659" y="1344693"/>
            <a:ext cx="10402659" cy="399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模型输入</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宽度设置</a:t>
            </a:r>
            <a:endParaRPr lang="en-US" altLang="zh-CN" dirty="0">
              <a:latin typeface="宋体" panose="02010600030101010101" pitchFamily="2" charset="-122"/>
              <a:ea typeface="宋体" panose="02010600030101010101" pitchFamily="2" charset="-122"/>
            </a:endParaRPr>
          </a:p>
          <a:p>
            <a:pPr marL="342900" indent="-342900" algn="l">
              <a:buFont typeface="Arial" panose="020B0604020202020204" pitchFamily="34" charset="0"/>
              <a:buChar char="•"/>
            </a:pPr>
            <a:r>
              <a:rPr lang="zh-CN" altLang="zh-CN" dirty="0">
                <a:latin typeface="宋体" panose="02010600030101010101" pitchFamily="2" charset="-122"/>
                <a:ea typeface="宋体" panose="02010600030101010101" pitchFamily="2" charset="-122"/>
              </a:rPr>
              <a:t>深度设置</a:t>
            </a:r>
            <a:endParaRPr lang="zh-CN" altLang="en-US" dirty="0"/>
          </a:p>
        </p:txBody>
      </p:sp>
    </p:spTree>
    <p:extLst>
      <p:ext uri="{BB962C8B-B14F-4D97-AF65-F5344CB8AC3E}">
        <p14:creationId xmlns:p14="http://schemas.microsoft.com/office/powerpoint/2010/main" val="2796772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预估在</a:t>
            </a:r>
            <a:r>
              <a:rPr lang="en-US" altLang="zh-CN" sz="3200" dirty="0" err="1"/>
              <a:t>PaddlePaddle</a:t>
            </a:r>
            <a:r>
              <a:rPr lang="zh-CN" altLang="en-US" sz="3200" dirty="0"/>
              <a:t>上的实现</a:t>
            </a:r>
          </a:p>
        </p:txBody>
      </p:sp>
      <p:sp>
        <p:nvSpPr>
          <p:cNvPr id="4" name="内容占位符 2"/>
          <p:cNvSpPr txBox="1">
            <a:spLocks/>
          </p:cNvSpPr>
          <p:nvPr/>
        </p:nvSpPr>
        <p:spPr bwMode="auto">
          <a:xfrm>
            <a:off x="1133812" y="1244485"/>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环境准备</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 $ </a:t>
            </a:r>
            <a:r>
              <a:rPr lang="en-US" altLang="zh-CN" sz="1600" dirty="0" err="1">
                <a:latin typeface="宋体" panose="02010600030101010101" pitchFamily="2" charset="-122"/>
                <a:ea typeface="宋体" panose="02010600030101010101" pitchFamily="2" charset="-122"/>
              </a:rPr>
              <a:t>docker</a:t>
            </a:r>
            <a:r>
              <a:rPr lang="en-US" altLang="zh-CN" sz="1600" dirty="0">
                <a:latin typeface="宋体" panose="02010600030101010101" pitchFamily="2" charset="-122"/>
                <a:ea typeface="宋体" panose="02010600030101010101" pitchFamily="2" charset="-122"/>
              </a:rPr>
              <a:t> run -it -v ~/workspace:/home/workspace --</a:t>
            </a:r>
            <a:r>
              <a:rPr lang="en-US" altLang="zh-CN" sz="1600" dirty="0" err="1">
                <a:latin typeface="宋体" panose="02010600030101010101" pitchFamily="2" charset="-122"/>
                <a:ea typeface="宋体" panose="02010600030101010101" pitchFamily="2" charset="-122"/>
              </a:rPr>
              <a:t>rm</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paddlepaddle</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paddle:latest</a:t>
            </a:r>
            <a:r>
              <a:rPr lang="en-US" altLang="zh-CN" sz="1600" dirty="0">
                <a:latin typeface="宋体" panose="02010600030101010101" pitchFamily="2" charset="-122"/>
                <a:ea typeface="宋体" panose="02010600030101010101" pitchFamily="2" charset="-122"/>
              </a:rPr>
              <a:t> /bin/bash</a:t>
            </a: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数据准备</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mkdir</a:t>
            </a:r>
            <a:r>
              <a:rPr lang="en-US" altLang="zh-CN" sz="1600" dirty="0">
                <a:latin typeface="宋体" panose="02010600030101010101" pitchFamily="2" charset="-122"/>
                <a:ea typeface="宋体" panose="02010600030101010101" pitchFamily="2" charset="-122"/>
              </a:rPr>
              <a:t> -p output; python avazu_data_processer.py --</a:t>
            </a:r>
            <a:r>
              <a:rPr lang="en-US" altLang="zh-CN" sz="1600" dirty="0" err="1">
                <a:latin typeface="宋体" panose="02010600030101010101" pitchFamily="2" charset="-122"/>
                <a:ea typeface="宋体" panose="02010600030101010101" pitchFamily="2" charset="-122"/>
              </a:rPr>
              <a:t>data_path</a:t>
            </a:r>
            <a:r>
              <a:rPr lang="en-US" altLang="zh-CN" sz="1600" dirty="0">
                <a:latin typeface="宋体" panose="02010600030101010101" pitchFamily="2" charset="-122"/>
                <a:ea typeface="宋体" panose="02010600030101010101" pitchFamily="2" charset="-122"/>
              </a:rPr>
              <a:t> train.txt --</a:t>
            </a:r>
            <a:r>
              <a:rPr lang="en-US" altLang="zh-CN" sz="1600" dirty="0" err="1">
                <a:latin typeface="宋体" panose="02010600030101010101" pitchFamily="2" charset="-122"/>
                <a:ea typeface="宋体" panose="02010600030101010101" pitchFamily="2" charset="-122"/>
              </a:rPr>
              <a:t>output_dir</a:t>
            </a:r>
            <a:r>
              <a:rPr lang="en-US" altLang="zh-CN" sz="1600" dirty="0">
                <a:latin typeface="宋体" panose="02010600030101010101" pitchFamily="2" charset="-122"/>
                <a:ea typeface="宋体" panose="02010600030101010101" pitchFamily="2" charset="-122"/>
              </a:rPr>
              <a:t> output --</a:t>
            </a:r>
            <a:r>
              <a:rPr lang="en-US" altLang="zh-CN" sz="1600" dirty="0" err="1">
                <a:latin typeface="宋体" panose="02010600030101010101" pitchFamily="2" charset="-122"/>
                <a:ea typeface="宋体" panose="02010600030101010101" pitchFamily="2" charset="-122"/>
              </a:rPr>
              <a:t>num_lines_to_detect</a:t>
            </a:r>
            <a:r>
              <a:rPr lang="en-US" altLang="zh-CN" sz="1600" dirty="0">
                <a:latin typeface="宋体" panose="02010600030101010101" pitchFamily="2" charset="-122"/>
                <a:ea typeface="宋体" panose="02010600030101010101" pitchFamily="2" charset="-122"/>
              </a:rPr>
              <a:t> 1000 --</a:t>
            </a:r>
            <a:r>
              <a:rPr lang="en-US" altLang="zh-CN" sz="1600" dirty="0" err="1">
                <a:latin typeface="宋体" panose="02010600030101010101" pitchFamily="2" charset="-122"/>
                <a:ea typeface="宋体" panose="02010600030101010101" pitchFamily="2" charset="-122"/>
              </a:rPr>
              <a:t>test_set_size</a:t>
            </a:r>
            <a:r>
              <a:rPr lang="en-US" altLang="zh-CN" sz="1600" dirty="0">
                <a:latin typeface="宋体" panose="02010600030101010101" pitchFamily="2" charset="-122"/>
                <a:ea typeface="宋体" panose="02010600030101010101" pitchFamily="2" charset="-122"/>
              </a:rPr>
              <a:t> 100</a:t>
            </a: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模型训练</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 python train.py --</a:t>
            </a:r>
            <a:r>
              <a:rPr lang="en-US" altLang="zh-CN" sz="1600" dirty="0" err="1">
                <a:latin typeface="宋体" panose="02010600030101010101" pitchFamily="2" charset="-122"/>
                <a:ea typeface="宋体" panose="02010600030101010101" pitchFamily="2" charset="-122"/>
              </a:rPr>
              <a:t>train_data_path</a:t>
            </a:r>
            <a:r>
              <a:rPr lang="en-US" altLang="zh-CN" sz="1600" dirty="0">
                <a:latin typeface="宋体" panose="02010600030101010101" pitchFamily="2" charset="-122"/>
                <a:ea typeface="宋体" panose="02010600030101010101" pitchFamily="2" charset="-122"/>
              </a:rPr>
              <a:t> ./output/train.txt --</a:t>
            </a:r>
            <a:r>
              <a:rPr lang="en-US" altLang="zh-CN" sz="1600" dirty="0" err="1">
                <a:latin typeface="宋体" panose="02010600030101010101" pitchFamily="2" charset="-122"/>
                <a:ea typeface="宋体" panose="02010600030101010101" pitchFamily="2" charset="-122"/>
              </a:rPr>
              <a:t>test_data_path</a:t>
            </a:r>
            <a:r>
              <a:rPr lang="en-US" altLang="zh-CN" sz="1600" dirty="0">
                <a:latin typeface="宋体" panose="02010600030101010101" pitchFamily="2" charset="-122"/>
                <a:ea typeface="宋体" panose="02010600030101010101" pitchFamily="2" charset="-122"/>
              </a:rPr>
              <a:t> ./output/test.txt --</a:t>
            </a:r>
          </a:p>
          <a:p>
            <a:pPr lvl="1" algn="l">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1864505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预估在</a:t>
            </a:r>
            <a:r>
              <a:rPr lang="en-US" altLang="zh-CN" sz="3200" dirty="0" err="1"/>
              <a:t>PaddlePaddle</a:t>
            </a:r>
            <a:r>
              <a:rPr lang="zh-CN" altLang="en-US" sz="3200" dirty="0"/>
              <a:t>上的实现</a:t>
            </a:r>
          </a:p>
        </p:txBody>
      </p:sp>
      <p:sp>
        <p:nvSpPr>
          <p:cNvPr id="4" name="内容占位符 2"/>
          <p:cNvSpPr txBox="1">
            <a:spLocks/>
          </p:cNvSpPr>
          <p:nvPr/>
        </p:nvSpPr>
        <p:spPr bwMode="auto">
          <a:xfrm>
            <a:off x="1183918" y="1417320"/>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模型预测</a:t>
            </a: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python infer.py --</a:t>
            </a:r>
            <a:r>
              <a:rPr lang="en-US" altLang="zh-CN" sz="1600" dirty="0" err="1">
                <a:latin typeface="宋体" panose="02010600030101010101" pitchFamily="2" charset="-122"/>
                <a:ea typeface="宋体" panose="02010600030101010101" pitchFamily="2" charset="-122"/>
              </a:rPr>
              <a:t>model_gz_path</a:t>
            </a:r>
            <a:r>
              <a:rPr lang="en-US" altLang="zh-CN" sz="1600" dirty="0">
                <a:latin typeface="宋体" panose="02010600030101010101" pitchFamily="2" charset="-122"/>
                <a:ea typeface="宋体" panose="02010600030101010101" pitchFamily="2" charset="-122"/>
              </a:rPr>
              <a:t> ctr_models-pass-9-batch-0-test-0.505487498671.tar.gz --</a:t>
            </a:r>
            <a:r>
              <a:rPr lang="en-US" altLang="zh-CN" sz="1600" dirty="0" err="1">
                <a:latin typeface="宋体" panose="02010600030101010101" pitchFamily="2" charset="-122"/>
                <a:ea typeface="宋体" panose="02010600030101010101" pitchFamily="2" charset="-122"/>
              </a:rPr>
              <a:t>data_path</a:t>
            </a:r>
            <a:r>
              <a:rPr lang="en-US" altLang="zh-CN" sz="1600" dirty="0">
                <a:latin typeface="宋体" panose="02010600030101010101" pitchFamily="2" charset="-122"/>
                <a:ea typeface="宋体" panose="02010600030101010101" pitchFamily="2" charset="-122"/>
              </a:rPr>
              <a:t> ./output/infer.txt --</a:t>
            </a:r>
            <a:r>
              <a:rPr lang="en-US" altLang="zh-CN" sz="1600" dirty="0" err="1">
                <a:latin typeface="宋体" panose="02010600030101010101" pitchFamily="2" charset="-122"/>
                <a:ea typeface="宋体" panose="02010600030101010101" pitchFamily="2" charset="-122"/>
              </a:rPr>
              <a:t>prediction_output_path</a:t>
            </a:r>
            <a:r>
              <a:rPr lang="en-US" altLang="zh-CN" sz="1600" dirty="0">
                <a:latin typeface="宋体" panose="02010600030101010101" pitchFamily="2" charset="-122"/>
                <a:ea typeface="宋体" panose="02010600030101010101" pitchFamily="2" charset="-122"/>
              </a:rPr>
              <a:t> ./output/predictions.txt --</a:t>
            </a:r>
            <a:r>
              <a:rPr lang="en-US" altLang="zh-CN" sz="1600" dirty="0" err="1">
                <a:latin typeface="宋体" panose="02010600030101010101" pitchFamily="2" charset="-122"/>
                <a:ea typeface="宋体" panose="02010600030101010101" pitchFamily="2" charset="-122"/>
              </a:rPr>
              <a:t>data_meta_path</a:t>
            </a:r>
            <a:r>
              <a:rPr lang="en-US" altLang="zh-CN" sz="1600" dirty="0">
                <a:latin typeface="宋体" panose="02010600030101010101" pitchFamily="2" charset="-122"/>
                <a:ea typeface="宋体" panose="02010600030101010101" pitchFamily="2" charset="-122"/>
              </a:rPr>
              <a:t> ./output/data.meta.txt --</a:t>
            </a:r>
            <a:r>
              <a:rPr lang="en-US" altLang="zh-CN" sz="1600" dirty="0" err="1">
                <a:latin typeface="宋体" panose="02010600030101010101" pitchFamily="2" charset="-122"/>
                <a:ea typeface="宋体" panose="02010600030101010101" pitchFamily="2" charset="-122"/>
              </a:rPr>
              <a:t>model_type</a:t>
            </a:r>
            <a:r>
              <a:rPr lang="en-US" altLang="zh-CN" sz="1600" dirty="0">
                <a:latin typeface="宋体" panose="02010600030101010101" pitchFamily="2" charset="-122"/>
                <a:ea typeface="宋体" panose="02010600030101010101" pitchFamily="2" charset="-122"/>
              </a:rPr>
              <a:t> 0</a:t>
            </a:r>
          </a:p>
          <a:p>
            <a:pPr marL="342900" indent="-342900" algn="l">
              <a:buFont typeface="Arial" panose="020B0604020202020204" pitchFamily="34" charset="0"/>
              <a:buChar char="•"/>
            </a:pPr>
            <a:r>
              <a:rPr lang="zh-CN" altLang="en-US" dirty="0">
                <a:latin typeface="宋体" panose="02010600030101010101" pitchFamily="2" charset="-122"/>
                <a:ea typeface="宋体" panose="02010600030101010101" pitchFamily="2" charset="-122"/>
              </a:rPr>
              <a:t>结果输出</a:t>
            </a:r>
            <a:r>
              <a:rPr lang="en-US" altLang="zh-CN" dirty="0">
                <a:latin typeface="宋体" panose="02010600030101010101" pitchFamily="2" charset="-122"/>
                <a:ea typeface="宋体" panose="02010600030101010101" pitchFamily="2" charset="-122"/>
              </a:rPr>
              <a:t>predictions.txt</a:t>
            </a: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0.223796</a:t>
            </a: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0.194723</a:t>
            </a: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0.193593</a:t>
            </a: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0.187194</a:t>
            </a: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t>
            </a:r>
          </a:p>
          <a:p>
            <a:pPr lvl="1" algn="l">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4222759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346960" y="758952"/>
            <a:ext cx="7543800" cy="3566160"/>
          </a:xfrm>
          <a:prstGeom prst="rect">
            <a:avLst/>
          </a:prstGeom>
        </p:spPr>
        <p:txBody>
          <a:bodyPr anchor="b"/>
          <a:lstStyle>
            <a:lvl1pPr marL="914400" indent="-914400" algn="ctr" rtl="0" eaLnBrk="1" fontAlgn="base" hangingPunct="1">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3716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6pPr>
            <a:lvl7pPr marL="18288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7pPr>
            <a:lvl8pPr marL="22860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8pPr>
            <a:lvl9pPr marL="27432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kumimoji="1" lang="zh-CN" altLang="en-US" sz="8000" kern="0" dirty="0"/>
              <a:t>谢谢！</a:t>
            </a:r>
          </a:p>
        </p:txBody>
      </p:sp>
      <p:sp>
        <p:nvSpPr>
          <p:cNvPr id="3" name="文本框 2"/>
          <p:cNvSpPr txBox="1"/>
          <p:nvPr/>
        </p:nvSpPr>
        <p:spPr>
          <a:xfrm>
            <a:off x="3732629" y="4754880"/>
            <a:ext cx="3699803" cy="923330"/>
          </a:xfrm>
          <a:prstGeom prst="rect">
            <a:avLst/>
          </a:prstGeom>
          <a:noFill/>
        </p:spPr>
        <p:txBody>
          <a:bodyPr wrap="square" rtlCol="0">
            <a:spAutoFit/>
          </a:bodyPr>
          <a:lstStyle/>
          <a:p>
            <a:pPr algn="ctr"/>
            <a:r>
              <a:rPr kumimoji="1" lang="en-US" altLang="zh-CN" sz="5400" dirty="0"/>
              <a:t>Q&amp;A</a:t>
            </a:r>
            <a:endParaRPr kumimoji="1" lang="zh-CN" altLang="en-US" sz="5400" dirty="0"/>
          </a:p>
        </p:txBody>
      </p:sp>
      <p:cxnSp>
        <p:nvCxnSpPr>
          <p:cNvPr id="5" name="直接连接符 4"/>
          <p:cNvCxnSpPr/>
          <p:nvPr/>
        </p:nvCxnSpPr>
        <p:spPr>
          <a:xfrm>
            <a:off x="2515748" y="4484318"/>
            <a:ext cx="720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9.1 CTR</a:t>
            </a:r>
            <a:r>
              <a:rPr lang="zh-CN" altLang="en-US" sz="3200" dirty="0"/>
              <a:t>预估简介</a:t>
            </a: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DA5E3DCC-5361-413E-9A64-B8EA609A2D7B}"/>
                  </a:ext>
                </a:extLst>
              </p:cNvPr>
              <p:cNvSpPr txBox="1">
                <a:spLocks/>
              </p:cNvSpPr>
              <p:nvPr/>
            </p:nvSpPr>
            <p:spPr bwMode="auto">
              <a:xfrm>
                <a:off x="610017" y="1251284"/>
                <a:ext cx="10763616" cy="48286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800100" lvl="1"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CTR</a:t>
                </a:r>
                <a:r>
                  <a:rPr lang="zh-CN" altLang="zh-CN" dirty="0">
                    <a:latin typeface="宋体" panose="02010600030101010101" pitchFamily="2" charset="-122"/>
                    <a:ea typeface="宋体" panose="02010600030101010101" pitchFamily="2" charset="-122"/>
                  </a:rPr>
                  <a:t>中文一般译名为点击通过率，也可以简称为点击率。其含义为一则广告展示转化为用户点击的比率（可以理解为该则广告每次展示会带来多少次点击）</a:t>
                </a:r>
                <a:endParaRPr lang="en-US" altLang="zh-CN" dirty="0">
                  <a:latin typeface="宋体" panose="02010600030101010101" pitchFamily="2" charset="-122"/>
                  <a:ea typeface="宋体" panose="02010600030101010101" pitchFamily="2" charset="-122"/>
                </a:endParaRPr>
              </a:p>
              <a:p>
                <a14:m>
                  <m:oMath xmlns:m="http://schemas.openxmlformats.org/officeDocument/2006/math">
                    <m:r>
                      <m:rPr>
                        <m:sty m:val="p"/>
                      </m:rPr>
                      <a:rPr lang="en-US" altLang="zh-CN">
                        <a:latin typeface="Cambria Math" panose="02040503050406030204" pitchFamily="18" charset="0"/>
                      </a:rPr>
                      <m:t>CTR</m:t>
                    </m:r>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𝐶𝑙𝑖𝑐𝑘</m:t>
                        </m:r>
                      </m:num>
                      <m:den>
                        <m:r>
                          <a:rPr lang="en-US" altLang="zh-CN" i="1">
                            <a:latin typeface="Cambria Math" panose="02040503050406030204" pitchFamily="18" charset="0"/>
                          </a:rPr>
                          <m:t>𝐼𝑚𝑝𝑟𝑒𝑠𝑠𝑖𝑜𝑛</m:t>
                        </m:r>
                      </m:den>
                    </m:f>
                  </m:oMath>
                </a14:m>
                <a:r>
                  <a:rPr lang="en-US" altLang="zh-CN" dirty="0">
                    <a:latin typeface="宋体" panose="02010600030101010101" pitchFamily="2" charset="-122"/>
                    <a:ea typeface="宋体" panose="02010600030101010101" pitchFamily="2" charset="-122"/>
                  </a:rPr>
                  <a:t> </a:t>
                </a:r>
              </a:p>
              <a:p>
                <a:pPr marL="800100" lvl="1"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CPC</a:t>
                </a:r>
                <a:r>
                  <a:rPr lang="zh-CN" altLang="en-US" dirty="0">
                    <a:latin typeface="宋体" panose="02010600030101010101" pitchFamily="2" charset="-122"/>
                    <a:ea typeface="宋体" panose="02010600030101010101" pitchFamily="2" charset="-122"/>
                  </a:rPr>
                  <a:t>表示每次点击的成本</a:t>
                </a:r>
                <a:endParaRPr lang="en-US" altLang="zh-CN" dirty="0">
                  <a:latin typeface="宋体" panose="02010600030101010101" pitchFamily="2" charset="-122"/>
                  <a:ea typeface="宋体" panose="02010600030101010101" pitchFamily="2" charset="-122"/>
                </a:endParaRPr>
              </a:p>
              <a:p>
                <a:pPr lvl="1"/>
                <a14:m>
                  <m:oMath xmlns:m="http://schemas.openxmlformats.org/officeDocument/2006/math">
                    <m:r>
                      <m:rPr>
                        <m:sty m:val="p"/>
                      </m:rPr>
                      <a:rPr lang="en-US" altLang="zh-CN">
                        <a:latin typeface="Cambria Math" panose="02040503050406030204" pitchFamily="18" charset="0"/>
                      </a:rPr>
                      <m:t>CPC</m:t>
                    </m:r>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𝐶𝑜𝑠𝑡</m:t>
                        </m:r>
                      </m:num>
                      <m:den>
                        <m:r>
                          <a:rPr lang="en-US" altLang="zh-CN" i="1">
                            <a:latin typeface="Cambria Math" panose="02040503050406030204" pitchFamily="18" charset="0"/>
                          </a:rPr>
                          <m:t>𝐶𝑙𝑖𝑐𝑘</m:t>
                        </m:r>
                      </m:den>
                    </m:f>
                  </m:oMath>
                </a14:m>
                <a:r>
                  <a:rPr lang="en-US" altLang="zh-CN" dirty="0">
                    <a:latin typeface="宋体" panose="02010600030101010101" pitchFamily="2" charset="-122"/>
                    <a:ea typeface="宋体" panose="02010600030101010101" pitchFamily="2" charset="-122"/>
                  </a:rPr>
                  <a:t> </a:t>
                </a:r>
              </a:p>
              <a:p>
                <a:pPr marL="1257300" lvl="2"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CPC</a:t>
                </a:r>
                <a:r>
                  <a:rPr lang="zh-CN" altLang="zh-CN" sz="1600" dirty="0">
                    <a:latin typeface="宋体" panose="02010600030101010101" pitchFamily="2" charset="-122"/>
                    <a:ea typeface="宋体" panose="02010600030101010101" pitchFamily="2" charset="-122"/>
                  </a:rPr>
                  <a:t>对于广告发布者而言，是每产生一次用户点击需要支付给发布的网站的成本</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CPC</a:t>
                </a:r>
                <a:r>
                  <a:rPr lang="zh-CN" altLang="zh-CN" sz="1600" dirty="0">
                    <a:latin typeface="宋体" panose="02010600030101010101" pitchFamily="2" charset="-122"/>
                    <a:ea typeface="宋体" panose="02010600030101010101" pitchFamily="2" charset="-122"/>
                  </a:rPr>
                  <a:t>对于广告平台而言</a:t>
                </a:r>
                <a:r>
                  <a:rPr lang="zh-CN" altLang="en-US" sz="1600"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是每产生一次用户点击从广告发布者处获得的收益</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dirty="0">
                    <a:latin typeface="宋体" panose="02010600030101010101" pitchFamily="2" charset="-122"/>
                    <a:ea typeface="宋体" panose="02010600030101010101" pitchFamily="2" charset="-122"/>
                  </a:rPr>
                  <a:t>CPM</a:t>
                </a:r>
                <a:r>
                  <a:rPr lang="zh-CN" altLang="zh-CN" dirty="0">
                    <a:latin typeface="宋体" panose="02010600030101010101" pitchFamily="2" charset="-122"/>
                    <a:ea typeface="宋体" panose="02010600030101010101" pitchFamily="2" charset="-122"/>
                  </a:rPr>
                  <a:t>字面意思是每千人印象成本</a:t>
                </a:r>
                <a:endParaRPr lang="en-US" altLang="zh-CN" dirty="0">
                  <a:latin typeface="宋体" panose="02010600030101010101" pitchFamily="2" charset="-122"/>
                  <a:ea typeface="宋体" panose="02010600030101010101" pitchFamily="2" charset="-122"/>
                </a:endParaRPr>
              </a:p>
              <a:p>
                <a:pPr lvl="1"/>
                <a14:m>
                  <m:oMathPara xmlns:m="http://schemas.openxmlformats.org/officeDocument/2006/math">
                    <m:oMathParaPr>
                      <m:jc m:val="centerGroup"/>
                    </m:oMathParaPr>
                    <m:oMath xmlns:m="http://schemas.openxmlformats.org/officeDocument/2006/math">
                      <m:r>
                        <m:rPr>
                          <m:sty m:val="p"/>
                        </m:rPr>
                        <a:rPr lang="en-US" altLang="zh-CN" sz="1800">
                          <a:latin typeface="Cambria Math" panose="02040503050406030204" pitchFamily="18" charset="0"/>
                        </a:rPr>
                        <m:t>CPM</m:t>
                      </m:r>
                      <m:r>
                        <a:rPr lang="en-US" altLang="zh-CN" sz="1800">
                          <a:latin typeface="Cambria Math" panose="02040503050406030204" pitchFamily="18" charset="0"/>
                        </a:rPr>
                        <m:t>= </m:t>
                      </m:r>
                      <m:f>
                        <m:fPr>
                          <m:ctrlPr>
                            <a:rPr lang="zh-CN" altLang="zh-CN" sz="1800" i="1">
                              <a:latin typeface="Cambria Math" panose="02040503050406030204" pitchFamily="18" charset="0"/>
                            </a:rPr>
                          </m:ctrlPr>
                        </m:fPr>
                        <m:num>
                          <m:r>
                            <a:rPr lang="en-US" altLang="zh-CN" sz="1800" i="1">
                              <a:latin typeface="Cambria Math" panose="02040503050406030204" pitchFamily="18" charset="0"/>
                            </a:rPr>
                            <m:t>𝐶𝑜𝑠𝑡</m:t>
                          </m:r>
                        </m:num>
                        <m:den>
                          <m:r>
                            <a:rPr lang="en-US" altLang="zh-CN" sz="1800" i="1">
                              <a:latin typeface="Cambria Math" panose="02040503050406030204" pitchFamily="18" charset="0"/>
                            </a:rPr>
                            <m:t>𝐼𝑚𝑝𝑟𝑒𝑠𝑠𝑖𝑜𝑛</m:t>
                          </m:r>
                        </m:den>
                      </m:f>
                      <m:r>
                        <a:rPr lang="en-US" altLang="zh-CN" sz="1800" i="1">
                          <a:latin typeface="Cambria Math" panose="02040503050406030204" pitchFamily="18" charset="0"/>
                        </a:rPr>
                        <m:t>∗1000</m:t>
                      </m:r>
                    </m:oMath>
                  </m:oMathPara>
                </a14:m>
                <a:endParaRPr lang="en-US" altLang="zh-CN"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CPM </a:t>
                </a:r>
                <a:r>
                  <a:rPr lang="zh-CN" altLang="zh-CN" sz="1600" dirty="0">
                    <a:latin typeface="宋体" panose="02010600030101010101" pitchFamily="2" charset="-122"/>
                    <a:ea typeface="宋体" panose="02010600030101010101" pitchFamily="2" charset="-122"/>
                  </a:rPr>
                  <a:t>对于广告发布者而言，是每</a:t>
                </a:r>
                <a:r>
                  <a:rPr lang="zh-CN" altLang="en-US" sz="1600" dirty="0">
                    <a:latin typeface="宋体" panose="02010600030101010101" pitchFamily="2" charset="-122"/>
                    <a:ea typeface="宋体" panose="02010600030101010101" pitchFamily="2" charset="-122"/>
                  </a:rPr>
                  <a:t>展示</a:t>
                </a:r>
                <a:r>
                  <a:rPr lang="en-US" altLang="zh-CN" sz="1600" dirty="0">
                    <a:latin typeface="宋体" panose="02010600030101010101" pitchFamily="2" charset="-122"/>
                    <a:ea typeface="宋体" panose="02010600030101010101" pitchFamily="2" charset="-122"/>
                  </a:rPr>
                  <a:t>1000</a:t>
                </a:r>
                <a:r>
                  <a:rPr lang="zh-CN" altLang="en-US" sz="1600" dirty="0">
                    <a:latin typeface="宋体" panose="02010600030101010101" pitchFamily="2" charset="-122"/>
                    <a:ea typeface="宋体" panose="02010600030101010101" pitchFamily="2" charset="-122"/>
                  </a:rPr>
                  <a:t>次</a:t>
                </a:r>
                <a:r>
                  <a:rPr lang="zh-CN" altLang="zh-CN" sz="1600" dirty="0">
                    <a:latin typeface="宋体" panose="02010600030101010101" pitchFamily="2" charset="-122"/>
                    <a:ea typeface="宋体" panose="02010600030101010101" pitchFamily="2" charset="-122"/>
                  </a:rPr>
                  <a:t>需要支付给发布的网站的成本</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CPM </a:t>
                </a:r>
                <a:r>
                  <a:rPr lang="zh-CN" altLang="zh-CN" sz="1600" dirty="0">
                    <a:latin typeface="宋体" panose="02010600030101010101" pitchFamily="2" charset="-122"/>
                    <a:ea typeface="宋体" panose="02010600030101010101" pitchFamily="2" charset="-122"/>
                  </a:rPr>
                  <a:t>对于广告平台而言</a:t>
                </a:r>
                <a:r>
                  <a:rPr lang="zh-CN" altLang="en-US" sz="1600"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是是每</a:t>
                </a:r>
                <a:r>
                  <a:rPr lang="zh-CN" altLang="en-US" sz="1600" dirty="0">
                    <a:latin typeface="宋体" panose="02010600030101010101" pitchFamily="2" charset="-122"/>
                    <a:ea typeface="宋体" panose="02010600030101010101" pitchFamily="2" charset="-122"/>
                  </a:rPr>
                  <a:t>展示</a:t>
                </a:r>
                <a:r>
                  <a:rPr lang="en-US" altLang="zh-CN" sz="1600" dirty="0">
                    <a:latin typeface="宋体" panose="02010600030101010101" pitchFamily="2" charset="-122"/>
                    <a:ea typeface="宋体" panose="02010600030101010101" pitchFamily="2" charset="-122"/>
                  </a:rPr>
                  <a:t>1000</a:t>
                </a:r>
                <a:r>
                  <a:rPr lang="zh-CN" altLang="en-US" sz="1600" dirty="0">
                    <a:latin typeface="宋体" panose="02010600030101010101" pitchFamily="2" charset="-122"/>
                    <a:ea typeface="宋体" panose="02010600030101010101" pitchFamily="2" charset="-122"/>
                  </a:rPr>
                  <a:t>次</a:t>
                </a:r>
                <a:r>
                  <a:rPr lang="zh-CN" altLang="zh-CN" sz="1600" dirty="0">
                    <a:latin typeface="宋体" panose="02010600030101010101" pitchFamily="2" charset="-122"/>
                    <a:ea typeface="宋体" panose="02010600030101010101" pitchFamily="2" charset="-122"/>
                  </a:rPr>
                  <a:t>从广告发布者处获得的收益</a:t>
                </a:r>
                <a:endParaRPr lang="en-US" altLang="zh-CN" sz="1600" dirty="0">
                  <a:latin typeface="宋体" panose="02010600030101010101" pitchFamily="2" charset="-122"/>
                  <a:ea typeface="宋体" panose="02010600030101010101" pitchFamily="2" charset="-122"/>
                </a:endParaRPr>
              </a:p>
              <a:p>
                <a:pPr lvl="1" algn="l"/>
                <a:endParaRPr lang="en-US" altLang="zh-CN" sz="18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p:txBody>
          </p:sp>
        </mc:Choice>
        <mc:Fallback xmlns="">
          <p:sp>
            <p:nvSpPr>
              <p:cNvPr id="7" name="内容占位符 2">
                <a:extLst>
                  <a:ext uri="{FF2B5EF4-FFF2-40B4-BE49-F238E27FC236}">
                    <a16:creationId xmlns:a16="http://schemas.microsoft.com/office/drawing/2014/main" id="{DA5E3DCC-5361-413E-9A64-B8EA609A2D7B}"/>
                  </a:ext>
                </a:extLst>
              </p:cNvPr>
              <p:cNvSpPr txBox="1">
                <a:spLocks noRot="1" noChangeAspect="1" noMove="1" noResize="1" noEditPoints="1" noAdjustHandles="1" noChangeArrowheads="1" noChangeShapeType="1" noTextEdit="1"/>
              </p:cNvSpPr>
              <p:nvPr/>
            </p:nvSpPr>
            <p:spPr bwMode="auto">
              <a:xfrm>
                <a:off x="610017" y="1251284"/>
                <a:ext cx="10763616" cy="4828674"/>
              </a:xfrm>
              <a:prstGeom prst="rect">
                <a:avLst/>
              </a:prstGeom>
              <a:blipFill>
                <a:blip r:embed="rId2"/>
                <a:stretch>
                  <a:fillRect t="-631" r="-623" b="-8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9061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9.1 CTR</a:t>
            </a:r>
            <a:r>
              <a:rPr lang="zh-CN" altLang="en-US" sz="3200" dirty="0"/>
              <a:t>预估简介</a:t>
            </a:r>
          </a:p>
        </p:txBody>
      </p:sp>
      <p:sp>
        <p:nvSpPr>
          <p:cNvPr id="4" name="内容占位符 2"/>
          <p:cNvSpPr txBox="1">
            <a:spLocks/>
          </p:cNvSpPr>
          <p:nvPr/>
        </p:nvSpPr>
        <p:spPr bwMode="auto">
          <a:xfrm>
            <a:off x="585783" y="1668284"/>
            <a:ext cx="10615061"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kumimoji="1" lang="en-US" altLang="zh-CN" dirty="0"/>
              <a:t> </a:t>
            </a:r>
            <a:r>
              <a:rPr kumimoji="1" lang="en-US" altLang="zh-CN" dirty="0">
                <a:latin typeface="宋体" panose="02010600030101010101" pitchFamily="2" charset="-122"/>
                <a:ea typeface="宋体" panose="02010600030101010101" pitchFamily="2" charset="-122"/>
              </a:rPr>
              <a:t>CTR</a:t>
            </a:r>
            <a:r>
              <a:rPr kumimoji="1" lang="zh-CN" altLang="en-US" dirty="0">
                <a:latin typeface="宋体" panose="02010600030101010101" pitchFamily="2" charset="-122"/>
                <a:ea typeface="宋体" panose="02010600030101010101" pitchFamily="2" charset="-122"/>
              </a:rPr>
              <a:t>与推荐算法的异同</a:t>
            </a:r>
            <a:endParaRPr kumimoji="1"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CTR</a:t>
            </a:r>
            <a:r>
              <a:rPr lang="zh-CN" altLang="zh-CN" sz="1600" dirty="0">
                <a:latin typeface="宋体" panose="02010600030101010101" pitchFamily="2" charset="-122"/>
                <a:ea typeface="宋体" panose="02010600030101010101" pitchFamily="2" charset="-122"/>
              </a:rPr>
              <a:t>与推荐算法最大的不同在于对精准性的要求上</a:t>
            </a:r>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一般而言，推荐算法只需要得到一个产品的最优次序，不需要知道精准的概率，它的目的是为了帮助用户发现潜在感兴趣的内容。</a:t>
            </a:r>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推荐算法和</a:t>
            </a:r>
            <a:r>
              <a:rPr lang="en-US" altLang="zh-CN" sz="1600" dirty="0">
                <a:latin typeface="宋体" panose="02010600030101010101" pitchFamily="2" charset="-122"/>
                <a:ea typeface="宋体" panose="02010600030101010101" pitchFamily="2" charset="-122"/>
              </a:rPr>
              <a:t>CTR</a:t>
            </a:r>
            <a:r>
              <a:rPr lang="zh-CN" altLang="zh-CN" sz="1600" dirty="0">
                <a:latin typeface="宋体" panose="02010600030101010101" pitchFamily="2" charset="-122"/>
                <a:ea typeface="宋体" panose="02010600030101010101" pitchFamily="2" charset="-122"/>
              </a:rPr>
              <a:t>预估在目的上也有相似的地方，都是为了在合适的场景、合适的时间给合适的目标受众展示合适的内容，引导用户点击。</a:t>
            </a:r>
          </a:p>
        </p:txBody>
      </p:sp>
    </p:spTree>
    <p:extLst>
      <p:ext uri="{BB962C8B-B14F-4D97-AF65-F5344CB8AC3E}">
        <p14:creationId xmlns:p14="http://schemas.microsoft.com/office/powerpoint/2010/main" val="342998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预估简介</a:t>
            </a:r>
          </a:p>
        </p:txBody>
      </p:sp>
      <mc:AlternateContent xmlns:mc="http://schemas.openxmlformats.org/markup-compatibility/2006" xmlns:a14="http://schemas.microsoft.com/office/drawing/2010/main">
        <mc:Choice Requires="a14">
          <p:sp>
            <p:nvSpPr>
              <p:cNvPr id="4" name="内容占位符 2"/>
              <p:cNvSpPr txBox="1">
                <a:spLocks/>
              </p:cNvSpPr>
              <p:nvPr/>
            </p:nvSpPr>
            <p:spPr bwMode="auto">
              <a:xfrm>
                <a:off x="774833" y="1139882"/>
                <a:ext cx="9824164" cy="4023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kumimoji="1" lang="en-US" altLang="zh-CN" dirty="0"/>
                  <a:t> </a:t>
                </a:r>
                <a:r>
                  <a:rPr kumimoji="1" lang="en-US" altLang="zh-CN" dirty="0">
                    <a:latin typeface="宋体" panose="02010600030101010101" pitchFamily="2" charset="-122"/>
                    <a:ea typeface="宋体" panose="02010600030101010101" pitchFamily="2" charset="-122"/>
                  </a:rPr>
                  <a:t>CTR</a:t>
                </a:r>
                <a:r>
                  <a:rPr kumimoji="1" lang="zh-CN" altLang="en-US" dirty="0">
                    <a:latin typeface="宋体" panose="02010600030101010101" pitchFamily="2" charset="-122"/>
                    <a:ea typeface="宋体" panose="02010600030101010101" pitchFamily="2" charset="-122"/>
                  </a:rPr>
                  <a:t>预估评价指标</a:t>
                </a:r>
                <a:endParaRPr kumimoji="1"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Log</a:t>
                </a:r>
                <a:r>
                  <a:rPr lang="zh-CN" altLang="zh-CN" sz="1600" dirty="0">
                    <a:latin typeface="宋体" panose="02010600030101010101" pitchFamily="2" charset="-122"/>
                    <a:ea typeface="宋体" panose="02010600030101010101" pitchFamily="2" charset="-122"/>
                  </a:rPr>
                  <a:t>损失（</a:t>
                </a:r>
                <a:r>
                  <a:rPr lang="en-US" altLang="zh-CN" sz="1600" dirty="0" err="1">
                    <a:latin typeface="宋体" panose="02010600030101010101" pitchFamily="2" charset="-122"/>
                    <a:ea typeface="宋体" panose="02010600030101010101" pitchFamily="2" charset="-122"/>
                  </a:rPr>
                  <a:t>logloss</a:t>
                </a:r>
                <a:r>
                  <a:rPr lang="zh-CN" altLang="zh-CN"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b="1" dirty="0" err="1">
                    <a:latin typeface="宋体" panose="02010600030101010101" pitchFamily="2" charset="-122"/>
                    <a:ea typeface="宋体" panose="02010600030101010101" pitchFamily="2" charset="-122"/>
                  </a:rPr>
                  <a:t>Kullback-Leibler</a:t>
                </a:r>
                <a:r>
                  <a:rPr lang="zh-CN" altLang="zh-CN" sz="1600" b="1" dirty="0">
                    <a:latin typeface="宋体" panose="02010600030101010101" pitchFamily="2" charset="-122"/>
                    <a:ea typeface="宋体" panose="02010600030101010101" pitchFamily="2" charset="-122"/>
                  </a:rPr>
                  <a:t>差异（</a:t>
                </a:r>
                <a:r>
                  <a:rPr lang="en-US" altLang="zh-CN" sz="1600" b="1" dirty="0" err="1">
                    <a:latin typeface="宋体" panose="02010600030101010101" pitchFamily="2" charset="-122"/>
                    <a:ea typeface="宋体" panose="02010600030101010101" pitchFamily="2" charset="-122"/>
                  </a:rPr>
                  <a:t>Kullback-Leibler</a:t>
                </a:r>
                <a:r>
                  <a:rPr lang="en-US" altLang="zh-CN" sz="1600" b="1" dirty="0">
                    <a:latin typeface="宋体" panose="02010600030101010101" pitchFamily="2" charset="-122"/>
                    <a:ea typeface="宋体" panose="02010600030101010101" pitchFamily="2" charset="-122"/>
                  </a:rPr>
                  <a:t> Divergence</a:t>
                </a:r>
                <a:r>
                  <a:rPr lang="zh-CN" altLang="zh-CN" sz="1600" b="1"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，简称为</a:t>
                </a:r>
                <a:r>
                  <a:rPr lang="en-US" altLang="zh-CN" sz="1600" dirty="0">
                    <a:latin typeface="宋体" panose="02010600030101010101" pitchFamily="2" charset="-122"/>
                    <a:ea typeface="宋体" panose="02010600030101010101" pitchFamily="2" charset="-122"/>
                  </a:rPr>
                  <a:t>KL</a:t>
                </a:r>
                <a:r>
                  <a:rPr lang="zh-CN" altLang="zh-CN" sz="1600" dirty="0">
                    <a:latin typeface="宋体" panose="02010600030101010101" pitchFamily="2" charset="-122"/>
                    <a:ea typeface="宋体" panose="02010600030101010101" pitchFamily="2" charset="-122"/>
                  </a:rPr>
                  <a:t>距离，也叫作</a:t>
                </a:r>
                <a:r>
                  <a:rPr lang="zh-CN" altLang="zh-CN" sz="1600" b="1" dirty="0">
                    <a:latin typeface="宋体" panose="02010600030101010101" pitchFamily="2" charset="-122"/>
                    <a:ea typeface="宋体" panose="02010600030101010101" pitchFamily="2" charset="-122"/>
                  </a:rPr>
                  <a:t>相对熵（</a:t>
                </a:r>
                <a:r>
                  <a:rPr lang="en-US" altLang="zh-CN" sz="1600" b="1" dirty="0">
                    <a:latin typeface="宋体" panose="02010600030101010101" pitchFamily="2" charset="-122"/>
                    <a:ea typeface="宋体" panose="02010600030101010101" pitchFamily="2" charset="-122"/>
                  </a:rPr>
                  <a:t>Relative Entropy</a:t>
                </a:r>
                <a:r>
                  <a:rPr lang="zh-CN" altLang="zh-CN" sz="1600" b="1"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。它衡量的是相同时间空间里，两个概率分布的差异情况</a:t>
                </a:r>
                <a:endParaRPr lang="en-US" altLang="zh-CN" sz="1600" dirty="0">
                  <a:latin typeface="宋体" panose="02010600030101010101" pitchFamily="2" charset="-122"/>
                  <a:ea typeface="宋体" panose="02010600030101010101" pitchFamily="2" charset="-122"/>
                </a:endParaRPr>
              </a:p>
              <a:p>
                <a:pPr lvl="1" algn="l"/>
                <a:endParaRPr lang="en-US" altLang="zh-CN" sz="1600" i="1" dirty="0">
                  <a:latin typeface="Cambria Math" panose="02040503050406030204" pitchFamily="18" charset="0"/>
                </a:endParaRPr>
              </a:p>
              <a:p>
                <a:pPr lvl="1" algn="l"/>
                <a:endParaRPr lang="en-US" altLang="zh-CN" sz="1600" i="1" dirty="0">
                  <a:latin typeface="Cambria Math" panose="02040503050406030204" pitchFamily="18" charset="0"/>
                </a:endParaRPr>
              </a:p>
              <a:p>
                <a:pPr lvl="1" algn="l"/>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𝑙𝑜𝑔𝑙𝑜𝑠𝑠</m:t>
                      </m:r>
                      <m:r>
                        <a:rPr lang="en-US" altLang="zh-CN" sz="1600" i="1">
                          <a:latin typeface="Cambria Math" panose="02040503050406030204" pitchFamily="18" charset="0"/>
                        </a:rPr>
                        <m:t>=−</m:t>
                      </m:r>
                      <m:r>
                        <a:rPr lang="en-US" altLang="zh-CN" sz="1600" i="1">
                          <a:latin typeface="Cambria Math" panose="02040503050406030204" pitchFamily="18" charset="0"/>
                        </a:rPr>
                        <m:t>𝑐𝑙𝑖𝑐𝑘</m:t>
                      </m:r>
                      <m:r>
                        <a:rPr lang="en-US" altLang="zh-CN" sz="1600" i="1">
                          <a:latin typeface="Cambria Math" panose="02040503050406030204" pitchFamily="18" charset="0"/>
                        </a:rPr>
                        <m:t>∗</m:t>
                      </m:r>
                      <m:func>
                        <m:funcPr>
                          <m:ctrlPr>
                            <a:rPr lang="zh-CN"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d>
                            <m:dPr>
                              <m:ctrlPr>
                                <a:rPr lang="zh-CN" altLang="zh-CN" sz="1600" i="1">
                                  <a:latin typeface="Cambria Math" panose="02040503050406030204" pitchFamily="18" charset="0"/>
                                </a:rPr>
                              </m:ctrlPr>
                            </m:dPr>
                            <m:e>
                              <m:r>
                                <a:rPr lang="en-US" altLang="zh-CN" sz="1600" i="1">
                                  <a:latin typeface="Cambria Math" panose="02040503050406030204" pitchFamily="18" charset="0"/>
                                </a:rPr>
                                <m:t>𝑝𝐶𝑇𝑅</m:t>
                              </m:r>
                            </m:e>
                          </m:d>
                        </m:e>
                      </m:func>
                      <m:r>
                        <a:rPr lang="en-US" altLang="zh-CN" sz="1600" i="1">
                          <a:latin typeface="Cambria Math" panose="02040503050406030204" pitchFamily="18" charset="0"/>
                        </a:rPr>
                        <m:t>−</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𝑖𝑚𝑝𝑟𝑒𝑠𝑠𝑖𝑜𝑛</m:t>
                          </m:r>
                          <m:r>
                            <a:rPr lang="en-US" altLang="zh-CN" sz="1600" i="1">
                              <a:latin typeface="Cambria Math" panose="02040503050406030204" pitchFamily="18" charset="0"/>
                            </a:rPr>
                            <m:t>−</m:t>
                          </m:r>
                          <m:r>
                            <a:rPr lang="en-US" altLang="zh-CN" sz="1600" i="1">
                              <a:latin typeface="Cambria Math" panose="02040503050406030204" pitchFamily="18" charset="0"/>
                            </a:rPr>
                            <m:t>𝑐𝑙𝑖𝑐𝑘</m:t>
                          </m:r>
                        </m:e>
                      </m:d>
                      <m:r>
                        <a:rPr lang="en-US" altLang="zh-CN" sz="1600" i="1">
                          <a:latin typeface="Cambria Math" panose="02040503050406030204" pitchFamily="18" charset="0"/>
                        </a:rPr>
                        <m:t>∗</m:t>
                      </m:r>
                      <m:r>
                        <a:rPr lang="en-US" altLang="zh-CN" sz="1600" i="1">
                          <a:latin typeface="Cambria Math" panose="02040503050406030204" pitchFamily="18" charset="0"/>
                        </a:rPr>
                        <m:t>𝑙𝑜𝑔</m:t>
                      </m:r>
                      <m:r>
                        <a:rPr lang="en-US" altLang="zh-CN" sz="1600" i="1">
                          <a:latin typeface="Cambria Math" panose="02040503050406030204" pitchFamily="18" charset="0"/>
                        </a:rPr>
                        <m:t>∗</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𝑝𝐶𝑇𝑅</m:t>
                          </m:r>
                        </m:e>
                      </m:d>
                    </m:oMath>
                  </m:oMathPara>
                </a14:m>
                <a:endParaRPr lang="en-US" altLang="zh-CN" sz="1600" dirty="0">
                  <a:latin typeface="宋体" panose="02010600030101010101" pitchFamily="2" charset="-122"/>
                  <a:ea typeface="宋体" panose="02010600030101010101" pitchFamily="2" charset="-122"/>
                </a:endParaRPr>
              </a:p>
              <a:p>
                <a:pPr lvl="1" algn="l"/>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err="1">
                    <a:latin typeface="宋体" panose="02010600030101010101" pitchFamily="2" charset="-122"/>
                    <a:ea typeface="宋体" panose="02010600030101010101" pitchFamily="2" charset="-122"/>
                  </a:rPr>
                  <a:t>Logloss</a:t>
                </a:r>
                <a:r>
                  <a:rPr lang="zh-CN" altLang="zh-CN" sz="1600" dirty="0">
                    <a:latin typeface="宋体" panose="02010600030101010101" pitchFamily="2" charset="-122"/>
                    <a:ea typeface="宋体" panose="02010600030101010101" pitchFamily="2" charset="-122"/>
                  </a:rPr>
                  <a:t>值越小，说明</a:t>
                </a:r>
                <a:r>
                  <a:rPr lang="en-US" altLang="zh-CN" sz="1600" dirty="0" err="1">
                    <a:latin typeface="宋体" panose="02010600030101010101" pitchFamily="2" charset="-122"/>
                    <a:ea typeface="宋体" panose="02010600030101010101" pitchFamily="2" charset="-122"/>
                  </a:rPr>
                  <a:t>pCTR</a:t>
                </a:r>
                <a:r>
                  <a:rPr lang="zh-CN" altLang="zh-CN" sz="1600" dirty="0">
                    <a:latin typeface="宋体" panose="02010600030101010101" pitchFamily="2" charset="-122"/>
                    <a:ea typeface="宋体" panose="02010600030101010101" pitchFamily="2" charset="-122"/>
                  </a:rPr>
                  <a:t>与</a:t>
                </a:r>
                <a:r>
                  <a:rPr lang="en-US" altLang="zh-CN" sz="1600" dirty="0" err="1">
                    <a:latin typeface="宋体" panose="02010600030101010101" pitchFamily="2" charset="-122"/>
                    <a:ea typeface="宋体" panose="02010600030101010101" pitchFamily="2" charset="-122"/>
                  </a:rPr>
                  <a:t>tCTR</a:t>
                </a:r>
                <a:r>
                  <a:rPr lang="zh-CN" altLang="zh-CN" sz="1600" dirty="0">
                    <a:latin typeface="宋体" panose="02010600030101010101" pitchFamily="2" charset="-122"/>
                    <a:ea typeface="宋体" panose="02010600030101010101" pitchFamily="2" charset="-122"/>
                  </a:rPr>
                  <a:t>的差距越小，即</a:t>
                </a:r>
                <a:r>
                  <a:rPr lang="en-US" altLang="zh-CN" sz="1600" dirty="0">
                    <a:latin typeface="宋体" panose="02010600030101010101" pitchFamily="2" charset="-122"/>
                    <a:ea typeface="宋体" panose="02010600030101010101" pitchFamily="2" charset="-122"/>
                  </a:rPr>
                  <a:t>CTR</a:t>
                </a:r>
                <a:r>
                  <a:rPr lang="zh-CN" altLang="zh-CN" sz="1600" dirty="0">
                    <a:latin typeface="宋体" panose="02010600030101010101" pitchFamily="2" charset="-122"/>
                    <a:ea typeface="宋体" panose="02010600030101010101" pitchFamily="2" charset="-122"/>
                  </a:rPr>
                  <a:t>预估结果越接近于真实情况</a:t>
                </a:r>
                <a:r>
                  <a:rPr lang="zh-CN" altLang="en-US" sz="1600" dirty="0">
                    <a:latin typeface="宋体" panose="02010600030101010101" pitchFamily="2" charset="-122"/>
                    <a:ea typeface="宋体" panose="02010600030101010101" pitchFamily="2" charset="-122"/>
                  </a:rPr>
                  <a:t>。</a:t>
                </a:r>
                <a:endParaRPr lang="zh-CN" altLang="zh-CN" sz="1600" dirty="0">
                  <a:latin typeface="宋体" panose="02010600030101010101" pitchFamily="2" charset="-122"/>
                  <a:ea typeface="宋体" panose="02010600030101010101" pitchFamily="2" charset="-122"/>
                </a:endParaRPr>
              </a:p>
            </p:txBody>
          </p:sp>
        </mc:Choice>
        <mc:Fallback xmlns="">
          <p:sp>
            <p:nvSpPr>
              <p:cNvPr id="4" name="内容占位符 2"/>
              <p:cNvSpPr txBox="1">
                <a:spLocks noRot="1" noChangeAspect="1" noMove="1" noResize="1" noEditPoints="1" noAdjustHandles="1" noChangeArrowheads="1" noChangeShapeType="1" noTextEdit="1"/>
              </p:cNvSpPr>
              <p:nvPr/>
            </p:nvSpPr>
            <p:spPr bwMode="auto">
              <a:xfrm>
                <a:off x="774833" y="1139882"/>
                <a:ext cx="9824164" cy="4023360"/>
              </a:xfrm>
              <a:prstGeom prst="rect">
                <a:avLst/>
              </a:prstGeom>
              <a:blipFill>
                <a:blip r:embed="rId2"/>
                <a:stretch>
                  <a:fillRect l="-5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8567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预估简介</a:t>
            </a:r>
          </a:p>
        </p:txBody>
      </p:sp>
      <p:sp>
        <p:nvSpPr>
          <p:cNvPr id="4" name="内容占位符 2"/>
          <p:cNvSpPr txBox="1">
            <a:spLocks/>
          </p:cNvSpPr>
          <p:nvPr/>
        </p:nvSpPr>
        <p:spPr bwMode="auto">
          <a:xfrm>
            <a:off x="948219" y="1299730"/>
            <a:ext cx="9824164" cy="243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kumimoji="1" lang="en-US" altLang="zh-CN" dirty="0">
                <a:latin typeface="宋体" panose="02010600030101010101" pitchFamily="2" charset="-122"/>
                <a:ea typeface="宋体" panose="02010600030101010101" pitchFamily="2" charset="-122"/>
              </a:rPr>
              <a:t> CTR</a:t>
            </a:r>
            <a:r>
              <a:rPr kumimoji="1" lang="zh-CN" altLang="en-US" dirty="0">
                <a:latin typeface="宋体" panose="02010600030101010101" pitchFamily="2" charset="-122"/>
                <a:ea typeface="宋体" panose="02010600030101010101" pitchFamily="2" charset="-122"/>
              </a:rPr>
              <a:t>预估评价指标</a:t>
            </a:r>
            <a:endParaRPr kumimoji="1"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AUC</a:t>
            </a:r>
            <a:r>
              <a:rPr lang="zh-CN" altLang="en-US" sz="1600" dirty="0">
                <a:latin typeface="宋体" panose="02010600030101010101" pitchFamily="2" charset="-122"/>
                <a:ea typeface="宋体" panose="02010600030101010101" pitchFamily="2" charset="-122"/>
              </a:rPr>
              <a:t>指标</a:t>
            </a:r>
            <a:endParaRPr lang="en-US" altLang="zh-CN" sz="16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除了对于一般问题的</a:t>
            </a:r>
            <a:r>
              <a:rPr lang="en-US" altLang="zh-CN" sz="1600" dirty="0" err="1">
                <a:latin typeface="宋体" panose="02010600030101010101" pitchFamily="2" charset="-122"/>
                <a:ea typeface="宋体" panose="02010600030101010101" pitchFamily="2" charset="-122"/>
              </a:rPr>
              <a:t>logloss</a:t>
            </a:r>
            <a:r>
              <a:rPr lang="zh-CN" altLang="zh-CN" sz="1600" dirty="0">
                <a:latin typeface="宋体" panose="02010600030101010101" pitchFamily="2" charset="-122"/>
                <a:ea typeface="宋体" panose="02010600030101010101" pitchFamily="2" charset="-122"/>
              </a:rPr>
              <a:t>指标之外，如果对</a:t>
            </a:r>
            <a:r>
              <a:rPr lang="en-US" altLang="zh-CN" sz="1600" dirty="0">
                <a:latin typeface="宋体" panose="02010600030101010101" pitchFamily="2" charset="-122"/>
                <a:ea typeface="宋体" panose="02010600030101010101" pitchFamily="2" charset="-122"/>
              </a:rPr>
              <a:t>CTR</a:t>
            </a:r>
            <a:r>
              <a:rPr lang="zh-CN" altLang="zh-CN" sz="1600" dirty="0">
                <a:latin typeface="宋体" panose="02010600030101010101" pitchFamily="2" charset="-122"/>
                <a:ea typeface="宋体" panose="02010600030101010101" pitchFamily="2" charset="-122"/>
              </a:rPr>
              <a:t>预估设置阈值，譬如</a:t>
            </a:r>
            <a:r>
              <a:rPr lang="en-US" altLang="zh-CN" sz="1600" dirty="0">
                <a:latin typeface="宋体" panose="02010600030101010101" pitchFamily="2" charset="-122"/>
                <a:ea typeface="宋体" panose="02010600030101010101" pitchFamily="2" charset="-122"/>
              </a:rPr>
              <a:t>0.5</a:t>
            </a:r>
            <a:r>
              <a:rPr lang="zh-CN" altLang="zh-CN" sz="1600" dirty="0">
                <a:latin typeface="宋体" panose="02010600030101010101" pitchFamily="2" charset="-122"/>
                <a:ea typeface="宋体" panose="02010600030101010101" pitchFamily="2" charset="-122"/>
              </a:rPr>
              <a:t>，大于</a:t>
            </a:r>
            <a:r>
              <a:rPr lang="en-US" altLang="zh-CN" sz="1600" dirty="0">
                <a:latin typeface="宋体" panose="02010600030101010101" pitchFamily="2" charset="-122"/>
                <a:ea typeface="宋体" panose="02010600030101010101" pitchFamily="2" charset="-122"/>
              </a:rPr>
              <a:t>0.5</a:t>
            </a:r>
            <a:r>
              <a:rPr lang="zh-CN" altLang="zh-CN"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CTR</a:t>
            </a:r>
            <a:r>
              <a:rPr lang="zh-CN" altLang="zh-CN"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1</a:t>
            </a:r>
            <a:r>
              <a:rPr lang="zh-CN" altLang="zh-CN" sz="1600" dirty="0">
                <a:latin typeface="宋体" panose="02010600030101010101" pitchFamily="2" charset="-122"/>
                <a:ea typeface="宋体" panose="02010600030101010101" pitchFamily="2" charset="-122"/>
              </a:rPr>
              <a:t>”类，小于等于</a:t>
            </a:r>
            <a:r>
              <a:rPr lang="en-US" altLang="zh-CN" sz="1600" dirty="0">
                <a:latin typeface="宋体" panose="02010600030101010101" pitchFamily="2" charset="-122"/>
                <a:ea typeface="宋体" panose="02010600030101010101" pitchFamily="2" charset="-122"/>
              </a:rPr>
              <a:t>0.5</a:t>
            </a:r>
            <a:r>
              <a:rPr lang="zh-CN" altLang="zh-CN"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CTR</a:t>
            </a:r>
            <a:r>
              <a:rPr lang="zh-CN" altLang="zh-CN"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0</a:t>
            </a:r>
            <a:r>
              <a:rPr lang="zh-CN" altLang="zh-CN" sz="1600" dirty="0">
                <a:latin typeface="宋体" panose="02010600030101010101" pitchFamily="2" charset="-122"/>
                <a:ea typeface="宋体" panose="02010600030101010101" pitchFamily="2" charset="-122"/>
              </a:rPr>
              <a:t>”类， 那么</a:t>
            </a:r>
            <a:r>
              <a:rPr lang="en-US" altLang="zh-CN" sz="1600" dirty="0">
                <a:latin typeface="宋体" panose="02010600030101010101" pitchFamily="2" charset="-122"/>
                <a:ea typeface="宋体" panose="02010600030101010101" pitchFamily="2" charset="-122"/>
              </a:rPr>
              <a:t>CTR</a:t>
            </a:r>
            <a:r>
              <a:rPr lang="zh-CN" altLang="zh-CN" sz="1600" dirty="0">
                <a:latin typeface="宋体" panose="02010600030101010101" pitchFamily="2" charset="-122"/>
                <a:ea typeface="宋体" panose="02010600030101010101" pitchFamily="2" charset="-122"/>
              </a:rPr>
              <a:t>问题将变为二分类问题。对于二分类问题，可将样本根据真实值和预测值的组合，划分为表</a:t>
            </a:r>
            <a:r>
              <a:rPr lang="zh-CN" altLang="en-US" sz="1600" dirty="0">
                <a:latin typeface="宋体" panose="02010600030101010101" pitchFamily="2" charset="-122"/>
                <a:ea typeface="宋体" panose="02010600030101010101" pitchFamily="2" charset="-122"/>
              </a:rPr>
              <a:t>中</a:t>
            </a:r>
            <a:r>
              <a:rPr lang="zh-CN" altLang="zh-CN" sz="1600" dirty="0">
                <a:latin typeface="宋体" panose="02010600030101010101" pitchFamily="2" charset="-122"/>
                <a:ea typeface="宋体" panose="02010600030101010101" pitchFamily="2" charset="-122"/>
              </a:rPr>
              <a:t>所示的四种形式</a:t>
            </a:r>
          </a:p>
        </p:txBody>
      </p:sp>
      <p:graphicFrame>
        <p:nvGraphicFramePr>
          <p:cNvPr id="3" name="表格 2"/>
          <p:cNvGraphicFramePr>
            <a:graphicFrameLocks noGrp="1"/>
          </p:cNvGraphicFramePr>
          <p:nvPr>
            <p:extLst>
              <p:ext uri="{D42A27DB-BD31-4B8C-83A1-F6EECF244321}">
                <p14:modId xmlns:p14="http://schemas.microsoft.com/office/powerpoint/2010/main" val="1124962277"/>
              </p:ext>
            </p:extLst>
          </p:nvPr>
        </p:nvGraphicFramePr>
        <p:xfrm>
          <a:off x="2503607" y="3418450"/>
          <a:ext cx="7184785" cy="2744076"/>
        </p:xfrm>
        <a:graphic>
          <a:graphicData uri="http://schemas.openxmlformats.org/drawingml/2006/table">
            <a:tbl>
              <a:tblPr firstRow="1" firstCol="1" bandRow="1">
                <a:tableStyleId>{5C22544A-7EE6-4342-B048-85BDC9FD1C3A}</a:tableStyleId>
              </a:tblPr>
              <a:tblGrid>
                <a:gridCol w="2394639">
                  <a:extLst>
                    <a:ext uri="{9D8B030D-6E8A-4147-A177-3AD203B41FA5}">
                      <a16:colId xmlns:a16="http://schemas.microsoft.com/office/drawing/2014/main" val="3074767325"/>
                    </a:ext>
                  </a:extLst>
                </a:gridCol>
                <a:gridCol w="2394639">
                  <a:extLst>
                    <a:ext uri="{9D8B030D-6E8A-4147-A177-3AD203B41FA5}">
                      <a16:colId xmlns:a16="http://schemas.microsoft.com/office/drawing/2014/main" val="1373957102"/>
                    </a:ext>
                  </a:extLst>
                </a:gridCol>
                <a:gridCol w="2395507">
                  <a:extLst>
                    <a:ext uri="{9D8B030D-6E8A-4147-A177-3AD203B41FA5}">
                      <a16:colId xmlns:a16="http://schemas.microsoft.com/office/drawing/2014/main" val="3860558947"/>
                    </a:ext>
                  </a:extLst>
                </a:gridCol>
              </a:tblGrid>
              <a:tr h="914692">
                <a:tc>
                  <a:txBody>
                    <a:bodyPr/>
                    <a:lstStyle/>
                    <a:p>
                      <a:pPr indent="266700" algn="ctr">
                        <a:lnSpc>
                          <a:spcPct val="150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ctr">
                        <a:lnSpc>
                          <a:spcPct val="150000"/>
                        </a:lnSpc>
                        <a:spcAft>
                          <a:spcPts val="0"/>
                        </a:spcAft>
                      </a:pPr>
                      <a:r>
                        <a:rPr lang="zh-CN" sz="1600" kern="100" dirty="0">
                          <a:effectLst/>
                        </a:rPr>
                        <a:t>真实值：</a:t>
                      </a:r>
                      <a:r>
                        <a:rPr lang="en-US" sz="1600" kern="100" dirty="0">
                          <a:effectLst/>
                        </a:rPr>
                        <a:t>1</a:t>
                      </a:r>
                      <a:endParaRPr lang="zh-CN" sz="1600" kern="100" dirty="0">
                        <a:effectLst/>
                      </a:endParaRPr>
                    </a:p>
                    <a:p>
                      <a:pPr indent="266700" algn="ctr">
                        <a:lnSpc>
                          <a:spcPct val="150000"/>
                        </a:lnSpc>
                        <a:spcAft>
                          <a:spcPts val="0"/>
                        </a:spcAft>
                      </a:pPr>
                      <a:r>
                        <a:rPr lang="zh-CN" sz="1600" kern="100" dirty="0">
                          <a:effectLst/>
                        </a:rPr>
                        <a:t>（</a:t>
                      </a:r>
                      <a:r>
                        <a:rPr lang="en-US" sz="1600" kern="100" dirty="0">
                          <a:effectLst/>
                        </a:rPr>
                        <a:t>True, T</a:t>
                      </a:r>
                      <a:r>
                        <a:rPr lang="zh-CN"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ctr">
                        <a:lnSpc>
                          <a:spcPct val="150000"/>
                        </a:lnSpc>
                        <a:spcAft>
                          <a:spcPts val="0"/>
                        </a:spcAft>
                      </a:pPr>
                      <a:r>
                        <a:rPr lang="zh-CN" sz="1600" kern="100">
                          <a:effectLst/>
                        </a:rPr>
                        <a:t>真实值：</a:t>
                      </a:r>
                      <a:r>
                        <a:rPr lang="en-US" sz="1600" kern="100">
                          <a:effectLst/>
                        </a:rPr>
                        <a:t>0</a:t>
                      </a:r>
                      <a:endParaRPr lang="zh-CN" sz="1600" kern="100">
                        <a:effectLst/>
                      </a:endParaRPr>
                    </a:p>
                    <a:p>
                      <a:pPr indent="266700" algn="ctr">
                        <a:lnSpc>
                          <a:spcPct val="150000"/>
                        </a:lnSpc>
                        <a:spcAft>
                          <a:spcPts val="0"/>
                        </a:spcAft>
                      </a:pPr>
                      <a:r>
                        <a:rPr lang="zh-CN" sz="1600" kern="100">
                          <a:effectLst/>
                        </a:rPr>
                        <a:t>（</a:t>
                      </a:r>
                      <a:r>
                        <a:rPr lang="en-US" sz="1600" kern="100">
                          <a:effectLst/>
                        </a:rPr>
                        <a:t>False, F</a:t>
                      </a: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2403680"/>
                  </a:ext>
                </a:extLst>
              </a:tr>
              <a:tr h="914692">
                <a:tc>
                  <a:txBody>
                    <a:bodyPr/>
                    <a:lstStyle/>
                    <a:p>
                      <a:pPr indent="266700" algn="ctr">
                        <a:lnSpc>
                          <a:spcPct val="150000"/>
                        </a:lnSpc>
                        <a:spcAft>
                          <a:spcPts val="0"/>
                        </a:spcAft>
                      </a:pPr>
                      <a:r>
                        <a:rPr lang="zh-CN" sz="1600" kern="100">
                          <a:effectLst/>
                        </a:rPr>
                        <a:t>预测值：</a:t>
                      </a:r>
                      <a:r>
                        <a:rPr lang="en-US" sz="1600" kern="100">
                          <a:effectLst/>
                        </a:rPr>
                        <a:t>1</a:t>
                      </a:r>
                      <a:endParaRPr lang="zh-CN" sz="1600" kern="100">
                        <a:effectLst/>
                      </a:endParaRPr>
                    </a:p>
                    <a:p>
                      <a:pPr indent="266700" algn="ctr">
                        <a:lnSpc>
                          <a:spcPct val="150000"/>
                        </a:lnSpc>
                        <a:spcAft>
                          <a:spcPts val="0"/>
                        </a:spcAft>
                      </a:pPr>
                      <a:r>
                        <a:rPr lang="zh-CN" sz="1600" kern="100">
                          <a:effectLst/>
                        </a:rPr>
                        <a:t>（</a:t>
                      </a:r>
                      <a:r>
                        <a:rPr lang="en-US" sz="1600" kern="100">
                          <a:effectLst/>
                        </a:rPr>
                        <a:t>Positive, P</a:t>
                      </a: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ctr">
                        <a:lnSpc>
                          <a:spcPct val="150000"/>
                        </a:lnSpc>
                        <a:spcAft>
                          <a:spcPts val="0"/>
                        </a:spcAft>
                      </a:pPr>
                      <a:r>
                        <a:rPr lang="zh-CN" sz="1600" kern="100" dirty="0">
                          <a:effectLst/>
                        </a:rPr>
                        <a:t>真阳性</a:t>
                      </a:r>
                    </a:p>
                    <a:p>
                      <a:pPr indent="266700" algn="ctr">
                        <a:lnSpc>
                          <a:spcPct val="150000"/>
                        </a:lnSpc>
                        <a:spcAft>
                          <a:spcPts val="0"/>
                        </a:spcAft>
                      </a:pPr>
                      <a:r>
                        <a:rPr lang="zh-CN" sz="1600" kern="100" dirty="0">
                          <a:effectLst/>
                        </a:rPr>
                        <a:t>（</a:t>
                      </a:r>
                      <a:r>
                        <a:rPr lang="en-US" sz="1600" kern="100" dirty="0">
                          <a:effectLst/>
                        </a:rPr>
                        <a:t>True Positive, TP</a:t>
                      </a:r>
                      <a:r>
                        <a:rPr lang="zh-CN"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ctr">
                        <a:lnSpc>
                          <a:spcPct val="150000"/>
                        </a:lnSpc>
                        <a:spcAft>
                          <a:spcPts val="0"/>
                        </a:spcAft>
                      </a:pPr>
                      <a:r>
                        <a:rPr lang="zh-CN" sz="1600" kern="100" dirty="0">
                          <a:effectLst/>
                        </a:rPr>
                        <a:t>伪阳性</a:t>
                      </a:r>
                    </a:p>
                    <a:p>
                      <a:pPr indent="266700" algn="ctr">
                        <a:lnSpc>
                          <a:spcPct val="150000"/>
                        </a:lnSpc>
                        <a:spcAft>
                          <a:spcPts val="0"/>
                        </a:spcAft>
                      </a:pPr>
                      <a:r>
                        <a:rPr lang="zh-CN" sz="1600" kern="100" dirty="0">
                          <a:effectLst/>
                        </a:rPr>
                        <a:t>（</a:t>
                      </a:r>
                      <a:r>
                        <a:rPr lang="en-US" sz="1600" kern="100" dirty="0">
                          <a:effectLst/>
                        </a:rPr>
                        <a:t>False Positive, FP</a:t>
                      </a:r>
                      <a:r>
                        <a:rPr lang="zh-CN"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85066588"/>
                  </a:ext>
                </a:extLst>
              </a:tr>
              <a:tr h="914692">
                <a:tc>
                  <a:txBody>
                    <a:bodyPr/>
                    <a:lstStyle/>
                    <a:p>
                      <a:pPr indent="266700" algn="ctr">
                        <a:lnSpc>
                          <a:spcPct val="150000"/>
                        </a:lnSpc>
                        <a:spcAft>
                          <a:spcPts val="0"/>
                        </a:spcAft>
                      </a:pPr>
                      <a:r>
                        <a:rPr lang="zh-CN" sz="1600" kern="100">
                          <a:effectLst/>
                        </a:rPr>
                        <a:t>预测值：</a:t>
                      </a:r>
                      <a:r>
                        <a:rPr lang="en-US" sz="1600" kern="100">
                          <a:effectLst/>
                        </a:rPr>
                        <a:t>0</a:t>
                      </a:r>
                      <a:endParaRPr lang="zh-CN" sz="1600" kern="100">
                        <a:effectLst/>
                      </a:endParaRPr>
                    </a:p>
                    <a:p>
                      <a:pPr indent="266700" algn="ctr">
                        <a:lnSpc>
                          <a:spcPct val="150000"/>
                        </a:lnSpc>
                        <a:spcAft>
                          <a:spcPts val="0"/>
                        </a:spcAft>
                      </a:pPr>
                      <a:r>
                        <a:rPr lang="zh-CN" sz="1600" kern="100">
                          <a:effectLst/>
                        </a:rPr>
                        <a:t>（</a:t>
                      </a:r>
                      <a:r>
                        <a:rPr lang="en-US" sz="1600" kern="100">
                          <a:effectLst/>
                        </a:rPr>
                        <a:t>Negative, N</a:t>
                      </a: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ctr">
                        <a:lnSpc>
                          <a:spcPct val="150000"/>
                        </a:lnSpc>
                        <a:spcAft>
                          <a:spcPts val="0"/>
                        </a:spcAft>
                      </a:pPr>
                      <a:r>
                        <a:rPr lang="zh-CN" sz="1600" kern="100">
                          <a:effectLst/>
                        </a:rPr>
                        <a:t>伪阴性</a:t>
                      </a:r>
                    </a:p>
                    <a:p>
                      <a:pPr indent="266700" algn="ctr">
                        <a:lnSpc>
                          <a:spcPct val="150000"/>
                        </a:lnSpc>
                        <a:spcAft>
                          <a:spcPts val="0"/>
                        </a:spcAft>
                      </a:pPr>
                      <a:r>
                        <a:rPr lang="zh-CN" sz="1600" kern="100">
                          <a:effectLst/>
                        </a:rPr>
                        <a:t>（</a:t>
                      </a:r>
                      <a:r>
                        <a:rPr lang="en-US" sz="1600" kern="100">
                          <a:effectLst/>
                        </a:rPr>
                        <a:t>True Negative, TN</a:t>
                      </a: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ctr">
                        <a:lnSpc>
                          <a:spcPct val="150000"/>
                        </a:lnSpc>
                        <a:spcAft>
                          <a:spcPts val="0"/>
                        </a:spcAft>
                      </a:pPr>
                      <a:r>
                        <a:rPr lang="zh-CN" sz="1600" kern="100" dirty="0">
                          <a:effectLst/>
                        </a:rPr>
                        <a:t>真阴性</a:t>
                      </a:r>
                    </a:p>
                    <a:p>
                      <a:pPr indent="266700" algn="ctr">
                        <a:lnSpc>
                          <a:spcPct val="150000"/>
                        </a:lnSpc>
                        <a:spcAft>
                          <a:spcPts val="0"/>
                        </a:spcAft>
                      </a:pPr>
                      <a:r>
                        <a:rPr lang="zh-CN" sz="1600" kern="100" dirty="0">
                          <a:effectLst/>
                        </a:rPr>
                        <a:t>（</a:t>
                      </a:r>
                      <a:r>
                        <a:rPr lang="en-US" sz="1600" kern="100" dirty="0">
                          <a:effectLst/>
                        </a:rPr>
                        <a:t>False Negative, FN</a:t>
                      </a:r>
                      <a:r>
                        <a:rPr lang="zh-CN"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37159859"/>
                  </a:ext>
                </a:extLst>
              </a:tr>
            </a:tbl>
          </a:graphicData>
        </a:graphic>
      </p:graphicFrame>
    </p:spTree>
    <p:extLst>
      <p:ext uri="{BB962C8B-B14F-4D97-AF65-F5344CB8AC3E}">
        <p14:creationId xmlns:p14="http://schemas.microsoft.com/office/powerpoint/2010/main" val="216022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9.2 CTR</a:t>
            </a:r>
            <a:r>
              <a:rPr lang="zh-CN" altLang="en-US" sz="3200" dirty="0"/>
              <a:t>预估基本过程</a:t>
            </a:r>
          </a:p>
        </p:txBody>
      </p:sp>
      <p:sp>
        <p:nvSpPr>
          <p:cNvPr id="4" name="内容占位符 2"/>
          <p:cNvSpPr txBox="1">
            <a:spLocks/>
          </p:cNvSpPr>
          <p:nvPr/>
        </p:nvSpPr>
        <p:spPr bwMode="auto">
          <a:xfrm>
            <a:off x="545433" y="1115048"/>
            <a:ext cx="9824164" cy="194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kumimoji="1" lang="en-US" altLang="zh-CN" dirty="0"/>
              <a:t> </a:t>
            </a:r>
            <a:r>
              <a:rPr kumimoji="1" lang="en-US" altLang="zh-CN" dirty="0">
                <a:latin typeface="宋体" panose="02010600030101010101" pitchFamily="2" charset="-122"/>
                <a:ea typeface="宋体" panose="02010600030101010101" pitchFamily="2" charset="-122"/>
              </a:rPr>
              <a:t>CTR</a:t>
            </a:r>
            <a:r>
              <a:rPr kumimoji="1" lang="zh-CN" altLang="en-US" dirty="0">
                <a:latin typeface="宋体" panose="02010600030101010101" pitchFamily="2" charset="-122"/>
                <a:ea typeface="宋体" panose="02010600030101010101" pitchFamily="2" charset="-122"/>
              </a:rPr>
              <a:t>预估三个阶段</a:t>
            </a:r>
            <a:endParaRPr kumimoji="1"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一个完整的</a:t>
            </a:r>
            <a:r>
              <a:rPr lang="en-US" altLang="zh-CN" sz="1600" dirty="0">
                <a:latin typeface="宋体" panose="02010600030101010101" pitchFamily="2" charset="-122"/>
                <a:ea typeface="宋体" panose="02010600030101010101" pitchFamily="2" charset="-122"/>
              </a:rPr>
              <a:t>CTR</a:t>
            </a:r>
            <a:r>
              <a:rPr lang="zh-CN" altLang="zh-CN" sz="1600" dirty="0">
                <a:latin typeface="宋体" panose="02010600030101010101" pitchFamily="2" charset="-122"/>
                <a:ea typeface="宋体" panose="02010600030101010101" pitchFamily="2" charset="-122"/>
              </a:rPr>
              <a:t>预估模型从开始建立到最终的上线服务，通常会经历三个阶段</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zh-CN" sz="1400" dirty="0">
                <a:latin typeface="宋体" panose="02010600030101010101" pitchFamily="2" charset="-122"/>
                <a:ea typeface="宋体" panose="02010600030101010101" pitchFamily="2" charset="-122"/>
              </a:rPr>
              <a:t>特征工程阶段</a:t>
            </a:r>
            <a:endParaRPr lang="en-US" altLang="zh-CN" sz="14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zh-CN" sz="1400" dirty="0">
                <a:latin typeface="宋体" panose="02010600030101010101" pitchFamily="2" charset="-122"/>
                <a:ea typeface="宋体" panose="02010600030101010101" pitchFamily="2" charset="-122"/>
              </a:rPr>
              <a:t>模型训练阶段</a:t>
            </a:r>
            <a:endParaRPr lang="en-US" altLang="zh-CN" sz="14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zh-CN" sz="1400" dirty="0">
                <a:latin typeface="宋体" panose="02010600030101010101" pitchFamily="2" charset="-122"/>
                <a:ea typeface="宋体" panose="02010600030101010101" pitchFamily="2" charset="-122"/>
              </a:rPr>
              <a:t>线上服务阶段</a:t>
            </a: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3546367" y="2156167"/>
            <a:ext cx="7827484" cy="3981678"/>
          </a:xfrm>
          <a:prstGeom prst="rect">
            <a:avLst/>
          </a:prstGeom>
        </p:spPr>
      </p:pic>
    </p:spTree>
    <p:extLst>
      <p:ext uri="{BB962C8B-B14F-4D97-AF65-F5344CB8AC3E}">
        <p14:creationId xmlns:p14="http://schemas.microsoft.com/office/powerpoint/2010/main" val="318109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CTR</a:t>
            </a:r>
            <a:r>
              <a:rPr lang="zh-CN" altLang="en-US" sz="3200" dirty="0"/>
              <a:t>预估基本过程</a:t>
            </a:r>
          </a:p>
        </p:txBody>
      </p:sp>
      <p:sp>
        <p:nvSpPr>
          <p:cNvPr id="4" name="内容占位符 2"/>
          <p:cNvSpPr txBox="1">
            <a:spLocks/>
          </p:cNvSpPr>
          <p:nvPr/>
        </p:nvSpPr>
        <p:spPr bwMode="auto">
          <a:xfrm>
            <a:off x="962527" y="1417320"/>
            <a:ext cx="9824164"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150000"/>
              </a:lnSpc>
              <a:spcBef>
                <a:spcPct val="20000"/>
              </a:spcBef>
              <a:spcAft>
                <a:spcPct val="0"/>
              </a:spcAft>
              <a:buFont typeface="Arial" panose="020B0604020202020204" pitchFamily="34" charset="0"/>
              <a:buNone/>
              <a:defRPr sz="2000" baseline="0">
                <a:solidFill>
                  <a:schemeClr val="tx1"/>
                </a:solidFill>
                <a:latin typeface="Times New Roman" panose="02020603050405020304" pitchFamily="18" charset="0"/>
                <a:ea typeface="微软雅黑" panose="020B0503020204020204" pitchFamily="34" charset="-122"/>
                <a:cs typeface="+mn-cs"/>
                <a:sym typeface="Calibri" panose="020F050202020403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914400" indent="0" algn="ctr" rtl="0" eaLnBrk="1" fontAlgn="base" hangingPunct="1">
              <a:spcBef>
                <a:spcPct val="20000"/>
              </a:spcBef>
              <a:spcAft>
                <a:spcPct val="0"/>
              </a:spcAft>
              <a:buFont typeface="Arial" panose="020B0604020202020204" pitchFamily="34" charset="0"/>
              <a:buNone/>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716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2860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6pPr>
            <a:lvl7pPr marL="27432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7pPr>
            <a:lvl8pPr marL="32004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8pPr>
            <a:lvl9pPr marL="3657600" indent="0" algn="ctr" rtl="0" eaLnBrk="1" fontAlgn="base" hangingPunct="1">
              <a:spcBef>
                <a:spcPct val="20000"/>
              </a:spcBef>
              <a:spcAft>
                <a:spcPct val="0"/>
              </a:spcAft>
              <a:buFont typeface="Arial" pitchFamily="34" charset="0"/>
              <a:buNone/>
              <a:defRPr sz="1600">
                <a:solidFill>
                  <a:schemeClr val="tx1"/>
                </a:solidFill>
                <a:latin typeface="+mn-lt"/>
                <a:ea typeface="+mn-ea"/>
                <a:cs typeface="+mn-cs"/>
                <a:sym typeface="Calibri" pitchFamily="34" charset="0"/>
              </a:defRPr>
            </a:lvl9pPr>
          </a:lstStyle>
          <a:p>
            <a:pPr marL="342900" indent="-342900" algn="l">
              <a:buFont typeface="Arial" panose="020B0604020202020204" pitchFamily="34" charset="0"/>
              <a:buChar char="•"/>
            </a:pPr>
            <a:r>
              <a:rPr kumimoji="1" lang="en-US" altLang="zh-CN" dirty="0"/>
              <a:t> </a:t>
            </a:r>
            <a:r>
              <a:rPr kumimoji="1" lang="en-US" altLang="zh-CN" dirty="0">
                <a:latin typeface="宋体" panose="02010600030101010101" pitchFamily="2" charset="-122"/>
                <a:ea typeface="宋体" panose="02010600030101010101" pitchFamily="2" charset="-122"/>
              </a:rPr>
              <a:t>CTR</a:t>
            </a:r>
            <a:r>
              <a:rPr kumimoji="1" lang="zh-CN" altLang="en-US" dirty="0">
                <a:latin typeface="宋体" panose="02010600030101010101" pitchFamily="2" charset="-122"/>
                <a:ea typeface="宋体" panose="02010600030101010101" pitchFamily="2" charset="-122"/>
              </a:rPr>
              <a:t>预估三个阶段</a:t>
            </a:r>
            <a:endParaRPr kumimoji="1" lang="en-US" altLang="zh-CN"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在特征工程阶段中</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zh-CN" sz="1400" dirty="0">
                <a:latin typeface="宋体" panose="02010600030101010101" pitchFamily="2" charset="-122"/>
                <a:ea typeface="宋体" panose="02010600030101010101" pitchFamily="2" charset="-122"/>
              </a:rPr>
              <a:t>首先对数据进行预处理，按照广告中的不同部分进行分割，分为用户特征、广告特征、上下文特征分别进行处理。</a:t>
            </a:r>
            <a:endParaRPr lang="en-US" altLang="zh-CN" sz="1400" dirty="0">
              <a:latin typeface="宋体" panose="02010600030101010101" pitchFamily="2" charset="-122"/>
              <a:ea typeface="宋体" panose="02010600030101010101" pitchFamily="2" charset="-122"/>
            </a:endParaRP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在模型训练阶段中</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zh-CN" sz="1400" dirty="0">
                <a:latin typeface="宋体" panose="02010600030101010101" pitchFamily="2" charset="-122"/>
                <a:ea typeface="宋体" panose="02010600030101010101" pitchFamily="2" charset="-122"/>
              </a:rPr>
              <a:t>完成</a:t>
            </a:r>
            <a:r>
              <a:rPr lang="en-US" altLang="zh-CN" sz="1400" dirty="0">
                <a:latin typeface="宋体" panose="02010600030101010101" pitchFamily="2" charset="-122"/>
                <a:ea typeface="宋体" panose="02010600030101010101" pitchFamily="2" charset="-122"/>
              </a:rPr>
              <a:t>CTR</a:t>
            </a:r>
            <a:r>
              <a:rPr lang="zh-CN" altLang="zh-CN" sz="1400" dirty="0">
                <a:latin typeface="宋体" panose="02010600030101010101" pitchFamily="2" charset="-122"/>
                <a:ea typeface="宋体" panose="02010600030101010101" pitchFamily="2" charset="-122"/>
              </a:rPr>
              <a:t>模型的训练、评估、检查和测试等工作。在这一阶段提升线下模型的拟合效果，使得模型在线下训练阶段达到最优化。</a:t>
            </a:r>
          </a:p>
          <a:p>
            <a:pPr marL="800100" lvl="1" indent="-342900" algn="l">
              <a:buFont typeface="Arial" panose="020B0604020202020204" pitchFamily="34" charset="0"/>
              <a:buChar char="•"/>
            </a:pPr>
            <a:r>
              <a:rPr lang="zh-CN" altLang="zh-CN" sz="1600" dirty="0">
                <a:latin typeface="宋体" panose="02010600030101010101" pitchFamily="2" charset="-122"/>
                <a:ea typeface="宋体" panose="02010600030101010101" pitchFamily="2" charset="-122"/>
              </a:rPr>
              <a:t>在线上服务阶段中</a:t>
            </a:r>
            <a:endParaRPr lang="en-US" altLang="zh-CN" sz="16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zh-CN" sz="1400" dirty="0">
                <a:latin typeface="宋体" panose="02010600030101010101" pitchFamily="2" charset="-122"/>
                <a:ea typeface="宋体" panose="02010600030101010101" pitchFamily="2" charset="-122"/>
              </a:rPr>
              <a:t>先建立实验平台进行线上试运行，从模型库中挑选合适的模型，建立线上特征库。</a:t>
            </a:r>
            <a:endParaRPr lang="en-US" altLang="zh-CN" sz="1400" dirty="0">
              <a:latin typeface="宋体" panose="02010600030101010101" pitchFamily="2" charset="-122"/>
              <a:ea typeface="宋体" panose="02010600030101010101" pitchFamily="2" charset="-122"/>
            </a:endParaRPr>
          </a:p>
          <a:p>
            <a:pPr marL="1257300" lvl="2" indent="-342900" algn="l">
              <a:buFont typeface="Arial" panose="020B0604020202020204" pitchFamily="34" charset="0"/>
              <a:buChar char="•"/>
            </a:pPr>
            <a:r>
              <a:rPr lang="zh-CN" altLang="zh-CN" sz="1400" dirty="0">
                <a:latin typeface="宋体" panose="02010600030101010101" pitchFamily="2" charset="-122"/>
                <a:ea typeface="宋体" panose="02010600030101010101" pitchFamily="2" charset="-122"/>
              </a:rPr>
              <a:t>在平台上线后，根据反馈及实时特征对</a:t>
            </a:r>
            <a:r>
              <a:rPr lang="en-US" altLang="zh-CN" sz="1400" dirty="0">
                <a:latin typeface="宋体" panose="02010600030101010101" pitchFamily="2" charset="-122"/>
                <a:ea typeface="宋体" panose="02010600030101010101" pitchFamily="2" charset="-122"/>
              </a:rPr>
              <a:t>CTR</a:t>
            </a:r>
            <a:r>
              <a:rPr lang="zh-CN" altLang="zh-CN" sz="1400" dirty="0">
                <a:latin typeface="宋体" panose="02010600030101010101" pitchFamily="2" charset="-122"/>
                <a:ea typeface="宋体" panose="02010600030101010101" pitchFamily="2" charset="-122"/>
              </a:rPr>
              <a:t>评估模型进一步调优（特征筛选、特征组合），使其更加健壮可靠。</a:t>
            </a:r>
          </a:p>
          <a:p>
            <a:pPr lvl="1" algn="l">
              <a:buFont typeface="Wingdings" panose="05000000000000000000" pitchFamily="2" charset="2"/>
              <a:buChar char="Ø"/>
            </a:pPr>
            <a:endParaRPr lang="zh-CN" altLang="zh-CN" dirty="0"/>
          </a:p>
        </p:txBody>
      </p:sp>
    </p:spTree>
    <p:extLst>
      <p:ext uri="{BB962C8B-B14F-4D97-AF65-F5344CB8AC3E}">
        <p14:creationId xmlns:p14="http://schemas.microsoft.com/office/powerpoint/2010/main" val="606433529"/>
      </p:ext>
    </p:extLst>
  </p:cSld>
  <p:clrMapOvr>
    <a:masterClrMapping/>
  </p:clrMapOvr>
</p:sld>
</file>

<file path=ppt/theme/theme1.xml><?xml version="1.0" encoding="utf-8"?>
<a:theme xmlns:a="http://schemas.openxmlformats.org/drawingml/2006/main" name="PaddlPaddl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ddlPaddle" id="{D5E49504-3005-42BD-B1F1-FE7EF4A6B796}" vid="{1EFA4A4C-A82A-4919-A2AC-C85AA58CDBA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PaddlPaddle</Template>
  <TotalTime>235</TotalTime>
  <Words>2680</Words>
  <Application>Microsoft Office PowerPoint</Application>
  <PresentationFormat>宽屏</PresentationFormat>
  <Paragraphs>202</Paragraphs>
  <Slides>33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 Unicode MS</vt:lpstr>
      <vt:lpstr>等线</vt:lpstr>
      <vt:lpstr>思源黑体 CN Bold</vt:lpstr>
      <vt:lpstr>宋体</vt:lpstr>
      <vt:lpstr>宋体</vt:lpstr>
      <vt:lpstr>微软雅黑</vt:lpstr>
      <vt:lpstr>微软雅黑 Light</vt:lpstr>
      <vt:lpstr>Arial</vt:lpstr>
      <vt:lpstr>Calibri</vt:lpstr>
      <vt:lpstr>Cambria Math</vt:lpstr>
      <vt:lpstr>Times New Roman</vt:lpstr>
      <vt:lpstr>Wingdings</vt:lpstr>
      <vt:lpstr>PaddlPaddle</vt:lpstr>
      <vt:lpstr>PowerPoint 演示文稿</vt:lpstr>
      <vt:lpstr>目录</vt:lpstr>
      <vt:lpstr>9.1 CTR预估简介</vt:lpstr>
      <vt:lpstr>9.1 CTR预估简介</vt:lpstr>
      <vt:lpstr>9.1 CTR预估简介</vt:lpstr>
      <vt:lpstr>CTR预估简介</vt:lpstr>
      <vt:lpstr>CTR预估简介</vt:lpstr>
      <vt:lpstr>9.2 CTR预估基本过程</vt:lpstr>
      <vt:lpstr>CTR预估基本过程</vt:lpstr>
      <vt:lpstr>CTR预估基本过程</vt:lpstr>
      <vt:lpstr>CTR预估基本过程</vt:lpstr>
      <vt:lpstr>9.3 CTR预估常见模型——LR</vt:lpstr>
      <vt:lpstr>CTR预估常见模型——LR</vt:lpstr>
      <vt:lpstr>CTR预估常见模型——LR</vt:lpstr>
      <vt:lpstr>CTR预估常见模型——GBDT</vt:lpstr>
      <vt:lpstr>CTR预估常见模型——GBDT</vt:lpstr>
      <vt:lpstr>CTR预估常见模型——GBDT</vt:lpstr>
      <vt:lpstr>CTR预估常见模型——GBDT</vt:lpstr>
      <vt:lpstr>CTR预估常见模型——GBDT+LR</vt:lpstr>
      <vt:lpstr>CTR预估常见模型——GBDT+LR</vt:lpstr>
      <vt:lpstr>CTR预估常见模型——FM+DNN</vt:lpstr>
      <vt:lpstr>CTR预估常见模型——FM+DNN</vt:lpstr>
      <vt:lpstr>CTR预估常见模型——FM+DNN</vt:lpstr>
      <vt:lpstr>CTR预估常见模型——FM+DNN</vt:lpstr>
      <vt:lpstr>CTR预估常见模型——MLR</vt:lpstr>
      <vt:lpstr>CTR预估常见模型——MLR</vt:lpstr>
      <vt:lpstr>CTR预估常见模型——MLR</vt:lpstr>
      <vt:lpstr>9.4 CTR预估在工业上的实现</vt:lpstr>
      <vt:lpstr>9.5 CTR预估在PaddlePaddle上的实现</vt:lpstr>
      <vt:lpstr>CTR预估在PaddlePaddle上的实现</vt:lpstr>
      <vt:lpstr>CTR预估在PaddlePaddle上的实现</vt:lpstr>
      <vt:lpstr>CTR预估在PaddlePaddle上的实现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广告CTR预估</dc:title>
  <dc:creator>邓乐来</dc:creator>
  <cp:lastModifiedBy>Windows 用户</cp:lastModifiedBy>
  <cp:revision>47</cp:revision>
  <dcterms:created xsi:type="dcterms:W3CDTF">2018-03-18T06:25:25Z</dcterms:created>
  <dcterms:modified xsi:type="dcterms:W3CDTF">2018-07-04T13:22:30Z</dcterms:modified>
</cp:coreProperties>
</file>