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3" r:id="rId1"/>
  </p:sldMasterIdLst>
  <p:notesMasterIdLst>
    <p:notesMasterId r:id="rId26"/>
  </p:notesMasterIdLst>
  <p:handoutMasterIdLst>
    <p:handoutMasterId r:id="rId27"/>
  </p:handoutMasterIdLst>
  <p:sldIdLst>
    <p:sldId id="317" r:id="rId2"/>
    <p:sldId id="295" r:id="rId3"/>
    <p:sldId id="296" r:id="rId4"/>
    <p:sldId id="261" r:id="rId5"/>
    <p:sldId id="262" r:id="rId6"/>
    <p:sldId id="272" r:id="rId7"/>
    <p:sldId id="288" r:id="rId8"/>
    <p:sldId id="290" r:id="rId9"/>
    <p:sldId id="291" r:id="rId10"/>
    <p:sldId id="292" r:id="rId11"/>
    <p:sldId id="299" r:id="rId12"/>
    <p:sldId id="300" r:id="rId13"/>
    <p:sldId id="301" r:id="rId14"/>
    <p:sldId id="305" r:id="rId15"/>
    <p:sldId id="306" r:id="rId16"/>
    <p:sldId id="307" r:id="rId17"/>
    <p:sldId id="308" r:id="rId18"/>
    <p:sldId id="309" r:id="rId19"/>
    <p:sldId id="310" r:id="rId20"/>
    <p:sldId id="313" r:id="rId21"/>
    <p:sldId id="314" r:id="rId22"/>
    <p:sldId id="315" r:id="rId23"/>
    <p:sldId id="316" r:id="rId24"/>
    <p:sldId id="297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EE8CD1C-4D2A-420C-9657-D0067B1E1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1AE49A-7750-4D83-8126-3514E903D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7EC02-E925-43A6-8C6D-7D3AA9032C62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1E8CA-E21F-44E4-8DE5-BD28A70DB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FDB52-D1EF-4721-B5DB-7180B4611E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EDEC7-B997-4108-B98E-9107F2DD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8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2BEB2-FA96-43A9-BDC7-380679AC8B6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711A9-6835-4BE8-90D4-C0CF31F92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7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CEE4031F-B847-41DB-9E92-75BD469AA7B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EB0A3469-B8DA-4558-ABA0-702208134D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46889C7C-1363-448A-B6D9-60D39D4AA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0" hangingPunct="0"/>
            <a:fld id="{824EFDDE-3EAF-4688-B788-87A2587B5CB5}" type="slidenum">
              <a:rPr altLang="en-US"/>
              <a:pPr eaLnBrk="0" hangingPunct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5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09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835814"/>
            <a:ext cx="7315200" cy="389176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884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83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73364" y="691745"/>
            <a:ext cx="294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1492" y="691749"/>
            <a:ext cx="8259784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85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8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6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527" y="176379"/>
            <a:ext cx="7603959" cy="786148"/>
          </a:xfrm>
        </p:spPr>
        <p:txBody>
          <a:bodyPr/>
          <a:lstStyle>
            <a:lvl1pPr algn="l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55034"/>
            <a:ext cx="10972800" cy="5309935"/>
          </a:xfrm>
        </p:spPr>
        <p:txBody>
          <a:bodyPr/>
          <a:lstStyle>
            <a:lvl1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3CC08-AB77-4F7C-8106-6396F3694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1" y="465039"/>
            <a:ext cx="544345" cy="443681"/>
          </a:xfrm>
          <a:prstGeom prst="rect">
            <a:avLst/>
          </a:prstGeom>
        </p:spPr>
      </p:pic>
      <p:sp>
        <p:nvSpPr>
          <p:cNvPr id="8" name="矩形 23">
            <a:extLst>
              <a:ext uri="{FF2B5EF4-FFF2-40B4-BE49-F238E27FC236}">
                <a16:creationId xmlns:a16="http://schemas.microsoft.com/office/drawing/2014/main" id="{3222F0F2-2260-42FC-9C02-C902B4F13A22}"/>
              </a:ext>
            </a:extLst>
          </p:cNvPr>
          <p:cNvSpPr/>
          <p:nvPr/>
        </p:nvSpPr>
        <p:spPr>
          <a:xfrm>
            <a:off x="911424" y="944429"/>
            <a:ext cx="7199630" cy="36195"/>
          </a:xfrm>
          <a:prstGeom prst="rect">
            <a:avLst/>
          </a:prstGeom>
          <a:solidFill>
            <a:srgbClr val="75BDA7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endParaRPr lang="en-US" sz="135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  <a:cs typeface="Calibri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2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鸥若教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96782"/>
            <a:ext cx="8175632" cy="548289"/>
          </a:xfrm>
        </p:spPr>
        <p:txBody>
          <a:bodyPr/>
          <a:lstStyle>
            <a:lvl1pPr marL="685800" indent="-685800"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3367"/>
            <a:ext cx="10972800" cy="5277853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CN" altLang="en-US" sz="15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2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1264" y="2132409"/>
            <a:ext cx="10363200" cy="1362075"/>
          </a:xfrm>
        </p:spPr>
        <p:txBody>
          <a:bodyPr anchor="t"/>
          <a:lstStyle>
            <a:lvl1pPr marL="685800" indent="-685800"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1264" y="3494484"/>
            <a:ext cx="10363200" cy="1500187"/>
          </a:xfrm>
        </p:spPr>
        <p:txBody>
          <a:bodyPr anchor="b"/>
          <a:lstStyle>
            <a:lvl1pPr marL="0" indent="0" algn="ctr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72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32860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32860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2368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7680"/>
            <a:ext cx="109728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934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74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5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898323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98323"/>
            <a:ext cx="6815667" cy="522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2060373"/>
            <a:ext cx="4011084" cy="40657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26836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572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第五级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76B66C-301F-49D4-BDDE-CD6DA214766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88" y="260648"/>
            <a:ext cx="2538368" cy="648072"/>
          </a:xfrm>
          <a:prstGeom prst="rect">
            <a:avLst/>
          </a:prstGeom>
        </p:spPr>
      </p:pic>
      <p:sp>
        <p:nvSpPr>
          <p:cNvPr id="6" name="平行四边形 17">
            <a:extLst>
              <a:ext uri="{FF2B5EF4-FFF2-40B4-BE49-F238E27FC236}">
                <a16:creationId xmlns:a16="http://schemas.microsoft.com/office/drawing/2014/main" id="{2EBFECB1-FE63-4F04-9E4E-4C06E48A48BC}"/>
              </a:ext>
            </a:extLst>
          </p:cNvPr>
          <p:cNvSpPr/>
          <p:nvPr/>
        </p:nvSpPr>
        <p:spPr>
          <a:xfrm>
            <a:off x="2089785" y="6654800"/>
            <a:ext cx="10102215" cy="203200"/>
          </a:xfrm>
          <a:custGeom>
            <a:avLst/>
            <a:gdLst/>
            <a:ahLst/>
            <a:cxnLst/>
            <a:rect l="0" t="0" r="10102215" b="203200"/>
            <a:pathLst>
              <a:path w="10102215" h="203200">
                <a:moveTo>
                  <a:pt x="0" y="202911"/>
                </a:moveTo>
                <a:lnTo>
                  <a:pt x="217176" y="9227"/>
                </a:lnTo>
                <a:lnTo>
                  <a:pt x="10102215" y="9227"/>
                </a:lnTo>
                <a:cubicBezTo>
                  <a:pt x="10101403" y="64562"/>
                  <a:pt x="10100589" y="138638"/>
                  <a:pt x="10099777" y="203200"/>
                </a:cubicBezTo>
                <a:lnTo>
                  <a:pt x="0" y="203200"/>
                </a:lnTo>
                <a:lnTo>
                  <a:pt x="0" y="202911"/>
                </a:lnTo>
                <a:lnTo>
                  <a:pt x="10099777" y="202911"/>
                </a:lnTo>
                <a:lnTo>
                  <a:pt x="0" y="202911"/>
                </a:lnTo>
                <a:lnTo>
                  <a:pt x="10099777" y="202911"/>
                </a:lnTo>
                <a:close/>
              </a:path>
            </a:pathLst>
          </a:custGeom>
          <a:solidFill>
            <a:srgbClr val="243848">
              <a:alpha val="75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endParaRPr/>
          </a:p>
        </p:txBody>
      </p:sp>
      <p:sp>
        <p:nvSpPr>
          <p:cNvPr id="7" name="流程图: 手动输入 16">
            <a:extLst>
              <a:ext uri="{FF2B5EF4-FFF2-40B4-BE49-F238E27FC236}">
                <a16:creationId xmlns:a16="http://schemas.microsoft.com/office/drawing/2014/main" id="{09F5C06F-621B-4C49-B18F-D4C10BCCD6AD}"/>
              </a:ext>
            </a:extLst>
          </p:cNvPr>
          <p:cNvSpPr/>
          <p:nvPr/>
        </p:nvSpPr>
        <p:spPr>
          <a:xfrm rot="5400000">
            <a:off x="942975" y="5711825"/>
            <a:ext cx="203200" cy="2089785"/>
          </a:xfrm>
          <a:custGeom>
            <a:avLst/>
            <a:gdLst/>
            <a:ahLst/>
            <a:cxnLst/>
            <a:rect l="0" t="0" r="203200" b="2089785"/>
            <a:pathLst>
              <a:path w="203200" h="2089785">
                <a:moveTo>
                  <a:pt x="0" y="196230"/>
                </a:moveTo>
                <a:lnTo>
                  <a:pt x="203200" y="0"/>
                </a:lnTo>
                <a:lnTo>
                  <a:pt x="203200" y="2089785"/>
                </a:lnTo>
                <a:lnTo>
                  <a:pt x="0" y="2089785"/>
                </a:lnTo>
                <a:lnTo>
                  <a:pt x="0" y="196230"/>
                </a:lnTo>
                <a:close/>
              </a:path>
            </a:pathLst>
          </a:custGeom>
          <a:solidFill>
            <a:srgbClr val="7A8C8E">
              <a:alpha val="68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87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12" r:id="rId14"/>
  </p:sldLayoutIdLst>
  <p:txStyles>
    <p:titleStyle>
      <a:lvl1pPr marL="685800" indent="-6858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685800" indent="-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Arial Unicode MS" pitchFamily="34" charset="-122"/>
          <a:cs typeface="Arial Unicode MS" pitchFamily="34" charset="-122"/>
          <a:sym typeface="Calibri" panose="020F0502020204030204" pitchFamily="34" charset="0"/>
        </a:defRPr>
      </a:lvl2pPr>
      <a:lvl3pPr marL="685800" indent="-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Arial Unicode MS" pitchFamily="34" charset="-122"/>
          <a:cs typeface="Arial Unicode MS" pitchFamily="34" charset="-122"/>
          <a:sym typeface="Calibri" panose="020F0502020204030204" pitchFamily="34" charset="0"/>
        </a:defRPr>
      </a:lvl3pPr>
      <a:lvl4pPr marL="685800" indent="-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Arial Unicode MS" pitchFamily="34" charset="-122"/>
          <a:cs typeface="Arial Unicode MS" pitchFamily="34" charset="-122"/>
          <a:sym typeface="Calibri" panose="020F0502020204030204" pitchFamily="34" charset="0"/>
        </a:defRPr>
      </a:lvl4pPr>
      <a:lvl5pPr marL="685800" indent="-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Arial Unicode MS" pitchFamily="34" charset="-122"/>
          <a:cs typeface="Arial Unicode MS" pitchFamily="34" charset="-122"/>
          <a:sym typeface="Calibri" panose="020F0502020204030204" pitchFamily="34" charset="0"/>
        </a:defRPr>
      </a:lvl5pPr>
      <a:lvl6pPr marL="1028700" indent="-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Arial Unicode MS" pitchFamily="34" charset="-122"/>
          <a:cs typeface="Arial Unicode MS" pitchFamily="34" charset="-122"/>
          <a:sym typeface="Calibri" pitchFamily="34" charset="0"/>
        </a:defRPr>
      </a:lvl6pPr>
      <a:lvl7pPr marL="1371600" indent="-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Arial Unicode MS" pitchFamily="34" charset="-122"/>
          <a:cs typeface="Arial Unicode MS" pitchFamily="34" charset="-122"/>
          <a:sym typeface="Calibri" pitchFamily="34" charset="0"/>
        </a:defRPr>
      </a:lvl7pPr>
      <a:lvl8pPr marL="1714500" indent="-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Arial Unicode MS" pitchFamily="34" charset="-122"/>
          <a:cs typeface="Arial Unicode MS" pitchFamily="34" charset="-122"/>
          <a:sym typeface="Calibri" pitchFamily="34" charset="0"/>
        </a:defRPr>
      </a:lvl8pPr>
      <a:lvl9pPr marL="2057400" indent="-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Arial Unicode MS" pitchFamily="34" charset="-122"/>
          <a:cs typeface="Arial Unicode MS" pitchFamily="34" charset="-122"/>
          <a:sym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2">
            <a:extLst>
              <a:ext uri="{FF2B5EF4-FFF2-40B4-BE49-F238E27FC236}">
                <a16:creationId xmlns:a16="http://schemas.microsoft.com/office/drawing/2014/main" id="{9C4827F3-B9DC-4FCC-A2BA-8102A2EF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6">
            <a:extLst>
              <a:ext uri="{FF2B5EF4-FFF2-40B4-BE49-F238E27FC236}">
                <a16:creationId xmlns:a16="http://schemas.microsoft.com/office/drawing/2014/main" id="{57ED21DD-F2BA-4FA6-8932-8546C06C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0"/>
            <a:ext cx="104457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10">
            <a:extLst>
              <a:ext uri="{FF2B5EF4-FFF2-40B4-BE49-F238E27FC236}">
                <a16:creationId xmlns:a16="http://schemas.microsoft.com/office/drawing/2014/main" id="{266F46A9-A15F-4F8C-8A63-F242AFDB3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63" y="3937000"/>
            <a:ext cx="2568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dist"/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“鸥若教育”精品课系列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33EB6FA1-1F24-4FCD-9F4A-09D329C76ABF}"/>
              </a:ext>
            </a:extLst>
          </p:cNvPr>
          <p:cNvSpPr/>
          <p:nvPr/>
        </p:nvSpPr>
        <p:spPr>
          <a:xfrm>
            <a:off x="5148263" y="4749800"/>
            <a:ext cx="1933575" cy="3190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/>
            <a:r>
              <a:rPr lang="zh-CN" altLang="en-US" sz="1600" dirty="0">
                <a:latin typeface="Calibri" panose="020F0502020204030204" pitchFamily="34" charset="0"/>
              </a:rPr>
              <a:t>主讲人：</a:t>
            </a:r>
            <a:r>
              <a:rPr lang="en-US" altLang="zh-CN" sz="1600" dirty="0">
                <a:latin typeface="Calibri" panose="020F0502020204030204" pitchFamily="34" charset="0"/>
              </a:rPr>
              <a:t>XXX</a:t>
            </a:r>
            <a:r>
              <a:rPr lang="zh-CN" altLang="en-US" sz="1600" dirty="0">
                <a:latin typeface="Calibri" panose="020F0502020204030204" pitchFamily="34" charset="0"/>
              </a:rPr>
              <a:t>老师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33C897E-A7B5-4883-8F4C-DA12FACE1675}"/>
              </a:ext>
            </a:extLst>
          </p:cNvPr>
          <p:cNvSpPr txBox="1"/>
          <p:nvPr/>
        </p:nvSpPr>
        <p:spPr>
          <a:xfrm>
            <a:off x="3685539" y="2482850"/>
            <a:ext cx="4859022" cy="1323439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/>
            <a:r>
              <a:rPr lang="zh-CN" altLang="en-US" sz="4000" noProof="1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pitchFamily="34" charset="0"/>
              </a:rPr>
              <a:t>第一章</a:t>
            </a:r>
            <a:endParaRPr lang="en-US" altLang="zh-CN" sz="4000" noProof="1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pitchFamily="34" charset="0"/>
            </a:endParaRPr>
          </a:p>
          <a:p>
            <a:pPr algn="ctr"/>
            <a:r>
              <a:rPr lang="zh-CN" altLang="en-US" sz="4000" dirty="0"/>
              <a:t>数学基础与</a:t>
            </a:r>
            <a:r>
              <a:rPr lang="en-US" altLang="zh-CN" sz="4000" dirty="0"/>
              <a:t>Python</a:t>
            </a:r>
            <a:r>
              <a:rPr lang="zh-CN" altLang="en-US" sz="4000" dirty="0"/>
              <a:t>库</a:t>
            </a:r>
            <a:endParaRPr lang="zh-CN" altLang="en-US" sz="4000" noProof="1">
              <a:solidFill>
                <a:srgbClr val="26262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pic>
        <p:nvPicPr>
          <p:cNvPr id="4102" name="图片 4">
            <a:extLst>
              <a:ext uri="{FF2B5EF4-FFF2-40B4-BE49-F238E27FC236}">
                <a16:creationId xmlns:a16="http://schemas.microsoft.com/office/drawing/2014/main" id="{4CD16BDB-00BA-4BAB-9F5E-C1A96D72F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50" y="433388"/>
            <a:ext cx="1030288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151766" y="1278771"/>
            <a:ext cx="10367133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非常强大，不过在深度学习中常用的其实只有很基础的一些功能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图像显示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也支持图像的存取和显示，并且和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OpenCV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一类的接口比起来，对于一般的二维矩阵的可视化要方便很多，这一点在机器学习中体现的极为方便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3459622" y="4070043"/>
            <a:ext cx="5272755" cy="23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151766" y="1278771"/>
            <a:ext cx="10367133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的基本操作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numpy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as np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 = [1, 2, 3, 4]       # a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是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python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中的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list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类型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b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np.array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(a)        # 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数组化之后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b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的类型变为 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array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type(b)                # b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的类型 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&lt;type '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numpy.ndarray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'&gt;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b.shape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            # shape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参数表示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array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的大小，这里是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(4,)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b.argmax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             # 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调用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max()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函数可以求得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array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中的最大值的索引，这里是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3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b.max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                # 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调用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max()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函数可以求得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array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中的最大值，这里是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4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b.mean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               # 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调用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mean()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函数可以求得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array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中的平均值，这里是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2.5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1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12433" y="1116583"/>
            <a:ext cx="10367133" cy="500296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的转置操作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numpy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import matrix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numpy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as np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x=matrix(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np.arange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(12).reshape((3,4)) 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'''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[[ 0  1  2  3]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[ 4  5  6  7]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[ 8  9 10 11]]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'''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t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x.transpose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'''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[[ 0  4  8]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[ 1  5  9]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[ 2  6 10]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[ 3  7 11]] 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'''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12434" y="1417320"/>
            <a:ext cx="10367133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的基础数学运算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numpy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as np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绝对值，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np.abs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(-1)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sin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函数，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1.0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b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np.sin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np.pi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/2)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tanh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逆函数，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0.50000107157840523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c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np.arctanh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(0.462118)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e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为底的指数函数，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20.085536923187668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d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np.exp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(3)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3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12433" y="1417320"/>
            <a:ext cx="10367133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广播机制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numpy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as np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np.array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([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[1, 2, 3],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[4, 5, 6]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])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b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np.array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([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[1, 2, 3],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[1, 2, 3]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])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2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12433" y="1366615"/>
            <a:ext cx="10367133" cy="450290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广播机制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'''</a:t>
            </a:r>
          </a:p>
          <a:p>
            <a:pPr lvl="1" algn="l"/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维度一样的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array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，对位计算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array([[2, 4, 6],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   [5, 7, 9]])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'''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 + b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c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np.array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([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[1, 2, 3],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[4, 5, 6],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[7, 8, 9],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[10, 11, 12]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])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8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12434" y="1138905"/>
            <a:ext cx="7654052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广播机制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d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np.array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([2, 2, 2])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'''</a:t>
            </a:r>
          </a:p>
          <a:p>
            <a:pPr lvl="1" algn="l"/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广播机制让计算的表达式保持简洁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d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和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的每一行分别进行运算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array([[ 3,  4,  5],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   [ 6,  7,  8],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   [ 9, 10, 11],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   [12, 13, 14]])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'''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c + d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6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527" y="150116"/>
            <a:ext cx="7603958" cy="786148"/>
          </a:xfrm>
        </p:spPr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805364" y="1086379"/>
            <a:ext cx="8710111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向量化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numpy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as np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import time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初始化两个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1000000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维的随机向量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v1,v2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用于矩阵相乘计算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v1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np.random.rand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(1000000)	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v2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np.random.rand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(1000000)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v = 0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527" y="95315"/>
            <a:ext cx="7603958" cy="786148"/>
          </a:xfrm>
        </p:spPr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12434" y="1312108"/>
            <a:ext cx="9360280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向量化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矩阵相乘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非向量化版本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tic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time.time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in range(1000000):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v += v1[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]*v2[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toc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time.time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print("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非向量化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计算时间：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" +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((toc - tic)*1000)+"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ms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"+"\n")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矩阵相乘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向量化版本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tic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time.time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v = np.dot(v1, v2)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toc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time.time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print("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向量化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计算时间：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" +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((toc - tic)*1000)+"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ms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")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matplotlib</a:t>
            </a:r>
            <a:r>
              <a:rPr lang="zh-CN" altLang="en-US" sz="3200" dirty="0"/>
              <a:t>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62527" y="1138905"/>
            <a:ext cx="8267198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创建目标函数及目标函数求导函数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numpy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as np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matplotlib.pyplot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</a:t>
            </a:r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目标函数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:y=x^2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func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(x):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return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np.square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(x)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目标函数一阶导数也即是偏导数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dy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/dx=2*x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dfunc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(x):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return 2 * x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4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是进行人工智能编程的主要语言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数学基础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 线性代数基础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 微积分基础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库的操作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numpy</a:t>
            </a:r>
            <a:r>
              <a:rPr lang="zh-CN" altLang="en-US" dirty="0"/>
              <a:t>操作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matplotlib</a:t>
            </a:r>
            <a:r>
              <a:rPr lang="zh-CN" altLang="en-US" dirty="0"/>
              <a:t>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59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matplotlib</a:t>
            </a:r>
            <a:r>
              <a:rPr lang="zh-CN" altLang="en-US" sz="3200" dirty="0"/>
              <a:t>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62527" y="1469271"/>
            <a:ext cx="7967161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实现图像绘制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Plot():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# 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利用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matplotlib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绘制图像</a:t>
            </a:r>
          </a:p>
          <a:p>
            <a:pPr lvl="1" algn="l"/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line_x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np.linspace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(-5, 5, 100)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line_y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func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line_x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x_start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= -5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epochs = 5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lr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= 0.3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x = GD(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x_start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dfunc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, epochs,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lr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lr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color = 'r'</a:t>
            </a:r>
          </a:p>
          <a:p>
            <a:pPr lvl="1" algn="l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5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matplotlib</a:t>
            </a:r>
            <a:r>
              <a:rPr lang="zh-CN" altLang="en-US" sz="3200" dirty="0"/>
              <a:t>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45292" y="1358482"/>
            <a:ext cx="8645905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实现图像绘制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plot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实现绘制的主功能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plt.plot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line_x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line_y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, c='b')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plt.plot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(x,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func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(x), c=color, label='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lr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={}'.format(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lr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))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plt.scatter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(x,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func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(x), c=color, 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# legend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函数显示图例</a:t>
            </a:r>
          </a:p>
          <a:p>
            <a:pPr lvl="1" algn="l"/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plt.legend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   # show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函数显示</a:t>
            </a:r>
          </a:p>
          <a:p>
            <a:pPr lvl="1" algn="l"/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plt.show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Plot()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4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matplotlib</a:t>
            </a:r>
            <a:r>
              <a:rPr lang="zh-CN" altLang="en-US" sz="3200" dirty="0"/>
              <a:t>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62527" y="1215607"/>
            <a:ext cx="8524373" cy="402336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实现图像显示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import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matplotlib.pyplot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</a:t>
            </a:r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读取一张小白狗的照片并显示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plt.figure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('A Little White Dog')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little_dog_img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plt.imread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('little_white_dog.jpg')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plt.imshow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little_dog_img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lvl="1" algn="l"/>
            <a:endParaRPr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Z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是小白狗的照片，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img0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就是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Z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，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img1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是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Z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做了个简单的变换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Z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plt.imread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('little_white_dog.jpg')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Z = rgb2gray(Z)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img0 = Z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img1 = 1 - Z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1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matplotlib</a:t>
            </a:r>
            <a:r>
              <a:rPr lang="zh-CN" altLang="en-US" sz="3200" dirty="0"/>
              <a:t>的操作代码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205415" y="1514476"/>
            <a:ext cx="8410073" cy="343523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实现图像显示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#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cmap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指定为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'gray'</a:t>
            </a:r>
            <a:r>
              <a:rPr lang="zh-CN" altLang="en-US" sz="1600" dirty="0">
                <a:latin typeface="Menlo" charset="0"/>
                <a:ea typeface="Menlo" charset="0"/>
                <a:cs typeface="Menlo" charset="0"/>
              </a:rPr>
              <a:t>用来显示灰度图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fig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plt.figure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('Auto Normalized Visualization')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ax0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fig.add_subplot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(121)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ax0.imshow(img0,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cmap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='gray')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ax1 =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fig.add_subplot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(122)</a:t>
            </a:r>
          </a:p>
          <a:p>
            <a:pPr lvl="1" algn="l"/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ax1.imshow(img1, </a:t>
            </a:r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cmap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='gray')</a:t>
            </a:r>
          </a:p>
          <a:p>
            <a:pPr lvl="1" algn="l"/>
            <a:r>
              <a:rPr lang="en-US" altLang="zh-CN" sz="1600" dirty="0" err="1">
                <a:latin typeface="Menlo" charset="0"/>
                <a:ea typeface="Menlo" charset="0"/>
                <a:cs typeface="Menlo" charset="0"/>
              </a:rPr>
              <a:t>plt.show</a:t>
            </a:r>
            <a:r>
              <a:rPr lang="en-US" altLang="zh-CN" sz="1600" dirty="0">
                <a:latin typeface="Menlo" charset="0"/>
                <a:ea typeface="Menlo" charset="0"/>
                <a:cs typeface="Menlo" charset="0"/>
              </a:rPr>
              <a:t>()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7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346960" y="758952"/>
            <a:ext cx="7543800" cy="3566160"/>
          </a:xfrm>
          <a:prstGeom prst="rect">
            <a:avLst/>
          </a:prstGeom>
        </p:spPr>
        <p:txBody>
          <a:bodyPr anchor="b"/>
          <a:lstStyle>
            <a:lvl1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anose="020F0502020204030204" pitchFamily="34" charset="0"/>
              </a:defRPr>
            </a:lvl2pPr>
            <a:lvl3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anose="020F0502020204030204" pitchFamily="34" charset="0"/>
              </a:defRPr>
            </a:lvl3pPr>
            <a:lvl4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anose="020F0502020204030204" pitchFamily="34" charset="0"/>
              </a:defRPr>
            </a:lvl4pPr>
            <a:lvl5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anose="020F0502020204030204" pitchFamily="34" charset="0"/>
              </a:defRPr>
            </a:lvl5pPr>
            <a:lvl6pPr marL="13716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18288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22860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27432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r>
              <a:rPr kumimoji="1" lang="zh-CN" altLang="en-US" sz="8000" kern="0" dirty="0"/>
              <a:t>谢谢！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515748" y="4484318"/>
            <a:ext cx="720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是进行人工智能编程的主要语言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是一门解释型的高级语言</a:t>
            </a:r>
          </a:p>
          <a:p>
            <a:pPr lvl="1"/>
            <a:r>
              <a:rPr lang="zh-CN" altLang="en-US" dirty="0"/>
              <a:t>设计简洁优雅</a:t>
            </a:r>
          </a:p>
          <a:p>
            <a:pPr lvl="1"/>
            <a:r>
              <a:rPr lang="zh-CN" altLang="en-US" dirty="0"/>
              <a:t>对程序员友好</a:t>
            </a:r>
          </a:p>
          <a:p>
            <a:pPr lvl="1"/>
            <a:r>
              <a:rPr lang="zh-CN" altLang="en-US" dirty="0"/>
              <a:t>开发效率高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Python</a:t>
            </a:r>
            <a:r>
              <a:rPr lang="zh-CN" altLang="en-US" dirty="0"/>
              <a:t>追求的是找到最好的解决方案，相比之下，其他语言追求的是多种解决方案”。</a:t>
            </a:r>
          </a:p>
        </p:txBody>
      </p:sp>
    </p:spTree>
    <p:extLst>
      <p:ext uri="{BB962C8B-B14F-4D97-AF65-F5344CB8AC3E}">
        <p14:creationId xmlns:p14="http://schemas.microsoft.com/office/powerpoint/2010/main" val="55008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数学基础</a:t>
            </a:r>
            <a:r>
              <a:rPr lang="en-US" altLang="zh-CN" sz="3200" b="0" dirty="0"/>
              <a:t>——</a:t>
            </a:r>
            <a:r>
              <a:rPr lang="zh-CN" altLang="en-US" sz="3200" dirty="0"/>
              <a:t>线性代数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722750" y="1407773"/>
            <a:ext cx="11001612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个实数组成的有序数组，称为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维向量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在线性代数中，最基本的概念是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标量（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scalar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。标量就是一个实数。比标量更常用的一个概念是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向量（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vector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。向量就是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  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个实数组成的有序数组，称为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维向量（如公式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1-1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所示）。如果没有特别说明，一个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维向量一般表示一个列向量（如下式所示）。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向量的运算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41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 </a:t>
            </a:r>
            <a:r>
              <a:rPr lang="zh-CN" altLang="en-US" sz="3200" dirty="0"/>
              <a:t>数学基础</a:t>
            </a:r>
            <a:r>
              <a:rPr lang="en-US" altLang="zh-CN" sz="3200" dirty="0"/>
              <a:t>——</a:t>
            </a:r>
            <a:r>
              <a:rPr lang="zh-CN" altLang="en-US" sz="3200" dirty="0"/>
              <a:t>线性代数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962527" y="1363730"/>
            <a:ext cx="9824164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矩阵由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个元素组成，这些元素被组织成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行和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列 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一个向量也可视为大小为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的矩阵 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单位矩阵（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identity matrix 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矩阵的运算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35026"/>
              </p:ext>
            </p:extLst>
          </p:nvPr>
        </p:nvGraphicFramePr>
        <p:xfrm>
          <a:off x="8210541" y="1690238"/>
          <a:ext cx="3018932" cy="211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r:id="rId3" imgW="1346200" imgH="939800" progId="Equation.3">
                  <p:embed/>
                </p:oleObj>
              </mc:Choice>
              <mc:Fallback>
                <p:oleObj r:id="rId3" imgW="1346200" imgH="93980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541" y="1690238"/>
                        <a:ext cx="3018932" cy="2119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3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数学基础</a:t>
            </a:r>
            <a:r>
              <a:rPr lang="en-US" altLang="zh-CN" sz="3200" dirty="0"/>
              <a:t>——</a:t>
            </a:r>
            <a:r>
              <a:rPr lang="zh-CN" altLang="en-US" sz="3200" dirty="0"/>
              <a:t>微积分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 bwMode="auto">
              <a:xfrm>
                <a:off x="958449" y="1631421"/>
                <a:ext cx="9824164" cy="4023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20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  <a:sym typeface="Calibri" panose="020F0502020204030204" pitchFamily="34" charset="0"/>
                  </a:defRPr>
                </a:lvl1pPr>
                <a:lvl2pPr marL="457200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Calibri" panose="020F0502020204030204" pitchFamily="34" charset="0"/>
                  </a:defRPr>
                </a:lvl2pPr>
                <a:lvl3pPr marL="914400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Calibri" panose="020F0502020204030204" pitchFamily="34" charset="0"/>
                  </a:defRPr>
                </a:lvl3pPr>
                <a:lvl4pPr marL="1371600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Calibri" panose="020F0502020204030204" pitchFamily="34" charset="0"/>
                  </a:defRPr>
                </a:lvl4pPr>
                <a:lvl5pPr marL="1828800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Calibri" panose="020F0502020204030204" pitchFamily="34" charset="0"/>
                  </a:defRPr>
                </a:lvl5pPr>
                <a:lvl6pPr marL="2286000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itchFamily="34" charset="0"/>
                  </a:defRPr>
                </a:lvl6pPr>
                <a:lvl7pPr marL="2743200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itchFamily="34" charset="0"/>
                  </a:defRPr>
                </a:lvl7pPr>
                <a:lvl8pPr marL="3200400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itchFamily="34" charset="0"/>
                  </a:defRPr>
                </a:lvl8pPr>
                <a:lvl9pPr marL="3657600" indent="0" algn="ctr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导数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导数（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derivative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）直观理解是反应瞬时变化率的量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获得瞬时速度的核心思想是用平均速度去逼近瞬时速度。这里可以考虑</a:t>
                </a:r>
                <a:r>
                  <a:rPr lang="en-US" altLang="zh-CN" sz="16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en-US" altLang="zh-CN" sz="1600" i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6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en-US" altLang="zh-CN" sz="1600" i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en-US" altLang="zh-CN" sz="16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t</a:t>
                </a:r>
                <a:r>
                  <a:rPr lang="en-US" altLang="zh-CN" sz="1600" i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在前</a:t>
                </a:r>
                <a:r>
                  <a:rPr lang="en-US" altLang="zh-CN" sz="16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en-US" altLang="zh-CN" sz="1600" i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在后他们之间有一定的时间间隔，这个时间间隔为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。在这段时间间隔内产生的位移为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。那么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时间内的平均速度为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。不断缩小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，也就是</a:t>
                </a:r>
                <a:r>
                  <a:rPr lang="en-US" altLang="zh-CN" sz="16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en-US" altLang="zh-CN" sz="1600" i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也不断靠近</a:t>
                </a:r>
                <a:r>
                  <a:rPr lang="en-US" altLang="zh-CN" sz="16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en-US" altLang="zh-CN" sz="1600" i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，当</a:t>
                </a:r>
                <a:r>
                  <a:rPr lang="en-US" altLang="zh-CN" sz="16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en-US" altLang="zh-CN" sz="1600" i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:r>
                  <a:rPr lang="en-US" altLang="zh-CN" sz="16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en-US" altLang="zh-CN" sz="1600" i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无限接近几乎重合时，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便可以视作</a:t>
                </a:r>
                <a:r>
                  <a:rPr lang="en-US" altLang="zh-CN" sz="16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en-US" altLang="zh-CN" sz="1600" i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点的瞬时速率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偏导数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向量的导数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导数法则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449" y="1631421"/>
                <a:ext cx="9824164" cy="4023360"/>
              </a:xfrm>
              <a:prstGeom prst="rect">
                <a:avLst/>
              </a:prstGeom>
              <a:blipFill>
                <a:blip r:embed="rId2"/>
                <a:stretch>
                  <a:fillRect l="-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227967" y="1347538"/>
            <a:ext cx="9824164" cy="514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(numerical python extensions)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是一个第三方的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包，用于科学计算。这个库的前身是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1995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年就开始开发的一个用于数组运算的库。经过了长时间的发展，基本上成了绝大部分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科学计算的基础包，当然也包括所有提供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接口的深度学习框架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array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，也就是数组，是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中最基础的数据结构。最关键的属性是维度和元素类型，在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中，可以非常方便地创建各种不同类型的多维数组，并且执行一些基本操作。在深度学习中，如果神经元之间的连接关系涉及到的参数是数组，便可利用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模块进行设定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random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中的随机模块包含了随机数产生和统计分布相关的基本函数。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本身也有随机模块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，不过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功能更丰富，随机模块一般会用于深度学习中的一些随机数的生成，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seed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的生成以及初始值的设定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2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183918" y="1326987"/>
            <a:ext cx="10360382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广播机制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，默认执行对位运算。涉及到多个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的对位运算需要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的维度一致，如果一个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的维度和另一个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的子维度一致，则在没有对齐的维度上分别执行对位运算，这种机制叫做广播（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broadcasting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向量化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见向量化对于计算速度的提升是很明显的，尤其是在长时间的深度学习训练中，向量化可以帮助开发者节省更多时间。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7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Python</a:t>
            </a:r>
            <a:r>
              <a:rPr lang="zh-CN" altLang="en-US" sz="3200" dirty="0"/>
              <a:t>库的操作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227967" y="1606387"/>
            <a:ext cx="9824164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非常强大，不过在深度学习中常用的其实只有很基础的一些功能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图表展示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6948" y="1631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5699" y="4446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6948" y="36180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450" y="42964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183699" y="256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321480" y="4432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49938" y="4652688"/>
            <a:ext cx="27078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268245" y="4078730"/>
            <a:ext cx="31827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699" y="3168768"/>
            <a:ext cx="4737144" cy="30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3925"/>
      </p:ext>
    </p:extLst>
  </p:cSld>
  <p:clrMapOvr>
    <a:masterClrMapping/>
  </p:clrMapOvr>
</p:sld>
</file>

<file path=ppt/theme/theme1.xml><?xml version="1.0" encoding="utf-8"?>
<a:theme xmlns:a="http://schemas.openxmlformats.org/drawingml/2006/main" name="PaddlPaddl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Arial Unicode MS"/>
        <a:cs typeface="Arial Unicode MS"/>
      </a:majorFont>
      <a:minorFont>
        <a:latin typeface="Calibri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ddlPaddle" id="{D5E49504-3005-42BD-B1F1-FE7EF4A6B796}" vid="{1EFA4A4C-A82A-4919-A2AC-C85AA58CDBA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PaddlPaddle</Template>
  <TotalTime>818</TotalTime>
  <Words>1752</Words>
  <Application>Microsoft Office PowerPoint</Application>
  <PresentationFormat>宽屏</PresentationFormat>
  <Paragraphs>225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 Unicode MS</vt:lpstr>
      <vt:lpstr>Menlo</vt:lpstr>
      <vt:lpstr>等线</vt:lpstr>
      <vt:lpstr>思源黑体 CN Bold</vt:lpstr>
      <vt:lpstr>宋体</vt:lpstr>
      <vt:lpstr>微软雅黑</vt:lpstr>
      <vt:lpstr>微软雅黑 Light</vt:lpstr>
      <vt:lpstr>Arial</vt:lpstr>
      <vt:lpstr>Calibri</vt:lpstr>
      <vt:lpstr>Cambria Math</vt:lpstr>
      <vt:lpstr>Times New Roman</vt:lpstr>
      <vt:lpstr>Wingdings</vt:lpstr>
      <vt:lpstr>PaddlPaddle</vt:lpstr>
      <vt:lpstr>Equation.3</vt:lpstr>
      <vt:lpstr>PowerPoint 演示文稿</vt:lpstr>
      <vt:lpstr>本章目录</vt:lpstr>
      <vt:lpstr>Python是进行人工智能编程的主要语言</vt:lpstr>
      <vt:lpstr>数学基础——线性代数</vt:lpstr>
      <vt:lpstr> 数学基础——线性代数</vt:lpstr>
      <vt:lpstr>数学基础——微积分</vt:lpstr>
      <vt:lpstr>Python库的操作</vt:lpstr>
      <vt:lpstr>Python库的操作</vt:lpstr>
      <vt:lpstr>Python库的操作</vt:lpstr>
      <vt:lpstr>Python库的操作</vt:lpstr>
      <vt:lpstr>Python库的操作代码</vt:lpstr>
      <vt:lpstr>Python库的操作代码</vt:lpstr>
      <vt:lpstr>Python库的操作代码</vt:lpstr>
      <vt:lpstr>Python库的操作代码</vt:lpstr>
      <vt:lpstr>Python库的操作代码</vt:lpstr>
      <vt:lpstr>Python库的操作代码</vt:lpstr>
      <vt:lpstr>Python库的操作代码</vt:lpstr>
      <vt:lpstr>Python库的操作代码</vt:lpstr>
      <vt:lpstr>matplotlib的操作代码</vt:lpstr>
      <vt:lpstr>matplotlib的操作代码</vt:lpstr>
      <vt:lpstr>matplotlib的操作代码</vt:lpstr>
      <vt:lpstr>matplotlib的操作代码</vt:lpstr>
      <vt:lpstr>matplotlib的操作代码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数学基础与Python库</dc:title>
  <dc:creator>邓乐来</dc:creator>
  <cp:lastModifiedBy>Windows 用户</cp:lastModifiedBy>
  <cp:revision>44</cp:revision>
  <dcterms:created xsi:type="dcterms:W3CDTF">2018-03-18T05:29:24Z</dcterms:created>
  <dcterms:modified xsi:type="dcterms:W3CDTF">2018-07-03T06:42:56Z</dcterms:modified>
</cp:coreProperties>
</file>