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3582" y="1649730"/>
            <a:ext cx="77048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676" y="813053"/>
            <a:ext cx="2830195" cy="149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1871"/>
            <a:ext cx="5907405" cy="360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gkabir/GeoData_2024_3_Final_Group_K/blob/main/TASK%203/Map%20Animation.gif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gkabir/GeoData_2024_3_Final_Group_K/blob/main/TASK%204/3D%20Map%20Animation.gif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GeoData</a:t>
            </a:r>
            <a:r>
              <a:rPr sz="4400" spc="-100" dirty="0"/>
              <a:t> </a:t>
            </a:r>
            <a:r>
              <a:rPr sz="4400" spc="-35" dirty="0"/>
              <a:t>WS2023-2024&lt;Group-</a:t>
            </a:r>
            <a:r>
              <a:rPr sz="4400" spc="-25" dirty="0"/>
              <a:t>K&gt;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65497" y="3569919"/>
            <a:ext cx="3463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&lt;Kabir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Baig&gt;,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&lt;matno1&gt;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722121"/>
            <a:ext cx="3943350" cy="1306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dirty="0"/>
              <a:t>2.</a:t>
            </a:r>
            <a:r>
              <a:rPr sz="3000" spc="-55" dirty="0"/>
              <a:t> </a:t>
            </a:r>
            <a:r>
              <a:rPr sz="3000" spc="-30" dirty="0"/>
              <a:t>Digitization:</a:t>
            </a:r>
            <a:r>
              <a:rPr sz="3000" spc="-40" dirty="0"/>
              <a:t> </a:t>
            </a:r>
            <a:r>
              <a:rPr sz="3000" spc="-10" dirty="0"/>
              <a:t>Burial Mounds</a:t>
            </a:r>
            <a:r>
              <a:rPr sz="3000" spc="-95" dirty="0"/>
              <a:t> </a:t>
            </a:r>
            <a:r>
              <a:rPr sz="3000" dirty="0"/>
              <a:t>in</a:t>
            </a:r>
            <a:r>
              <a:rPr sz="3000" spc="-95" dirty="0"/>
              <a:t> </a:t>
            </a:r>
            <a:r>
              <a:rPr sz="3000" spc="-10" dirty="0"/>
              <a:t>Uedemer </a:t>
            </a:r>
            <a:r>
              <a:rPr sz="3000" spc="-20" dirty="0"/>
              <a:t>Hochwald</a:t>
            </a:r>
            <a:r>
              <a:rPr sz="3000" spc="-65" dirty="0"/>
              <a:t> </a:t>
            </a:r>
            <a:r>
              <a:rPr sz="3000" spc="-30" dirty="0"/>
              <a:t>(Sub-</a:t>
            </a:r>
            <a:r>
              <a:rPr sz="3000" spc="-60" dirty="0"/>
              <a:t>Task </a:t>
            </a:r>
            <a:r>
              <a:rPr sz="3000" dirty="0"/>
              <a:t>:</a:t>
            </a:r>
            <a:r>
              <a:rPr sz="3000" spc="-75" dirty="0"/>
              <a:t> </a:t>
            </a:r>
            <a:r>
              <a:rPr sz="3000" spc="-20" dirty="0"/>
              <a:t>2.2)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240273" y="645413"/>
            <a:ext cx="18415" cy="1554480"/>
          </a:xfrm>
          <a:custGeom>
            <a:avLst/>
            <a:gdLst/>
            <a:ahLst/>
            <a:cxnLst/>
            <a:rect l="l" t="t" r="r" b="b"/>
            <a:pathLst>
              <a:path w="18414" h="1554480">
                <a:moveTo>
                  <a:pt x="0" y="1554479"/>
                </a:moveTo>
                <a:lnTo>
                  <a:pt x="18287" y="1554479"/>
                </a:lnTo>
                <a:lnTo>
                  <a:pt x="18287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ln w="412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0639" y="692911"/>
            <a:ext cx="5716270" cy="13074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spc="-10" dirty="0">
                <a:latin typeface="Carlito"/>
                <a:cs typeface="Carlito"/>
              </a:rPr>
              <a:t>Judgement:</a:t>
            </a:r>
            <a:endParaRPr sz="1500">
              <a:latin typeface="Carlito"/>
              <a:cs typeface="Carlito"/>
            </a:endParaRPr>
          </a:p>
          <a:p>
            <a:pPr marL="12700" marR="5080">
              <a:lnSpc>
                <a:spcPts val="1620"/>
              </a:lnSpc>
              <a:spcBef>
                <a:spcPts val="1019"/>
              </a:spcBef>
            </a:pPr>
            <a:r>
              <a:rPr sz="1500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burial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mounds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appear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prominently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hillshade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model,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indicating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mounds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were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properly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georeferenced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Sub-</a:t>
            </a:r>
            <a:r>
              <a:rPr sz="1500" spc="-20" dirty="0">
                <a:latin typeface="Carlito"/>
                <a:cs typeface="Carlito"/>
              </a:rPr>
              <a:t>Task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2.1.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The </a:t>
            </a:r>
            <a:r>
              <a:rPr sz="1500" dirty="0">
                <a:latin typeface="Carlito"/>
                <a:cs typeface="Carlito"/>
              </a:rPr>
              <a:t>comparison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with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terrain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demonstrates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these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mounds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correspond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real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topographical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features.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2682012"/>
            <a:ext cx="5178778" cy="35452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8608" y="2625738"/>
            <a:ext cx="5178778" cy="36015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spc="-25" dirty="0"/>
              <a:t>Digitization:</a:t>
            </a:r>
            <a:r>
              <a:rPr spc="-30" dirty="0"/>
              <a:t> </a:t>
            </a:r>
            <a:r>
              <a:rPr spc="-10" dirty="0"/>
              <a:t>Burial </a:t>
            </a:r>
            <a:r>
              <a:rPr dirty="0"/>
              <a:t>Mounds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Uedemer </a:t>
            </a:r>
            <a:r>
              <a:rPr spc="-25" dirty="0"/>
              <a:t>Hochwald</a:t>
            </a:r>
            <a:r>
              <a:rPr spc="-75" dirty="0"/>
              <a:t> </a:t>
            </a:r>
            <a:r>
              <a:rPr spc="-20" dirty="0"/>
              <a:t>(Sub-</a:t>
            </a:r>
            <a:r>
              <a:rPr spc="-55" dirty="0"/>
              <a:t>Task </a:t>
            </a:r>
            <a:r>
              <a:rPr spc="-50" dirty="0"/>
              <a:t>: </a:t>
            </a:r>
            <a:r>
              <a:rPr spc="-20" dirty="0"/>
              <a:t>2.3)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02178"/>
            <a:ext cx="3255645" cy="27971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dirty="0">
                <a:latin typeface="Carlito"/>
                <a:cs typeface="Carlito"/>
              </a:rPr>
              <a:t>Steps</a:t>
            </a:r>
            <a:r>
              <a:rPr sz="1500" b="1" spc="-60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taken:</a:t>
            </a:r>
            <a:endParaRPr sz="1500">
              <a:latin typeface="Carlito"/>
              <a:cs typeface="Carlito"/>
            </a:endParaRPr>
          </a:p>
          <a:p>
            <a:pPr marL="240665" marR="5080" indent="-228600">
              <a:lnSpc>
                <a:spcPts val="1620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1: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Used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Profile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Tool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QGIS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draw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lines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across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burial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mounds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measure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elevation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profiles.</a:t>
            </a:r>
            <a:endParaRPr sz="1500">
              <a:latin typeface="Carlito"/>
              <a:cs typeface="Carlito"/>
            </a:endParaRPr>
          </a:p>
          <a:p>
            <a:pPr marL="240665" marR="343535" indent="-228600">
              <a:lnSpc>
                <a:spcPts val="162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2: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Recorded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analyzed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elevation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profiles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calculate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relative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heights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mounds </a:t>
            </a:r>
            <a:r>
              <a:rPr sz="1500" dirty="0">
                <a:latin typeface="Carlito"/>
                <a:cs typeface="Carlito"/>
              </a:rPr>
              <a:t>compared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their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surroundings.</a:t>
            </a:r>
            <a:endParaRPr sz="1500">
              <a:latin typeface="Carlito"/>
              <a:cs typeface="Carlito"/>
            </a:endParaRPr>
          </a:p>
          <a:p>
            <a:pPr marL="240665" marR="5715" indent="-228600">
              <a:lnSpc>
                <a:spcPct val="9010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3: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Visualized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elevation</a:t>
            </a:r>
            <a:r>
              <a:rPr sz="1500" spc="5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profiles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graphs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better understanding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height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variations.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6" y="1475232"/>
            <a:ext cx="6903720" cy="3954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722121"/>
            <a:ext cx="3943350" cy="1306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dirty="0"/>
              <a:t>2.</a:t>
            </a:r>
            <a:r>
              <a:rPr sz="3000" spc="-55" dirty="0"/>
              <a:t> </a:t>
            </a:r>
            <a:r>
              <a:rPr sz="3000" spc="-30" dirty="0"/>
              <a:t>Digitization:</a:t>
            </a:r>
            <a:r>
              <a:rPr sz="3000" spc="-40" dirty="0"/>
              <a:t> </a:t>
            </a:r>
            <a:r>
              <a:rPr sz="3000" spc="-10" dirty="0"/>
              <a:t>Burial Mounds</a:t>
            </a:r>
            <a:r>
              <a:rPr sz="3000" spc="-95" dirty="0"/>
              <a:t> </a:t>
            </a:r>
            <a:r>
              <a:rPr sz="3000" dirty="0"/>
              <a:t>in</a:t>
            </a:r>
            <a:r>
              <a:rPr sz="3000" spc="-90" dirty="0"/>
              <a:t> </a:t>
            </a:r>
            <a:r>
              <a:rPr sz="3000" spc="-10" dirty="0"/>
              <a:t>Uedemer </a:t>
            </a:r>
            <a:r>
              <a:rPr sz="3000" spc="-20" dirty="0"/>
              <a:t>Hochwald</a:t>
            </a:r>
            <a:r>
              <a:rPr sz="3000" spc="-65" dirty="0"/>
              <a:t> </a:t>
            </a:r>
            <a:r>
              <a:rPr sz="3000" spc="-30" dirty="0"/>
              <a:t>(Sub-</a:t>
            </a:r>
            <a:r>
              <a:rPr sz="3000" spc="-60" dirty="0"/>
              <a:t>Task </a:t>
            </a:r>
            <a:r>
              <a:rPr sz="3000" dirty="0"/>
              <a:t>:</a:t>
            </a:r>
            <a:r>
              <a:rPr sz="3000" spc="-75" dirty="0"/>
              <a:t> </a:t>
            </a:r>
            <a:r>
              <a:rPr sz="3000" spc="-20" dirty="0"/>
              <a:t>2.3)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240273" y="645413"/>
            <a:ext cx="18415" cy="1554480"/>
          </a:xfrm>
          <a:custGeom>
            <a:avLst/>
            <a:gdLst/>
            <a:ahLst/>
            <a:cxnLst/>
            <a:rect l="l" t="t" r="r" b="b"/>
            <a:pathLst>
              <a:path w="18414" h="1554480">
                <a:moveTo>
                  <a:pt x="0" y="1554479"/>
                </a:moveTo>
                <a:lnTo>
                  <a:pt x="18287" y="1554479"/>
                </a:lnTo>
                <a:lnTo>
                  <a:pt x="18287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ln w="412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0639" y="380631"/>
            <a:ext cx="5791835" cy="19246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10" dirty="0">
                <a:latin typeface="Carlito"/>
                <a:cs typeface="Carlito"/>
              </a:rPr>
              <a:t>Judgement: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elevation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differences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measured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between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mounds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their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surrounding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environment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confirm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these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structures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were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intentionally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raised,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likely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ceremonial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burial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purposes.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mounds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are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distinct, man-</a:t>
            </a:r>
            <a:r>
              <a:rPr sz="2000" dirty="0">
                <a:latin typeface="Carlito"/>
                <a:cs typeface="Carlito"/>
              </a:rPr>
              <a:t>made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features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landscape.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2772155"/>
            <a:ext cx="5468111" cy="35143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496" y="2772155"/>
            <a:ext cx="5468111" cy="35143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spc="-25" dirty="0"/>
              <a:t>Digitization:</a:t>
            </a:r>
            <a:r>
              <a:rPr spc="-30" dirty="0"/>
              <a:t> </a:t>
            </a:r>
            <a:r>
              <a:rPr spc="-10" dirty="0"/>
              <a:t>Burial </a:t>
            </a:r>
            <a:r>
              <a:rPr dirty="0"/>
              <a:t>Mounds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Uedemer </a:t>
            </a:r>
            <a:r>
              <a:rPr spc="-25" dirty="0"/>
              <a:t>Hochwald</a:t>
            </a:r>
            <a:r>
              <a:rPr spc="-75" dirty="0"/>
              <a:t> </a:t>
            </a:r>
            <a:r>
              <a:rPr spc="-20" dirty="0"/>
              <a:t>(Sub-</a:t>
            </a:r>
            <a:r>
              <a:rPr spc="-55" dirty="0"/>
              <a:t>Task </a:t>
            </a:r>
            <a:r>
              <a:rPr spc="-50" dirty="0"/>
              <a:t>: </a:t>
            </a:r>
            <a:r>
              <a:rPr spc="-20" dirty="0"/>
              <a:t>2.4)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01264"/>
            <a:ext cx="3136265" cy="33318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Steps</a:t>
            </a:r>
            <a:r>
              <a:rPr sz="1700" b="1" spc="-6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taken:</a:t>
            </a:r>
            <a:endParaRPr sz="1700">
              <a:latin typeface="Carlito"/>
              <a:cs typeface="Carlito"/>
            </a:endParaRPr>
          </a:p>
          <a:p>
            <a:pPr marL="240665" marR="1143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Step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1: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Analyzed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hillshade </a:t>
            </a:r>
            <a:r>
              <a:rPr sz="1700" dirty="0">
                <a:latin typeface="Carlito"/>
                <a:cs typeface="Carlito"/>
              </a:rPr>
              <a:t>model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locate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faint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rectangular patterns,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likely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remnants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ancient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structures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or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terrain modifications.</a:t>
            </a:r>
            <a:endParaRPr sz="1700">
              <a:latin typeface="Carlito"/>
              <a:cs typeface="Carlito"/>
            </a:endParaRPr>
          </a:p>
          <a:p>
            <a:pPr marL="240665" marR="5080" indent="-228600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Step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2: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Digitized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these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structures </a:t>
            </a:r>
            <a:r>
              <a:rPr sz="1700" dirty="0">
                <a:latin typeface="Carlito"/>
                <a:cs typeface="Carlito"/>
              </a:rPr>
              <a:t>in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QGIS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by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creating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polygons </a:t>
            </a:r>
            <a:r>
              <a:rPr sz="1700" dirty="0">
                <a:latin typeface="Carlito"/>
                <a:cs typeface="Carlito"/>
              </a:rPr>
              <a:t>around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visible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patterns.</a:t>
            </a:r>
            <a:endParaRPr sz="1700">
              <a:latin typeface="Carlito"/>
              <a:cs typeface="Carlito"/>
            </a:endParaRPr>
          </a:p>
          <a:p>
            <a:pPr marL="240665" marR="110489" indent="-228600">
              <a:lnSpc>
                <a:spcPts val="1839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Step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3: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Saved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digitized structures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in a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geopackage</a:t>
            </a:r>
            <a:r>
              <a:rPr sz="1700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further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analysis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or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visualization.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0538" y="1043838"/>
            <a:ext cx="6805296" cy="48266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spc="-25" dirty="0"/>
              <a:t>Digitization:</a:t>
            </a:r>
            <a:r>
              <a:rPr spc="-30" dirty="0"/>
              <a:t> </a:t>
            </a:r>
            <a:r>
              <a:rPr spc="-10" dirty="0"/>
              <a:t>Burial </a:t>
            </a:r>
            <a:r>
              <a:rPr dirty="0"/>
              <a:t>Mounds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Uedemer </a:t>
            </a:r>
            <a:r>
              <a:rPr spc="-25" dirty="0"/>
              <a:t>Hochwald</a:t>
            </a:r>
            <a:r>
              <a:rPr spc="-75" dirty="0"/>
              <a:t> </a:t>
            </a:r>
            <a:r>
              <a:rPr spc="-20" dirty="0"/>
              <a:t>(Sub-</a:t>
            </a:r>
            <a:r>
              <a:rPr spc="-55" dirty="0"/>
              <a:t>Task </a:t>
            </a:r>
            <a:r>
              <a:rPr spc="-50" dirty="0"/>
              <a:t>: </a:t>
            </a:r>
            <a:r>
              <a:rPr spc="-20" dirty="0"/>
              <a:t>2.4)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696997"/>
            <a:ext cx="3258820" cy="26930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latin typeface="Carlito"/>
                <a:cs typeface="Carlito"/>
              </a:rPr>
              <a:t>Judgement:</a:t>
            </a:r>
            <a:endParaRPr sz="2200">
              <a:latin typeface="Carlito"/>
              <a:cs typeface="Carlito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200" dirty="0">
                <a:latin typeface="Carlito"/>
                <a:cs typeface="Carlito"/>
              </a:rPr>
              <a:t>These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rectangular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structures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likely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ancient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remains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settlements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enclosures.</a:t>
            </a:r>
            <a:endParaRPr sz="2200">
              <a:latin typeface="Carlito"/>
              <a:cs typeface="Carlito"/>
            </a:endParaRPr>
          </a:p>
          <a:p>
            <a:pPr marL="12700" marR="231775">
              <a:lnSpc>
                <a:spcPts val="2380"/>
              </a:lnSpc>
              <a:spcBef>
                <a:spcPts val="35"/>
              </a:spcBef>
            </a:pPr>
            <a:r>
              <a:rPr sz="2200" dirty="0">
                <a:latin typeface="Carlito"/>
                <a:cs typeface="Carlito"/>
              </a:rPr>
              <a:t>Their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size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alignment </a:t>
            </a:r>
            <a:r>
              <a:rPr sz="2200" dirty="0">
                <a:latin typeface="Carlito"/>
                <a:cs typeface="Carlito"/>
              </a:rPr>
              <a:t>suggest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purposeful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human </a:t>
            </a:r>
            <a:r>
              <a:rPr sz="2200" dirty="0">
                <a:latin typeface="Carlito"/>
                <a:cs typeface="Carlito"/>
              </a:rPr>
              <a:t>construction,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rather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than </a:t>
            </a:r>
            <a:r>
              <a:rPr sz="2200" dirty="0">
                <a:latin typeface="Carlito"/>
                <a:cs typeface="Carlito"/>
              </a:rPr>
              <a:t>natural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terrain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formations.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3022" y="1043838"/>
            <a:ext cx="6580327" cy="47843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68274"/>
            <a:ext cx="3068955" cy="16389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0"/>
              </a:spcBef>
            </a:pPr>
            <a:r>
              <a:rPr sz="2300" dirty="0"/>
              <a:t>3.</a:t>
            </a:r>
            <a:r>
              <a:rPr sz="2300" spc="-25" dirty="0"/>
              <a:t> </a:t>
            </a:r>
            <a:r>
              <a:rPr sz="2300" spc="-20" dirty="0"/>
              <a:t>OpenHygrisC</a:t>
            </a:r>
            <a:r>
              <a:rPr sz="2300" spc="-55" dirty="0"/>
              <a:t> </a:t>
            </a:r>
            <a:r>
              <a:rPr sz="2300" spc="-10" dirty="0"/>
              <a:t>Nitrate </a:t>
            </a:r>
            <a:r>
              <a:rPr sz="2300" spc="-20" dirty="0"/>
              <a:t>Data:</a:t>
            </a:r>
            <a:r>
              <a:rPr sz="2300" spc="-95" dirty="0"/>
              <a:t> </a:t>
            </a:r>
            <a:r>
              <a:rPr sz="2300" spc="-10" dirty="0"/>
              <a:t>Create</a:t>
            </a:r>
            <a:r>
              <a:rPr sz="2300" spc="-85" dirty="0"/>
              <a:t> </a:t>
            </a:r>
            <a:r>
              <a:rPr sz="2300" dirty="0"/>
              <a:t>a</a:t>
            </a:r>
            <a:r>
              <a:rPr sz="2300" spc="-75" dirty="0"/>
              <a:t> </a:t>
            </a:r>
            <a:r>
              <a:rPr sz="2300" dirty="0"/>
              <a:t>Movie</a:t>
            </a:r>
            <a:r>
              <a:rPr sz="2300" spc="-75" dirty="0"/>
              <a:t> </a:t>
            </a:r>
            <a:r>
              <a:rPr sz="2300" spc="-20" dirty="0"/>
              <a:t>with </a:t>
            </a:r>
            <a:r>
              <a:rPr sz="2300" dirty="0"/>
              <a:t>the</a:t>
            </a:r>
            <a:r>
              <a:rPr sz="2300" spc="-85" dirty="0"/>
              <a:t> </a:t>
            </a:r>
            <a:r>
              <a:rPr sz="2300" dirty="0"/>
              <a:t>QGIS</a:t>
            </a:r>
            <a:r>
              <a:rPr sz="2300" spc="-95" dirty="0"/>
              <a:t> </a:t>
            </a:r>
            <a:r>
              <a:rPr sz="2300" spc="-10" dirty="0"/>
              <a:t>Temporal </a:t>
            </a:r>
            <a:r>
              <a:rPr sz="2300" spc="-20" dirty="0"/>
              <a:t>Controller</a:t>
            </a:r>
            <a:r>
              <a:rPr sz="2300" spc="-65" dirty="0"/>
              <a:t> </a:t>
            </a:r>
            <a:r>
              <a:rPr sz="2300" spc="-10" dirty="0"/>
              <a:t>Connected</a:t>
            </a:r>
            <a:r>
              <a:rPr sz="2300" spc="-80" dirty="0"/>
              <a:t> </a:t>
            </a:r>
            <a:r>
              <a:rPr sz="2300" spc="-25" dirty="0"/>
              <a:t>to PostgreSQL</a:t>
            </a:r>
            <a:r>
              <a:rPr sz="2300" spc="-70" dirty="0"/>
              <a:t> </a:t>
            </a:r>
            <a:r>
              <a:rPr sz="2300" dirty="0"/>
              <a:t>/</a:t>
            </a:r>
            <a:r>
              <a:rPr sz="2300" spc="-60" dirty="0"/>
              <a:t> </a:t>
            </a:r>
            <a:r>
              <a:rPr sz="2300" spc="-10" dirty="0"/>
              <a:t>PostGIS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11932"/>
            <a:ext cx="3234690" cy="32664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10" dirty="0">
                <a:latin typeface="Carlito"/>
                <a:cs typeface="Carlito"/>
              </a:rPr>
              <a:t>Explanation: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question,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were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asked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observe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time-</a:t>
            </a:r>
            <a:r>
              <a:rPr sz="2000" spc="-10" dirty="0">
                <a:latin typeface="Carlito"/>
                <a:cs typeface="Carlito"/>
              </a:rPr>
              <a:t>varying nitrate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concentration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data.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temporal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analysis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increasing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nitrate concentration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levels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many </a:t>
            </a:r>
            <a:r>
              <a:rPr sz="2000" dirty="0">
                <a:latin typeface="Carlito"/>
                <a:cs typeface="Carlito"/>
              </a:rPr>
              <a:t>areas,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particularly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agricultural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regions,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reflecting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effects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fertilizer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other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industrial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activities.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visualization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highlights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importance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monitoring groundwater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quality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over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838200"/>
            <a:ext cx="6586045" cy="467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28104-9437-C833-CF96-C9522A37F205}"/>
              </a:ext>
            </a:extLst>
          </p:cNvPr>
          <p:cNvSpPr txBox="1"/>
          <p:nvPr/>
        </p:nvSpPr>
        <p:spPr>
          <a:xfrm>
            <a:off x="4876800" y="5867400"/>
            <a:ext cx="650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Visit this link for Nitrate Concentration Animation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470153"/>
            <a:ext cx="3195955" cy="18307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z="3200" dirty="0"/>
              <a:t>4.</a:t>
            </a:r>
            <a:r>
              <a:rPr sz="3200" spc="-70" dirty="0"/>
              <a:t> </a:t>
            </a:r>
            <a:r>
              <a:rPr sz="3200" dirty="0"/>
              <a:t>3D</a:t>
            </a:r>
            <a:r>
              <a:rPr sz="3200" spc="-70" dirty="0"/>
              <a:t> </a:t>
            </a:r>
            <a:r>
              <a:rPr sz="3200" dirty="0"/>
              <a:t>Map</a:t>
            </a:r>
            <a:r>
              <a:rPr sz="3200" spc="-75" dirty="0"/>
              <a:t> </a:t>
            </a:r>
            <a:r>
              <a:rPr sz="3200" spc="-30" dirty="0"/>
              <a:t>Creation </a:t>
            </a:r>
            <a:r>
              <a:rPr sz="3200" dirty="0"/>
              <a:t>and</a:t>
            </a:r>
            <a:r>
              <a:rPr sz="3200" spc="-100" dirty="0"/>
              <a:t> </a:t>
            </a:r>
            <a:r>
              <a:rPr sz="3200" spc="-10" dirty="0"/>
              <a:t>Animation </a:t>
            </a:r>
            <a:r>
              <a:rPr sz="3200" dirty="0"/>
              <a:t>Using</a:t>
            </a:r>
            <a:r>
              <a:rPr sz="3200" spc="-155" dirty="0"/>
              <a:t> </a:t>
            </a:r>
            <a:r>
              <a:rPr sz="3200" dirty="0"/>
              <a:t>QGIS</a:t>
            </a:r>
            <a:r>
              <a:rPr sz="3200" spc="-130" dirty="0"/>
              <a:t> </a:t>
            </a:r>
            <a:r>
              <a:rPr sz="3200" spc="-25" dirty="0"/>
              <a:t>and </a:t>
            </a:r>
            <a:r>
              <a:rPr sz="3200" spc="-10" dirty="0"/>
              <a:t>Python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43200"/>
            <a:ext cx="3228975" cy="32664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10" dirty="0">
                <a:latin typeface="Carlito"/>
                <a:cs typeface="Carlito"/>
              </a:rPr>
              <a:t>Explanation: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3D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map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was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constructed </a:t>
            </a:r>
            <a:r>
              <a:rPr sz="2000" dirty="0">
                <a:latin typeface="Carlito"/>
                <a:cs typeface="Carlito"/>
              </a:rPr>
              <a:t>by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using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building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footprint </a:t>
            </a:r>
            <a:r>
              <a:rPr sz="2000" dirty="0">
                <a:latin typeface="Carlito"/>
                <a:cs typeface="Carlito"/>
              </a:rPr>
              <a:t>shapefiles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extruding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them </a:t>
            </a:r>
            <a:r>
              <a:rPr sz="2000" dirty="0">
                <a:latin typeface="Carlito"/>
                <a:cs typeface="Carlito"/>
              </a:rPr>
              <a:t>vertically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based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attribute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building </a:t>
            </a:r>
            <a:r>
              <a:rPr sz="2000" dirty="0">
                <a:latin typeface="Carlito"/>
                <a:cs typeface="Carlito"/>
              </a:rPr>
              <a:t>heights.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animation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3D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map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various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perspectives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city's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structures,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offering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clearer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understanding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spatial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arrangement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vertical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dimensions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buildings.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81000"/>
            <a:ext cx="7620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F7496-0C44-9787-46B0-0E833F7CF2EB}"/>
              </a:ext>
            </a:extLst>
          </p:cNvPr>
          <p:cNvSpPr txBox="1"/>
          <p:nvPr/>
        </p:nvSpPr>
        <p:spPr>
          <a:xfrm>
            <a:off x="4267200" y="5715000"/>
            <a:ext cx="650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Visit this link for 3D Map Animation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538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&lt;matno&gt;:</a:t>
            </a:r>
            <a:r>
              <a:rPr sz="3600" spc="-170" dirty="0"/>
              <a:t> </a:t>
            </a:r>
            <a:r>
              <a:rPr sz="3600" spc="-65" dirty="0"/>
              <a:t>Your</a:t>
            </a:r>
            <a:r>
              <a:rPr sz="3600" spc="-140" dirty="0"/>
              <a:t> </a:t>
            </a:r>
            <a:r>
              <a:rPr sz="3600" spc="-30" dirty="0"/>
              <a:t>Personal</a:t>
            </a:r>
            <a:r>
              <a:rPr sz="3600" spc="-145" dirty="0"/>
              <a:t> </a:t>
            </a:r>
            <a:r>
              <a:rPr sz="3600" spc="-20" dirty="0"/>
              <a:t>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650181"/>
            <a:ext cx="9958705" cy="34639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Biggest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challenges?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-25" dirty="0">
                <a:latin typeface="Carlito"/>
                <a:cs typeface="Carlito"/>
              </a:rPr>
              <a:t>Task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Lessons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learned?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085"/>
              </a:spcBef>
            </a:pPr>
            <a:r>
              <a:rPr sz="2000" spc="-10" dirty="0">
                <a:latin typeface="Carlito"/>
                <a:cs typeface="Carlito"/>
              </a:rPr>
              <a:t>Examples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provided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education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show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examples,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but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visualising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real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world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much </a:t>
            </a:r>
            <a:r>
              <a:rPr sz="2000" dirty="0">
                <a:latin typeface="Carlito"/>
                <a:cs typeface="Carlito"/>
              </a:rPr>
              <a:t>more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challenging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require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processing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cleaning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before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Whatever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want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related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75" dirty="0">
                <a:latin typeface="Carlito"/>
                <a:cs typeface="Carlito"/>
              </a:rPr>
              <a:t>course</a:t>
            </a:r>
            <a:r>
              <a:rPr sz="2800" spc="-75" dirty="0">
                <a:latin typeface="Trebuchet MS"/>
                <a:cs typeface="Trebuchet MS"/>
              </a:rPr>
              <a:t>,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769"/>
            <a:ext cx="61664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/>
              <a:t>&lt;matno&gt;:</a:t>
            </a:r>
            <a:r>
              <a:rPr sz="3600" spc="-130" dirty="0"/>
              <a:t> </a:t>
            </a:r>
            <a:r>
              <a:rPr sz="3600" spc="-30" dirty="0"/>
              <a:t>Self-Assessment,</a:t>
            </a:r>
            <a:r>
              <a:rPr sz="3600" spc="-175" dirty="0"/>
              <a:t> </a:t>
            </a:r>
            <a:r>
              <a:rPr sz="3600" spc="-10" dirty="0"/>
              <a:t>Part</a:t>
            </a:r>
            <a:r>
              <a:rPr sz="3600" spc="-145" dirty="0"/>
              <a:t> </a:t>
            </a:r>
            <a:r>
              <a:rPr sz="3600" spc="-50" dirty="0"/>
              <a:t>1 </a:t>
            </a:r>
            <a:r>
              <a:rPr sz="3600" dirty="0"/>
              <a:t>(give</a:t>
            </a:r>
            <a:r>
              <a:rPr sz="3600" spc="-160" dirty="0"/>
              <a:t> </a:t>
            </a:r>
            <a:r>
              <a:rPr sz="3600" dirty="0"/>
              <a:t>short</a:t>
            </a:r>
            <a:r>
              <a:rPr sz="3600" spc="-160" dirty="0"/>
              <a:t> </a:t>
            </a:r>
            <a:r>
              <a:rPr sz="3600" spc="-10" dirty="0"/>
              <a:t>answers)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871"/>
            <a:ext cx="6269355" cy="36074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What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your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role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group?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rlito"/>
                <a:cs typeface="Carlito"/>
              </a:rPr>
              <a:t>Managed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tasks.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Which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(sub)tasks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responsible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for?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have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worked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task.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With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whom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have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cooperating?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0" dirty="0">
                <a:latin typeface="Carlito"/>
                <a:cs typeface="Carlito"/>
              </a:rPr>
              <a:t>--</a:t>
            </a:r>
            <a:r>
              <a:rPr sz="2800" spc="-50" dirty="0">
                <a:latin typeface="Carlito"/>
                <a:cs typeface="Carlito"/>
              </a:rPr>
              <a:t>-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769"/>
            <a:ext cx="776160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z="3600" spc="-10" dirty="0"/>
              <a:t>&lt;matno&gt;:</a:t>
            </a:r>
            <a:r>
              <a:rPr sz="3600" spc="-130" dirty="0"/>
              <a:t> </a:t>
            </a:r>
            <a:r>
              <a:rPr sz="3600" spc="-30" dirty="0"/>
              <a:t>Self-Assessment,</a:t>
            </a:r>
            <a:r>
              <a:rPr sz="3600" spc="-175" dirty="0"/>
              <a:t> </a:t>
            </a:r>
            <a:r>
              <a:rPr sz="3600" spc="-10" dirty="0"/>
              <a:t>Part</a:t>
            </a:r>
            <a:r>
              <a:rPr sz="3600" spc="-145" dirty="0"/>
              <a:t> </a:t>
            </a:r>
            <a:r>
              <a:rPr sz="3600" spc="-50" dirty="0"/>
              <a:t>2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dirty="0"/>
              <a:t>(On</a:t>
            </a:r>
            <a:r>
              <a:rPr sz="3600" spc="-100" dirty="0"/>
              <a:t> </a:t>
            </a:r>
            <a:r>
              <a:rPr sz="3600" dirty="0"/>
              <a:t>a</a:t>
            </a:r>
            <a:r>
              <a:rPr sz="3600" spc="-95" dirty="0"/>
              <a:t> </a:t>
            </a:r>
            <a:r>
              <a:rPr sz="3600" dirty="0"/>
              <a:t>scale</a:t>
            </a:r>
            <a:r>
              <a:rPr sz="3600" spc="-100" dirty="0"/>
              <a:t> </a:t>
            </a:r>
            <a:r>
              <a:rPr sz="3600" dirty="0"/>
              <a:t>from</a:t>
            </a:r>
            <a:r>
              <a:rPr sz="3600" spc="-95" dirty="0"/>
              <a:t> </a:t>
            </a:r>
            <a:r>
              <a:rPr sz="3600" dirty="0"/>
              <a:t>1</a:t>
            </a:r>
            <a:r>
              <a:rPr sz="3600" spc="-95" dirty="0"/>
              <a:t> </a:t>
            </a:r>
            <a:r>
              <a:rPr sz="3600" dirty="0"/>
              <a:t>(poor)</a:t>
            </a:r>
            <a:r>
              <a:rPr sz="3600" spc="-95" dirty="0"/>
              <a:t>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dirty="0"/>
              <a:t>5</a:t>
            </a:r>
            <a:r>
              <a:rPr sz="3600" spc="-95" dirty="0"/>
              <a:t> </a:t>
            </a:r>
            <a:r>
              <a:rPr sz="3600" dirty="0"/>
              <a:t>(very</a:t>
            </a:r>
            <a:r>
              <a:rPr sz="3600" spc="-80" dirty="0"/>
              <a:t> </a:t>
            </a:r>
            <a:r>
              <a:rPr sz="3600" spc="-10" dirty="0"/>
              <a:t>good))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dirty="0"/>
              <a:t>your</a:t>
            </a:r>
            <a:r>
              <a:rPr spc="-85" dirty="0"/>
              <a:t> </a:t>
            </a:r>
            <a:r>
              <a:rPr dirty="0"/>
              <a:t>personal</a:t>
            </a:r>
            <a:r>
              <a:rPr spc="-75" dirty="0"/>
              <a:t> </a:t>
            </a:r>
            <a:r>
              <a:rPr dirty="0"/>
              <a:t>knowledge</a:t>
            </a:r>
            <a:r>
              <a:rPr spc="-75" dirty="0"/>
              <a:t> </a:t>
            </a:r>
            <a:r>
              <a:rPr spc="-10" dirty="0"/>
              <a:t>gain?</a:t>
            </a: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50" dirty="0">
                <a:latin typeface="Carlito"/>
                <a:cs typeface="Carlito"/>
              </a:rPr>
              <a:t>5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dirty="0"/>
              <a:t>How</a:t>
            </a:r>
            <a:r>
              <a:rPr spc="-70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dirty="0"/>
              <a:t>you</a:t>
            </a:r>
            <a:r>
              <a:rPr spc="-80" dirty="0"/>
              <a:t> </a:t>
            </a:r>
            <a:r>
              <a:rPr dirty="0"/>
              <a:t>rate</a:t>
            </a:r>
            <a:r>
              <a:rPr spc="-80" dirty="0"/>
              <a:t> </a:t>
            </a:r>
            <a:r>
              <a:rPr dirty="0"/>
              <a:t>your</a:t>
            </a:r>
            <a:r>
              <a:rPr spc="-65" dirty="0"/>
              <a:t> </a:t>
            </a:r>
            <a:r>
              <a:rPr spc="-10" dirty="0"/>
              <a:t>commitment?</a:t>
            </a: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50" dirty="0">
                <a:latin typeface="Carlito"/>
                <a:cs typeface="Carlito"/>
              </a:rPr>
              <a:t>5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How</a:t>
            </a:r>
            <a:r>
              <a:rPr spc="-50" dirty="0"/>
              <a:t> </a:t>
            </a:r>
            <a:r>
              <a:rPr dirty="0"/>
              <a:t>difficult</a:t>
            </a:r>
            <a:r>
              <a:rPr spc="-6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spc="-10" dirty="0"/>
              <a:t>task?</a:t>
            </a: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50" dirty="0">
                <a:latin typeface="Carlito"/>
                <a:cs typeface="Carlito"/>
              </a:rPr>
              <a:t>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46938"/>
            <a:ext cx="2476500" cy="1647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dirty="0"/>
              <a:t>1.</a:t>
            </a:r>
            <a:r>
              <a:rPr sz="3800" spc="-70" dirty="0"/>
              <a:t> </a:t>
            </a:r>
            <a:r>
              <a:rPr sz="3800" spc="-10" dirty="0"/>
              <a:t>Warming Stripes</a:t>
            </a:r>
            <a:r>
              <a:rPr sz="3800" spc="-155" dirty="0"/>
              <a:t> </a:t>
            </a:r>
            <a:r>
              <a:rPr sz="3800" spc="-20" dirty="0"/>
              <a:t>(Sub- </a:t>
            </a:r>
            <a:r>
              <a:rPr sz="3800" spc="-70" dirty="0"/>
              <a:t>Task</a:t>
            </a:r>
            <a:r>
              <a:rPr sz="3800" spc="-85" dirty="0"/>
              <a:t> </a:t>
            </a:r>
            <a:r>
              <a:rPr sz="3800" dirty="0"/>
              <a:t>:</a:t>
            </a:r>
            <a:r>
              <a:rPr sz="3800" spc="-80" dirty="0"/>
              <a:t> </a:t>
            </a:r>
            <a:r>
              <a:rPr sz="3800" spc="-20" dirty="0"/>
              <a:t>1.1)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12846"/>
            <a:ext cx="3255645" cy="24523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b="1" dirty="0">
                <a:latin typeface="Carlito"/>
                <a:cs typeface="Carlito"/>
              </a:rPr>
              <a:t>Steps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taken:</a:t>
            </a:r>
            <a:endParaRPr sz="1200">
              <a:latin typeface="Carlito"/>
              <a:cs typeface="Carlito"/>
            </a:endParaRPr>
          </a:p>
          <a:p>
            <a:pPr marL="240665" marR="7429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1: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Loaded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description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file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using </a:t>
            </a:r>
            <a:r>
              <a:rPr sz="1200" spc="-10" dirty="0">
                <a:latin typeface="Carlito"/>
                <a:cs typeface="Carlito"/>
              </a:rPr>
              <a:t>Pandas.</a:t>
            </a:r>
            <a:endParaRPr sz="1200">
              <a:latin typeface="Carlito"/>
              <a:cs typeface="Carlito"/>
            </a:endParaRPr>
          </a:p>
          <a:p>
            <a:pPr marL="240665" indent="-227965">
              <a:lnSpc>
                <a:spcPts val="1225"/>
              </a:lnSpc>
              <a:spcBef>
                <a:spcPts val="57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Applied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filters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select </a:t>
            </a:r>
            <a:r>
              <a:rPr sz="1200" spc="-10" dirty="0">
                <a:latin typeface="Carlito"/>
                <a:cs typeface="Carlito"/>
              </a:rPr>
              <a:t>stations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located</a:t>
            </a:r>
            <a:endParaRPr sz="1200">
              <a:latin typeface="Carlito"/>
              <a:cs typeface="Carlito"/>
            </a:endParaRPr>
          </a:p>
          <a:p>
            <a:pPr marL="240665">
              <a:lnSpc>
                <a:spcPts val="1225"/>
              </a:lnSpc>
            </a:pPr>
            <a:r>
              <a:rPr sz="1200" dirty="0">
                <a:latin typeface="Carlito"/>
                <a:cs typeface="Carlito"/>
              </a:rPr>
              <a:t>specifically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Baden-Württemberg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region.</a:t>
            </a:r>
            <a:endParaRPr sz="1200">
              <a:latin typeface="Carlito"/>
              <a:cs typeface="Carlito"/>
            </a:endParaRPr>
          </a:p>
          <a:p>
            <a:pPr marL="240665" marR="168275" indent="-228600" algn="just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2570" algn="l"/>
              </a:tabLst>
            </a:pPr>
            <a:r>
              <a:rPr sz="1200" dirty="0">
                <a:latin typeface="Carlito"/>
                <a:cs typeface="Carlito"/>
              </a:rPr>
              <a:t>	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3: Further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filtered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0" dirty="0">
                <a:latin typeface="Carlito"/>
                <a:cs typeface="Carlito"/>
              </a:rPr>
              <a:t> stations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include </a:t>
            </a:r>
            <a:r>
              <a:rPr sz="1200" dirty="0">
                <a:latin typeface="Carlito"/>
                <a:cs typeface="Carlito"/>
              </a:rPr>
              <a:t>only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those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that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are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currently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active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began </a:t>
            </a:r>
            <a:r>
              <a:rPr sz="1200" spc="-10" dirty="0">
                <a:latin typeface="Carlito"/>
                <a:cs typeface="Carlito"/>
              </a:rPr>
              <a:t>recording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data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before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1950.</a:t>
            </a:r>
            <a:endParaRPr sz="1200">
              <a:latin typeface="Carlito"/>
              <a:cs typeface="Carlito"/>
            </a:endParaRPr>
          </a:p>
          <a:p>
            <a:pPr marL="240665" marR="20256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4: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filtered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data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was then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saved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5" dirty="0">
                <a:latin typeface="Carlito"/>
                <a:cs typeface="Carlito"/>
              </a:rPr>
              <a:t> an </a:t>
            </a:r>
            <a:r>
              <a:rPr sz="1200" dirty="0">
                <a:latin typeface="Carlito"/>
                <a:cs typeface="Carlito"/>
              </a:rPr>
              <a:t>Excel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file </a:t>
            </a:r>
            <a:r>
              <a:rPr sz="1200" spc="-10" dirty="0">
                <a:latin typeface="Carlito"/>
                <a:cs typeface="Carlito"/>
              </a:rPr>
              <a:t>filtered_stations_Baden_Wurttemberg.xlsx.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1005"/>
              </a:spcBef>
            </a:pPr>
            <a:r>
              <a:rPr sz="1200" dirty="0">
                <a:latin typeface="Carlito"/>
                <a:cs typeface="Carlito"/>
              </a:rPr>
              <a:t>This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resulted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final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set of 26 </a:t>
            </a:r>
            <a:r>
              <a:rPr sz="1200" spc="-10" dirty="0">
                <a:latin typeface="Carlito"/>
                <a:cs typeface="Carlito"/>
              </a:rPr>
              <a:t>stations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meeting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criteria,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which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were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subsequent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steps.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938" y="814737"/>
            <a:ext cx="6692919" cy="5183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46938"/>
            <a:ext cx="2476500" cy="1647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dirty="0"/>
              <a:t>1.</a:t>
            </a:r>
            <a:r>
              <a:rPr sz="3800" spc="-70" dirty="0"/>
              <a:t> </a:t>
            </a:r>
            <a:r>
              <a:rPr sz="3800" spc="-10" dirty="0"/>
              <a:t>Warming Stripes</a:t>
            </a:r>
            <a:r>
              <a:rPr sz="3800" spc="-155" dirty="0"/>
              <a:t> </a:t>
            </a:r>
            <a:r>
              <a:rPr sz="3800" spc="-20" dirty="0"/>
              <a:t>(Sub- </a:t>
            </a:r>
            <a:r>
              <a:rPr sz="3800" spc="-70" dirty="0"/>
              <a:t>Task</a:t>
            </a:r>
            <a:r>
              <a:rPr sz="3800" spc="-85" dirty="0"/>
              <a:t> </a:t>
            </a:r>
            <a:r>
              <a:rPr sz="3800" dirty="0"/>
              <a:t>:</a:t>
            </a:r>
            <a:r>
              <a:rPr sz="3800" spc="-80" dirty="0"/>
              <a:t> </a:t>
            </a:r>
            <a:r>
              <a:rPr sz="3800" spc="-20" dirty="0"/>
              <a:t>1.2)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12846"/>
            <a:ext cx="3242310" cy="29648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b="1" dirty="0">
                <a:latin typeface="Carlito"/>
                <a:cs typeface="Carlito"/>
              </a:rPr>
              <a:t>Steps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taken:</a:t>
            </a:r>
            <a:endParaRPr sz="1200">
              <a:latin typeface="Carlito"/>
              <a:cs typeface="Carlito"/>
            </a:endParaRPr>
          </a:p>
          <a:p>
            <a:pPr marL="240665" marR="5080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2570" algn="l"/>
              </a:tabLst>
            </a:pPr>
            <a:r>
              <a:rPr sz="1200" dirty="0">
                <a:latin typeface="Carlito"/>
                <a:cs typeface="Carlito"/>
              </a:rPr>
              <a:t>	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1: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Converted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filtered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data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into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GeoDataFrame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using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Geopandas,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which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allowed </a:t>
            </a:r>
            <a:r>
              <a:rPr sz="1200" dirty="0">
                <a:latin typeface="Carlito"/>
                <a:cs typeface="Carlito"/>
              </a:rPr>
              <a:t>us to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handle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geographic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240665" marR="506095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2:</a:t>
            </a:r>
            <a:r>
              <a:rPr sz="1200" spc="-10" dirty="0">
                <a:latin typeface="Carlito"/>
                <a:cs typeface="Carlito"/>
              </a:rPr>
              <a:t> Reprojected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data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into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EPSG:25832</a:t>
            </a:r>
            <a:r>
              <a:rPr sz="1200" spc="-10" dirty="0">
                <a:latin typeface="Carlito"/>
                <a:cs typeface="Carlito"/>
              </a:rPr>
              <a:t> coordinate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system, </a:t>
            </a:r>
            <a:r>
              <a:rPr sz="1200" dirty="0">
                <a:latin typeface="Carlito"/>
                <a:cs typeface="Carlito"/>
              </a:rPr>
              <a:t>which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is </a:t>
            </a:r>
            <a:r>
              <a:rPr sz="1200" dirty="0">
                <a:latin typeface="Carlito"/>
                <a:cs typeface="Carlito"/>
              </a:rPr>
              <a:t>commonly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for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mapping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Europe, </a:t>
            </a:r>
            <a:r>
              <a:rPr sz="1200" dirty="0">
                <a:latin typeface="Carlito"/>
                <a:cs typeface="Carlito"/>
              </a:rPr>
              <a:t>particularly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10" dirty="0">
                <a:latin typeface="Carlito"/>
                <a:cs typeface="Carlito"/>
              </a:rPr>
              <a:t> Germany.</a:t>
            </a:r>
            <a:endParaRPr sz="1200">
              <a:latin typeface="Carlito"/>
              <a:cs typeface="Carlito"/>
            </a:endParaRPr>
          </a:p>
          <a:p>
            <a:pPr marL="240665" marR="133985" indent="-228600" algn="just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2570" algn="l"/>
              </a:tabLst>
            </a:pPr>
            <a:r>
              <a:rPr sz="1200" dirty="0">
                <a:latin typeface="Carlito"/>
                <a:cs typeface="Carlito"/>
              </a:rPr>
              <a:t>	Step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3: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Saved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as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geopackage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file (stations_BW.gpkg),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which</a:t>
            </a:r>
            <a:r>
              <a:rPr sz="1200" spc="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contains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geospatial </a:t>
            </a:r>
            <a:r>
              <a:rPr sz="1200" dirty="0">
                <a:latin typeface="Carlito"/>
                <a:cs typeface="Carlito"/>
              </a:rPr>
              <a:t>data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10" dirty="0">
                <a:latin typeface="Carlito"/>
                <a:cs typeface="Carlito"/>
              </a:rPr>
              <a:t> compatible </a:t>
            </a:r>
            <a:r>
              <a:rPr sz="1200" dirty="0">
                <a:latin typeface="Carlito"/>
                <a:cs typeface="Carlito"/>
              </a:rPr>
              <a:t>with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QGIS.</a:t>
            </a:r>
            <a:endParaRPr sz="1200">
              <a:latin typeface="Carlito"/>
              <a:cs typeface="Carlito"/>
            </a:endParaRPr>
          </a:p>
          <a:p>
            <a:pPr marL="240665" marR="1397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4: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Opened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geopackage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QGIS </a:t>
            </a:r>
            <a:r>
              <a:rPr sz="1200" spc="-2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loaded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Baden-</a:t>
            </a:r>
            <a:r>
              <a:rPr sz="1200" spc="-10" dirty="0">
                <a:latin typeface="Carlito"/>
                <a:cs typeface="Carlito"/>
              </a:rPr>
              <a:t>Württemberg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WMS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service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as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base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map.</a:t>
            </a:r>
            <a:endParaRPr sz="1200">
              <a:latin typeface="Carlito"/>
              <a:cs typeface="Carlito"/>
            </a:endParaRPr>
          </a:p>
          <a:p>
            <a:pPr marL="240665" marR="153670" indent="-228600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5: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Designed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map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include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labels</a:t>
            </a:r>
            <a:r>
              <a:rPr sz="1200" spc="-25" dirty="0">
                <a:latin typeface="Carlito"/>
                <a:cs typeface="Carlito"/>
              </a:rPr>
              <a:t> for </a:t>
            </a:r>
            <a:r>
              <a:rPr sz="1200" dirty="0">
                <a:latin typeface="Carlito"/>
                <a:cs typeface="Carlito"/>
              </a:rPr>
              <a:t>each</a:t>
            </a:r>
            <a:r>
              <a:rPr sz="1200" spc="-10" dirty="0">
                <a:latin typeface="Carlito"/>
                <a:cs typeface="Carlito"/>
              </a:rPr>
              <a:t> station,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showing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both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name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for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clarity.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169" y="696350"/>
            <a:ext cx="6556937" cy="5514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46938"/>
            <a:ext cx="2476500" cy="1647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dirty="0"/>
              <a:t>1.</a:t>
            </a:r>
            <a:r>
              <a:rPr sz="3800" spc="-70" dirty="0"/>
              <a:t> </a:t>
            </a:r>
            <a:r>
              <a:rPr sz="3800" spc="-10" dirty="0"/>
              <a:t>Warming Stripes</a:t>
            </a:r>
            <a:r>
              <a:rPr sz="3800" spc="-155" dirty="0"/>
              <a:t> </a:t>
            </a:r>
            <a:r>
              <a:rPr sz="3800" spc="-20" dirty="0"/>
              <a:t>(Sub- </a:t>
            </a:r>
            <a:r>
              <a:rPr sz="3800" spc="-70" dirty="0"/>
              <a:t>Task</a:t>
            </a:r>
            <a:r>
              <a:rPr sz="3800" spc="-85" dirty="0"/>
              <a:t> </a:t>
            </a:r>
            <a:r>
              <a:rPr sz="3800" dirty="0"/>
              <a:t>:</a:t>
            </a:r>
            <a:r>
              <a:rPr sz="3800" spc="-80" dirty="0"/>
              <a:t> </a:t>
            </a:r>
            <a:r>
              <a:rPr sz="3800" spc="-20" dirty="0"/>
              <a:t>1.3)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12847"/>
            <a:ext cx="3255645" cy="32207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b="1" dirty="0">
                <a:latin typeface="Carlito"/>
                <a:cs typeface="Carlito"/>
              </a:rPr>
              <a:t>Steps</a:t>
            </a:r>
            <a:r>
              <a:rPr sz="1500" b="1" spc="-60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taken:</a:t>
            </a:r>
            <a:endParaRPr sz="1500">
              <a:latin typeface="Carlito"/>
              <a:cs typeface="Carlito"/>
            </a:endParaRPr>
          </a:p>
          <a:p>
            <a:pPr marL="240665" marR="9207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1:</a:t>
            </a:r>
            <a:r>
              <a:rPr sz="1500" spc="-10" dirty="0">
                <a:latin typeface="Carlito"/>
                <a:cs typeface="Carlito"/>
              </a:rPr>
              <a:t> Established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FTP</a:t>
            </a:r>
            <a:r>
              <a:rPr sz="1500" spc="-10" dirty="0">
                <a:latin typeface="Carlito"/>
                <a:cs typeface="Carlito"/>
              </a:rPr>
              <a:t> connection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DWD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open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portal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where </a:t>
            </a:r>
            <a:r>
              <a:rPr sz="1500" dirty="0">
                <a:latin typeface="Carlito"/>
                <a:cs typeface="Carlito"/>
              </a:rPr>
              <a:t>historical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temperature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stored.</a:t>
            </a:r>
            <a:endParaRPr sz="1500">
              <a:latin typeface="Carlito"/>
              <a:cs typeface="Carlito"/>
            </a:endParaRPr>
          </a:p>
          <a:p>
            <a:pPr marL="240665" marR="19812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2:</a:t>
            </a:r>
            <a:r>
              <a:rPr sz="1500" spc="-10" dirty="0">
                <a:latin typeface="Carlito"/>
                <a:cs typeface="Carlito"/>
              </a:rPr>
              <a:t> Constructed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script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that </a:t>
            </a:r>
            <a:r>
              <a:rPr sz="1500" spc="-10" dirty="0">
                <a:latin typeface="Carlito"/>
                <a:cs typeface="Carlito"/>
              </a:rPr>
              <a:t>iterated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over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list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selected station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IDs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(from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Sub-</a:t>
            </a:r>
            <a:r>
              <a:rPr sz="1500" spc="-20" dirty="0">
                <a:latin typeface="Carlito"/>
                <a:cs typeface="Carlito"/>
              </a:rPr>
              <a:t>Task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1.1)</a:t>
            </a:r>
            <a:r>
              <a:rPr sz="1500" spc="-25" dirty="0">
                <a:latin typeface="Carlito"/>
                <a:cs typeface="Carlito"/>
              </a:rPr>
              <a:t> and </a:t>
            </a:r>
            <a:r>
              <a:rPr sz="1500" spc="-10" dirty="0">
                <a:latin typeface="Carlito"/>
                <a:cs typeface="Carlito"/>
              </a:rPr>
              <a:t>downloaded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1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corresponding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data </a:t>
            </a:r>
            <a:r>
              <a:rPr sz="1500" spc="-10" dirty="0">
                <a:latin typeface="Carlito"/>
                <a:cs typeface="Carlito"/>
              </a:rPr>
              <a:t>files.</a:t>
            </a:r>
            <a:endParaRPr sz="1500">
              <a:latin typeface="Carlito"/>
              <a:cs typeface="Carlito"/>
            </a:endParaRPr>
          </a:p>
          <a:p>
            <a:pPr marL="240665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3: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Each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file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saved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locally,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extracted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and </a:t>
            </a:r>
            <a:r>
              <a:rPr sz="1500" dirty="0">
                <a:latin typeface="Carlito"/>
                <a:cs typeface="Carlito"/>
              </a:rPr>
              <a:t>cleaned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ensure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consistency.</a:t>
            </a:r>
            <a:endParaRPr sz="1500">
              <a:latin typeface="Carlito"/>
              <a:cs typeface="Carlito"/>
            </a:endParaRPr>
          </a:p>
          <a:p>
            <a:pPr marL="240665" marR="4953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4: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temperature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25" dirty="0">
                <a:latin typeface="Carlito"/>
                <a:cs typeface="Carlito"/>
              </a:rPr>
              <a:t> all </a:t>
            </a:r>
            <a:r>
              <a:rPr sz="1500" spc="-10" dirty="0">
                <a:latin typeface="Carlito"/>
                <a:cs typeface="Carlito"/>
              </a:rPr>
              <a:t>stations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then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merged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into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single </a:t>
            </a:r>
            <a:r>
              <a:rPr sz="1500" dirty="0">
                <a:latin typeface="Carlito"/>
                <a:cs typeface="Carlito"/>
              </a:rPr>
              <a:t>dataset,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which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ready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further </a:t>
            </a:r>
            <a:r>
              <a:rPr sz="1500" dirty="0">
                <a:latin typeface="Carlito"/>
                <a:cs typeface="Carlito"/>
              </a:rPr>
              <a:t>analysis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Sub-</a:t>
            </a:r>
            <a:r>
              <a:rPr sz="1500" spc="-25" dirty="0">
                <a:latin typeface="Carlito"/>
                <a:cs typeface="Carlito"/>
              </a:rPr>
              <a:t>Task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1.4.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7319" y="1761756"/>
            <a:ext cx="6923446" cy="34175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46938"/>
            <a:ext cx="2476500" cy="1647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60"/>
              </a:spcBef>
            </a:pPr>
            <a:r>
              <a:rPr sz="3800" dirty="0"/>
              <a:t>1.</a:t>
            </a:r>
            <a:r>
              <a:rPr sz="3800" spc="-70" dirty="0"/>
              <a:t> </a:t>
            </a:r>
            <a:r>
              <a:rPr sz="3800" spc="-10" dirty="0"/>
              <a:t>Warming Stripes</a:t>
            </a:r>
            <a:r>
              <a:rPr sz="3800" spc="-155" dirty="0"/>
              <a:t> </a:t>
            </a:r>
            <a:r>
              <a:rPr sz="3800" spc="-20" dirty="0"/>
              <a:t>(Sub- </a:t>
            </a:r>
            <a:r>
              <a:rPr sz="3800" spc="-70" dirty="0"/>
              <a:t>Task</a:t>
            </a:r>
            <a:r>
              <a:rPr sz="3800" spc="-85" dirty="0"/>
              <a:t> </a:t>
            </a:r>
            <a:r>
              <a:rPr sz="3800" dirty="0"/>
              <a:t>:</a:t>
            </a:r>
            <a:r>
              <a:rPr sz="3800" spc="-80" dirty="0"/>
              <a:t> </a:t>
            </a:r>
            <a:r>
              <a:rPr sz="3800" spc="-20" dirty="0"/>
              <a:t>1.4)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12846"/>
            <a:ext cx="3258820" cy="28365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b="1" dirty="0">
                <a:latin typeface="Carlito"/>
                <a:cs typeface="Carlito"/>
              </a:rPr>
              <a:t>Steps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taken:</a:t>
            </a:r>
            <a:endParaRPr sz="1200">
              <a:latin typeface="Carlito"/>
              <a:cs typeface="Carlito"/>
            </a:endParaRPr>
          </a:p>
          <a:p>
            <a:pPr marL="240665" marR="39560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1: For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each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station,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calculated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reference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temperature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by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averaging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temperatures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between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1971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2000.</a:t>
            </a:r>
            <a:endParaRPr sz="1200">
              <a:latin typeface="Carlito"/>
              <a:cs typeface="Carlito"/>
            </a:endParaRPr>
          </a:p>
          <a:p>
            <a:pPr marL="240665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Calculated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deviation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each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year's temperature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from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reference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value.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Positive </a:t>
            </a:r>
            <a:r>
              <a:rPr sz="1200" dirty="0">
                <a:latin typeface="Carlito"/>
                <a:cs typeface="Carlito"/>
              </a:rPr>
              <a:t>deviations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indicate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warmer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years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(shown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red),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negative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deviations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indicate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cooler </a:t>
            </a:r>
            <a:r>
              <a:rPr sz="1200" spc="-20" dirty="0">
                <a:latin typeface="Carlito"/>
                <a:cs typeface="Carlito"/>
              </a:rPr>
              <a:t>years </a:t>
            </a:r>
            <a:r>
              <a:rPr sz="1200" dirty="0">
                <a:latin typeface="Carlito"/>
                <a:cs typeface="Carlito"/>
              </a:rPr>
              <a:t>(shown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blue).</a:t>
            </a:r>
            <a:endParaRPr sz="1200">
              <a:latin typeface="Carlito"/>
              <a:cs typeface="Carlito"/>
            </a:endParaRPr>
          </a:p>
          <a:p>
            <a:pPr marL="240665" marR="6858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3: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Seaborn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library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generate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0" dirty="0">
                <a:latin typeface="Carlito"/>
                <a:cs typeface="Carlito"/>
              </a:rPr>
              <a:t>a </a:t>
            </a:r>
            <a:r>
              <a:rPr sz="1200" dirty="0">
                <a:latin typeface="Carlito"/>
                <a:cs typeface="Carlito"/>
              </a:rPr>
              <a:t>heatmap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where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each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stripe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represents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year,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color </a:t>
            </a:r>
            <a:r>
              <a:rPr sz="1200" spc="-10" dirty="0">
                <a:latin typeface="Carlito"/>
                <a:cs typeface="Carlito"/>
              </a:rPr>
              <a:t>represents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deviation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from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reference temperature.</a:t>
            </a:r>
            <a:endParaRPr sz="1200">
              <a:latin typeface="Carlito"/>
              <a:cs typeface="Carlito"/>
            </a:endParaRPr>
          </a:p>
          <a:p>
            <a:pPr marL="240665" marR="72390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rlito"/>
                <a:cs typeface="Carlito"/>
              </a:rPr>
              <a:t>Step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4: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final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plot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visualizes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warming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cooling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trends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for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each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station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from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1950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2022,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giving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clear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picture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climate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change</a:t>
            </a:r>
            <a:r>
              <a:rPr sz="1200" spc="-25" dirty="0">
                <a:latin typeface="Carlito"/>
                <a:cs typeface="Carlito"/>
              </a:rPr>
              <a:t> in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region.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188" y="1415762"/>
            <a:ext cx="7921752" cy="4211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600" y="1246454"/>
            <a:ext cx="3305810" cy="29013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95"/>
              </a:spcBef>
            </a:pPr>
            <a:r>
              <a:rPr sz="4100" dirty="0"/>
              <a:t>2.</a:t>
            </a:r>
            <a:r>
              <a:rPr sz="4100" spc="-50" dirty="0"/>
              <a:t> </a:t>
            </a:r>
            <a:r>
              <a:rPr sz="4100" spc="-10" dirty="0"/>
              <a:t>Digitization: </a:t>
            </a:r>
            <a:r>
              <a:rPr sz="4100" dirty="0"/>
              <a:t>Burial</a:t>
            </a:r>
            <a:r>
              <a:rPr sz="4100" spc="-215" dirty="0"/>
              <a:t> </a:t>
            </a:r>
            <a:r>
              <a:rPr sz="4100" spc="-10" dirty="0"/>
              <a:t>Mounds </a:t>
            </a:r>
            <a:r>
              <a:rPr sz="4100" dirty="0"/>
              <a:t>in</a:t>
            </a:r>
            <a:r>
              <a:rPr sz="4100" spc="-85" dirty="0"/>
              <a:t> </a:t>
            </a:r>
            <a:r>
              <a:rPr sz="4100" spc="-10" dirty="0"/>
              <a:t>Uedemer </a:t>
            </a:r>
            <a:r>
              <a:rPr sz="4100" spc="-25" dirty="0"/>
              <a:t>Hochwald</a:t>
            </a:r>
            <a:r>
              <a:rPr sz="4100" spc="-170" dirty="0"/>
              <a:t> </a:t>
            </a:r>
            <a:r>
              <a:rPr sz="4100" spc="-10" dirty="0"/>
              <a:t>(Sub- </a:t>
            </a:r>
            <a:r>
              <a:rPr sz="4100" spc="-80" dirty="0"/>
              <a:t>Task</a:t>
            </a:r>
            <a:r>
              <a:rPr sz="4100" spc="-85" dirty="0"/>
              <a:t> </a:t>
            </a:r>
            <a:r>
              <a:rPr sz="4100" dirty="0"/>
              <a:t>:</a:t>
            </a:r>
            <a:r>
              <a:rPr sz="4100" spc="-80" dirty="0"/>
              <a:t> </a:t>
            </a:r>
            <a:r>
              <a:rPr sz="4100" spc="-20" dirty="0"/>
              <a:t>2.1)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643890" y="4409694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6" y="1485900"/>
            <a:ext cx="7214616" cy="38587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758697"/>
            <a:ext cx="4525645" cy="1306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dirty="0"/>
              <a:t>2.</a:t>
            </a:r>
            <a:r>
              <a:rPr sz="3000" spc="-85" dirty="0"/>
              <a:t> </a:t>
            </a:r>
            <a:r>
              <a:rPr sz="3000" spc="-30" dirty="0"/>
              <a:t>Digitization:</a:t>
            </a:r>
            <a:r>
              <a:rPr sz="3000" spc="-70" dirty="0"/>
              <a:t> </a:t>
            </a:r>
            <a:r>
              <a:rPr sz="3000" dirty="0"/>
              <a:t>Burial</a:t>
            </a:r>
            <a:r>
              <a:rPr sz="3000" spc="-90" dirty="0"/>
              <a:t> </a:t>
            </a:r>
            <a:r>
              <a:rPr sz="3000" spc="-10" dirty="0"/>
              <a:t>Mounds </a:t>
            </a:r>
            <a:r>
              <a:rPr sz="3000" dirty="0"/>
              <a:t>in</a:t>
            </a:r>
            <a:r>
              <a:rPr sz="3000" spc="-85" dirty="0"/>
              <a:t> </a:t>
            </a:r>
            <a:r>
              <a:rPr sz="3000" dirty="0"/>
              <a:t>Uedemer</a:t>
            </a:r>
            <a:r>
              <a:rPr sz="3000" spc="-75" dirty="0"/>
              <a:t> </a:t>
            </a:r>
            <a:r>
              <a:rPr sz="3000" spc="-20" dirty="0"/>
              <a:t>Hochwald</a:t>
            </a:r>
            <a:r>
              <a:rPr sz="3000" spc="-85" dirty="0"/>
              <a:t> </a:t>
            </a:r>
            <a:r>
              <a:rPr sz="3000" spc="-10" dirty="0"/>
              <a:t>(Sub- </a:t>
            </a:r>
            <a:r>
              <a:rPr sz="3000" spc="-60" dirty="0"/>
              <a:t>Task </a:t>
            </a:r>
            <a:r>
              <a:rPr sz="3000" dirty="0"/>
              <a:t>:</a:t>
            </a:r>
            <a:r>
              <a:rPr sz="3000" spc="-70" dirty="0"/>
              <a:t> </a:t>
            </a:r>
            <a:r>
              <a:rPr sz="3000" spc="-20" dirty="0"/>
              <a:t>2.1)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554960"/>
            <a:ext cx="4637405" cy="30772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Steps</a:t>
            </a:r>
            <a:r>
              <a:rPr sz="1700" b="1" spc="-6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taken:</a:t>
            </a:r>
            <a:endParaRPr sz="1700">
              <a:latin typeface="Carlito"/>
              <a:cs typeface="Carlito"/>
            </a:endParaRPr>
          </a:p>
          <a:p>
            <a:pPr marL="240665" marR="159385" indent="-228600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rlito"/>
                <a:cs typeface="Carlito"/>
              </a:rPr>
              <a:t>Step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1: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Loaded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historical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burial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mounds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spc="-25" dirty="0">
                <a:latin typeface="Carlito"/>
                <a:cs typeface="Carlito"/>
              </a:rPr>
              <a:t>map </a:t>
            </a:r>
            <a:r>
              <a:rPr sz="1700" dirty="0">
                <a:latin typeface="Carlito"/>
                <a:cs typeface="Carlito"/>
              </a:rPr>
              <a:t>into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QGIS.</a:t>
            </a:r>
            <a:endParaRPr sz="1700">
              <a:latin typeface="Carlito"/>
              <a:cs typeface="Carlito"/>
            </a:endParaRPr>
          </a:p>
          <a:p>
            <a:pPr marL="240665" marR="125730">
              <a:lnSpc>
                <a:spcPts val="1839"/>
              </a:lnSpc>
              <a:spcBef>
                <a:spcPts val="1830"/>
              </a:spcBef>
            </a:pPr>
            <a:r>
              <a:rPr sz="1700" dirty="0">
                <a:latin typeface="Carlito"/>
                <a:cs typeface="Carlito"/>
              </a:rPr>
              <a:t>Step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2: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Identified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control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points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(forest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trails, </a:t>
            </a:r>
            <a:r>
              <a:rPr sz="1700" dirty="0">
                <a:latin typeface="Carlito"/>
                <a:cs typeface="Carlito"/>
              </a:rPr>
              <a:t>roads,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junctions)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that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are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clearly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visible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both </a:t>
            </a:r>
            <a:r>
              <a:rPr sz="1700" dirty="0">
                <a:latin typeface="Carlito"/>
                <a:cs typeface="Carlito"/>
              </a:rPr>
              <a:t>on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map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on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DTK10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topographic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layer.</a:t>
            </a:r>
            <a:endParaRPr sz="1700">
              <a:latin typeface="Carlito"/>
              <a:cs typeface="Carlito"/>
            </a:endParaRPr>
          </a:p>
          <a:p>
            <a:pPr marL="240665" marR="5080">
              <a:lnSpc>
                <a:spcPct val="90000"/>
              </a:lnSpc>
              <a:spcBef>
                <a:spcPts val="1800"/>
              </a:spcBef>
            </a:pPr>
            <a:r>
              <a:rPr sz="1700" spc="-85" dirty="0">
                <a:latin typeface="Trebuchet MS"/>
                <a:cs typeface="Trebuchet MS"/>
              </a:rPr>
              <a:t>Step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105" dirty="0">
                <a:latin typeface="Trebuchet MS"/>
                <a:cs typeface="Trebuchet MS"/>
              </a:rPr>
              <a:t>3: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Used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95" dirty="0">
                <a:latin typeface="Trebuchet MS"/>
                <a:cs typeface="Trebuchet MS"/>
              </a:rPr>
              <a:t>QGIS’s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Carlito"/>
                <a:cs typeface="Carlito"/>
              </a:rPr>
              <a:t>Georeferencer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tool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align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burial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mounds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map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real-world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coordinates. </a:t>
            </a:r>
            <a:r>
              <a:rPr sz="1700" dirty="0">
                <a:latin typeface="Carlito"/>
                <a:cs typeface="Carlito"/>
              </a:rPr>
              <a:t>Added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georeferenced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map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back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project </a:t>
            </a:r>
            <a:r>
              <a:rPr sz="1700" dirty="0">
                <a:latin typeface="Carlito"/>
                <a:cs typeface="Carlito"/>
              </a:rPr>
              <a:t>with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EPSG:25832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projection.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47" y="2016251"/>
            <a:ext cx="5458967" cy="2825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spc="-25" dirty="0"/>
              <a:t>Digitization:</a:t>
            </a:r>
            <a:r>
              <a:rPr spc="-30" dirty="0"/>
              <a:t> </a:t>
            </a:r>
            <a:r>
              <a:rPr spc="-10" dirty="0"/>
              <a:t>Burial </a:t>
            </a:r>
            <a:r>
              <a:rPr dirty="0"/>
              <a:t>Mounds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Uedemer </a:t>
            </a:r>
            <a:r>
              <a:rPr spc="-25" dirty="0"/>
              <a:t>Hochwald</a:t>
            </a:r>
            <a:r>
              <a:rPr spc="-75" dirty="0"/>
              <a:t> </a:t>
            </a:r>
            <a:r>
              <a:rPr spc="-20" dirty="0"/>
              <a:t>(Sub-</a:t>
            </a:r>
            <a:r>
              <a:rPr spc="-55" dirty="0"/>
              <a:t>Task </a:t>
            </a:r>
            <a:r>
              <a:rPr spc="-50" dirty="0"/>
              <a:t>: </a:t>
            </a:r>
            <a:r>
              <a:rPr spc="-20" dirty="0"/>
              <a:t>2.1)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696997"/>
            <a:ext cx="3183255" cy="32969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latin typeface="Carlito"/>
                <a:cs typeface="Carlito"/>
              </a:rPr>
              <a:t>Judgement: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georeferencing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process </a:t>
            </a:r>
            <a:r>
              <a:rPr sz="2200" dirty="0">
                <a:latin typeface="Carlito"/>
                <a:cs typeface="Carlito"/>
              </a:rPr>
              <a:t>was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highly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accurate,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confirmed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proper alignment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key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landmarks </a:t>
            </a:r>
            <a:r>
              <a:rPr sz="2200" dirty="0">
                <a:latin typeface="Carlito"/>
                <a:cs typeface="Carlito"/>
              </a:rPr>
              <a:t>like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crossroads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forest </a:t>
            </a:r>
            <a:r>
              <a:rPr sz="2200" dirty="0">
                <a:latin typeface="Carlito"/>
                <a:cs typeface="Carlito"/>
              </a:rPr>
              <a:t>trails.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ensures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that </a:t>
            </a:r>
            <a:r>
              <a:rPr sz="2200" dirty="0">
                <a:latin typeface="Carlito"/>
                <a:cs typeface="Carlito"/>
              </a:rPr>
              <a:t>further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analyses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5" dirty="0">
                <a:latin typeface="Carlito"/>
                <a:cs typeface="Carlito"/>
              </a:rPr>
              <a:t> the </a:t>
            </a:r>
            <a:r>
              <a:rPr sz="2200" dirty="0">
                <a:latin typeface="Carlito"/>
                <a:cs typeface="Carlito"/>
              </a:rPr>
              <a:t>burial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mounds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based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on </a:t>
            </a:r>
            <a:r>
              <a:rPr sz="2200" dirty="0">
                <a:latin typeface="Carlito"/>
                <a:cs typeface="Carlito"/>
              </a:rPr>
              <a:t>reliable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geospatial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data.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6780" y="1043838"/>
            <a:ext cx="6692812" cy="48266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spc="-25" dirty="0"/>
              <a:t>Digitization:</a:t>
            </a:r>
            <a:r>
              <a:rPr spc="-30" dirty="0"/>
              <a:t> </a:t>
            </a:r>
            <a:r>
              <a:rPr spc="-10" dirty="0"/>
              <a:t>Burial </a:t>
            </a:r>
            <a:r>
              <a:rPr dirty="0"/>
              <a:t>Mounds</a:t>
            </a:r>
            <a:r>
              <a:rPr spc="-9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Uedemer </a:t>
            </a:r>
            <a:r>
              <a:rPr spc="-25" dirty="0"/>
              <a:t>Hochwald</a:t>
            </a:r>
            <a:r>
              <a:rPr spc="-75" dirty="0"/>
              <a:t> </a:t>
            </a:r>
            <a:r>
              <a:rPr spc="-20" dirty="0"/>
              <a:t>(Sub-</a:t>
            </a:r>
            <a:r>
              <a:rPr spc="-55" dirty="0"/>
              <a:t>Task </a:t>
            </a:r>
            <a:r>
              <a:rPr spc="-50" dirty="0"/>
              <a:t>: </a:t>
            </a:r>
            <a:r>
              <a:rPr spc="-20" dirty="0"/>
              <a:t>2.2)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" y="2574798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76" y="2702178"/>
            <a:ext cx="3211195" cy="27971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dirty="0">
                <a:latin typeface="Carlito"/>
                <a:cs typeface="Carlito"/>
              </a:rPr>
              <a:t>Steps</a:t>
            </a:r>
            <a:r>
              <a:rPr sz="1500" b="1" spc="-60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taken:</a:t>
            </a:r>
            <a:endParaRPr sz="1500">
              <a:latin typeface="Carlito"/>
              <a:cs typeface="Carlito"/>
            </a:endParaRPr>
          </a:p>
          <a:p>
            <a:pPr marL="12700" marR="185420">
              <a:lnSpc>
                <a:spcPts val="1620"/>
              </a:lnSpc>
              <a:spcBef>
                <a:spcPts val="1019"/>
              </a:spcBef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1: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Created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hillshade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model</a:t>
            </a:r>
            <a:r>
              <a:rPr sz="1500" spc="-20" dirty="0">
                <a:latin typeface="Carlito"/>
                <a:cs typeface="Carlito"/>
              </a:rPr>
              <a:t> from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DTM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layer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using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QGIS.</a:t>
            </a:r>
            <a:endParaRPr sz="1500">
              <a:latin typeface="Carlito"/>
              <a:cs typeface="Carlito"/>
            </a:endParaRPr>
          </a:p>
          <a:p>
            <a:pPr marL="12700" marR="5080" algn="just">
              <a:lnSpc>
                <a:spcPts val="1620"/>
              </a:lnSpc>
              <a:spcBef>
                <a:spcPts val="1010"/>
              </a:spcBef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2: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Overlaid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georeferenced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burial </a:t>
            </a:r>
            <a:r>
              <a:rPr sz="1500" dirty="0">
                <a:latin typeface="Carlito"/>
                <a:cs typeface="Carlito"/>
              </a:rPr>
              <a:t>mounds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map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onto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hillshade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model.</a:t>
            </a:r>
            <a:endParaRPr sz="1500">
              <a:latin typeface="Carlito"/>
              <a:cs typeface="Carlito"/>
            </a:endParaRPr>
          </a:p>
          <a:p>
            <a:pPr marL="12700" marR="66675" algn="just">
              <a:lnSpc>
                <a:spcPts val="1620"/>
              </a:lnSpc>
            </a:pPr>
            <a:r>
              <a:rPr sz="1500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burial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mounds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map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made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semi- </a:t>
            </a:r>
            <a:r>
              <a:rPr sz="1500" spc="-10" dirty="0">
                <a:latin typeface="Carlito"/>
                <a:cs typeface="Carlito"/>
              </a:rPr>
              <a:t>transparent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better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visual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comparison </a:t>
            </a:r>
            <a:r>
              <a:rPr sz="1500" dirty="0">
                <a:latin typeface="Carlito"/>
                <a:cs typeface="Carlito"/>
              </a:rPr>
              <a:t>with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terrain.</a:t>
            </a:r>
            <a:endParaRPr sz="1500">
              <a:latin typeface="Carlito"/>
              <a:cs typeface="Carlito"/>
            </a:endParaRPr>
          </a:p>
          <a:p>
            <a:pPr marL="12700" marR="217804">
              <a:lnSpc>
                <a:spcPct val="90100"/>
              </a:lnSpc>
              <a:spcBef>
                <a:spcPts val="969"/>
              </a:spcBef>
            </a:pPr>
            <a:r>
              <a:rPr sz="1500" dirty="0">
                <a:latin typeface="Carlito"/>
                <a:cs typeface="Carlito"/>
              </a:rPr>
              <a:t>Step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3: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Analyzed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burial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mound </a:t>
            </a:r>
            <a:r>
              <a:rPr sz="1500" dirty="0">
                <a:latin typeface="Carlito"/>
                <a:cs typeface="Carlito"/>
              </a:rPr>
              <a:t>positions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relation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topography </a:t>
            </a:r>
            <a:r>
              <a:rPr sz="1500" dirty="0">
                <a:latin typeface="Carlito"/>
                <a:cs typeface="Carlito"/>
              </a:rPr>
              <a:t>visible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hillshade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model.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6" y="1100125"/>
            <a:ext cx="6861538" cy="4770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1329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Carlito</vt:lpstr>
      <vt:lpstr>Trebuchet MS</vt:lpstr>
      <vt:lpstr>Office Theme</vt:lpstr>
      <vt:lpstr>GeoData WS2023-2024&lt;Group-K&gt;</vt:lpstr>
      <vt:lpstr>1. Warming Stripes (Sub- Task : 1.1)</vt:lpstr>
      <vt:lpstr>1. Warming Stripes (Sub- Task : 1.2)</vt:lpstr>
      <vt:lpstr>1. Warming Stripes (Sub- Task : 1.3)</vt:lpstr>
      <vt:lpstr>1. Warming Stripes (Sub- Task : 1.4)</vt:lpstr>
      <vt:lpstr>2. Digitization: Burial Mounds in Uedemer Hochwald (Sub- Task : 2.1)</vt:lpstr>
      <vt:lpstr>2. Digitization: Burial Mounds in Uedemer Hochwald (Sub- Task : 2.1)</vt:lpstr>
      <vt:lpstr>2. Digitization: Burial Mounds in Uedemer Hochwald (Sub-Task : 2.1)</vt:lpstr>
      <vt:lpstr>2. Digitization: Burial Mounds in Uedemer Hochwald (Sub-Task : 2.2)</vt:lpstr>
      <vt:lpstr>2. Digitization: Burial Mounds in Uedemer Hochwald (Sub-Task : 2.2)</vt:lpstr>
      <vt:lpstr>2. Digitization: Burial Mounds in Uedemer Hochwald (Sub-Task : 2.3)</vt:lpstr>
      <vt:lpstr>2. Digitization: Burial Mounds in Uedemer Hochwald (Sub-Task : 2.3)</vt:lpstr>
      <vt:lpstr>2. Digitization: Burial Mounds in Uedemer Hochwald (Sub-Task : 2.4)</vt:lpstr>
      <vt:lpstr>2. Digitization: Burial Mounds in Uedemer Hochwald (Sub-Task : 2.4)</vt:lpstr>
      <vt:lpstr>3. OpenHygrisC Nitrate Data: Create a Movie with the QGIS Temporal Controller Connected to PostgreSQL / PostGIS</vt:lpstr>
      <vt:lpstr>4. 3D Map Creation and Animation Using QGIS and Python</vt:lpstr>
      <vt:lpstr>&lt;matno&gt;: Your Personal View</vt:lpstr>
      <vt:lpstr>&lt;matno&gt;: Self-Assessment, Part 1 (give short answers)</vt:lpstr>
      <vt:lpstr>&lt;matno&gt;: Self-Assessment, Part 2 (On a scale from 1 (poor) to 5 (very good))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GeoData WS2023-2024&lt;Group-K&gt;</dc:title>
  <cp:lastModifiedBy>Mehmood Sheikh</cp:lastModifiedBy>
  <cp:revision>1</cp:revision>
  <dcterms:created xsi:type="dcterms:W3CDTF">2024-09-15T07:35:57Z</dcterms:created>
  <dcterms:modified xsi:type="dcterms:W3CDTF">2024-09-15T07:42:07Z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2024-09-15T00:00:00Z</vt:filetime>
  </property>
  <property fmtid="{D5CDD505-2E9C-101B-9397-08002B2CF9AE}" pid="3" name="Producer">
    <vt:lpwstr>3-Heights(TM) PDF Security Shell 4.8.25.2 (http://www.pdf-tools.com)</vt:lpwstr>
  </property>
</Properties>
</file>