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32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13" r:id="rId16"/>
    <p:sldId id="314" r:id="rId17"/>
    <p:sldId id="329" r:id="rId18"/>
    <p:sldId id="269" r:id="rId19"/>
    <p:sldId id="270" r:id="rId20"/>
    <p:sldId id="271" r:id="rId21"/>
    <p:sldId id="272" r:id="rId22"/>
    <p:sldId id="273" r:id="rId23"/>
    <p:sldId id="274" r:id="rId24"/>
    <p:sldId id="330" r:id="rId25"/>
    <p:sldId id="275" r:id="rId26"/>
    <p:sldId id="276" r:id="rId27"/>
    <p:sldId id="277" r:id="rId28"/>
    <p:sldId id="278" r:id="rId29"/>
    <p:sldId id="279" r:id="rId30"/>
    <p:sldId id="280" r:id="rId31"/>
    <p:sldId id="331" r:id="rId32"/>
    <p:sldId id="285" r:id="rId33"/>
    <p:sldId id="286" r:id="rId34"/>
    <p:sldId id="297" r:id="rId35"/>
    <p:sldId id="281" r:id="rId36"/>
    <p:sldId id="282" r:id="rId37"/>
    <p:sldId id="283" r:id="rId38"/>
    <p:sldId id="284" r:id="rId39"/>
    <p:sldId id="287" r:id="rId40"/>
    <p:sldId id="288" r:id="rId41"/>
    <p:sldId id="289" r:id="rId42"/>
    <p:sldId id="290" r:id="rId43"/>
    <p:sldId id="332" r:id="rId44"/>
    <p:sldId id="291" r:id="rId45"/>
    <p:sldId id="292" r:id="rId46"/>
    <p:sldId id="293" r:id="rId47"/>
    <p:sldId id="294" r:id="rId48"/>
    <p:sldId id="295" r:id="rId49"/>
    <p:sldId id="333" r:id="rId50"/>
    <p:sldId id="298" r:id="rId51"/>
    <p:sldId id="299" r:id="rId52"/>
    <p:sldId id="300" r:id="rId53"/>
    <p:sldId id="334" r:id="rId54"/>
    <p:sldId id="301" r:id="rId55"/>
    <p:sldId id="302" r:id="rId56"/>
    <p:sldId id="335" r:id="rId57"/>
    <p:sldId id="303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36" r:id="rId66"/>
    <p:sldId id="322" r:id="rId67"/>
    <p:sldId id="323" r:id="rId68"/>
    <p:sldId id="324" r:id="rId69"/>
    <p:sldId id="325" r:id="rId70"/>
    <p:sldId id="326" r:id="rId71"/>
    <p:sldId id="327" r:id="rId72"/>
    <p:sldId id="337" r:id="rId73"/>
    <p:sldId id="312" r:id="rId74"/>
    <p:sldId id="315" r:id="rId75"/>
    <p:sldId id="316" r:id="rId76"/>
    <p:sldId id="318" r:id="rId77"/>
    <p:sldId id="320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6" d="100"/>
          <a:sy n="96" d="100"/>
        </p:scale>
        <p:origin x="-912" y="450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31A97-0CF1-4683-A049-242C6FC55E68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ADDF1-685C-4A22-BC33-4F8FED096C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38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Mvvm</a:t>
            </a:r>
            <a:r>
              <a:rPr lang="zh-TW" altLang="en-US" dirty="0" smtClean="0"/>
              <a:t>架構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MVVM&amp;DATA BINDING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10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EventsFragment.java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921" y="1662015"/>
            <a:ext cx="6542558" cy="48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EventsFragment.java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449" y="1428750"/>
            <a:ext cx="6943501" cy="505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2014" y="1540717"/>
            <a:ext cx="6460371" cy="5084345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EventsFragment.java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20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696" y="1606031"/>
            <a:ext cx="6205008" cy="4988092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EventsFragment.java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050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fragment_events.xml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126" y="1428750"/>
            <a:ext cx="3814148" cy="514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9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fragment_events_detail.xml</a:t>
            </a:r>
            <a:endParaRPr lang="zh-TW" altLang="en-US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44428" y="2050402"/>
            <a:ext cx="577278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9370" y="1428750"/>
            <a:ext cx="6967155" cy="5036218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491916" y="685800"/>
            <a:ext cx="10700084" cy="14859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EventsDetailFragment.java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1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72473" y="2924002"/>
            <a:ext cx="3247053" cy="1009996"/>
          </a:xfrm>
        </p:spPr>
        <p:txBody>
          <a:bodyPr anchor="ctr">
            <a:normAutofit fontScale="90000"/>
          </a:bodyPr>
          <a:lstStyle/>
          <a:p>
            <a:r>
              <a:rPr lang="en-US" altLang="zh-TW" b="1" dirty="0" err="1" smtClean="0"/>
              <a:t>DataBinding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6857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build.gradle</a:t>
            </a:r>
            <a:r>
              <a:rPr lang="en-US" altLang="zh-TW" sz="3200" dirty="0"/>
              <a:t>(app</a:t>
            </a:r>
            <a:r>
              <a:rPr lang="en-US" altLang="zh-TW" sz="3200" dirty="0" smtClean="0"/>
              <a:t>)</a:t>
            </a:r>
            <a:r>
              <a:rPr lang="zh-TW" altLang="zh-TW" dirty="0" smtClean="0"/>
              <a:t/>
            </a:r>
            <a:br>
              <a:rPr lang="zh-TW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46534"/>
            <a:ext cx="9601200" cy="1650331"/>
          </a:xfrm>
        </p:spPr>
        <p:txBody>
          <a:bodyPr>
            <a:normAutofit/>
          </a:bodyPr>
          <a:lstStyle/>
          <a:p>
            <a:r>
              <a:rPr lang="en-US" altLang="zh-TW" dirty="0"/>
              <a:t>Data Binding </a:t>
            </a:r>
            <a:r>
              <a:rPr lang="zh-TW" altLang="zh-TW" dirty="0"/>
              <a:t>將</a:t>
            </a:r>
            <a:r>
              <a:rPr lang="en-US" altLang="zh-TW" dirty="0"/>
              <a:t>View</a:t>
            </a:r>
            <a:r>
              <a:rPr lang="zh-TW" altLang="zh-TW" dirty="0"/>
              <a:t>跟</a:t>
            </a:r>
            <a:r>
              <a:rPr lang="en-US" altLang="zh-TW" dirty="0" err="1"/>
              <a:t>ViewModel</a:t>
            </a:r>
            <a:r>
              <a:rPr lang="zh-TW" altLang="zh-TW" dirty="0"/>
              <a:t>綁</a:t>
            </a:r>
            <a:r>
              <a:rPr lang="zh-TW" altLang="zh-TW" dirty="0" smtClean="0"/>
              <a:t>定</a:t>
            </a:r>
            <a:endParaRPr lang="en-US" altLang="zh-TW" dirty="0" smtClean="0"/>
          </a:p>
          <a:p>
            <a:r>
              <a:rPr lang="zh-TW" altLang="en-US" dirty="0" smtClean="0"/>
              <a:t>可在</a:t>
            </a:r>
            <a:r>
              <a:rPr lang="en-US" altLang="zh-TW" dirty="0" err="1" smtClean="0"/>
              <a:t>ViewModel</a:t>
            </a:r>
            <a:r>
              <a:rPr lang="zh-TW" altLang="en-US" dirty="0" smtClean="0"/>
              <a:t>做資料更改 直接設定給</a:t>
            </a:r>
            <a:r>
              <a:rPr lang="en-US" altLang="zh-TW" dirty="0" smtClean="0"/>
              <a:t>View</a:t>
            </a:r>
          </a:p>
          <a:p>
            <a:r>
              <a:rPr lang="zh-TW" altLang="zh-TW" dirty="0" smtClean="0"/>
              <a:t>在</a:t>
            </a:r>
            <a:r>
              <a:rPr lang="en-US" altLang="zh-TW" dirty="0" err="1"/>
              <a:t>build.gradle</a:t>
            </a:r>
            <a:r>
              <a:rPr lang="en-US" altLang="zh-TW" dirty="0"/>
              <a:t>(app)</a:t>
            </a:r>
            <a:r>
              <a:rPr lang="zh-TW" altLang="zh-TW" dirty="0"/>
              <a:t>啟用</a:t>
            </a:r>
            <a:r>
              <a:rPr lang="en-US" altLang="zh-TW" dirty="0" err="1"/>
              <a:t>dataBinding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00061" y="2765361"/>
            <a:ext cx="6639839" cy="38102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19939" y="3911968"/>
            <a:ext cx="3657600" cy="1658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27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10194758" cy="1094491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1.</a:t>
            </a:r>
            <a:r>
              <a:rPr lang="zh-TW" altLang="zh-TW" sz="3600" dirty="0" smtClean="0"/>
              <a:t>新增</a:t>
            </a:r>
            <a:r>
              <a:rPr lang="en-US" altLang="zh-TW" sz="3600" u="sng" dirty="0">
                <a:solidFill>
                  <a:srgbClr val="002060"/>
                </a:solidFill>
              </a:rPr>
              <a:t>EventsViewModel.java</a:t>
            </a:r>
            <a:r>
              <a:rPr lang="en-US" altLang="zh-TW" sz="3600" dirty="0"/>
              <a:t> </a:t>
            </a:r>
            <a:r>
              <a:rPr lang="zh-TW" altLang="zh-TW" sz="3600" dirty="0"/>
              <a:t>繼承</a:t>
            </a:r>
            <a:r>
              <a:rPr lang="en-US" altLang="zh-TW" sz="3600" dirty="0"/>
              <a:t> </a:t>
            </a:r>
            <a:r>
              <a:rPr lang="en-US" altLang="zh-TW" sz="3600" dirty="0" err="1"/>
              <a:t>ViewModel</a:t>
            </a:r>
            <a:r>
              <a:rPr lang="zh-TW" altLang="zh-TW" sz="3600" dirty="0"/>
              <a:t>備用</a:t>
            </a:r>
            <a:br>
              <a:rPr lang="zh-TW" altLang="zh-TW" sz="3600" dirty="0"/>
            </a:br>
            <a:r>
              <a:rPr lang="en-US" altLang="zh-TW" sz="3600" dirty="0" smtClean="0"/>
              <a:t>2.</a:t>
            </a:r>
            <a:r>
              <a:rPr lang="zh-TW" altLang="zh-TW" sz="3600" dirty="0" smtClean="0"/>
              <a:t>開啟</a:t>
            </a:r>
            <a:r>
              <a:rPr lang="en-US" altLang="zh-TW" sz="3600" dirty="0"/>
              <a:t>fragment_events.xml</a:t>
            </a:r>
            <a:r>
              <a:rPr lang="zh-TW" altLang="zh-TW" sz="3600" dirty="0" smtClean="0"/>
              <a:t>改寫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sz="3600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023" y="2390275"/>
            <a:ext cx="9299911" cy="3689065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1684421" y="1780290"/>
            <a:ext cx="7732296" cy="6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按下</a:t>
            </a:r>
            <a:r>
              <a:rPr lang="en-US" altLang="zh-TW" dirty="0" err="1"/>
              <a:t>alt+Enter</a:t>
            </a:r>
            <a:r>
              <a:rPr lang="zh-TW" altLang="en-US" dirty="0"/>
              <a:t> 選擇</a:t>
            </a:r>
            <a:r>
              <a:rPr lang="en-US" altLang="zh-TW" dirty="0"/>
              <a:t>Convert to data binding 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進行</a:t>
            </a:r>
            <a:r>
              <a:rPr lang="en-US" altLang="zh-TW" dirty="0"/>
              <a:t>Binding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5511338" y="2780522"/>
            <a:ext cx="5370022" cy="644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>
            <a:off x="5654352" y="2090057"/>
            <a:ext cx="18660" cy="550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989"/>
          </a:xfrm>
        </p:spPr>
        <p:txBody>
          <a:bodyPr/>
          <a:lstStyle/>
          <a:p>
            <a:r>
              <a:rPr lang="zh-TW" altLang="en-US" dirty="0" smtClean="0"/>
              <a:t>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9789"/>
            <a:ext cx="9601200" cy="4437611"/>
          </a:xfrm>
        </p:spPr>
        <p:txBody>
          <a:bodyPr/>
          <a:lstStyle/>
          <a:p>
            <a:r>
              <a:rPr lang="zh-TW" altLang="en-US" dirty="0" smtClean="0"/>
              <a:t>分成</a:t>
            </a:r>
            <a:r>
              <a:rPr lang="en-US" altLang="zh-TW" dirty="0" err="1" smtClean="0"/>
              <a:t>Model,ViewModel,View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Modle</a:t>
            </a:r>
            <a:r>
              <a:rPr lang="en-US" altLang="zh-TW" dirty="0" smtClean="0"/>
              <a:t> </a:t>
            </a:r>
            <a:r>
              <a:rPr lang="zh-TW" altLang="en-US" dirty="0" smtClean="0"/>
              <a:t>邏輯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ViewModel</a:t>
            </a:r>
            <a:r>
              <a:rPr lang="zh-TW" altLang="en-US" dirty="0" smtClean="0"/>
              <a:t> 控制</a:t>
            </a:r>
            <a:r>
              <a:rPr lang="en-US" altLang="zh-TW" dirty="0" smtClean="0"/>
              <a:t>View</a:t>
            </a:r>
            <a:r>
              <a:rPr lang="zh-TW" altLang="en-US" dirty="0" smtClean="0"/>
              <a:t> 連結</a:t>
            </a:r>
            <a:r>
              <a:rPr lang="en-US" altLang="zh-TW" dirty="0" smtClean="0"/>
              <a:t>Activity/fragment</a:t>
            </a:r>
          </a:p>
          <a:p>
            <a:pPr lvl="1"/>
            <a:r>
              <a:rPr lang="en-US" altLang="zh-TW" dirty="0" smtClean="0"/>
              <a:t>View </a:t>
            </a:r>
            <a:r>
              <a:rPr lang="zh-TW" altLang="en-US" dirty="0" smtClean="0"/>
              <a:t>在</a:t>
            </a:r>
            <a:r>
              <a:rPr lang="en-US" altLang="zh-TW" dirty="0" smtClean="0"/>
              <a:t>Activity/fragment</a:t>
            </a:r>
            <a:r>
              <a:rPr lang="zh-TW" altLang="en-US" dirty="0" smtClean="0"/>
              <a:t>裡 只保留單純的</a:t>
            </a:r>
            <a:r>
              <a:rPr lang="en-US" altLang="zh-TW" dirty="0" smtClean="0"/>
              <a:t>View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289419" y="6120877"/>
            <a:ext cx="356712" cy="404614"/>
          </a:xfrm>
        </p:spPr>
        <p:txBody>
          <a:bodyPr/>
          <a:lstStyle/>
          <a:p>
            <a:fld id="{9DEF505D-2C14-4FDA-B8D5-29F21CB9E89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1046747"/>
          </a:xfrm>
        </p:spPr>
        <p:txBody>
          <a:bodyPr>
            <a:normAutofit fontScale="90000"/>
          </a:bodyPr>
          <a:lstStyle/>
          <a:p>
            <a:r>
              <a:rPr lang="en-US" altLang="zh-TW" sz="3600" dirty="0" smtClean="0"/>
              <a:t>fragment_events.xml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612" y="1904534"/>
            <a:ext cx="9927893" cy="4371575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371600" y="1427554"/>
            <a:ext cx="7732296" cy="609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加入 </a:t>
            </a:r>
            <a:r>
              <a:rPr lang="en-US" altLang="zh-TW" dirty="0" smtClean="0"/>
              <a:t>variable </a:t>
            </a:r>
            <a:r>
              <a:rPr lang="zh-TW" altLang="zh-TW" dirty="0" smtClean="0"/>
              <a:t>與</a:t>
            </a:r>
            <a:r>
              <a:rPr lang="en-US" altLang="zh-TW" dirty="0" err="1"/>
              <a:t>EventsViewModel</a:t>
            </a:r>
            <a:r>
              <a:rPr lang="zh-TW" altLang="zh-TW" dirty="0"/>
              <a:t>綁定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986742" y="2161309"/>
            <a:ext cx="6941127" cy="10141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3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15600" cy="586048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EventsFragment.java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585" y="2582201"/>
            <a:ext cx="7318691" cy="3136956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500800" y="1445933"/>
            <a:ext cx="8072408" cy="130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dirty="0"/>
              <a:t>宣告</a:t>
            </a:r>
            <a:r>
              <a:rPr lang="en-US" altLang="zh-TW" dirty="0"/>
              <a:t>Binding</a:t>
            </a:r>
            <a:r>
              <a:rPr lang="zh-TW" altLang="zh-TW" dirty="0"/>
              <a:t>與</a:t>
            </a:r>
            <a:r>
              <a:rPr lang="en-US" altLang="zh-TW" dirty="0" err="1" smtClean="0"/>
              <a:t>EventsViewModel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chemeClr val="tx1"/>
                </a:solidFill>
              </a:rPr>
              <a:t>對</a:t>
            </a:r>
            <a:r>
              <a:rPr lang="en-US" altLang="zh-TW" dirty="0" smtClean="0">
                <a:solidFill>
                  <a:schemeClr val="tx1"/>
                </a:solidFill>
              </a:rPr>
              <a:t>View</a:t>
            </a:r>
            <a:r>
              <a:rPr lang="zh-TW" altLang="en-US" dirty="0" smtClean="0">
                <a:solidFill>
                  <a:schemeClr val="tx1"/>
                </a:solidFill>
              </a:rPr>
              <a:t>進行</a:t>
            </a:r>
            <a:r>
              <a:rPr lang="en-US" altLang="zh-TW" dirty="0" smtClean="0">
                <a:solidFill>
                  <a:schemeClr val="tx1"/>
                </a:solidFill>
              </a:rPr>
              <a:t>Binding</a:t>
            </a:r>
            <a:r>
              <a:rPr lang="zh-TW" altLang="en-US" dirty="0" smtClean="0">
                <a:solidFill>
                  <a:schemeClr val="tx1"/>
                </a:solidFill>
              </a:rPr>
              <a:t>即會自動生成 </a:t>
            </a:r>
            <a:r>
              <a:rPr lang="en-US" altLang="zh-TW" dirty="0" err="1" smtClean="0">
                <a:solidFill>
                  <a:srgbClr val="002060"/>
                </a:solidFill>
              </a:rPr>
              <a:t>FragmentEventsBinding</a:t>
            </a:r>
            <a:r>
              <a:rPr lang="zh-TW" altLang="en-US" dirty="0" smtClean="0">
                <a:solidFill>
                  <a:srgbClr val="002060"/>
                </a:solidFill>
              </a:rPr>
              <a:t> </a:t>
            </a:r>
            <a:r>
              <a:rPr lang="zh-TW" altLang="en-US" dirty="0" smtClean="0">
                <a:solidFill>
                  <a:schemeClr val="tx1"/>
                </a:solidFill>
              </a:rPr>
              <a:t>此名稱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67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95663"/>
            <a:ext cx="9601200" cy="1580802"/>
          </a:xfrm>
        </p:spPr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EventsFragment</a:t>
            </a:r>
            <a:r>
              <a:rPr lang="zh-TW" altLang="en-US" dirty="0" smtClean="0"/>
              <a:t>的</a:t>
            </a:r>
            <a:r>
              <a:rPr lang="en-US" altLang="zh-TW" dirty="0" smtClean="0"/>
              <a:t>View</a:t>
            </a:r>
          </a:p>
          <a:p>
            <a:r>
              <a:rPr lang="zh-TW" altLang="en-US" dirty="0" smtClean="0"/>
              <a:t>綁定</a:t>
            </a:r>
            <a:r>
              <a:rPr lang="en-US" altLang="zh-TW" dirty="0" err="1" smtClean="0"/>
              <a:t>ViewModel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9863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EventsFragment.java</a:t>
            </a:r>
            <a:endParaRPr lang="zh-TW" altLang="en-US" sz="3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083562" y="2404106"/>
            <a:ext cx="8664976" cy="379796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63281" y="5794310"/>
            <a:ext cx="2752531" cy="317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083562" y="6202075"/>
            <a:ext cx="428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解除手機旋轉問題 在</a:t>
            </a:r>
            <a:r>
              <a:rPr lang="en-US" altLang="zh-TW" dirty="0" err="1" smtClean="0"/>
              <a:t>gradle.app</a:t>
            </a:r>
            <a:r>
              <a:rPr lang="zh-TW" altLang="en-US" dirty="0" smtClean="0"/>
              <a:t>引入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45" y="6267406"/>
            <a:ext cx="4915586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7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zh-TW" altLang="zh-TW" dirty="0"/>
              <a:t>不用再宣告元件做綁</a:t>
            </a:r>
            <a:r>
              <a:rPr lang="zh-TW" altLang="zh-TW" dirty="0" smtClean="0"/>
              <a:t>定</a:t>
            </a:r>
            <a:r>
              <a:rPr lang="zh-TW" altLang="en-US" dirty="0" smtClean="0"/>
              <a:t>，直接使用</a:t>
            </a:r>
            <a:r>
              <a:rPr lang="en-US" altLang="zh-TW" dirty="0" err="1" smtClean="0"/>
              <a:t>mBinding</a:t>
            </a:r>
            <a:r>
              <a:rPr lang="zh-TW" altLang="en-US" dirty="0" smtClean="0"/>
              <a:t>找到元件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EventsFragment.java</a:t>
            </a:r>
            <a:endParaRPr lang="zh-TW" altLang="en-US" sz="3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345037" y="1957138"/>
            <a:ext cx="8328093" cy="42772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34887" y="4058816"/>
            <a:ext cx="2518757" cy="330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34887" y="4679846"/>
            <a:ext cx="2518757" cy="330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3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7567" y="2960515"/>
            <a:ext cx="6176865" cy="1009996"/>
          </a:xfrm>
        </p:spPr>
        <p:txBody>
          <a:bodyPr anchor="ctr" anchorCtr="1">
            <a:normAutofit fontScale="90000"/>
          </a:bodyPr>
          <a:lstStyle/>
          <a:p>
            <a:r>
              <a:rPr lang="zh-TW" altLang="en-US" dirty="0" smtClean="0"/>
              <a:t>重構</a:t>
            </a:r>
            <a:r>
              <a:rPr lang="en-US" altLang="zh-TW" dirty="0" smtClean="0"/>
              <a:t>EventsFragment.java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15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1693506"/>
          </a:xfrm>
        </p:spPr>
        <p:txBody>
          <a:bodyPr>
            <a:normAutofit/>
          </a:bodyPr>
          <a:lstStyle/>
          <a:p>
            <a:r>
              <a:rPr lang="zh-TW" altLang="en-US" dirty="0"/>
              <a:t>將</a:t>
            </a:r>
            <a:r>
              <a:rPr lang="en-US" altLang="zh-TW" dirty="0" smtClean="0"/>
              <a:t>EventsFragment.java</a:t>
            </a:r>
            <a:r>
              <a:rPr lang="zh-TW" altLang="zh-TW" dirty="0" smtClean="0"/>
              <a:t>分</a:t>
            </a:r>
            <a:r>
              <a:rPr lang="zh-TW" altLang="en-US" dirty="0" smtClean="0"/>
              <a:t>割出</a:t>
            </a:r>
            <a:r>
              <a:rPr lang="en-US" altLang="zh-TW" dirty="0" err="1" smtClean="0"/>
              <a:t>ViewModel</a:t>
            </a:r>
            <a:r>
              <a:rPr lang="en-US" altLang="zh-TW" dirty="0" smtClean="0"/>
              <a:t>(View</a:t>
            </a:r>
            <a:r>
              <a:rPr lang="zh-TW" altLang="zh-TW" dirty="0"/>
              <a:t>資料直接設定</a:t>
            </a:r>
            <a:r>
              <a:rPr lang="en-US" altLang="zh-TW" dirty="0"/>
              <a:t>) Model(</a:t>
            </a:r>
            <a:r>
              <a:rPr lang="zh-TW" altLang="zh-TW" dirty="0"/>
              <a:t>邏輯</a:t>
            </a:r>
            <a:r>
              <a:rPr lang="en-US" altLang="zh-TW" dirty="0"/>
              <a:t>)</a:t>
            </a:r>
            <a:endParaRPr lang="zh-TW" altLang="zh-TW" dirty="0"/>
          </a:p>
          <a:p>
            <a:r>
              <a:rPr lang="zh-TW" altLang="zh-TW" dirty="0"/>
              <a:t>原先寫在</a:t>
            </a:r>
            <a:r>
              <a:rPr lang="en-US" altLang="zh-TW" dirty="0" smtClean="0"/>
              <a:t>EventsFragment.java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getStoreMessage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將與此方法有關的程式碼都分割到</a:t>
            </a:r>
            <a:r>
              <a:rPr lang="en-US" altLang="zh-TW" dirty="0" smtClean="0"/>
              <a:t>Model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EventsFragment.java</a:t>
            </a:r>
            <a:endParaRPr lang="zh-TW" altLang="en-US" sz="3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05460" y="2830675"/>
            <a:ext cx="8163996" cy="345406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091473" y="3461657"/>
            <a:ext cx="2281335" cy="531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257592" y="4524181"/>
            <a:ext cx="1912775" cy="579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89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38513"/>
            <a:ext cx="4224856" cy="3581400"/>
          </a:xfrm>
        </p:spPr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>
                <a:solidFill>
                  <a:srgbClr val="002060"/>
                </a:solidFill>
              </a:rPr>
              <a:t>EventsModel.java</a:t>
            </a:r>
          </a:p>
          <a:p>
            <a:r>
              <a:rPr lang="zh-TW" altLang="zh-TW" dirty="0" smtClean="0"/>
              <a:t>將</a:t>
            </a:r>
            <a:r>
              <a:rPr lang="zh-TW" altLang="zh-TW" dirty="0"/>
              <a:t>發出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的邏輯</a:t>
            </a:r>
            <a:r>
              <a:rPr lang="zh-TW" altLang="zh-TW" dirty="0" smtClean="0"/>
              <a:t>寫</a:t>
            </a:r>
            <a:r>
              <a:rPr lang="zh-TW" altLang="zh-TW" dirty="0"/>
              <a:t>到</a:t>
            </a:r>
            <a:r>
              <a:rPr lang="en-US" altLang="zh-TW" dirty="0"/>
              <a:t>model</a:t>
            </a:r>
            <a:endParaRPr lang="zh-TW" altLang="zh-TW" dirty="0"/>
          </a:p>
          <a:p>
            <a:r>
              <a:rPr lang="zh-TW" altLang="zh-TW" dirty="0"/>
              <a:t>並設定接口可傳出資料</a:t>
            </a:r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52713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EventsModel.java</a:t>
            </a:r>
            <a:endParaRPr lang="zh-TW" altLang="en-US" sz="3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76374" y="685800"/>
            <a:ext cx="5376344" cy="58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EventsViewModel.java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70130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新增</a:t>
            </a:r>
            <a:r>
              <a:rPr lang="en-US" altLang="zh-TW" dirty="0" smtClean="0">
                <a:solidFill>
                  <a:srgbClr val="002060"/>
                </a:solidFill>
              </a:rPr>
              <a:t>EventsViewModel.java</a:t>
            </a:r>
          </a:p>
          <a:p>
            <a:r>
              <a:rPr lang="zh-TW" altLang="zh-TW" dirty="0" smtClean="0"/>
              <a:t>將</a:t>
            </a:r>
            <a:r>
              <a:rPr lang="en-US" altLang="zh-TW" dirty="0" smtClean="0"/>
              <a:t>model</a:t>
            </a:r>
            <a:r>
              <a:rPr lang="zh-TW" altLang="en-US" dirty="0" smtClean="0"/>
              <a:t>抓到的</a:t>
            </a:r>
            <a:r>
              <a:rPr lang="en-US" altLang="zh-TW" dirty="0" smtClean="0"/>
              <a:t>request</a:t>
            </a:r>
            <a:r>
              <a:rPr lang="zh-TW" altLang="zh-TW" dirty="0" smtClean="0"/>
              <a:t>結果</a:t>
            </a:r>
            <a:r>
              <a:rPr lang="zh-TW" altLang="en-US" dirty="0" smtClean="0"/>
              <a:t>利用接口在</a:t>
            </a:r>
            <a:r>
              <a:rPr lang="en-US" altLang="zh-TW" dirty="0" smtClean="0"/>
              <a:t>EventsViewModel.java</a:t>
            </a:r>
            <a:r>
              <a:rPr lang="zh-TW" altLang="en-US" dirty="0" smtClean="0"/>
              <a:t>使用 設定</a:t>
            </a:r>
            <a:r>
              <a:rPr lang="zh-TW" altLang="en-US" dirty="0"/>
              <a:t>給</a:t>
            </a:r>
            <a:r>
              <a:rPr lang="en-US" altLang="zh-TW" dirty="0" smtClean="0"/>
              <a:t>List</a:t>
            </a:r>
            <a:endParaRPr lang="zh-TW" altLang="zh-TW" dirty="0"/>
          </a:p>
          <a:p>
            <a:r>
              <a:rPr lang="zh-TW" altLang="zh-TW" dirty="0" smtClean="0"/>
              <a:t>新增</a:t>
            </a:r>
            <a:r>
              <a:rPr lang="en-US" altLang="zh-TW" dirty="0" err="1"/>
              <a:t>MutableLiveData</a:t>
            </a:r>
            <a:r>
              <a:rPr lang="en-US" altLang="zh-TW" dirty="0"/>
              <a:t>&lt;Boolean&gt;</a:t>
            </a:r>
            <a:r>
              <a:rPr lang="zh-TW" altLang="zh-TW" dirty="0" smtClean="0"/>
              <a:t>變數</a:t>
            </a:r>
            <a:r>
              <a:rPr lang="zh-TW" altLang="en-US" dirty="0" smtClean="0"/>
              <a:t>，如果</a:t>
            </a:r>
            <a:r>
              <a:rPr lang="zh-TW" altLang="zh-TW" dirty="0" smtClean="0"/>
              <a:t>資料</a:t>
            </a:r>
            <a:r>
              <a:rPr lang="zh-TW" altLang="zh-TW" dirty="0"/>
              <a:t>請求</a:t>
            </a:r>
            <a:r>
              <a:rPr lang="zh-TW" altLang="zh-TW" dirty="0" smtClean="0"/>
              <a:t>成功</a:t>
            </a:r>
            <a:r>
              <a:rPr lang="zh-TW" altLang="en-US" dirty="0" smtClean="0"/>
              <a:t>，</a:t>
            </a:r>
            <a:r>
              <a:rPr lang="zh-TW" altLang="zh-TW" dirty="0" smtClean="0"/>
              <a:t>將</a:t>
            </a:r>
            <a:r>
              <a:rPr lang="en-US" altLang="zh-TW" dirty="0" smtClean="0"/>
              <a:t>Boolean</a:t>
            </a:r>
            <a:r>
              <a:rPr lang="zh-TW" altLang="en-US" dirty="0" smtClean="0"/>
              <a:t>設定成</a:t>
            </a:r>
            <a:r>
              <a:rPr lang="en-US" altLang="zh-TW" dirty="0" smtClean="0"/>
              <a:t>true</a:t>
            </a:r>
            <a:endParaRPr lang="zh-TW" altLang="zh-TW" dirty="0" smtClean="0"/>
          </a:p>
          <a:p>
            <a:r>
              <a:rPr lang="zh-TW" altLang="en-US" dirty="0"/>
              <a:t>在</a:t>
            </a:r>
            <a:r>
              <a:rPr lang="en-US" altLang="zh-TW" dirty="0" smtClean="0"/>
              <a:t>EventsFragment.java</a:t>
            </a:r>
            <a:r>
              <a:rPr lang="zh-TW" altLang="en-US" dirty="0" smtClean="0"/>
              <a:t>設定</a:t>
            </a:r>
            <a:r>
              <a:rPr lang="zh-TW" altLang="zh-TW" dirty="0" smtClean="0"/>
              <a:t>監聽</a:t>
            </a:r>
            <a:r>
              <a:rPr lang="zh-TW" altLang="zh-TW" dirty="0"/>
              <a:t>此</a:t>
            </a:r>
            <a:r>
              <a:rPr lang="zh-TW" altLang="zh-TW" dirty="0" smtClean="0"/>
              <a:t>變數</a:t>
            </a:r>
            <a:r>
              <a:rPr lang="zh-TW" altLang="en-US" dirty="0" smtClean="0"/>
              <a:t>判斷是否</a:t>
            </a:r>
            <a:r>
              <a:rPr lang="zh-TW" altLang="zh-TW" dirty="0" smtClean="0"/>
              <a:t>抓取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成功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程式碼在下一頁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MutableLiveData</a:t>
            </a:r>
            <a:r>
              <a:rPr lang="en-US" altLang="zh-TW" dirty="0" smtClean="0">
                <a:solidFill>
                  <a:srgbClr val="FF0000"/>
                </a:solidFill>
              </a:rPr>
              <a:t>&lt;&gt;</a:t>
            </a:r>
            <a:r>
              <a:rPr lang="zh-TW" altLang="en-US" dirty="0" smtClean="0">
                <a:solidFill>
                  <a:srgbClr val="FF0000"/>
                </a:solidFill>
              </a:rPr>
              <a:t> 可設定</a:t>
            </a:r>
            <a:r>
              <a:rPr lang="en-US" altLang="zh-TW" dirty="0" smtClean="0">
                <a:solidFill>
                  <a:srgbClr val="FF0000"/>
                </a:solidFill>
              </a:rPr>
              <a:t>Observe</a:t>
            </a:r>
            <a:r>
              <a:rPr lang="zh-TW" altLang="en-US" dirty="0" smtClean="0">
                <a:solidFill>
                  <a:srgbClr val="FF0000"/>
                </a:solidFill>
              </a:rPr>
              <a:t> 如資料變動 即可呼叫監聽器執行動作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使用方法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zh-TW" altLang="en-US" dirty="0" smtClean="0">
                <a:solidFill>
                  <a:srgbClr val="FF0000"/>
                </a:solidFill>
              </a:rPr>
              <a:t>要將資料設定進去 使用</a:t>
            </a:r>
            <a:r>
              <a:rPr lang="en-US" altLang="zh-TW" dirty="0" err="1" smtClean="0">
                <a:solidFill>
                  <a:srgbClr val="FF0000"/>
                </a:solidFill>
              </a:rPr>
              <a:t>postvalue</a:t>
            </a:r>
            <a:r>
              <a:rPr lang="en-US" altLang="zh-TW" dirty="0" smtClean="0">
                <a:solidFill>
                  <a:srgbClr val="FF0000"/>
                </a:solidFill>
              </a:rPr>
              <a:t>()</a:t>
            </a:r>
            <a:endParaRPr lang="zh-TW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95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259" y="1022527"/>
            <a:ext cx="7016176" cy="5499571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427747" y="45319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 smtClean="0"/>
              <a:t>EventsViewModel.java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069771" y="2840659"/>
            <a:ext cx="1432146" cy="224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01718" y="1651518"/>
            <a:ext cx="2901820" cy="478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7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02682"/>
            <a:ext cx="9601200" cy="955507"/>
          </a:xfrm>
        </p:spPr>
        <p:txBody>
          <a:bodyPr/>
          <a:lstStyle/>
          <a:p>
            <a:r>
              <a:rPr lang="zh-TW" altLang="en-US" dirty="0" smtClean="0"/>
              <a:t>在 </a:t>
            </a:r>
            <a:r>
              <a:rPr lang="en-US" altLang="zh-TW" dirty="0" err="1" smtClean="0"/>
              <a:t>onCreate</a:t>
            </a:r>
            <a:r>
              <a:rPr lang="en-US" altLang="zh-TW" dirty="0" smtClean="0"/>
              <a:t>()</a:t>
            </a:r>
            <a:r>
              <a:rPr lang="zh-TW" altLang="en-US" dirty="0"/>
              <a:t>裡</a:t>
            </a:r>
            <a:r>
              <a:rPr lang="zh-TW" altLang="zh-TW" dirty="0" smtClean="0"/>
              <a:t>呼叫</a:t>
            </a:r>
            <a:r>
              <a:rPr lang="en-US" altLang="zh-TW" dirty="0" err="1"/>
              <a:t>ViewModel</a:t>
            </a:r>
            <a:r>
              <a:rPr lang="zh-TW" altLang="zh-TW" dirty="0"/>
              <a:t>的</a:t>
            </a:r>
            <a:r>
              <a:rPr lang="en-US" altLang="zh-TW" dirty="0"/>
              <a:t>request</a:t>
            </a:r>
            <a:r>
              <a:rPr lang="zh-TW" altLang="zh-TW" dirty="0" smtClean="0"/>
              <a:t>請求</a:t>
            </a:r>
            <a:r>
              <a:rPr lang="en-US" altLang="zh-TW" dirty="0" smtClean="0"/>
              <a:t>(</a:t>
            </a:r>
            <a:r>
              <a:rPr lang="en-US" altLang="zh-TW" dirty="0" err="1" smtClean="0">
                <a:solidFill>
                  <a:srgbClr val="002060"/>
                </a:solidFill>
              </a:rPr>
              <a:t>getEventsList</a:t>
            </a:r>
            <a:r>
              <a:rPr lang="en-US" altLang="zh-TW" dirty="0" smtClean="0">
                <a:solidFill>
                  <a:srgbClr val="002060"/>
                </a:solidFill>
              </a:rPr>
              <a:t>()</a:t>
            </a:r>
            <a:r>
              <a:rPr lang="en-US" altLang="zh-TW" dirty="0" smtClean="0"/>
              <a:t>)</a:t>
            </a:r>
            <a:endParaRPr lang="zh-TW" altLang="zh-TW" dirty="0"/>
          </a:p>
          <a:p>
            <a:r>
              <a:rPr lang="zh-TW" altLang="zh-TW" dirty="0"/>
              <a:t>並</a:t>
            </a:r>
            <a:r>
              <a:rPr lang="zh-TW" altLang="zh-TW" dirty="0" smtClean="0"/>
              <a:t>監聽</a:t>
            </a:r>
            <a:r>
              <a:rPr lang="en-US" altLang="zh-TW" dirty="0" err="1"/>
              <a:t>MutableLiveData</a:t>
            </a:r>
            <a:r>
              <a:rPr lang="en-US" altLang="zh-TW" dirty="0"/>
              <a:t>&lt;Boolean&gt; </a:t>
            </a:r>
            <a:r>
              <a:rPr lang="en-US" altLang="zh-TW" dirty="0" err="1" smtClean="0">
                <a:solidFill>
                  <a:srgbClr val="002060"/>
                </a:solidFill>
              </a:rPr>
              <a:t>mIsEventsDataGet</a:t>
            </a:r>
            <a:r>
              <a:rPr lang="en-US" altLang="zh-TW" dirty="0" smtClean="0"/>
              <a:t> </a:t>
            </a:r>
            <a:r>
              <a:rPr lang="zh-TW" altLang="zh-TW" dirty="0"/>
              <a:t>抓取</a:t>
            </a:r>
            <a:r>
              <a:rPr lang="en-US" altLang="zh-TW" dirty="0"/>
              <a:t>List </a:t>
            </a:r>
            <a:r>
              <a:rPr lang="zh-TW" altLang="zh-TW" dirty="0"/>
              <a:t>設定</a:t>
            </a:r>
            <a:r>
              <a:rPr lang="en-US" altLang="zh-TW" dirty="0"/>
              <a:t>Adapter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371600" y="659732"/>
            <a:ext cx="9601200" cy="74295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EventsFragment.java</a:t>
            </a:r>
            <a:endParaRPr lang="zh-TW" altLang="en-US" sz="3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66407" y="2404842"/>
            <a:ext cx="5799856" cy="43335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66407" y="2358189"/>
            <a:ext cx="1720735" cy="360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466407" y="2793076"/>
            <a:ext cx="4322618" cy="21114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00196" y="5719665"/>
            <a:ext cx="1651518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97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8411"/>
          </a:xfrm>
        </p:spPr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43789"/>
            <a:ext cx="9601200" cy="4423611"/>
          </a:xfrm>
        </p:spPr>
        <p:txBody>
          <a:bodyPr/>
          <a:lstStyle/>
          <a:p>
            <a:r>
              <a:rPr lang="en-US" altLang="zh-TW" dirty="0" err="1" smtClean="0"/>
              <a:t>EventsFragment</a:t>
            </a:r>
            <a:r>
              <a:rPr lang="en-US" altLang="zh-TW" dirty="0" smtClean="0"/>
              <a:t> </a:t>
            </a:r>
            <a:r>
              <a:rPr lang="zh-TW" altLang="en-US" dirty="0" smtClean="0"/>
              <a:t>發</a:t>
            </a:r>
            <a:r>
              <a:rPr lang="en-US" altLang="zh-TW" dirty="0" smtClean="0"/>
              <a:t>Request </a:t>
            </a:r>
            <a:r>
              <a:rPr lang="zh-TW" altLang="en-US" dirty="0" smtClean="0"/>
              <a:t>將資料更新到</a:t>
            </a:r>
            <a:r>
              <a:rPr lang="en-US" altLang="zh-TW" dirty="0" err="1" smtClean="0"/>
              <a:t>RecyclerView</a:t>
            </a:r>
            <a:endParaRPr lang="en-US" altLang="zh-TW" dirty="0" smtClean="0"/>
          </a:p>
          <a:p>
            <a:r>
              <a:rPr lang="zh-TW" altLang="en-US" dirty="0" smtClean="0"/>
              <a:t>向下拉更新資料</a:t>
            </a:r>
            <a:endParaRPr lang="en-US" altLang="zh-TW" dirty="0"/>
          </a:p>
          <a:p>
            <a:r>
              <a:rPr lang="zh-TW" altLang="en-US" dirty="0" smtClean="0"/>
              <a:t>點擊</a:t>
            </a:r>
            <a:r>
              <a:rPr lang="en-US" altLang="zh-TW" dirty="0" smtClean="0"/>
              <a:t>item </a:t>
            </a:r>
            <a:r>
              <a:rPr lang="zh-TW" altLang="en-US" dirty="0" smtClean="0"/>
              <a:t>開啟新頁面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706" y="1817229"/>
            <a:ext cx="2515094" cy="4430525"/>
          </a:xfrm>
          <a:prstGeom prst="rect">
            <a:avLst/>
          </a:prstGeom>
        </p:spPr>
      </p:pic>
      <p:sp>
        <p:nvSpPr>
          <p:cNvPr id="5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289419" y="6120877"/>
            <a:ext cx="356712" cy="404614"/>
          </a:xfrm>
        </p:spPr>
        <p:txBody>
          <a:bodyPr/>
          <a:lstStyle/>
          <a:p>
            <a:fld id="{9DEF505D-2C14-4FDA-B8D5-29F21CB9E89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86639"/>
            <a:ext cx="9601200" cy="602582"/>
          </a:xfrm>
        </p:spPr>
        <p:txBody>
          <a:bodyPr>
            <a:normAutofit/>
          </a:bodyPr>
          <a:lstStyle/>
          <a:p>
            <a:r>
              <a:rPr lang="zh-TW" altLang="zh-TW" dirty="0"/>
              <a:t>因為將發出</a:t>
            </a:r>
            <a:r>
              <a:rPr lang="en-US" altLang="zh-TW" dirty="0"/>
              <a:t>Request</a:t>
            </a:r>
            <a:r>
              <a:rPr lang="zh-TW" altLang="zh-TW" dirty="0"/>
              <a:t>的邏輯拋給</a:t>
            </a:r>
            <a:r>
              <a:rPr lang="en-US" altLang="zh-TW" dirty="0"/>
              <a:t>model </a:t>
            </a:r>
            <a:r>
              <a:rPr lang="zh-TW" altLang="zh-TW" dirty="0"/>
              <a:t>所以可以刪除</a:t>
            </a:r>
            <a:r>
              <a:rPr lang="en-US" altLang="zh-TW" dirty="0"/>
              <a:t>EventsFragment.java</a:t>
            </a:r>
            <a:r>
              <a:rPr lang="zh-TW" altLang="zh-TW" dirty="0" smtClean="0"/>
              <a:t>的</a:t>
            </a:r>
            <a:r>
              <a:rPr lang="zh-TW" altLang="en-US" dirty="0" smtClean="0"/>
              <a:t>邏輯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EventsFragment.java</a:t>
            </a:r>
            <a:endParaRPr lang="zh-TW" altLang="en-US" sz="3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636427" y="1989221"/>
            <a:ext cx="5186731" cy="469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21766" y="2960515"/>
            <a:ext cx="7548467" cy="1009996"/>
          </a:xfrm>
        </p:spPr>
        <p:txBody>
          <a:bodyPr anchor="ctr" anchorCtr="1">
            <a:normAutofit/>
          </a:bodyPr>
          <a:lstStyle/>
          <a:p>
            <a:r>
              <a:rPr lang="zh-TW" altLang="en-US" b="1" dirty="0" smtClean="0"/>
              <a:t>改寫</a:t>
            </a:r>
            <a:r>
              <a:rPr lang="en-US" altLang="zh-TW" dirty="0" smtClean="0"/>
              <a:t>Adapter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2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/>
              <a:t>新增</a:t>
            </a:r>
            <a:r>
              <a:rPr lang="en-US" altLang="zh-TW" sz="3200" dirty="0" smtClean="0"/>
              <a:t>Comparable.java(interface)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72238"/>
            <a:ext cx="9601200" cy="1046674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可</a:t>
            </a:r>
            <a:r>
              <a:rPr lang="zh-TW" altLang="zh-TW" dirty="0"/>
              <a:t>對資料做比對 </a:t>
            </a:r>
            <a:r>
              <a:rPr lang="zh-TW" altLang="zh-TW" dirty="0" smtClean="0"/>
              <a:t>用於</a:t>
            </a:r>
            <a:r>
              <a:rPr lang="zh-TW" altLang="en-US" dirty="0" smtClean="0"/>
              <a:t>更新機</a:t>
            </a:r>
            <a:r>
              <a:rPr lang="zh-TW" altLang="en-US" dirty="0"/>
              <a:t>制</a:t>
            </a:r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0048" y="2318912"/>
            <a:ext cx="8616140" cy="326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8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/>
              <a:t>新增</a:t>
            </a:r>
            <a:r>
              <a:rPr lang="zh-TW" altLang="zh-TW" sz="3200" dirty="0" smtClean="0"/>
              <a:t>資料</a:t>
            </a:r>
            <a:r>
              <a:rPr lang="en-US" altLang="zh-TW" sz="3200" dirty="0" smtClean="0"/>
              <a:t>EventsInfo.java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59195"/>
            <a:ext cx="9601200" cy="986590"/>
          </a:xfrm>
        </p:spPr>
        <p:txBody>
          <a:bodyPr/>
          <a:lstStyle/>
          <a:p>
            <a:r>
              <a:rPr lang="zh-TW" altLang="zh-TW" dirty="0"/>
              <a:t>使資料可以做</a:t>
            </a:r>
            <a:r>
              <a:rPr lang="zh-TW" altLang="zh-TW" dirty="0" smtClean="0"/>
              <a:t>比對</a:t>
            </a:r>
            <a:r>
              <a:rPr lang="zh-TW" altLang="en-US" dirty="0" smtClean="0"/>
              <a:t>、</a:t>
            </a:r>
            <a:r>
              <a:rPr lang="zh-TW" altLang="zh-TW" dirty="0" smtClean="0"/>
              <a:t>更</a:t>
            </a:r>
            <a:r>
              <a:rPr lang="zh-TW" altLang="en-US" dirty="0" smtClean="0"/>
              <a:t>新</a:t>
            </a:r>
            <a:endParaRPr lang="en-US" altLang="zh-TW" dirty="0" smtClean="0"/>
          </a:p>
          <a:p>
            <a:r>
              <a:rPr lang="zh-TW" altLang="en-US" dirty="0" smtClean="0"/>
              <a:t>將原本的</a:t>
            </a:r>
            <a:r>
              <a:rPr lang="en-US" altLang="zh-TW" dirty="0" err="1" smtClean="0"/>
              <a:t>EventsApi.ListEvents</a:t>
            </a:r>
            <a:r>
              <a:rPr lang="zh-TW" altLang="en-US" dirty="0" smtClean="0"/>
              <a:t>裡儲存的資料型態都放進去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98580" y="2171700"/>
            <a:ext cx="6621900" cy="43783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93496" y="2171700"/>
            <a:ext cx="1661867" cy="2710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98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layout_events_recyclerview.xml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98407"/>
            <a:ext cx="9601200" cy="3581400"/>
          </a:xfrm>
        </p:spPr>
        <p:txBody>
          <a:bodyPr/>
          <a:lstStyle/>
          <a:p>
            <a:r>
              <a:rPr lang="zh-TW" altLang="zh-TW" dirty="0"/>
              <a:t>進入</a:t>
            </a:r>
            <a:r>
              <a:rPr lang="en-US" altLang="zh-TW" dirty="0"/>
              <a:t>layout_events_recyclerview.xml</a:t>
            </a:r>
            <a:r>
              <a:rPr lang="zh-TW" altLang="zh-TW" dirty="0"/>
              <a:t>做綁定</a:t>
            </a: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938060" y="2171700"/>
            <a:ext cx="9258675" cy="3161625"/>
            <a:chOff x="2180656" y="2735178"/>
            <a:chExt cx="7990037" cy="2442411"/>
          </a:xfrm>
        </p:grpSpPr>
        <p:pic>
          <p:nvPicPr>
            <p:cNvPr id="4" name="圖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180656" y="2735178"/>
              <a:ext cx="7990037" cy="244241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454442" y="3089107"/>
              <a:ext cx="7026442" cy="117107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791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8750"/>
            <a:ext cx="3325091" cy="218072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使此</a:t>
            </a:r>
            <a:r>
              <a:rPr lang="en-US" altLang="zh-TW" dirty="0" smtClean="0"/>
              <a:t>Adapter</a:t>
            </a:r>
            <a:r>
              <a:rPr lang="zh-TW" altLang="en-US" dirty="0" smtClean="0"/>
              <a:t>可以共用</a:t>
            </a:r>
            <a:endParaRPr lang="en-US" altLang="zh-TW" dirty="0" smtClean="0"/>
          </a:p>
          <a:p>
            <a:r>
              <a:rPr lang="zh-TW" altLang="en-US" dirty="0"/>
              <a:t>點</a:t>
            </a:r>
            <a:r>
              <a:rPr lang="zh-TW" altLang="en-US" dirty="0" smtClean="0"/>
              <a:t>擊傳出點擊位置</a:t>
            </a:r>
            <a:endParaRPr lang="en-US" altLang="zh-TW" dirty="0" smtClean="0"/>
          </a:p>
          <a:p>
            <a:r>
              <a:rPr lang="zh-TW" altLang="en-US" dirty="0" smtClean="0"/>
              <a:t>有更新機制</a:t>
            </a:r>
            <a:endParaRPr lang="en-US" altLang="zh-TW" dirty="0" smtClean="0"/>
          </a:p>
          <a:p>
            <a:r>
              <a:rPr lang="zh-TW" altLang="en-US" dirty="0" smtClean="0"/>
              <a:t>可使用</a:t>
            </a:r>
            <a:r>
              <a:rPr lang="en-US" altLang="zh-TW" dirty="0" smtClean="0"/>
              <a:t>Binding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EventsAdapter.java</a:t>
            </a:r>
            <a:endParaRPr lang="zh-TW" altLang="en-US" sz="3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013549" y="632435"/>
            <a:ext cx="5215924" cy="59540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76356" y="2693324"/>
            <a:ext cx="2452255" cy="1255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458989" y="5802284"/>
            <a:ext cx="2277687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19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EventsAdapter.java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147" y="1428750"/>
            <a:ext cx="5508895" cy="50362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23607" y="3566160"/>
            <a:ext cx="2518757" cy="94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75074" y="3175461"/>
            <a:ext cx="301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用於綁定已使用</a:t>
            </a:r>
            <a:endParaRPr lang="en-US" altLang="zh-TW" dirty="0" smtClean="0"/>
          </a:p>
          <a:p>
            <a:r>
              <a:rPr lang="en-US" altLang="zh-TW" dirty="0" smtClean="0"/>
              <a:t>Data Binding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Recyclerview</a:t>
            </a:r>
            <a:r>
              <a:rPr lang="en-US" altLang="zh-TW" dirty="0" smtClean="0"/>
              <a:t> layout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62945" y="5070764"/>
            <a:ext cx="4139739" cy="299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355683" y="4696691"/>
            <a:ext cx="1438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輸入值改為</a:t>
            </a:r>
            <a:endParaRPr lang="en-US" altLang="zh-TW" dirty="0" smtClean="0"/>
          </a:p>
          <a:p>
            <a:r>
              <a:rPr lang="en-US" altLang="zh-TW" dirty="0" err="1" smtClean="0"/>
              <a:t>infoList</a:t>
            </a:r>
            <a:r>
              <a:rPr lang="en-US" altLang="zh-TW" dirty="0" smtClean="0"/>
              <a:t> layout</a:t>
            </a:r>
          </a:p>
          <a:p>
            <a:r>
              <a:rPr lang="en-US" altLang="zh-TW" dirty="0" smtClean="0"/>
              <a:t>listener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6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EventsAdapter.java</a:t>
            </a:r>
            <a:endParaRPr lang="zh-TW" altLang="en-US" sz="3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90139" y="1260425"/>
            <a:ext cx="6645910" cy="53638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349690" y="2397967"/>
            <a:ext cx="5896947" cy="653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71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3651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EventsAdapter.java</a:t>
            </a:r>
            <a:endParaRPr lang="zh-TW" altLang="en-US" sz="32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371600" y="1428750"/>
            <a:ext cx="3325091" cy="2180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將</a:t>
            </a:r>
            <a:r>
              <a:rPr lang="en-US" altLang="zh-TW" dirty="0" smtClean="0"/>
              <a:t>Adapter</a:t>
            </a:r>
            <a:r>
              <a:rPr lang="zh-TW" altLang="en-US" dirty="0" smtClean="0"/>
              <a:t>與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綁定</a:t>
            </a:r>
            <a:endParaRPr lang="en-US" altLang="zh-TW" dirty="0" smtClean="0"/>
          </a:p>
          <a:p>
            <a:r>
              <a:rPr lang="zh-TW" altLang="en-US" dirty="0"/>
              <a:t>點</a:t>
            </a:r>
            <a:r>
              <a:rPr lang="zh-TW" altLang="en-US" dirty="0" smtClean="0"/>
              <a:t>擊事件抓取</a:t>
            </a:r>
            <a:r>
              <a:rPr lang="en-US" altLang="zh-TW" dirty="0" smtClean="0"/>
              <a:t>position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691" y="2010747"/>
            <a:ext cx="6892165" cy="39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8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742950"/>
          </a:xfrm>
        </p:spPr>
        <p:txBody>
          <a:bodyPr/>
          <a:lstStyle/>
          <a:p>
            <a:r>
              <a:rPr lang="zh-TW" altLang="zh-TW" dirty="0"/>
              <a:t>加入更新機制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EventsAdapter.java</a:t>
            </a:r>
            <a:endParaRPr lang="zh-TW" altLang="en-US" sz="3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65997" y="2653311"/>
            <a:ext cx="8460439" cy="22990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43352" y="3030956"/>
            <a:ext cx="3175462" cy="631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774872" y="2171700"/>
            <a:ext cx="350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另外新增方法，程式碼在下一頁</a:t>
            </a:r>
            <a:endParaRPr lang="zh-TW" altLang="en-US" dirty="0"/>
          </a:p>
        </p:txBody>
      </p:sp>
      <p:sp>
        <p:nvSpPr>
          <p:cNvPr id="11" name="向右箭號 10"/>
          <p:cNvSpPr/>
          <p:nvPr/>
        </p:nvSpPr>
        <p:spPr>
          <a:xfrm rot="17638130">
            <a:off x="7739149" y="2598121"/>
            <a:ext cx="365760" cy="2893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41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2534" y="3077320"/>
            <a:ext cx="3666931" cy="1009996"/>
          </a:xfrm>
        </p:spPr>
        <p:txBody>
          <a:bodyPr anchor="ctr" anchorCtr="1">
            <a:normAutofit/>
          </a:bodyPr>
          <a:lstStyle/>
          <a:p>
            <a:r>
              <a:rPr lang="zh-TW" altLang="en-US" b="1" dirty="0" smtClean="0"/>
              <a:t>範例原始檔案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7308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3581400"/>
          </a:xfrm>
        </p:spPr>
        <p:txBody>
          <a:bodyPr/>
          <a:lstStyle/>
          <a:p>
            <a:r>
              <a:rPr lang="zh-TW" altLang="en-US" dirty="0" smtClean="0"/>
              <a:t>使新</a:t>
            </a:r>
            <a:r>
              <a:rPr lang="zh-TW" altLang="en-US" dirty="0"/>
              <a:t>舊</a:t>
            </a:r>
            <a:r>
              <a:rPr lang="zh-TW" altLang="en-US" dirty="0" smtClean="0"/>
              <a:t>資料做比較 更新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EventsAdapter.java</a:t>
            </a:r>
            <a:endParaRPr lang="zh-TW" altLang="en-US" sz="3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32288" y="685800"/>
            <a:ext cx="6178450" cy="593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28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544429"/>
          </a:xfrm>
        </p:spPr>
        <p:txBody>
          <a:bodyPr/>
          <a:lstStyle/>
          <a:p>
            <a:r>
              <a:rPr lang="zh-TW" altLang="en-US" dirty="0" smtClean="0"/>
              <a:t>因為</a:t>
            </a:r>
            <a:r>
              <a:rPr lang="en-US" altLang="zh-TW" dirty="0" smtClean="0"/>
              <a:t>Adapter</a:t>
            </a:r>
            <a:r>
              <a:rPr lang="zh-TW" altLang="en-US" dirty="0" smtClean="0"/>
              <a:t>已經更改了，所以下一</a:t>
            </a:r>
            <a:r>
              <a:rPr lang="zh-TW" altLang="en-US" dirty="0"/>
              <a:t>步</a:t>
            </a:r>
            <a:r>
              <a:rPr lang="zh-TW" altLang="en-US" dirty="0" smtClean="0"/>
              <a:t>改寫</a:t>
            </a:r>
            <a:r>
              <a:rPr lang="en-US" altLang="zh-TW" dirty="0" err="1" smtClean="0"/>
              <a:t>setRecyclerView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EventsFragment.java</a:t>
            </a:r>
            <a:endParaRPr lang="zh-TW" altLang="en-US" sz="3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2628665" y="1973179"/>
            <a:ext cx="7317439" cy="417094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76204" y="3025833"/>
            <a:ext cx="6700058" cy="698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116"/>
          </a:xfrm>
        </p:spPr>
        <p:txBody>
          <a:bodyPr/>
          <a:lstStyle/>
          <a:p>
            <a:r>
              <a:rPr lang="en-US" altLang="zh-TW" dirty="0" smtClean="0"/>
              <a:t>*</a:t>
            </a:r>
            <a:r>
              <a:rPr lang="en-US" altLang="zh-TW" dirty="0" err="1" smtClean="0"/>
              <a:t>RecyelerView</a:t>
            </a:r>
            <a:r>
              <a:rPr lang="zh-TW" altLang="en-US" dirty="0" smtClean="0"/>
              <a:t>分割線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99" y="2298032"/>
            <a:ext cx="7049701" cy="3846094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371600" y="1491916"/>
            <a:ext cx="9601200" cy="657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smtClean="0"/>
              <a:t>判斷是否為</a:t>
            </a:r>
            <a:r>
              <a:rPr lang="en-US" altLang="zh-TW" smtClean="0"/>
              <a:t>0 </a:t>
            </a:r>
            <a:r>
              <a:rPr lang="zh-TW" altLang="zh-TW" smtClean="0"/>
              <a:t>是為了不要每更新一次</a:t>
            </a:r>
            <a:r>
              <a:rPr lang="en-US" altLang="zh-TW" smtClean="0"/>
              <a:t>recyclerView</a:t>
            </a:r>
            <a:r>
              <a:rPr lang="zh-TW" altLang="zh-TW" smtClean="0"/>
              <a:t>就重複新增分割線</a:t>
            </a:r>
          </a:p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26080" y="4680065"/>
            <a:ext cx="6849687" cy="1346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8687" y="3205066"/>
            <a:ext cx="9691395" cy="1009996"/>
          </a:xfrm>
        </p:spPr>
        <p:txBody>
          <a:bodyPr anchor="ctr" anchorCtr="1">
            <a:noAutofit/>
          </a:bodyPr>
          <a:lstStyle/>
          <a:p>
            <a:r>
              <a:rPr lang="zh-TW" altLang="en-US" b="1" dirty="0" smtClean="0"/>
              <a:t>改寫</a:t>
            </a:r>
            <a:r>
              <a:rPr lang="en-US" altLang="zh-TW" b="1" dirty="0" smtClean="0"/>
              <a:t>EventsFragment.java</a:t>
            </a:r>
            <a:r>
              <a:rPr lang="zh-TW" altLang="en-US" b="1" dirty="0" smtClean="0"/>
              <a:t>的按鈕事件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81090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EventsFragment.java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75873"/>
            <a:ext cx="9601200" cy="161925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原先傳入值</a:t>
            </a:r>
            <a:r>
              <a:rPr lang="en-US" altLang="zh-TW" dirty="0" err="1" smtClean="0"/>
              <a:t>url</a:t>
            </a:r>
            <a:r>
              <a:rPr lang="zh-TW" altLang="en-US" dirty="0" smtClean="0"/>
              <a:t>要改寫為傳入</a:t>
            </a:r>
            <a:r>
              <a:rPr lang="en-US" altLang="zh-TW" dirty="0" smtClean="0"/>
              <a:t>position</a:t>
            </a:r>
          </a:p>
          <a:p>
            <a:r>
              <a:rPr lang="zh-TW" altLang="en-US" dirty="0" smtClean="0"/>
              <a:t>將抓取圖片顯示事件寫到</a:t>
            </a:r>
            <a:r>
              <a:rPr lang="en-US" altLang="zh-TW" dirty="0" smtClean="0"/>
              <a:t>EventsViewModel.java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3449993" y="2171700"/>
            <a:ext cx="5973925" cy="4434373"/>
            <a:chOff x="3615612" y="2334384"/>
            <a:chExt cx="5742992" cy="4281020"/>
          </a:xfrm>
        </p:grpSpPr>
        <p:pic>
          <p:nvPicPr>
            <p:cNvPr id="4" name="圖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615612" y="2334384"/>
              <a:ext cx="5742992" cy="428102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870580" y="2976465"/>
              <a:ext cx="783771" cy="26125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312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8200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EventsViewModel.java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480" y="2128517"/>
            <a:ext cx="9331577" cy="3927634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371600" y="1290317"/>
            <a:ext cx="9601200" cy="161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宣</a:t>
            </a:r>
            <a:r>
              <a:rPr lang="zh-TW" altLang="en-US" dirty="0"/>
              <a:t>告</a:t>
            </a:r>
          </a:p>
        </p:txBody>
      </p:sp>
    </p:spTree>
    <p:extLst>
      <p:ext uri="{BB962C8B-B14F-4D97-AF65-F5344CB8AC3E}">
        <p14:creationId xmlns:p14="http://schemas.microsoft.com/office/powerpoint/2010/main" val="189335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45532"/>
            <a:ext cx="9601200" cy="826168"/>
          </a:xfrm>
        </p:spPr>
        <p:txBody>
          <a:bodyPr/>
          <a:lstStyle/>
          <a:p>
            <a:r>
              <a:rPr lang="zh-TW" altLang="zh-TW" dirty="0"/>
              <a:t>設定將點擊位置傳入的方法</a:t>
            </a:r>
          </a:p>
          <a:p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EventsViewModel.java</a:t>
            </a:r>
            <a:endParaRPr lang="zh-TW" altLang="en-US" sz="3200" dirty="0"/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809380" y="2171700"/>
            <a:ext cx="9592627" cy="360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3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032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EventsViewModel.java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82551"/>
            <a:ext cx="9601200" cy="561473"/>
          </a:xfrm>
        </p:spPr>
        <p:txBody>
          <a:bodyPr/>
          <a:lstStyle/>
          <a:p>
            <a:r>
              <a:rPr lang="zh-TW" altLang="zh-TW" dirty="0"/>
              <a:t>利用傳入的</a:t>
            </a:r>
            <a:r>
              <a:rPr lang="zh-TW" altLang="zh-TW" dirty="0" smtClean="0"/>
              <a:t>位置</a:t>
            </a:r>
            <a:r>
              <a:rPr lang="zh-TW" altLang="en-US" dirty="0" smtClean="0"/>
              <a:t>，</a:t>
            </a:r>
            <a:r>
              <a:rPr lang="zh-TW" altLang="zh-TW" dirty="0" smtClean="0"/>
              <a:t>抓取</a:t>
            </a:r>
            <a:r>
              <a:rPr lang="en-US" altLang="zh-TW" dirty="0"/>
              <a:t>position</a:t>
            </a:r>
            <a:r>
              <a:rPr lang="zh-TW" altLang="zh-TW" dirty="0"/>
              <a:t>對應的</a:t>
            </a:r>
            <a:r>
              <a:rPr lang="en-US" altLang="zh-TW" dirty="0" err="1" smtClean="0"/>
              <a:t>url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60610" y="2599394"/>
            <a:ext cx="9354786" cy="25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6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EventsFragment.java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43263"/>
            <a:ext cx="9601200" cy="3581400"/>
          </a:xfrm>
        </p:spPr>
        <p:txBody>
          <a:bodyPr/>
          <a:lstStyle/>
          <a:p>
            <a:r>
              <a:rPr lang="zh-TW" altLang="zh-TW" dirty="0"/>
              <a:t>改寫按鈕事件</a:t>
            </a:r>
            <a:r>
              <a:rPr lang="zh-TW" altLang="zh-TW" dirty="0" smtClean="0"/>
              <a:t>內容</a:t>
            </a:r>
            <a:endParaRPr lang="en-US" altLang="zh-TW" dirty="0" smtClean="0"/>
          </a:p>
          <a:p>
            <a:r>
              <a:rPr lang="zh-TW" altLang="en-US" dirty="0" smtClean="0"/>
              <a:t>使</a:t>
            </a:r>
            <a:r>
              <a:rPr lang="zh-TW" altLang="en-US" dirty="0"/>
              <a:t>點</a:t>
            </a:r>
            <a:r>
              <a:rPr lang="zh-TW" altLang="en-US" dirty="0" smtClean="0"/>
              <a:t>擊設定</a:t>
            </a:r>
            <a:r>
              <a:rPr lang="en-US" altLang="zh-TW" dirty="0" smtClean="0"/>
              <a:t>Bundle</a:t>
            </a:r>
            <a:r>
              <a:rPr lang="zh-TW" altLang="en-US" dirty="0" smtClean="0"/>
              <a:t>為</a:t>
            </a:r>
            <a:r>
              <a:rPr lang="en-US" altLang="zh-TW" dirty="0" err="1" smtClean="0"/>
              <a:t>ur</a:t>
            </a:r>
            <a:r>
              <a:rPr lang="en-US" altLang="zh-TW" dirty="0" err="1"/>
              <a:t>l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4737939" y="1314798"/>
            <a:ext cx="6309506" cy="5272614"/>
            <a:chOff x="4887228" y="1548063"/>
            <a:chExt cx="5745312" cy="4796857"/>
          </a:xfrm>
        </p:grpSpPr>
        <p:pic>
          <p:nvPicPr>
            <p:cNvPr id="5" name="圖片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887228" y="1548063"/>
              <a:ext cx="5745312" cy="479685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6096730" y="2066815"/>
              <a:ext cx="939338" cy="415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279114" y="2551825"/>
              <a:ext cx="4297680" cy="9642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65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4825" y="3233058"/>
            <a:ext cx="8702350" cy="1009996"/>
          </a:xfrm>
        </p:spPr>
        <p:txBody>
          <a:bodyPr anchor="ctr" anchorCtr="1">
            <a:normAutofit/>
          </a:bodyPr>
          <a:lstStyle/>
          <a:p>
            <a:r>
              <a:rPr lang="zh-TW" altLang="en-US" b="1" dirty="0" smtClean="0"/>
              <a:t>使用</a:t>
            </a:r>
            <a:r>
              <a:rPr lang="en-US" altLang="zh-TW" b="1" dirty="0" err="1" smtClean="0"/>
              <a:t>Glis</a:t>
            </a:r>
            <a:r>
              <a:rPr lang="zh-TW" altLang="en-US" b="1" dirty="0" smtClean="0"/>
              <a:t>直接下載圖片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2854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4242"/>
          </a:xfrm>
        </p:spPr>
        <p:txBody>
          <a:bodyPr/>
          <a:lstStyle/>
          <a:p>
            <a:r>
              <a:rPr lang="en-US" altLang="zh-TW" dirty="0" smtClean="0"/>
              <a:t>MainActivity.java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1289419" y="6120877"/>
            <a:ext cx="356712" cy="404614"/>
          </a:xfrm>
        </p:spPr>
        <p:txBody>
          <a:bodyPr/>
          <a:lstStyle/>
          <a:p>
            <a:fld id="{9DEF505D-2C14-4FDA-B8D5-29F21CB9E89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595" y="1463293"/>
            <a:ext cx="6599210" cy="519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ImageHelper.java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07452"/>
            <a:ext cx="9601200" cy="945482"/>
          </a:xfrm>
        </p:spPr>
        <p:txBody>
          <a:bodyPr/>
          <a:lstStyle/>
          <a:p>
            <a:r>
              <a:rPr lang="zh-TW" altLang="zh-TW" dirty="0"/>
              <a:t>新增</a:t>
            </a:r>
            <a:r>
              <a:rPr lang="en-US" altLang="zh-TW" dirty="0"/>
              <a:t>layout</a:t>
            </a:r>
            <a:r>
              <a:rPr lang="zh-TW" altLang="zh-TW" dirty="0"/>
              <a:t>的</a:t>
            </a:r>
            <a:r>
              <a:rPr lang="en-US" altLang="zh-TW" dirty="0"/>
              <a:t>Image</a:t>
            </a:r>
            <a:r>
              <a:rPr lang="zh-TW" altLang="zh-TW" dirty="0"/>
              <a:t>設定方法</a:t>
            </a:r>
          </a:p>
          <a:p>
            <a:r>
              <a:rPr lang="zh-TW" altLang="zh-TW" dirty="0"/>
              <a:t>原先使用</a:t>
            </a:r>
            <a:r>
              <a:rPr lang="en-US" altLang="zh-TW" dirty="0" err="1"/>
              <a:t>ImageHelper</a:t>
            </a:r>
            <a:r>
              <a:rPr lang="en-US" altLang="zh-TW" dirty="0"/>
              <a:t> </a:t>
            </a:r>
            <a:r>
              <a:rPr lang="zh-TW" altLang="zh-TW" dirty="0"/>
              <a:t>需要載入圖片</a:t>
            </a:r>
            <a:r>
              <a:rPr lang="zh-TW" altLang="zh-TW" dirty="0" smtClean="0"/>
              <a:t>時</a:t>
            </a:r>
            <a:r>
              <a:rPr lang="zh-TW" altLang="en-US" dirty="0" smtClean="0"/>
              <a:t>，</a:t>
            </a:r>
            <a:r>
              <a:rPr lang="zh-TW" altLang="zh-TW" dirty="0" smtClean="0"/>
              <a:t>引用</a:t>
            </a:r>
            <a:r>
              <a:rPr lang="zh-TW" altLang="zh-TW" dirty="0"/>
              <a:t>方法</a:t>
            </a: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802900" y="1046195"/>
            <a:ext cx="3860366" cy="5158663"/>
            <a:chOff x="7700262" y="1307452"/>
            <a:chExt cx="3579629" cy="4908883"/>
          </a:xfrm>
        </p:grpSpPr>
        <p:pic>
          <p:nvPicPr>
            <p:cNvPr id="4" name="圖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700262" y="1307452"/>
              <a:ext cx="3579629" cy="490888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700262" y="4674637"/>
              <a:ext cx="3579629" cy="154169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551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gradle</a:t>
            </a:r>
            <a:r>
              <a:rPr lang="en-US" altLang="zh-TW" sz="3200" dirty="0" smtClean="0"/>
              <a:t>(app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76569"/>
            <a:ext cx="9601200" cy="158014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為了使用功能，使</a:t>
            </a:r>
            <a:r>
              <a:rPr lang="zh-TW" altLang="zh-TW" dirty="0" smtClean="0"/>
              <a:t>傳</a:t>
            </a:r>
            <a:r>
              <a:rPr lang="zh-TW" altLang="zh-TW" dirty="0"/>
              <a:t>入</a:t>
            </a:r>
            <a:r>
              <a:rPr lang="en-US" altLang="zh-TW" dirty="0" err="1"/>
              <a:t>url</a:t>
            </a:r>
            <a:r>
              <a:rPr lang="zh-TW" altLang="zh-TW" dirty="0"/>
              <a:t>可以直接下載</a:t>
            </a:r>
            <a:r>
              <a:rPr lang="zh-TW" altLang="zh-TW" dirty="0" smtClean="0"/>
              <a:t>圖片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err="1" smtClean="0"/>
              <a:t>gradle.app</a:t>
            </a:r>
            <a:r>
              <a:rPr lang="zh-TW" altLang="en-US" dirty="0" smtClean="0"/>
              <a:t>裡下載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77238" y="2962469"/>
            <a:ext cx="8016291" cy="101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ImageHelper.java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26113"/>
            <a:ext cx="9601200" cy="3581400"/>
          </a:xfrm>
        </p:spPr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 smtClean="0"/>
              <a:t>ImgHelper.java</a:t>
            </a:r>
            <a:r>
              <a:rPr lang="zh-TW" altLang="zh-TW" dirty="0" smtClean="0"/>
              <a:t>裡新增</a:t>
            </a:r>
            <a:r>
              <a:rPr lang="zh-TW" altLang="en-US" dirty="0" smtClean="0"/>
              <a:t>此方</a:t>
            </a:r>
            <a:r>
              <a:rPr lang="zh-TW" altLang="en-US" dirty="0"/>
              <a:t>法</a:t>
            </a:r>
            <a:endParaRPr lang="en-US" altLang="zh-TW" dirty="0" smtClean="0"/>
          </a:p>
          <a:p>
            <a:r>
              <a:rPr lang="zh-TW" altLang="en-US" dirty="0" smtClean="0"/>
              <a:t>之後即可在</a:t>
            </a:r>
            <a:r>
              <a:rPr lang="en-US" altLang="zh-TW" dirty="0" smtClean="0"/>
              <a:t>layout</a:t>
            </a:r>
            <a:r>
              <a:rPr lang="zh-TW" altLang="en-US" dirty="0" smtClean="0"/>
              <a:t>裡用 </a:t>
            </a:r>
            <a:r>
              <a:rPr lang="en-US" altLang="zh-TW" dirty="0" err="1" smtClean="0"/>
              <a:t>app:imageUrl</a:t>
            </a:r>
            <a:r>
              <a:rPr lang="zh-TW" altLang="en-US" dirty="0" smtClean="0"/>
              <a:t> 設定</a:t>
            </a:r>
            <a:endParaRPr lang="en-US" altLang="zh-TW" dirty="0" smtClean="0"/>
          </a:p>
          <a:p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3286" y="2591956"/>
            <a:ext cx="8102015" cy="24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44825" y="3195735"/>
            <a:ext cx="8702350" cy="1009996"/>
          </a:xfrm>
        </p:spPr>
        <p:txBody>
          <a:bodyPr anchor="ctr" anchorCtr="1">
            <a:normAutofit/>
          </a:bodyPr>
          <a:lstStyle/>
          <a:p>
            <a:r>
              <a:rPr lang="en-US" altLang="zh-TW" b="1" dirty="0" err="1" smtClean="0"/>
              <a:t>RecyclerView</a:t>
            </a:r>
            <a:r>
              <a:rPr lang="zh-TW" altLang="en-US" b="1" dirty="0" smtClean="0"/>
              <a:t>的</a:t>
            </a:r>
            <a:r>
              <a:rPr lang="en-US" altLang="zh-TW" b="1" dirty="0" smtClean="0"/>
              <a:t>layout</a:t>
            </a:r>
            <a:r>
              <a:rPr lang="zh-TW" altLang="en-US" b="1" dirty="0" smtClean="0"/>
              <a:t>資料設定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2327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layout_events_recyclerview.xml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93177"/>
            <a:ext cx="9601200" cy="1557046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使用</a:t>
            </a:r>
            <a:r>
              <a:rPr lang="en-US" altLang="zh-TW" dirty="0" smtClean="0"/>
              <a:t>Binding</a:t>
            </a:r>
            <a:r>
              <a:rPr lang="zh-TW" altLang="zh-TW" dirty="0" smtClean="0"/>
              <a:t>剛</a:t>
            </a:r>
            <a:r>
              <a:rPr lang="zh-TW" altLang="zh-TW" dirty="0"/>
              <a:t>加入的</a:t>
            </a:r>
            <a:r>
              <a:rPr lang="en-US" altLang="zh-TW" dirty="0" smtClean="0"/>
              <a:t>item</a:t>
            </a:r>
            <a:r>
              <a:rPr lang="zh-TW" altLang="zh-TW" dirty="0" smtClean="0"/>
              <a:t>資料</a:t>
            </a:r>
            <a:endParaRPr lang="zh-TW" altLang="zh-TW" dirty="0"/>
          </a:p>
          <a:p>
            <a:r>
              <a:rPr lang="zh-TW" altLang="en-US" dirty="0" smtClean="0"/>
              <a:t>因為引入的是</a:t>
            </a:r>
            <a:r>
              <a:rPr lang="en-US" altLang="zh-TW" dirty="0" err="1" smtClean="0"/>
              <a:t>EventsInfo</a:t>
            </a:r>
            <a:r>
              <a:rPr lang="zh-TW" altLang="en-US" dirty="0" smtClean="0"/>
              <a:t>，所以可以直接做資料設定</a:t>
            </a:r>
            <a:endParaRPr lang="en-US" altLang="zh-TW" dirty="0" smtClean="0"/>
          </a:p>
          <a:p>
            <a:r>
              <a:rPr lang="zh-TW" altLang="en-US" dirty="0" smtClean="0"/>
              <a:t>變數名稱</a:t>
            </a:r>
            <a:r>
              <a:rPr lang="zh-TW" altLang="en-US" dirty="0"/>
              <a:t>要</a:t>
            </a:r>
            <a:r>
              <a:rPr lang="zh-TW" altLang="en-US" dirty="0" smtClean="0"/>
              <a:t>打對，否則會</a:t>
            </a:r>
            <a:r>
              <a:rPr lang="en-US" altLang="zh-TW" dirty="0" smtClean="0"/>
              <a:t>Binding</a:t>
            </a:r>
            <a:r>
              <a:rPr lang="zh-TW" altLang="en-US" dirty="0" smtClean="0"/>
              <a:t>錯誤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6850" y="2786062"/>
            <a:ext cx="6332371" cy="340619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818021" y="5342021"/>
            <a:ext cx="4459705" cy="593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19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layout_events_recyclerview.xml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3021" y="1308809"/>
            <a:ext cx="4538357" cy="506830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231178" y="2972394"/>
            <a:ext cx="2044931" cy="2244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05498" y="5906787"/>
            <a:ext cx="2219498" cy="25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441378" y="5712468"/>
            <a:ext cx="336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 smtClean="0"/>
              <a:t>更改</a:t>
            </a:r>
            <a:r>
              <a:rPr lang="en-US" altLang="zh-TW" dirty="0"/>
              <a:t>item</a:t>
            </a:r>
            <a:r>
              <a:rPr lang="zh-TW" altLang="zh-TW" dirty="0"/>
              <a:t>裡的</a:t>
            </a:r>
            <a:r>
              <a:rPr lang="zh-TW" altLang="zh-TW" dirty="0" smtClean="0"/>
              <a:t>資料</a:t>
            </a:r>
            <a:endParaRPr lang="en-US" altLang="zh-TW" dirty="0" smtClean="0"/>
          </a:p>
          <a:p>
            <a:r>
              <a:rPr lang="zh-TW" altLang="zh-TW" dirty="0" smtClean="0"/>
              <a:t>可</a:t>
            </a:r>
            <a:r>
              <a:rPr lang="zh-TW" altLang="zh-TW" dirty="0"/>
              <a:t>直接更改</a:t>
            </a:r>
            <a:r>
              <a:rPr lang="en-US" altLang="zh-TW" dirty="0"/>
              <a:t>View</a:t>
            </a:r>
            <a:r>
              <a:rPr lang="zh-TW" altLang="zh-TW" dirty="0"/>
              <a:t>上的資料</a:t>
            </a:r>
          </a:p>
        </p:txBody>
      </p:sp>
    </p:spTree>
    <p:extLst>
      <p:ext uri="{BB962C8B-B14F-4D97-AF65-F5344CB8AC3E}">
        <p14:creationId xmlns:p14="http://schemas.microsoft.com/office/powerpoint/2010/main" val="40551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3127" y="3121090"/>
            <a:ext cx="8702350" cy="1009996"/>
          </a:xfrm>
        </p:spPr>
        <p:txBody>
          <a:bodyPr anchor="ctr" anchorCtr="1">
            <a:normAutofit/>
          </a:bodyPr>
          <a:lstStyle/>
          <a:p>
            <a:r>
              <a:rPr lang="zh-TW" altLang="en-US" b="1" dirty="0" smtClean="0"/>
              <a:t>啟動</a:t>
            </a:r>
            <a:r>
              <a:rPr lang="en-US" altLang="zh-TW" b="1" dirty="0" smtClean="0"/>
              <a:t>Adapter</a:t>
            </a:r>
            <a:r>
              <a:rPr lang="zh-TW" altLang="en-US" b="1" dirty="0" smtClean="0"/>
              <a:t>的更新機制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995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EventsViewModel.java</a:t>
            </a:r>
            <a:r>
              <a:rPr lang="zh-TW" altLang="zh-TW" sz="3200" dirty="0"/>
              <a:t/>
            </a:r>
            <a:br>
              <a:rPr lang="zh-TW" altLang="zh-TW" sz="3200" dirty="0"/>
            </a:b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67509"/>
            <a:ext cx="9601200" cy="565484"/>
          </a:xfrm>
        </p:spPr>
        <p:txBody>
          <a:bodyPr/>
          <a:lstStyle/>
          <a:p>
            <a:r>
              <a:rPr lang="zh-TW" altLang="zh-TW" dirty="0"/>
              <a:t>將原先儲存的</a:t>
            </a:r>
            <a:r>
              <a:rPr lang="en-US" altLang="zh-TW" dirty="0"/>
              <a:t>List</a:t>
            </a:r>
            <a:r>
              <a:rPr lang="zh-TW" altLang="zh-TW" dirty="0"/>
              <a:t>改為</a:t>
            </a:r>
            <a:r>
              <a:rPr lang="en-US" altLang="zh-TW" dirty="0" err="1" smtClean="0"/>
              <a:t>MutableLiveData</a:t>
            </a:r>
            <a:r>
              <a:rPr lang="zh-TW" altLang="en-US" dirty="0" smtClean="0"/>
              <a:t>，使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內容變動時，可以被監聽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28616" y="1694743"/>
            <a:ext cx="7515542" cy="1005639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371600" y="2850330"/>
            <a:ext cx="9601200" cy="55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zh-TW" dirty="0" smtClean="0"/>
              <a:t>因為改為</a:t>
            </a:r>
            <a:r>
              <a:rPr lang="en-US" altLang="zh-TW" dirty="0" err="1" smtClean="0"/>
              <a:t>MutableLiveData</a:t>
            </a:r>
            <a:r>
              <a:rPr lang="en-US" altLang="zh-TW" dirty="0" smtClean="0"/>
              <a:t> </a:t>
            </a:r>
            <a:r>
              <a:rPr lang="zh-TW" altLang="zh-TW" dirty="0" smtClean="0"/>
              <a:t>資料儲存要改為</a:t>
            </a:r>
            <a:r>
              <a:rPr lang="en-US" altLang="zh-TW" dirty="0" err="1" smtClean="0"/>
              <a:t>postValue</a:t>
            </a:r>
            <a:endParaRPr lang="zh-TW" altLang="zh-TW" dirty="0" smtClean="0"/>
          </a:p>
          <a:p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559601" y="3379012"/>
            <a:ext cx="5453769" cy="3339296"/>
            <a:chOff x="3214370" y="2171700"/>
            <a:chExt cx="6603398" cy="4357437"/>
          </a:xfrm>
        </p:grpSpPr>
        <p:pic>
          <p:nvPicPr>
            <p:cNvPr id="6" name="圖片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214370" y="2171700"/>
              <a:ext cx="6603398" cy="4357437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4156364" y="4256116"/>
              <a:ext cx="3133898" cy="13050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626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EventsFragment.java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16783"/>
            <a:ext cx="9601200" cy="528387"/>
          </a:xfrm>
        </p:spPr>
        <p:txBody>
          <a:bodyPr/>
          <a:lstStyle/>
          <a:p>
            <a:r>
              <a:rPr lang="zh-TW" altLang="zh-TW" dirty="0"/>
              <a:t>因為將資料直接</a:t>
            </a:r>
            <a:r>
              <a:rPr lang="en-US" altLang="zh-TW" dirty="0"/>
              <a:t>post</a:t>
            </a:r>
            <a:r>
              <a:rPr lang="zh-TW" altLang="zh-TW" dirty="0"/>
              <a:t>到</a:t>
            </a:r>
            <a:r>
              <a:rPr lang="en-US" altLang="zh-TW" dirty="0"/>
              <a:t>List</a:t>
            </a:r>
            <a:r>
              <a:rPr lang="zh-TW" altLang="zh-TW" dirty="0"/>
              <a:t>上</a:t>
            </a:r>
            <a:r>
              <a:rPr lang="zh-TW" altLang="zh-TW" dirty="0" smtClean="0"/>
              <a:t>了</a:t>
            </a:r>
            <a:r>
              <a:rPr lang="zh-TW" altLang="en-US" dirty="0" smtClean="0"/>
              <a:t>，</a:t>
            </a:r>
            <a:r>
              <a:rPr lang="zh-TW" altLang="zh-TW" dirty="0" smtClean="0"/>
              <a:t>所以</a:t>
            </a:r>
            <a:r>
              <a:rPr lang="zh-TW" altLang="zh-TW" dirty="0"/>
              <a:t>不需要額外</a:t>
            </a:r>
            <a:r>
              <a:rPr lang="zh-TW" altLang="zh-TW" dirty="0" smtClean="0"/>
              <a:t>儲存</a:t>
            </a:r>
            <a:r>
              <a:rPr lang="zh-TW" altLang="en-US" dirty="0" smtClean="0"/>
              <a:t>，</a:t>
            </a:r>
            <a:r>
              <a:rPr lang="zh-TW" altLang="zh-TW" dirty="0" smtClean="0"/>
              <a:t>更新</a:t>
            </a:r>
            <a:r>
              <a:rPr lang="zh-TW" altLang="zh-TW" dirty="0"/>
              <a:t>時也會自動更新上去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64449" y="2028632"/>
            <a:ext cx="9626808" cy="41948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12552" y="3869659"/>
            <a:ext cx="4325162" cy="1056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07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EventsFragment.java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993608"/>
          </a:xfrm>
        </p:spPr>
        <p:txBody>
          <a:bodyPr/>
          <a:lstStyle/>
          <a:p>
            <a:r>
              <a:rPr lang="zh-TW" altLang="zh-TW" dirty="0" smtClean="0"/>
              <a:t>將</a:t>
            </a:r>
            <a:r>
              <a:rPr lang="en-US" altLang="zh-TW" dirty="0"/>
              <a:t>Adapter</a:t>
            </a:r>
            <a:r>
              <a:rPr lang="zh-TW" altLang="zh-TW" dirty="0"/>
              <a:t>宣告改</a:t>
            </a:r>
            <a:r>
              <a:rPr lang="zh-TW" altLang="zh-TW" dirty="0" smtClean="0"/>
              <a:t>為</a:t>
            </a:r>
            <a:r>
              <a:rPr lang="zh-TW" altLang="en-US" dirty="0" smtClean="0"/>
              <a:t>剛改好的</a:t>
            </a:r>
            <a:r>
              <a:rPr lang="en-US" altLang="zh-TW" dirty="0" smtClean="0"/>
              <a:t>Adapter</a:t>
            </a:r>
            <a:r>
              <a:rPr lang="zh-TW" altLang="en-US" dirty="0" smtClean="0"/>
              <a:t>名稱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7550" y="2422358"/>
            <a:ext cx="8367339" cy="306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7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MainActivity.java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427" y="1428749"/>
            <a:ext cx="7074341" cy="50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2368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EventsFragment.java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588168"/>
            <a:ext cx="9601200" cy="465221"/>
          </a:xfrm>
        </p:spPr>
        <p:txBody>
          <a:bodyPr/>
          <a:lstStyle/>
          <a:p>
            <a:r>
              <a:rPr lang="zh-TW" altLang="en-US" dirty="0" smtClean="0"/>
              <a:t>當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資料變動會呼叫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190140" y="2053389"/>
            <a:ext cx="6645910" cy="40716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131425" y="3632662"/>
            <a:ext cx="4472248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137265" y="2726575"/>
            <a:ext cx="2111433" cy="357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5903496" y="1539614"/>
            <a:ext cx="6179648" cy="1128771"/>
            <a:chOff x="5903495" y="1539614"/>
            <a:chExt cx="6288505" cy="1128771"/>
          </a:xfrm>
        </p:grpSpPr>
        <p:sp>
          <p:nvSpPr>
            <p:cNvPr id="5" name="文字方塊 4"/>
            <p:cNvSpPr txBox="1"/>
            <p:nvPr/>
          </p:nvSpPr>
          <p:spPr>
            <a:xfrm>
              <a:off x="5903495" y="1539614"/>
              <a:ext cx="62885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zh-TW" b="1" dirty="0">
                  <a:solidFill>
                    <a:srgbClr val="FF0000"/>
                  </a:solidFill>
                </a:rPr>
                <a:t>接著將原本設定為</a:t>
              </a:r>
              <a:r>
                <a:rPr lang="en-US" altLang="zh-TW" b="1" dirty="0" err="1">
                  <a:solidFill>
                    <a:srgbClr val="FF0000"/>
                  </a:solidFill>
                </a:rPr>
                <a:t>EventsApi.ListEvents</a:t>
              </a:r>
              <a:r>
                <a:rPr lang="zh-TW" altLang="zh-TW" b="1" dirty="0">
                  <a:solidFill>
                    <a:srgbClr val="FF0000"/>
                  </a:solidFill>
                </a:rPr>
                <a:t>改為 </a:t>
              </a:r>
              <a:r>
                <a:rPr lang="en-US" altLang="zh-TW" b="1" dirty="0" err="1">
                  <a:solidFill>
                    <a:srgbClr val="FF0000"/>
                  </a:solidFill>
                </a:rPr>
                <a:t>EventsInfo</a:t>
              </a:r>
              <a:endParaRPr lang="zh-TW" altLang="zh-TW" b="1" dirty="0">
                <a:solidFill>
                  <a:srgbClr val="FF0000"/>
                </a:solidFill>
              </a:endParaRPr>
            </a:p>
            <a:p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線單箭頭接點 8"/>
            <p:cNvCxnSpPr/>
            <p:nvPr/>
          </p:nvCxnSpPr>
          <p:spPr>
            <a:xfrm flipV="1">
              <a:off x="6367549" y="1862779"/>
              <a:ext cx="307571" cy="8056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/>
          <p:cNvSpPr txBox="1"/>
          <p:nvPr/>
        </p:nvSpPr>
        <p:spPr>
          <a:xfrm>
            <a:off x="6172200" y="3299529"/>
            <a:ext cx="2351314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啟動更新機制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6116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EventsViewModel.java</a:t>
            </a:r>
            <a:endParaRPr lang="zh-TW" altLang="zh-TW" sz="3200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57245" y="1475955"/>
            <a:ext cx="5629910" cy="514350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03951" y="2222192"/>
            <a:ext cx="6736498" cy="42150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520258" y="1678154"/>
            <a:ext cx="1507318" cy="3187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474185" y="3883231"/>
            <a:ext cx="1537854" cy="349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6537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EventsModel.java</a:t>
            </a:r>
            <a:r>
              <a:rPr lang="zh-TW" altLang="zh-TW" sz="3200" dirty="0"/>
              <a:t/>
            </a:r>
            <a:br>
              <a:rPr lang="zh-TW" altLang="zh-TW" sz="3200" dirty="0"/>
            </a:br>
            <a:endParaRPr lang="zh-TW" altLang="en-US" sz="3200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0350" y="1507958"/>
            <a:ext cx="6322829" cy="49830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9818" y="2926080"/>
            <a:ext cx="1197033" cy="266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5320145" y="5370022"/>
            <a:ext cx="1188720" cy="266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1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EventsRequest.java</a:t>
            </a:r>
            <a:r>
              <a:rPr lang="zh-TW" altLang="zh-TW" sz="3200" dirty="0"/>
              <a:t/>
            </a:r>
            <a:br>
              <a:rPr lang="zh-TW" altLang="zh-TW" sz="3200" dirty="0"/>
            </a:br>
            <a:endParaRPr lang="zh-TW" altLang="en-US" sz="3200" dirty="0"/>
          </a:p>
        </p:txBody>
      </p:sp>
      <p:grpSp>
        <p:nvGrpSpPr>
          <p:cNvPr id="6" name="群組 5"/>
          <p:cNvGrpSpPr/>
          <p:nvPr/>
        </p:nvGrpSpPr>
        <p:grpSpPr>
          <a:xfrm>
            <a:off x="2008665" y="1569267"/>
            <a:ext cx="9216062" cy="4504962"/>
            <a:chOff x="2727122" y="1979814"/>
            <a:chExt cx="8120987" cy="3805843"/>
          </a:xfrm>
        </p:grpSpPr>
        <p:pic>
          <p:nvPicPr>
            <p:cNvPr id="4" name="圖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27122" y="1979814"/>
              <a:ext cx="8120987" cy="3805843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397433" y="5261956"/>
              <a:ext cx="1886989" cy="3408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17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EventsApi.java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2381158" y="1428750"/>
            <a:ext cx="8489005" cy="5121340"/>
            <a:chOff x="2773044" y="1580832"/>
            <a:chExt cx="7878913" cy="4611421"/>
          </a:xfrm>
        </p:grpSpPr>
        <p:pic>
          <p:nvPicPr>
            <p:cNvPr id="4" name="圖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73044" y="1580832"/>
              <a:ext cx="7878913" cy="4611421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374967" y="1828800"/>
              <a:ext cx="1396538" cy="3429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059084" y="2676698"/>
              <a:ext cx="4114800" cy="299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3374967" y="4148051"/>
              <a:ext cx="3225338" cy="8312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3127" y="3121090"/>
            <a:ext cx="8702350" cy="1009996"/>
          </a:xfrm>
        </p:spPr>
        <p:txBody>
          <a:bodyPr anchor="ctr" anchorCtr="1">
            <a:normAutofit/>
          </a:bodyPr>
          <a:lstStyle/>
          <a:p>
            <a:r>
              <a:rPr lang="en-US" altLang="zh-TW" b="1" dirty="0" smtClean="0"/>
              <a:t>View</a:t>
            </a:r>
            <a:r>
              <a:rPr lang="zh-TW" altLang="en-US" b="1" dirty="0" smtClean="0"/>
              <a:t>元件顯示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4891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032"/>
          </a:xfrm>
        </p:spPr>
        <p:txBody>
          <a:bodyPr/>
          <a:lstStyle/>
          <a:p>
            <a:r>
              <a:rPr lang="en-US" altLang="zh-TW" sz="3200" dirty="0" smtClean="0"/>
              <a:t>EventsFragment.java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59832"/>
            <a:ext cx="9601200" cy="561473"/>
          </a:xfrm>
        </p:spPr>
        <p:txBody>
          <a:bodyPr/>
          <a:lstStyle/>
          <a:p>
            <a:r>
              <a:rPr lang="zh-TW" altLang="zh-TW" dirty="0"/>
              <a:t>將</a:t>
            </a:r>
            <a:r>
              <a:rPr lang="en-US" altLang="zh-TW" dirty="0"/>
              <a:t>Binding</a:t>
            </a:r>
            <a:r>
              <a:rPr lang="zh-TW" altLang="zh-TW" dirty="0"/>
              <a:t>設定的顯示元件 改寫到</a:t>
            </a:r>
            <a:r>
              <a:rPr lang="en-US" altLang="zh-TW" dirty="0" err="1"/>
              <a:t>ViewModel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49244" y="2021304"/>
            <a:ext cx="7441911" cy="442937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00647" y="4031673"/>
            <a:ext cx="4480560" cy="72320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29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EventsViewModel.java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8750"/>
            <a:ext cx="9601200" cy="742950"/>
          </a:xfrm>
        </p:spPr>
        <p:txBody>
          <a:bodyPr/>
          <a:lstStyle/>
          <a:p>
            <a:r>
              <a:rPr lang="zh-TW" altLang="zh-TW" dirty="0" smtClean="0"/>
              <a:t>宣告</a:t>
            </a:r>
            <a:r>
              <a:rPr lang="zh-TW" altLang="en-US" dirty="0" smtClean="0"/>
              <a:t>控制</a:t>
            </a:r>
            <a:r>
              <a:rPr lang="en-US" altLang="zh-TW" dirty="0" err="1" smtClean="0"/>
              <a:t>ProgressBar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SwipeRefreshLayout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RecyclerView</a:t>
            </a:r>
            <a:r>
              <a:rPr lang="zh-TW" altLang="en-US" dirty="0" smtClean="0"/>
              <a:t>的顯示</a:t>
            </a:r>
            <a:r>
              <a:rPr lang="en-US" altLang="zh-TW" dirty="0" smtClean="0"/>
              <a:t>Boolean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84917" y="2733675"/>
            <a:ext cx="8210367" cy="18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45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EventsViewModel.java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65333" y="1320364"/>
            <a:ext cx="9601200" cy="729915"/>
          </a:xfrm>
        </p:spPr>
        <p:txBody>
          <a:bodyPr/>
          <a:lstStyle/>
          <a:p>
            <a:r>
              <a:rPr lang="zh-TW" altLang="zh-TW" dirty="0"/>
              <a:t>當顯示元件狀態需要更改</a:t>
            </a:r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 rotWithShape="1">
          <a:blip r:embed="rId2"/>
          <a:srcRect t="6603"/>
          <a:stretch/>
        </p:blipFill>
        <p:spPr>
          <a:xfrm>
            <a:off x="2713807" y="2171700"/>
            <a:ext cx="7335263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2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2368"/>
          </a:xfrm>
        </p:spPr>
        <p:txBody>
          <a:bodyPr/>
          <a:lstStyle/>
          <a:p>
            <a:r>
              <a:rPr lang="en-US" altLang="zh-TW" sz="3200" dirty="0" smtClean="0"/>
              <a:t>EventsFragment.java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87378"/>
            <a:ext cx="9601200" cy="601579"/>
          </a:xfrm>
        </p:spPr>
        <p:txBody>
          <a:bodyPr/>
          <a:lstStyle/>
          <a:p>
            <a:r>
              <a:rPr lang="zh-TW" altLang="en-US" dirty="0" smtClean="0"/>
              <a:t>直接使用</a:t>
            </a:r>
            <a:r>
              <a:rPr lang="en-US" altLang="zh-TW" dirty="0" smtClean="0"/>
              <a:t>EventsViewModel.java</a:t>
            </a:r>
            <a:r>
              <a:rPr lang="zh-TW" altLang="en-US" dirty="0" smtClean="0"/>
              <a:t>的方</a:t>
            </a:r>
            <a:r>
              <a:rPr lang="zh-TW" altLang="en-US" dirty="0"/>
              <a:t>法</a:t>
            </a:r>
          </a:p>
        </p:txBody>
      </p:sp>
      <p:grpSp>
        <p:nvGrpSpPr>
          <p:cNvPr id="6" name="群組 5"/>
          <p:cNvGrpSpPr/>
          <p:nvPr/>
        </p:nvGrpSpPr>
        <p:grpSpPr>
          <a:xfrm>
            <a:off x="2255932" y="1888957"/>
            <a:ext cx="8175691" cy="4465190"/>
            <a:chOff x="2339908" y="2053389"/>
            <a:chExt cx="7622240" cy="4124325"/>
          </a:xfrm>
        </p:grpSpPr>
        <p:pic>
          <p:nvPicPr>
            <p:cNvPr id="4" name="圖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339908" y="2053389"/>
              <a:ext cx="7622240" cy="412432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582779" y="4507832"/>
              <a:ext cx="5630779" cy="15400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617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MainActivity.java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039" y="1615363"/>
            <a:ext cx="7409627" cy="503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1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2368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fragment_events.xml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42936"/>
            <a:ext cx="9601200" cy="1251285"/>
          </a:xfrm>
        </p:spPr>
        <p:txBody>
          <a:bodyPr/>
          <a:lstStyle/>
          <a:p>
            <a:r>
              <a:rPr lang="zh-TW" altLang="zh-TW" dirty="0"/>
              <a:t>因為顯示是使用</a:t>
            </a:r>
            <a:r>
              <a:rPr lang="en-US" altLang="zh-TW" dirty="0" err="1"/>
              <a:t>boolean</a:t>
            </a:r>
            <a:r>
              <a:rPr lang="zh-TW" altLang="zh-TW" dirty="0"/>
              <a:t>控制</a:t>
            </a:r>
            <a:r>
              <a:rPr lang="en-US" altLang="zh-TW" dirty="0"/>
              <a:t>GONE/VISIBLE</a:t>
            </a:r>
            <a:endParaRPr lang="zh-TW" altLang="zh-TW" dirty="0"/>
          </a:p>
          <a:p>
            <a:r>
              <a:rPr lang="zh-TW" altLang="zh-TW" dirty="0"/>
              <a:t>所以要引入</a:t>
            </a:r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820668" y="2313255"/>
            <a:ext cx="9637324" cy="3667667"/>
            <a:chOff x="2548456" y="2845836"/>
            <a:chExt cx="8424344" cy="2961405"/>
          </a:xfrm>
        </p:grpSpPr>
        <p:pic>
          <p:nvPicPr>
            <p:cNvPr id="4" name="圖片 3"/>
            <p:cNvPicPr/>
            <p:nvPr/>
          </p:nvPicPr>
          <p:blipFill rotWithShape="1">
            <a:blip r:embed="rId2"/>
            <a:srcRect t="8559"/>
            <a:stretch/>
          </p:blipFill>
          <p:spPr>
            <a:xfrm>
              <a:off x="2548456" y="2845836"/>
              <a:ext cx="8424344" cy="296140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449782" y="4073236"/>
              <a:ext cx="3433156" cy="41563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27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4242"/>
          </a:xfrm>
        </p:spPr>
        <p:txBody>
          <a:bodyPr/>
          <a:lstStyle/>
          <a:p>
            <a:r>
              <a:rPr lang="en-US" altLang="zh-TW" sz="3200" dirty="0"/>
              <a:t>fragment_events.xml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66805"/>
            <a:ext cx="9601200" cy="3581400"/>
          </a:xfrm>
        </p:spPr>
        <p:txBody>
          <a:bodyPr/>
          <a:lstStyle/>
          <a:p>
            <a:r>
              <a:rPr lang="zh-TW" altLang="en-US" dirty="0" smtClean="0"/>
              <a:t>使用方法</a:t>
            </a:r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3366315" y="1366805"/>
            <a:ext cx="6318861" cy="5164624"/>
            <a:chOff x="3674225" y="1540042"/>
            <a:chExt cx="6102177" cy="5010439"/>
          </a:xfrm>
        </p:grpSpPr>
        <p:pic>
          <p:nvPicPr>
            <p:cNvPr id="4" name="圖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674225" y="1540042"/>
              <a:ext cx="6102177" cy="501043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906982" y="2984269"/>
              <a:ext cx="5253643" cy="3464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906982" y="4428496"/>
              <a:ext cx="5569527" cy="3464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200698" y="6087687"/>
              <a:ext cx="5253643" cy="3464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6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33127" y="3121090"/>
            <a:ext cx="8702350" cy="1009996"/>
          </a:xfrm>
        </p:spPr>
        <p:txBody>
          <a:bodyPr anchor="ctr" anchorCtr="1">
            <a:normAutofit/>
          </a:bodyPr>
          <a:lstStyle/>
          <a:p>
            <a:r>
              <a:rPr lang="zh-TW" altLang="en-US" b="1" dirty="0" smtClean="0"/>
              <a:t>重構</a:t>
            </a:r>
            <a:r>
              <a:rPr lang="en-US" altLang="zh-TW" b="1" dirty="0" smtClean="0"/>
              <a:t>EventsDetailFragment.java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1491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fragment_events_detail.xml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227772"/>
            <a:ext cx="9601200" cy="623637"/>
          </a:xfrm>
        </p:spPr>
        <p:txBody>
          <a:bodyPr/>
          <a:lstStyle/>
          <a:p>
            <a:r>
              <a:rPr lang="en-US" altLang="zh-TW" dirty="0" err="1" smtClean="0"/>
              <a:t>DataBinding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EventsViewModel</a:t>
            </a:r>
            <a:endParaRPr lang="zh-TW" altLang="zh-TW" dirty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2008900" y="1851409"/>
            <a:ext cx="8795949" cy="4420298"/>
            <a:chOff x="2475430" y="2376989"/>
            <a:chExt cx="7358379" cy="3398169"/>
          </a:xfrm>
        </p:grpSpPr>
        <p:pic>
          <p:nvPicPr>
            <p:cNvPr id="4" name="圖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475430" y="2376989"/>
              <a:ext cx="7358379" cy="339816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784764" y="3117273"/>
              <a:ext cx="6018414" cy="18204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4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EventsViewModel.java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599" y="1251468"/>
            <a:ext cx="9601200" cy="1105719"/>
          </a:xfrm>
        </p:spPr>
        <p:txBody>
          <a:bodyPr/>
          <a:lstStyle/>
          <a:p>
            <a:r>
              <a:rPr lang="zh-TW" altLang="zh-TW" dirty="0"/>
              <a:t>在</a:t>
            </a:r>
            <a:r>
              <a:rPr lang="en-US" altLang="zh-TW" dirty="0"/>
              <a:t>EventsViewModel.java</a:t>
            </a:r>
            <a:r>
              <a:rPr lang="zh-TW" altLang="zh-TW" dirty="0" smtClean="0"/>
              <a:t>裡</a:t>
            </a:r>
            <a:r>
              <a:rPr lang="zh-TW" altLang="en-US" dirty="0" smtClean="0"/>
              <a:t>宣</a:t>
            </a:r>
            <a:r>
              <a:rPr lang="zh-TW" altLang="en-US" dirty="0"/>
              <a:t>告</a:t>
            </a:r>
            <a:endParaRPr lang="en-US" altLang="zh-TW" dirty="0" smtClean="0"/>
          </a:p>
          <a:p>
            <a:r>
              <a:rPr lang="zh-TW" altLang="en-US" dirty="0" smtClean="0"/>
              <a:t>使資料做綁定後，可以直接更改資料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54705" y="2171700"/>
            <a:ext cx="6077585" cy="857250"/>
          </a:xfrm>
          <a:prstGeom prst="rect">
            <a:avLst/>
          </a:prstGeom>
        </p:spPr>
      </p:pic>
      <p:sp>
        <p:nvSpPr>
          <p:cNvPr id="5" name="內容版面配置區 2"/>
          <p:cNvSpPr txBox="1">
            <a:spLocks/>
          </p:cNvSpPr>
          <p:nvPr/>
        </p:nvSpPr>
        <p:spPr>
          <a:xfrm>
            <a:off x="1371599" y="3214437"/>
            <a:ext cx="9601200" cy="512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將抓到的</a:t>
            </a:r>
            <a:r>
              <a:rPr lang="en-US" altLang="zh-TW" dirty="0" smtClean="0"/>
              <a:t>bundle</a:t>
            </a:r>
            <a:r>
              <a:rPr lang="zh-TW" altLang="en-US" dirty="0" smtClean="0"/>
              <a:t>傳入，設定給</a:t>
            </a:r>
            <a:r>
              <a:rPr lang="en-US" altLang="zh-TW" dirty="0" err="1" smtClean="0"/>
              <a:t>mEventDetailImg</a:t>
            </a:r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32657" y="3726782"/>
            <a:ext cx="7447040" cy="25657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32449" y="5141167"/>
            <a:ext cx="3433665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17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032"/>
          </a:xfrm>
        </p:spPr>
        <p:txBody>
          <a:bodyPr/>
          <a:lstStyle/>
          <a:p>
            <a:r>
              <a:rPr lang="en-US" altLang="zh-TW" sz="3200" dirty="0"/>
              <a:t>fragment_events_detail.xml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59832"/>
            <a:ext cx="9601200" cy="3581400"/>
          </a:xfrm>
        </p:spPr>
        <p:txBody>
          <a:bodyPr/>
          <a:lstStyle/>
          <a:p>
            <a:r>
              <a:rPr lang="zh-TW" altLang="en-US" dirty="0" smtClean="0"/>
              <a:t>更改</a:t>
            </a:r>
            <a:r>
              <a:rPr lang="en-US" altLang="zh-TW" dirty="0" err="1" smtClean="0"/>
              <a:t>ImageView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60483" y="2233864"/>
            <a:ext cx="7718760" cy="3581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391593" y="4655127"/>
            <a:ext cx="6325985" cy="64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3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EventsViewModel.java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599" y="1302377"/>
            <a:ext cx="9601200" cy="1211179"/>
          </a:xfrm>
        </p:spPr>
        <p:txBody>
          <a:bodyPr>
            <a:normAutofit/>
          </a:bodyPr>
          <a:lstStyle/>
          <a:p>
            <a:r>
              <a:rPr lang="zh-TW" altLang="zh-TW" dirty="0"/>
              <a:t>宣告額外儲存點擊的</a:t>
            </a:r>
            <a:r>
              <a:rPr lang="en-US" altLang="zh-TW" dirty="0" smtClean="0"/>
              <a:t>List</a:t>
            </a:r>
          </a:p>
          <a:p>
            <a:r>
              <a:rPr lang="zh-TW" altLang="zh-TW" dirty="0"/>
              <a:t>在</a:t>
            </a:r>
            <a:r>
              <a:rPr lang="en-US" altLang="zh-TW" dirty="0" err="1"/>
              <a:t>getEventsList</a:t>
            </a:r>
            <a:r>
              <a:rPr lang="en-US" altLang="zh-TW" dirty="0"/>
              <a:t>()</a:t>
            </a:r>
            <a:r>
              <a:rPr lang="zh-TW" altLang="zh-TW" dirty="0"/>
              <a:t>裡將</a:t>
            </a:r>
            <a:r>
              <a:rPr lang="en-US" altLang="zh-TW" dirty="0"/>
              <a:t>data</a:t>
            </a:r>
            <a:r>
              <a:rPr lang="zh-TW" altLang="zh-TW" dirty="0"/>
              <a:t>存入</a:t>
            </a:r>
            <a:r>
              <a:rPr lang="en-US" altLang="zh-TW" dirty="0"/>
              <a:t>List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37891" y="1302377"/>
            <a:ext cx="3438525" cy="638175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2839881" y="2171700"/>
            <a:ext cx="7125212" cy="4322406"/>
            <a:chOff x="2923857" y="2575509"/>
            <a:chExt cx="6496685" cy="3952875"/>
          </a:xfrm>
        </p:grpSpPr>
        <p:pic>
          <p:nvPicPr>
            <p:cNvPr id="5" name="圖片 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923857" y="2575509"/>
              <a:ext cx="6496685" cy="395287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3873731" y="5694218"/>
              <a:ext cx="1978429" cy="2576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52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032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EventsDetailFragment.java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55559"/>
            <a:ext cx="9601200" cy="657726"/>
          </a:xfrm>
        </p:spPr>
        <p:txBody>
          <a:bodyPr/>
          <a:lstStyle/>
          <a:p>
            <a:r>
              <a:rPr lang="zh-TW" altLang="en-US" dirty="0" smtClean="0"/>
              <a:t>重構</a:t>
            </a:r>
            <a:r>
              <a:rPr lang="en-US" altLang="zh-TW" dirty="0" smtClean="0"/>
              <a:t>EventsDetailFragment.java</a:t>
            </a:r>
            <a:endParaRPr lang="zh-TW" altLang="en-US" dirty="0"/>
          </a:p>
        </p:txBody>
      </p:sp>
      <p:pic>
        <p:nvPicPr>
          <p:cNvPr id="4" name="圖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72589" y="1909012"/>
            <a:ext cx="5662863" cy="46034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01616" y="5057192"/>
            <a:ext cx="2416629" cy="7091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06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860" y="1708483"/>
            <a:ext cx="8903603" cy="4243138"/>
          </a:xfrm>
          <a:prstGeom prst="rect">
            <a:avLst/>
          </a:prstGeom>
        </p:spPr>
      </p:pic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MainActivity.java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73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activity_main.xml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746" y="1428749"/>
            <a:ext cx="4198107" cy="51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7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15839</TotalTime>
  <Words>827</Words>
  <Application>Microsoft Office PowerPoint</Application>
  <PresentationFormat>寬螢幕</PresentationFormat>
  <Paragraphs>176</Paragraphs>
  <Slides>77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2" baseType="lpstr">
      <vt:lpstr>Franklin Gothic Book</vt:lpstr>
      <vt:lpstr>微軟正黑體</vt:lpstr>
      <vt:lpstr>新細明體</vt:lpstr>
      <vt:lpstr>Calibri</vt:lpstr>
      <vt:lpstr>Crop</vt:lpstr>
      <vt:lpstr>Mvvm架構</vt:lpstr>
      <vt:lpstr>介紹</vt:lpstr>
      <vt:lpstr>範例</vt:lpstr>
      <vt:lpstr>範例原始檔案</vt:lpstr>
      <vt:lpstr>MainActivity.java</vt:lpstr>
      <vt:lpstr>MainActivity.java</vt:lpstr>
      <vt:lpstr>MainActivity.java</vt:lpstr>
      <vt:lpstr>MainActivity.java</vt:lpstr>
      <vt:lpstr>activity_main.xml</vt:lpstr>
      <vt:lpstr>EventsFragment.java</vt:lpstr>
      <vt:lpstr>EventsFragment.java</vt:lpstr>
      <vt:lpstr>EventsFragment.java</vt:lpstr>
      <vt:lpstr>EventsFragment.java</vt:lpstr>
      <vt:lpstr>fragment_events.xml</vt:lpstr>
      <vt:lpstr>fragment_events_detail.xml</vt:lpstr>
      <vt:lpstr>EventsDetailFragment.java</vt:lpstr>
      <vt:lpstr>DataBinding</vt:lpstr>
      <vt:lpstr>build.gradle(app) </vt:lpstr>
      <vt:lpstr>1.新增EventsViewModel.java 繼承 ViewModel備用 2.開啟fragment_events.xml改寫 </vt:lpstr>
      <vt:lpstr>fragment_events.xml </vt:lpstr>
      <vt:lpstr>EventsFragment.java</vt:lpstr>
      <vt:lpstr>EventsFragment.java</vt:lpstr>
      <vt:lpstr>EventsFragment.java</vt:lpstr>
      <vt:lpstr>重構EventsFragment.java</vt:lpstr>
      <vt:lpstr>EventsFragment.java</vt:lpstr>
      <vt:lpstr>EventsModel.java</vt:lpstr>
      <vt:lpstr>EventsViewModel.java</vt:lpstr>
      <vt:lpstr>PowerPoint 簡報</vt:lpstr>
      <vt:lpstr>EventsFragment.java</vt:lpstr>
      <vt:lpstr>EventsFragment.java</vt:lpstr>
      <vt:lpstr>改寫Adapter</vt:lpstr>
      <vt:lpstr>新增Comparable.java(interface)</vt:lpstr>
      <vt:lpstr>新增資料EventsInfo.java</vt:lpstr>
      <vt:lpstr>layout_events_recyclerview.xml</vt:lpstr>
      <vt:lpstr>EventsAdapter.java</vt:lpstr>
      <vt:lpstr>EventsAdapter.java</vt:lpstr>
      <vt:lpstr>EventsAdapter.java</vt:lpstr>
      <vt:lpstr>EventsAdapter.java</vt:lpstr>
      <vt:lpstr>EventsAdapter.java</vt:lpstr>
      <vt:lpstr>EventsAdapter.java</vt:lpstr>
      <vt:lpstr>EventsFragment.java</vt:lpstr>
      <vt:lpstr>*RecyelerView分割線</vt:lpstr>
      <vt:lpstr>改寫EventsFragment.java的按鈕事件</vt:lpstr>
      <vt:lpstr>EventsFragment.java</vt:lpstr>
      <vt:lpstr>EventsViewModel.java</vt:lpstr>
      <vt:lpstr>EventsViewModel.java</vt:lpstr>
      <vt:lpstr>EventsViewModel.java</vt:lpstr>
      <vt:lpstr>EventsFragment.java</vt:lpstr>
      <vt:lpstr>使用Glis直接下載圖片</vt:lpstr>
      <vt:lpstr>ImageHelper.java</vt:lpstr>
      <vt:lpstr>gradle(app)</vt:lpstr>
      <vt:lpstr>ImageHelper.java</vt:lpstr>
      <vt:lpstr>RecyclerView的layout資料設定</vt:lpstr>
      <vt:lpstr>layout_events_recyclerview.xml</vt:lpstr>
      <vt:lpstr>layout_events_recyclerview.xml</vt:lpstr>
      <vt:lpstr>啟動Adapter的更新機制</vt:lpstr>
      <vt:lpstr>EventsViewModel.java </vt:lpstr>
      <vt:lpstr>EventsFragment.java</vt:lpstr>
      <vt:lpstr>EventsFragment.java</vt:lpstr>
      <vt:lpstr>EventsFragment.java</vt:lpstr>
      <vt:lpstr>EventsViewModel.java</vt:lpstr>
      <vt:lpstr>EventsModel.java </vt:lpstr>
      <vt:lpstr>EventsRequest.java </vt:lpstr>
      <vt:lpstr>EventsApi.java </vt:lpstr>
      <vt:lpstr>View元件顯示</vt:lpstr>
      <vt:lpstr>EventsFragment.java</vt:lpstr>
      <vt:lpstr>EventsViewModel.java</vt:lpstr>
      <vt:lpstr>EventsViewModel.java</vt:lpstr>
      <vt:lpstr>EventsFragment.java</vt:lpstr>
      <vt:lpstr>fragment_events.xml</vt:lpstr>
      <vt:lpstr>fragment_events.xml</vt:lpstr>
      <vt:lpstr>重構EventsDetailFragment.java</vt:lpstr>
      <vt:lpstr>fragment_events_detail.xml</vt:lpstr>
      <vt:lpstr>EventsViewModel.java</vt:lpstr>
      <vt:lpstr>fragment_events_detail.xml</vt:lpstr>
      <vt:lpstr>EventsViewModel.java</vt:lpstr>
      <vt:lpstr>EventsDetailFragment.java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Mvvm架構</dc:title>
  <dc:creator>Chiayi Pai(白佳怡)</dc:creator>
  <cp:lastModifiedBy>Chiayi Pai(白佳怡)</cp:lastModifiedBy>
  <cp:revision>41</cp:revision>
  <dcterms:created xsi:type="dcterms:W3CDTF">2020-03-11T05:58:02Z</dcterms:created>
  <dcterms:modified xsi:type="dcterms:W3CDTF">2020-04-01T01:36:13Z</dcterms:modified>
</cp:coreProperties>
</file>