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868"/>
    <p:restoredTop sz="94660"/>
  </p:normalViewPr>
  <p:slideViewPr>
    <p:cSldViewPr snapToGrid="0">
      <p:cViewPr varScale="1">
        <p:scale>
          <a:sx n="114" d="100"/>
          <a:sy n="114" d="100"/>
        </p:scale>
        <p:origin x="-324" y="-10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rgbClr val="250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8246358-A606-4EB0-93CE-17EA5AC5A92E}" type="datetime1">
              <a:rPr lang="ko-KR" altLang="en-US"/>
              <a:pPr lvl="0">
                <a:defRPr lang="ko-KR" altLang="en-US"/>
              </a:pPr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1C8B85-1FFA-4748-972B-D0D44B9D3A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15298" y="4287939"/>
            <a:ext cx="5403611" cy="666555"/>
          </a:xfrm>
        </p:spPr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</a:rPr>
              <a:t>ProjectStore Upgrade Game</a:t>
            </a:r>
            <a:endParaRPr lang="en-US" altLang="ko-KR" sz="2500" b="1">
              <a:solidFill>
                <a:schemeClr val="bg1"/>
              </a:solidFill>
            </a:endParaRPr>
          </a:p>
          <a:p>
            <a:pPr algn="l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</a:rPr>
              <a:t>Team. ????</a:t>
            </a:r>
            <a:endParaRPr lang="en-US" altLang="ko-KR" sz="2500" b="1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1202" y="2350510"/>
            <a:ext cx="9144000" cy="1655762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12000" b="1">
                <a:solidFill>
                  <a:schemeClr val="bg1"/>
                </a:solidFill>
              </a:rPr>
              <a:t>Tiny Store</a:t>
            </a:r>
            <a:endParaRPr lang="ko-KR" altLang="en-US" sz="1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61975" y="198438"/>
            <a:ext cx="10972800" cy="1143000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첫 단계?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0442" y="1241133"/>
            <a:ext cx="9092246" cy="511830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First Step Logic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2557" y="3415683"/>
            <a:ext cx="2104373" cy="84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FirstStepUI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892186" y="2275813"/>
            <a:ext cx="2104373" cy="84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Produce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92186" y="4776101"/>
            <a:ext cx="2104373" cy="84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Sell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85907" y="1735813"/>
            <a:ext cx="14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Produce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85906" y="2389036"/>
            <a:ext cx="14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Recipe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85906" y="3119308"/>
            <a:ext cx="14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제작버튼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85907" y="5351608"/>
            <a:ext cx="14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Produced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85907" y="4522885"/>
            <a:ext cx="14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제작버튼</a:t>
            </a:r>
            <a:endParaRPr lang="ko-KR" altLang="en-US"/>
          </a:p>
        </p:txBody>
      </p:sp>
      <p:cxnSp>
        <p:nvCxnSpPr>
          <p:cNvPr id="15" name="꺾인 연결선 14"/>
          <p:cNvCxnSpPr>
            <a:endCxn id="6" idx="1"/>
          </p:cNvCxnSpPr>
          <p:nvPr/>
        </p:nvCxnSpPr>
        <p:spPr>
          <a:xfrm rot="5400000" flipH="1" flipV="1">
            <a:off x="3007535" y="2531032"/>
            <a:ext cx="717116" cy="1052186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7" idx="1"/>
          </p:cNvCxnSpPr>
          <p:nvPr/>
        </p:nvCxnSpPr>
        <p:spPr>
          <a:xfrm rot="16200000" flipH="1">
            <a:off x="2897261" y="4203929"/>
            <a:ext cx="937665" cy="1052186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3"/>
            <a:endCxn id="9" idx="1"/>
          </p:cNvCxnSpPr>
          <p:nvPr/>
        </p:nvCxnSpPr>
        <p:spPr>
          <a:xfrm flipV="1">
            <a:off x="5996559" y="2659036"/>
            <a:ext cx="889347" cy="3953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6" idx="3"/>
            <a:endCxn id="10" idx="1"/>
          </p:cNvCxnSpPr>
          <p:nvPr/>
        </p:nvCxnSpPr>
        <p:spPr>
          <a:xfrm>
            <a:off x="5996559" y="2698567"/>
            <a:ext cx="889347" cy="69074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3"/>
            <a:endCxn id="8" idx="1"/>
          </p:cNvCxnSpPr>
          <p:nvPr/>
        </p:nvCxnSpPr>
        <p:spPr>
          <a:xfrm flipV="1">
            <a:off x="5996559" y="2005813"/>
            <a:ext cx="889348" cy="69275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1" idx="1"/>
          </p:cNvCxnSpPr>
          <p:nvPr/>
        </p:nvCxnSpPr>
        <p:spPr>
          <a:xfrm>
            <a:off x="5986887" y="5238386"/>
            <a:ext cx="899020" cy="38322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3" idx="1"/>
          </p:cNvCxnSpPr>
          <p:nvPr/>
        </p:nvCxnSpPr>
        <p:spPr>
          <a:xfrm flipV="1">
            <a:off x="5986887" y="4792885"/>
            <a:ext cx="899020" cy="44550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두 번째 단계??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0204" y="1241533"/>
            <a:ext cx="9690485" cy="542933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Player Logic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151732"/>
            <a:ext cx="3819525" cy="2552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7015" y="1386474"/>
            <a:ext cx="1114425" cy="12001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61517" y="3151732"/>
            <a:ext cx="3261595" cy="2548916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5" name="직선 화살표 연결선 4"/>
          <p:cNvCxnSpPr>
            <a:stCxn id="2051" idx="3"/>
          </p:cNvCxnSpPr>
          <p:nvPr/>
        </p:nvCxnSpPr>
        <p:spPr>
          <a:xfrm>
            <a:off x="1351440" y="1986549"/>
            <a:ext cx="106282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414260" y="1513692"/>
            <a:ext cx="6087649" cy="1072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필드 내에서 움직이며</a:t>
            </a:r>
            <a:r>
              <a:rPr lang="en-US" altLang="ko-KR"/>
              <a:t>, </a:t>
            </a:r>
            <a:r>
              <a:rPr lang="ko-KR" altLang="en-US"/>
              <a:t>노점</a:t>
            </a:r>
            <a:r>
              <a:rPr lang="en-US" altLang="ko-KR"/>
              <a:t>(</a:t>
            </a:r>
            <a:r>
              <a:rPr lang="ko-KR" altLang="en-US"/>
              <a:t>돗자리</a:t>
            </a:r>
            <a:r>
              <a:rPr lang="en-US" altLang="ko-KR"/>
              <a:t>)</a:t>
            </a:r>
            <a:r>
              <a:rPr lang="ko-KR" altLang="en-US"/>
              <a:t>을 클릭하면 장사모드로 전환이 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8" name="직선 화살표 연결선 7"/>
          <p:cNvCxnSpPr>
            <a:stCxn id="6" idx="2"/>
            <a:endCxn id="2050" idx="0"/>
          </p:cNvCxnSpPr>
          <p:nvPr/>
        </p:nvCxnSpPr>
        <p:spPr>
          <a:xfrm flipH="1">
            <a:off x="1909763" y="2586624"/>
            <a:ext cx="3548322" cy="56510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2052" idx="1"/>
          </p:cNvCxnSpPr>
          <p:nvPr/>
        </p:nvCxnSpPr>
        <p:spPr>
          <a:xfrm flipV="1">
            <a:off x="3819525" y="4426190"/>
            <a:ext cx="4041992" cy="189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68088" y="4927818"/>
            <a:ext cx="3544866" cy="155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손님은 노점 위의 아이템을 훑어보고</a:t>
            </a:r>
            <a:r>
              <a:rPr lang="en-US" altLang="ko-KR"/>
              <a:t>, </a:t>
            </a:r>
            <a:r>
              <a:rPr lang="ko-KR" altLang="en-US"/>
              <a:t>마음에 드는 물건이 있으면 산다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6" name="직선 화살표 연결선 15"/>
          <p:cNvCxnSpPr>
            <a:endCxn id="14" idx="0"/>
          </p:cNvCxnSpPr>
          <p:nvPr/>
        </p:nvCxnSpPr>
        <p:spPr>
          <a:xfrm>
            <a:off x="5840521" y="4428082"/>
            <a:ext cx="0" cy="49973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50726" y="0"/>
            <a:ext cx="10515600" cy="1325563"/>
          </a:xfrm>
        </p:spPr>
        <p:txBody>
          <a:bodyPr/>
          <a:lstStyle/>
          <a:p>
            <a:pPr algn="l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Customer Logic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1791" y="1611161"/>
            <a:ext cx="3194137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매대를 찾아간다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6" name="직선 화살표 연결선 5"/>
          <p:cNvCxnSpPr>
            <a:stCxn id="4" idx="2"/>
            <a:endCxn id="8" idx="0"/>
          </p:cNvCxnSpPr>
          <p:nvPr/>
        </p:nvCxnSpPr>
        <p:spPr>
          <a:xfrm>
            <a:off x="6068860" y="2187358"/>
            <a:ext cx="0" cy="36555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/>
        </p:nvSpPr>
        <p:spPr>
          <a:xfrm>
            <a:off x="4674400" y="2552909"/>
            <a:ext cx="2788920" cy="9829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물건이 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있는가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34753" y="3430030"/>
            <a:ext cx="1837038" cy="122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유저가 올릴때까지 일정시간 대기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65928" y="3430030"/>
            <a:ext cx="1837038" cy="122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유저가 올린 아이템 중 랜덤하게 하나를 골라 구매</a:t>
            </a:r>
            <a:endParaRPr lang="ko-KR" altLang="en-US"/>
          </a:p>
        </p:txBody>
      </p:sp>
      <p:cxnSp>
        <p:nvCxnSpPr>
          <p:cNvPr id="14" name="꺾인 연결선 13"/>
          <p:cNvCxnSpPr>
            <a:stCxn id="8" idx="1"/>
            <a:endCxn id="11" idx="0"/>
          </p:cNvCxnSpPr>
          <p:nvPr/>
        </p:nvCxnSpPr>
        <p:spPr>
          <a:xfrm rot="10800000" flipV="1">
            <a:off x="3553272" y="3044398"/>
            <a:ext cx="1121128" cy="385631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8" idx="3"/>
            <a:endCxn id="12" idx="0"/>
          </p:cNvCxnSpPr>
          <p:nvPr/>
        </p:nvCxnSpPr>
        <p:spPr>
          <a:xfrm>
            <a:off x="7463320" y="3044399"/>
            <a:ext cx="1121127" cy="385631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775761" y="2682049"/>
            <a:ext cx="1197641" cy="376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56079" y="2654551"/>
            <a:ext cx="1197641" cy="376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50340" y="4809868"/>
            <a:ext cx="1837038" cy="122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집에 간다</a:t>
            </a:r>
            <a:endParaRPr lang="ko-KR" altLang="en-US"/>
          </a:p>
        </p:txBody>
      </p:sp>
      <p:cxnSp>
        <p:nvCxnSpPr>
          <p:cNvPr id="25" name="꺾인 연결선 24"/>
          <p:cNvCxnSpPr>
            <a:stCxn id="11" idx="2"/>
            <a:endCxn id="21" idx="1"/>
          </p:cNvCxnSpPr>
          <p:nvPr/>
        </p:nvCxnSpPr>
        <p:spPr>
          <a:xfrm rot="16200000" flipH="1">
            <a:off x="3968747" y="4241993"/>
            <a:ext cx="766119" cy="1597068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2" idx="2"/>
            <a:endCxn id="21" idx="3"/>
          </p:cNvCxnSpPr>
          <p:nvPr/>
        </p:nvCxnSpPr>
        <p:spPr>
          <a:xfrm rot="5400000">
            <a:off x="7402854" y="4241993"/>
            <a:ext cx="766119" cy="1597069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Step2 UI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062273" y="3898169"/>
            <a:ext cx="1438275" cy="1971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2766" y="1688756"/>
            <a:ext cx="2190750" cy="2200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10480" y="1716817"/>
            <a:ext cx="2038350" cy="9810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502766" y="3889031"/>
            <a:ext cx="219075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인벤토리</a:t>
            </a:r>
            <a:r>
              <a:rPr lang="en-US" altLang="ko-KR"/>
              <a:t>/</a:t>
            </a:r>
            <a:r>
              <a:rPr lang="ko-KR" altLang="en-US"/>
              <a:t>아이템 제작</a:t>
            </a:r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459893" y="1716817"/>
            <a:ext cx="2446638" cy="21813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3459893" y="3889031"/>
            <a:ext cx="244663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매대 올리기</a:t>
            </a:r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  <a:endCxn id="3076" idx="1"/>
          </p:cNvCxnSpPr>
          <p:nvPr/>
        </p:nvCxnSpPr>
        <p:spPr>
          <a:xfrm flipV="1">
            <a:off x="5906531" y="2207355"/>
            <a:ext cx="703949" cy="60013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10480" y="2686950"/>
            <a:ext cx="2038350" cy="59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팔고싶은 아이템 설정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20" idx="2"/>
          </p:cNvCxnSpPr>
          <p:nvPr/>
        </p:nvCxnSpPr>
        <p:spPr>
          <a:xfrm>
            <a:off x="7629655" y="3278659"/>
            <a:ext cx="0" cy="61951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062273" y="5869844"/>
            <a:ext cx="1438275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가격설정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올리기</a:t>
            </a:r>
            <a:endParaRPr lang="ko-KR" altLang="en-US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00737" y="3898169"/>
            <a:ext cx="2102462" cy="164306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21" name="직선 화살표 연결선 20"/>
          <p:cNvCxnSpPr>
            <a:endCxn id="24" idx="1"/>
          </p:cNvCxnSpPr>
          <p:nvPr/>
        </p:nvCxnSpPr>
        <p:spPr>
          <a:xfrm>
            <a:off x="8500548" y="4719700"/>
            <a:ext cx="800189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300737" y="5541230"/>
            <a:ext cx="2102462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물건 판매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3718" y="0"/>
            <a:ext cx="10515600" cy="1325563"/>
          </a:xfrm>
        </p:spPr>
        <p:txBody>
          <a:bodyPr/>
          <a:lstStyle/>
          <a:p>
            <a:pPr lvl="0" algn="l"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기본은 가게를 운영하는 게임...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1978" y="1655806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양피지 단계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978" y="2500185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노상 단계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1978" y="3344564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조그만 가게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1978" y="4188943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어엿한 가게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1978" y="5033322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대형 가게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1978" y="5877701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점포 다수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18487" y="5936051"/>
            <a:ext cx="81756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추가 점포를 두어 일정 시간 동안 소규모의 매상을 획득합니다</a:t>
            </a:r>
            <a:r>
              <a:rPr lang="en-US" altLang="ko-KR">
                <a:solidFill>
                  <a:schemeClr val="bg1"/>
                </a:solidFill>
              </a:rPr>
              <a:t>. (</a:t>
            </a:r>
            <a:r>
              <a:rPr lang="ko-KR" altLang="en-US">
                <a:solidFill>
                  <a:schemeClr val="bg1"/>
                </a:solidFill>
              </a:rPr>
              <a:t>최대 </a:t>
            </a:r>
            <a:r>
              <a:rPr lang="en-US" altLang="ko-KR">
                <a:solidFill>
                  <a:schemeClr val="bg1"/>
                </a:solidFill>
              </a:rPr>
              <a:t>5</a:t>
            </a:r>
            <a:r>
              <a:rPr lang="ko-KR" altLang="en-US">
                <a:solidFill>
                  <a:schemeClr val="bg1"/>
                </a:solidFill>
              </a:rPr>
              <a:t>개까지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8487" y="4953172"/>
            <a:ext cx="7536127" cy="6360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꾸미기가 가능한 내 점포가 업그레이드 되어 </a:t>
            </a:r>
            <a:r>
              <a:rPr lang="en-US" altLang="ko-KR">
                <a:solidFill>
                  <a:schemeClr val="bg1"/>
                </a:solidFill>
              </a:rPr>
              <a:t>NPC</a:t>
            </a:r>
            <a:r>
              <a:rPr lang="ko-KR" altLang="en-US">
                <a:solidFill>
                  <a:schemeClr val="bg1"/>
                </a:solidFill>
              </a:rPr>
              <a:t>의 고용이 가능해지고 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좀더 많은 오브젝트를 커스터마이징에 사용 할 수 있습니다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8487" y="4108793"/>
            <a:ext cx="91406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꾸미기가 가능한 내 점포가 업그레이드 되어 자동 판매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자동 매대 채우기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가 가능해지고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좀더 많은 오브젝트를 커스터마이징에 사용 할 수 있습니다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8485" y="3125915"/>
            <a:ext cx="8736280" cy="9012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꾸미기가 가능한 내 점포가 업그레이드 되어 자동 생산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미리 등록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이 가능해지고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오브젝트를 이용한 커스터마이징이 가능해집니다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특수재료 구매 및 판매에 필요한 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경매장 사용이 가능해집니다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8486" y="2542142"/>
            <a:ext cx="9250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내 점포가 생성되어 자동 판매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매대에 놓고 팔기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가 가능해지고 </a:t>
            </a:r>
            <a:r>
              <a:rPr lang="en-US" altLang="ko-KR">
                <a:solidFill>
                  <a:schemeClr val="bg1"/>
                </a:solidFill>
              </a:rPr>
              <a:t>3D </a:t>
            </a:r>
            <a:r>
              <a:rPr lang="ko-KR" altLang="en-US">
                <a:solidFill>
                  <a:schemeClr val="bg1"/>
                </a:solidFill>
              </a:rPr>
              <a:t>화면으로 전환됩니다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8485" y="1699265"/>
            <a:ext cx="74980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점포가 없는 상태로 </a:t>
            </a:r>
            <a:r>
              <a:rPr lang="en-US" altLang="ko-KR">
                <a:solidFill>
                  <a:schemeClr val="bg1"/>
                </a:solidFill>
              </a:rPr>
              <a:t>2D</a:t>
            </a:r>
            <a:r>
              <a:rPr lang="ko-KR" altLang="en-US">
                <a:solidFill>
                  <a:schemeClr val="bg1"/>
                </a:solidFill>
              </a:rPr>
              <a:t>로 진행되며 재료를 통해 아이템을 생산하고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상품을 도매상에 하한가로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럭키보너스가 발생가능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판매가 가능합니다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0930" y="1168194"/>
            <a:ext cx="32499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spc="5" mc:Ignorable="hp" hp:hslEmbossed="0">
                <a:ln w="0"/>
                <a:solidFill>
                  <a:srgbClr val="00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레벨업에 따라 단계가 변화</a:t>
            </a:r>
            <a:endParaRPr xmlns:mc="http://schemas.openxmlformats.org/markup-compatibility/2006" xmlns:hp="http://schemas.haansoft.com/office/presentation/8.0" lang="en-US" altLang="ko-KR" sz="2000" b="0" spc="5" mc:Ignorable="hp" hp:hslEmbossed="0">
              <a:ln w="0"/>
              <a:solidFill>
                <a:srgbClr val="00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519" y="1572284"/>
            <a:ext cx="11953103" cy="148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1" name="직선 화살표 연결선 30"/>
          <p:cNvCxnSpPr>
            <a:stCxn id="4" idx="2"/>
            <a:endCxn id="5" idx="0"/>
          </p:cNvCxnSpPr>
          <p:nvPr/>
        </p:nvCxnSpPr>
        <p:spPr>
          <a:xfrm>
            <a:off x="1622854" y="2141838"/>
            <a:ext cx="0" cy="358347"/>
          </a:xfrm>
          <a:prstGeom prst="straightConnector1">
            <a:avLst/>
          </a:prstGeom>
          <a:ln w="28575" algn="ctr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게임 서버는</a:t>
            </a:r>
            <a:r>
              <a:rPr lang="en-US" altLang="ko-KR" b="1">
                <a:solidFill>
                  <a:schemeClr val="bg1"/>
                </a:solidFill>
              </a:rPr>
              <a:t>...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357" y="2005546"/>
            <a:ext cx="10972800" cy="4525963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◎ </a:t>
            </a:r>
            <a:r>
              <a:rPr lang="ko-KR" altLang="en-US">
                <a:solidFill>
                  <a:schemeClr val="bg1"/>
                </a:solidFill>
              </a:rPr>
              <a:t>플레이어의 정보처리 담당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3100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r>
              <a:rPr lang="en-US" altLang="ko-KR" sz="3100">
                <a:solidFill>
                  <a:schemeClr val="bg1"/>
                </a:solidFill>
              </a:rPr>
              <a:t>◎</a:t>
            </a:r>
            <a:r>
              <a:rPr lang="ko-KR" altLang="en-US" sz="3100">
                <a:solidFill>
                  <a:schemeClr val="bg1"/>
                </a:solidFill>
              </a:rPr>
              <a:t> 클라이언트에서 이벤트 발생시 패킷으로 정보 전달받아서</a:t>
            </a:r>
            <a:endParaRPr lang="ko-KR" altLang="en-US" sz="3100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3100">
                <a:solidFill>
                  <a:schemeClr val="bg1"/>
                </a:solidFill>
              </a:rPr>
              <a:t>	  처리후 데이터를 보내준다.</a:t>
            </a:r>
            <a:endParaRPr lang="ko-KR" altLang="en-US" sz="3100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endParaRPr lang="ko-KR" altLang="en-US" sz="3100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r>
              <a:rPr lang="en-US" altLang="ko-KR" sz="3100">
                <a:solidFill>
                  <a:schemeClr val="bg1"/>
                </a:solidFill>
              </a:rPr>
              <a:t>◎</a:t>
            </a:r>
            <a:r>
              <a:rPr lang="ko-KR" altLang="en-US" sz="3100">
                <a:solidFill>
                  <a:schemeClr val="bg1"/>
                </a:solidFill>
              </a:rPr>
              <a:t> 데이터 베이스 서버와 연결해서 데이터를 관리한다.</a:t>
            </a:r>
            <a:endParaRPr lang="ko-KR" altLang="en-US" sz="31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"/>
          <p:cNvCxnSpPr>
            <a:stCxn id="95" idx="3"/>
            <a:endCxn id="8" idx="2"/>
          </p:cNvCxnSpPr>
          <p:nvPr/>
        </p:nvCxnSpPr>
        <p:spPr>
          <a:xfrm flipV="1">
            <a:off x="2359971" y="2214016"/>
            <a:ext cx="2602560" cy="3719300"/>
          </a:xfrm>
          <a:prstGeom prst="bentConnector2">
            <a:avLst/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"/>
          <p:cNvSpPr/>
          <p:nvPr/>
        </p:nvSpPr>
        <p:spPr>
          <a:xfrm>
            <a:off x="416625" y="1256240"/>
            <a:ext cx="7157369" cy="5466166"/>
          </a:xfrm>
          <a:prstGeom prst="rect">
            <a:avLst/>
          </a:prstGeom>
          <a:noFill/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0275" y="1512302"/>
            <a:ext cx="2010032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MainForm</a:t>
            </a:r>
            <a:endParaRPr lang="en-US" altLang="ko-KR"/>
          </a:p>
        </p:txBody>
      </p:sp>
      <p:cxnSp>
        <p:nvCxnSpPr>
          <p:cNvPr id="7" name="직선 화살표 연결선 6"/>
          <p:cNvCxnSpPr>
            <a:stCxn id="5" idx="3"/>
            <a:endCxn id="8" idx="1"/>
          </p:cNvCxnSpPr>
          <p:nvPr/>
        </p:nvCxnSpPr>
        <p:spPr>
          <a:xfrm>
            <a:off x="2730307" y="1858291"/>
            <a:ext cx="1227201" cy="97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57509" y="1522021"/>
            <a:ext cx="2010032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Network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Processor</a:t>
            </a:r>
            <a:endParaRPr lang="en-US" altLang="ko-KR"/>
          </a:p>
        </p:txBody>
      </p:sp>
      <p:sp>
        <p:nvSpPr>
          <p:cNvPr id="19" name="타원 18"/>
          <p:cNvSpPr/>
          <p:nvPr/>
        </p:nvSpPr>
        <p:spPr>
          <a:xfrm>
            <a:off x="9420225" y="1426573"/>
            <a:ext cx="2001794" cy="8896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Client</a:t>
            </a:r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>
            <a:off x="4643598" y="4391025"/>
            <a:ext cx="2010032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Data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Processor</a:t>
            </a:r>
            <a:endParaRPr lang="en-US" altLang="ko-KR"/>
          </a:p>
        </p:txBody>
      </p:sp>
      <p:sp>
        <p:nvSpPr>
          <p:cNvPr id="68" name="제목 1"/>
          <p:cNvSpPr>
            <a:spLocks noGrp="1"/>
          </p:cNvSpPr>
          <p:nvPr>
            <p:ph type="title" idx="0"/>
          </p:nvPr>
        </p:nvSpPr>
        <p:spPr>
          <a:xfrm>
            <a:off x="205894" y="130897"/>
            <a:ext cx="10972800" cy="1143000"/>
          </a:xfrm>
        </p:spPr>
        <p:txBody>
          <a:bodyPr/>
          <a:lstStyle/>
          <a:p>
            <a:pPr algn="l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Server Process Logic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76" name="직사각형 20"/>
          <p:cNvSpPr/>
          <p:nvPr/>
        </p:nvSpPr>
        <p:spPr>
          <a:xfrm>
            <a:off x="2233580" y="3171825"/>
            <a:ext cx="2010032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Receive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PacketQueue</a:t>
            </a:r>
            <a:endParaRPr lang="en-US" altLang="ko-KR"/>
          </a:p>
        </p:txBody>
      </p:sp>
      <p:cxnSp>
        <p:nvCxnSpPr>
          <p:cNvPr id="80" name=""/>
          <p:cNvCxnSpPr>
            <a:stCxn id="8" idx="0"/>
            <a:endCxn id="76" idx="0"/>
          </p:cNvCxnSpPr>
          <p:nvPr/>
        </p:nvCxnSpPr>
        <p:spPr>
          <a:xfrm rot="5400000">
            <a:off x="3275661" y="1484959"/>
            <a:ext cx="1649801" cy="1723925"/>
          </a:xfrm>
          <a:prstGeom prst="bentConnector3">
            <a:avLst>
              <a:gd name="adj1" fmla="val -8369"/>
            </a:avLst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"/>
          <p:cNvCxnSpPr>
            <a:stCxn id="76" idx="2"/>
            <a:endCxn id="95" idx="0"/>
          </p:cNvCxnSpPr>
          <p:nvPr/>
        </p:nvCxnSpPr>
        <p:spPr>
          <a:xfrm rot="5400000">
            <a:off x="1581738" y="3867929"/>
            <a:ext cx="1660986" cy="1652734"/>
          </a:xfrm>
          <a:prstGeom prst="bentConnector3">
            <a:avLst>
              <a:gd name="adj1" fmla="val 53071"/>
            </a:avLst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"/>
          <p:cNvSpPr txBox="1"/>
          <p:nvPr/>
        </p:nvSpPr>
        <p:spPr>
          <a:xfrm>
            <a:off x="551872" y="2822767"/>
            <a:ext cx="1668454" cy="3662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Thread</a:t>
            </a:r>
            <a:r>
              <a:rPr lang="ko-KR" altLang="en-US">
                <a:solidFill>
                  <a:schemeClr val="bg1"/>
                </a:solidFill>
              </a:rPr>
              <a:t>로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던짐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24745" y="2247301"/>
            <a:ext cx="1952856" cy="636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Client</a:t>
            </a:r>
            <a:r>
              <a:rPr lang="ko-KR" altLang="en-US">
                <a:solidFill>
                  <a:schemeClr val="bg1"/>
                </a:solidFill>
              </a:rPr>
              <a:t>에서 </a:t>
            </a:r>
            <a:endParaRPr lang="ko-KR" altLang="en-US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데이터 받아 삽입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85" name=""/>
          <p:cNvCxnSpPr>
            <a:stCxn id="8" idx="3"/>
            <a:endCxn id="19" idx="2"/>
          </p:cNvCxnSpPr>
          <p:nvPr/>
        </p:nvCxnSpPr>
        <p:spPr>
          <a:xfrm>
            <a:off x="5967541" y="1868011"/>
            <a:ext cx="3452684" cy="3404"/>
          </a:xfrm>
          <a:prstGeom prst="straightConnector1">
            <a:avLst/>
          </a:prstGeom>
          <a:ln w="28575" algn="ctr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"/>
          <p:cNvSpPr txBox="1"/>
          <p:nvPr/>
        </p:nvSpPr>
        <p:spPr>
          <a:xfrm>
            <a:off x="1233782" y="3830781"/>
            <a:ext cx="2038106" cy="9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꺼내서 처리</a:t>
            </a:r>
            <a:endParaRPr lang="ko-KR" altLang="en-US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패킷</a:t>
            </a:r>
            <a:r>
              <a:rPr lang="en-US" altLang="ko-KR">
                <a:solidFill>
                  <a:schemeClr val="bg1"/>
                </a:solidFill>
              </a:rPr>
              <a:t>ID</a:t>
            </a:r>
            <a:r>
              <a:rPr lang="ko-KR" altLang="en-US">
                <a:solidFill>
                  <a:schemeClr val="bg1"/>
                </a:solidFill>
              </a:rPr>
              <a:t>에 따라 </a:t>
            </a:r>
            <a:endParaRPr lang="ko-KR" altLang="en-US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다른 </a:t>
            </a:r>
            <a:r>
              <a:rPr lang="en-US" altLang="ko-KR">
                <a:solidFill>
                  <a:schemeClr val="bg1"/>
                </a:solidFill>
              </a:rPr>
              <a:t>Notifier</a:t>
            </a:r>
            <a:r>
              <a:rPr lang="ko-KR" altLang="en-US">
                <a:solidFill>
                  <a:schemeClr val="bg1"/>
                </a:solidFill>
              </a:rPr>
              <a:t> 이용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4239394" y="6094343"/>
            <a:ext cx="1411567" cy="364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결과값 전송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6050836" y="1955393"/>
            <a:ext cx="3321282" cy="643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비동기 통신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AsyncCallback</a:t>
            </a:r>
            <a:r>
              <a:rPr lang="ko-KR" altLang="en-US">
                <a:solidFill>
                  <a:schemeClr val="bg1"/>
                </a:solidFill>
              </a:rPr>
              <a:t>을 통해 통신함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직사각형 20"/>
          <p:cNvSpPr/>
          <p:nvPr/>
        </p:nvSpPr>
        <p:spPr>
          <a:xfrm>
            <a:off x="10096500" y="4322715"/>
            <a:ext cx="2010032" cy="836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MySql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Database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Server</a:t>
            </a:r>
            <a:endParaRPr lang="en-US" altLang="ko-KR"/>
          </a:p>
        </p:txBody>
      </p:sp>
      <p:cxnSp>
        <p:nvCxnSpPr>
          <p:cNvPr id="92" name=""/>
          <p:cNvCxnSpPr>
            <a:stCxn id="21" idx="3"/>
            <a:endCxn id="91" idx="1"/>
          </p:cNvCxnSpPr>
          <p:nvPr/>
        </p:nvCxnSpPr>
        <p:spPr>
          <a:xfrm>
            <a:off x="6653630" y="4737014"/>
            <a:ext cx="3442870" cy="3849"/>
          </a:xfrm>
          <a:prstGeom prst="straightConnector1">
            <a:avLst/>
          </a:prstGeom>
          <a:ln w="28575">
            <a:solidFill>
              <a:srgbClr val="42c7f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"/>
          <p:cNvSpPr txBox="1"/>
          <p:nvPr/>
        </p:nvSpPr>
        <p:spPr>
          <a:xfrm>
            <a:off x="6715317" y="4400625"/>
            <a:ext cx="3826206" cy="63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결과 처리에 필요한 정보를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쿼리를 통해 획득 및 수정 처리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직사각형 20"/>
          <p:cNvSpPr/>
          <p:nvPr/>
        </p:nvSpPr>
        <p:spPr>
          <a:xfrm>
            <a:off x="811757" y="5524789"/>
            <a:ext cx="1548213" cy="817054"/>
          </a:xfrm>
          <a:prstGeom prst="rect">
            <a:avLst/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Receive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From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Client</a:t>
            </a:r>
            <a:endParaRPr lang="en-US" altLang="ko-KR"/>
          </a:p>
        </p:txBody>
      </p:sp>
      <p:cxnSp>
        <p:nvCxnSpPr>
          <p:cNvPr id="97" name=""/>
          <p:cNvCxnSpPr>
            <a:stCxn id="95" idx="3"/>
            <a:endCxn id="21" idx="1"/>
          </p:cNvCxnSpPr>
          <p:nvPr/>
        </p:nvCxnSpPr>
        <p:spPr>
          <a:xfrm flipV="1">
            <a:off x="2359971" y="4737014"/>
            <a:ext cx="2283626" cy="11963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80000"/>
                <a:lumOff val="2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"/>
          <p:cNvCxnSpPr>
            <a:stCxn id="5" idx="1"/>
            <a:endCxn id="95" idx="1"/>
          </p:cNvCxnSpPr>
          <p:nvPr/>
        </p:nvCxnSpPr>
        <p:spPr>
          <a:xfrm>
            <a:off x="720275" y="1858291"/>
            <a:ext cx="91482" cy="4075025"/>
          </a:xfrm>
          <a:prstGeom prst="bentConnector3">
            <a:avLst>
              <a:gd name="adj1" fmla="val -146612"/>
            </a:avLst>
          </a:prstGeom>
          <a:ln w="28575">
            <a:solidFill>
              <a:schemeClr val="accent6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"/>
          <p:cNvSpPr txBox="1"/>
          <p:nvPr/>
        </p:nvSpPr>
        <p:spPr>
          <a:xfrm>
            <a:off x="1463535" y="4926057"/>
            <a:ext cx="2038105" cy="643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DB</a:t>
            </a:r>
            <a:r>
              <a:rPr lang="ko-KR" altLang="en-US">
                <a:solidFill>
                  <a:schemeClr val="bg1"/>
                </a:solidFill>
              </a:rPr>
              <a:t>접속 </a:t>
            </a:r>
            <a:endParaRPr lang="ko-KR" altLang="en-US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데이터 처리 요청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1" name=""/>
          <p:cNvCxnSpPr>
            <a:stCxn id="95" idx="2"/>
            <a:endCxn id="21" idx="2"/>
          </p:cNvCxnSpPr>
          <p:nvPr/>
        </p:nvCxnSpPr>
        <p:spPr>
          <a:xfrm rot="5400000" flipH="1" flipV="1">
            <a:off x="2987819" y="3681049"/>
            <a:ext cx="1258841" cy="4062750"/>
          </a:xfrm>
          <a:prstGeom prst="bentConnector3">
            <a:avLst>
              <a:gd name="adj1" fmla="val -10929"/>
            </a:avLst>
          </a:prstGeom>
          <a:ln w="28575">
            <a:solidFill>
              <a:schemeClr val="accent1">
                <a:lumMod val="80000"/>
                <a:lumOff val="2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"/>
          <p:cNvSpPr txBox="1"/>
          <p:nvPr/>
        </p:nvSpPr>
        <p:spPr>
          <a:xfrm>
            <a:off x="4969067" y="3246561"/>
            <a:ext cx="1951798" cy="364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결과값 전송 요청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1"/>
          <p:cNvSpPr>
            <a:spLocks noGrp="1"/>
          </p:cNvSpPr>
          <p:nvPr>
            <p:ph type="title" idx="0"/>
          </p:nvPr>
        </p:nvSpPr>
        <p:spPr>
          <a:xfrm>
            <a:off x="205894" y="130897"/>
            <a:ext cx="10972800" cy="1143000"/>
          </a:xfrm>
        </p:spPr>
        <p:txBody>
          <a:bodyPr/>
          <a:lstStyle/>
          <a:p>
            <a:pPr algn="l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Example - Login Request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94" name="타원 18"/>
          <p:cNvSpPr/>
          <p:nvPr/>
        </p:nvSpPr>
        <p:spPr>
          <a:xfrm>
            <a:off x="1690062" y="1143226"/>
            <a:ext cx="2001794" cy="8896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Client</a:t>
            </a:r>
            <a:endParaRPr lang="en-US" altLang="ko-KR"/>
          </a:p>
        </p:txBody>
      </p:sp>
      <p:sp>
        <p:nvSpPr>
          <p:cNvPr id="95" name="직사각형 7"/>
          <p:cNvSpPr/>
          <p:nvPr/>
        </p:nvSpPr>
        <p:spPr>
          <a:xfrm>
            <a:off x="1703163" y="3864060"/>
            <a:ext cx="2010032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Network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Processor</a:t>
            </a:r>
            <a:endParaRPr lang="en-US" altLang="ko-KR"/>
          </a:p>
        </p:txBody>
      </p:sp>
      <p:cxnSp>
        <p:nvCxnSpPr>
          <p:cNvPr id="96" name=""/>
          <p:cNvCxnSpPr>
            <a:stCxn id="94" idx="4"/>
            <a:endCxn id="95" idx="0"/>
          </p:cNvCxnSpPr>
          <p:nvPr/>
        </p:nvCxnSpPr>
        <p:spPr>
          <a:xfrm rot="16200000" flipH="1">
            <a:off x="1783995" y="2939876"/>
            <a:ext cx="1831148" cy="17219"/>
          </a:xfrm>
          <a:prstGeom prst="straightConnector1">
            <a:avLst/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"/>
          <p:cNvSpPr txBox="1"/>
          <p:nvPr/>
        </p:nvSpPr>
        <p:spPr>
          <a:xfrm>
            <a:off x="1083058" y="2090758"/>
            <a:ext cx="4745225" cy="907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1. </a:t>
            </a:r>
            <a:r>
              <a:rPr lang="en-US" altLang="ko-KR">
                <a:solidFill>
                  <a:schemeClr val="bg1"/>
                </a:solidFill>
              </a:rPr>
              <a:t>BeginAccept</a:t>
            </a:r>
            <a:r>
              <a:rPr lang="ko-KR" altLang="en-US">
                <a:solidFill>
                  <a:schemeClr val="bg1"/>
                </a:solidFill>
              </a:rPr>
              <a:t>로 대기중인 </a:t>
            </a:r>
            <a:r>
              <a:rPr lang="en-US" altLang="ko-KR">
                <a:solidFill>
                  <a:schemeClr val="bg1"/>
                </a:solidFill>
              </a:rPr>
              <a:t>listen</a:t>
            </a:r>
            <a:r>
              <a:rPr lang="ko-KR" altLang="en-US">
                <a:solidFill>
                  <a:schemeClr val="bg1"/>
                </a:solidFill>
              </a:rPr>
              <a:t>에 </a:t>
            </a:r>
            <a:r>
              <a:rPr lang="en-US" altLang="ko-KR">
                <a:solidFill>
                  <a:schemeClr val="bg1"/>
                </a:solidFill>
              </a:rPr>
              <a:t>Accept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이후 </a:t>
            </a:r>
            <a:r>
              <a:rPr lang="en-US" altLang="ko-KR">
                <a:solidFill>
                  <a:schemeClr val="bg1"/>
                </a:solidFill>
              </a:rPr>
              <a:t>callback</a:t>
            </a:r>
            <a:r>
              <a:rPr lang="ko-KR" altLang="en-US">
                <a:solidFill>
                  <a:schemeClr val="bg1"/>
                </a:solidFill>
              </a:rPr>
              <a:t>으로 </a:t>
            </a:r>
            <a:r>
              <a:rPr lang="en-US" altLang="ko-KR">
                <a:solidFill>
                  <a:schemeClr val="bg1"/>
                </a:solidFill>
              </a:rPr>
              <a:t>Begin Receive</a:t>
            </a:r>
            <a:r>
              <a:rPr lang="ko-KR" altLang="en-US">
                <a:solidFill>
                  <a:schemeClr val="bg1"/>
                </a:solidFill>
              </a:rPr>
              <a:t>로 대기하는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소켓에 </a:t>
            </a:r>
            <a:r>
              <a:rPr lang="en-US" altLang="ko-KR">
                <a:solidFill>
                  <a:schemeClr val="bg1"/>
                </a:solidFill>
              </a:rPr>
              <a:t>Packet</a:t>
            </a:r>
            <a:r>
              <a:rPr lang="ko-KR" altLang="en-US">
                <a:solidFill>
                  <a:schemeClr val="bg1"/>
                </a:solidFill>
              </a:rPr>
              <a:t> 전송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9" name="직사각형 7"/>
          <p:cNvSpPr/>
          <p:nvPr/>
        </p:nvSpPr>
        <p:spPr>
          <a:xfrm>
            <a:off x="1711245" y="5588951"/>
            <a:ext cx="2010032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Receive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PacketQueue</a:t>
            </a:r>
            <a:endParaRPr lang="en-US" altLang="ko-KR"/>
          </a:p>
        </p:txBody>
      </p:sp>
      <p:cxnSp>
        <p:nvCxnSpPr>
          <p:cNvPr id="100" name=""/>
          <p:cNvCxnSpPr>
            <a:stCxn id="95" idx="2"/>
            <a:endCxn id="99" idx="0"/>
          </p:cNvCxnSpPr>
          <p:nvPr/>
        </p:nvCxnSpPr>
        <p:spPr>
          <a:xfrm rot="16200000" flipH="1">
            <a:off x="2195764" y="5068454"/>
            <a:ext cx="1032911" cy="8082"/>
          </a:xfrm>
          <a:prstGeom prst="straightConnector1">
            <a:avLst/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"/>
          <p:cNvSpPr txBox="1"/>
          <p:nvPr/>
        </p:nvSpPr>
        <p:spPr>
          <a:xfrm>
            <a:off x="-138160" y="4609880"/>
            <a:ext cx="2830601" cy="64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2. </a:t>
            </a:r>
            <a:r>
              <a:rPr lang="en-US" altLang="ko-KR">
                <a:solidFill>
                  <a:schemeClr val="bg1"/>
                </a:solidFill>
              </a:rPr>
              <a:t>Client</a:t>
            </a:r>
            <a:r>
              <a:rPr lang="ko-KR" altLang="en-US">
                <a:solidFill>
                  <a:schemeClr val="bg1"/>
                </a:solidFill>
              </a:rPr>
              <a:t>로 부터 </a:t>
            </a:r>
            <a:endParaRPr lang="ko-KR" altLang="en-US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전송 받은 데이터를 삽입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2" name="직사각형 20"/>
          <p:cNvSpPr/>
          <p:nvPr/>
        </p:nvSpPr>
        <p:spPr>
          <a:xfrm>
            <a:off x="8920131" y="2100792"/>
            <a:ext cx="2010032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Data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Processor</a:t>
            </a:r>
            <a:endParaRPr lang="en-US" altLang="ko-KR"/>
          </a:p>
        </p:txBody>
      </p:sp>
      <p:cxnSp>
        <p:nvCxnSpPr>
          <p:cNvPr id="103" name=""/>
          <p:cNvCxnSpPr>
            <a:stCxn id="99" idx="3"/>
            <a:endCxn id="104" idx="1"/>
          </p:cNvCxnSpPr>
          <p:nvPr/>
        </p:nvCxnSpPr>
        <p:spPr>
          <a:xfrm flipV="1">
            <a:off x="3721277" y="5914267"/>
            <a:ext cx="5463339" cy="20673"/>
          </a:xfrm>
          <a:prstGeom prst="straightConnector1">
            <a:avLst/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20"/>
          <p:cNvSpPr/>
          <p:nvPr/>
        </p:nvSpPr>
        <p:spPr>
          <a:xfrm>
            <a:off x="9184617" y="5505739"/>
            <a:ext cx="1548213" cy="817054"/>
          </a:xfrm>
          <a:prstGeom prst="rect">
            <a:avLst/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Receive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From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Client</a:t>
            </a:r>
            <a:endParaRPr lang="en-US" altLang="ko-KR"/>
          </a:p>
        </p:txBody>
      </p:sp>
      <p:sp>
        <p:nvSpPr>
          <p:cNvPr id="105" name=""/>
          <p:cNvSpPr txBox="1"/>
          <p:nvPr/>
        </p:nvSpPr>
        <p:spPr>
          <a:xfrm>
            <a:off x="3727119" y="5949328"/>
            <a:ext cx="6082572" cy="908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3. </a:t>
            </a:r>
            <a:r>
              <a:rPr lang="en-US" altLang="ko-KR">
                <a:solidFill>
                  <a:schemeClr val="bg1"/>
                </a:solidFill>
              </a:rPr>
              <a:t>Dequeue</a:t>
            </a:r>
            <a:r>
              <a:rPr lang="ko-KR" altLang="en-US">
                <a:solidFill>
                  <a:schemeClr val="bg1"/>
                </a:solidFill>
              </a:rPr>
              <a:t>하여 </a:t>
            </a:r>
            <a:r>
              <a:rPr lang="en-US" altLang="ko-KR">
                <a:solidFill>
                  <a:schemeClr val="bg1"/>
                </a:solidFill>
              </a:rPr>
              <a:t>Packet</a:t>
            </a:r>
            <a:r>
              <a:rPr lang="ko-KR" altLang="en-US">
                <a:solidFill>
                  <a:schemeClr val="bg1"/>
                </a:solidFill>
              </a:rPr>
              <a:t>헤더 분리하고 헤더</a:t>
            </a:r>
            <a:r>
              <a:rPr lang="en-US" altLang="ko-KR">
                <a:solidFill>
                  <a:schemeClr val="bg1"/>
                </a:solidFill>
              </a:rPr>
              <a:t>ID</a:t>
            </a:r>
            <a:r>
              <a:rPr lang="ko-KR" altLang="en-US">
                <a:solidFill>
                  <a:schemeClr val="bg1"/>
                </a:solidFill>
              </a:rPr>
              <a:t>에 맞는 </a:t>
            </a:r>
            <a:r>
              <a:rPr lang="en-US" altLang="ko-KR">
                <a:solidFill>
                  <a:schemeClr val="bg1"/>
                </a:solidFill>
              </a:rPr>
              <a:t>Receive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method</a:t>
            </a:r>
            <a:r>
              <a:rPr lang="ko-KR" altLang="en-US">
                <a:solidFill>
                  <a:schemeClr val="bg1"/>
                </a:solidFill>
              </a:rPr>
              <a:t> 동작함 이 경우에는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ReceiveLoginRequest</a:t>
            </a:r>
            <a:r>
              <a:rPr lang="ko-KR" altLang="en-US">
                <a:solidFill>
                  <a:schemeClr val="bg1"/>
                </a:solidFill>
              </a:rPr>
              <a:t>가 실행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6" name=""/>
          <p:cNvCxnSpPr>
            <a:stCxn id="104" idx="3"/>
            <a:endCxn id="95" idx="3"/>
          </p:cNvCxnSpPr>
          <p:nvPr/>
        </p:nvCxnSpPr>
        <p:spPr>
          <a:xfrm flipH="1" flipV="1">
            <a:off x="3713195" y="4210050"/>
            <a:ext cx="7019635" cy="1704217"/>
          </a:xfrm>
          <a:prstGeom prst="bentConnector3">
            <a:avLst>
              <a:gd name="adj1" fmla="val -2993"/>
            </a:avLst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"/>
          <p:cNvSpPr txBox="1"/>
          <p:nvPr/>
        </p:nvSpPr>
        <p:spPr>
          <a:xfrm>
            <a:off x="3754057" y="4205888"/>
            <a:ext cx="6082573" cy="365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8. 반환 값으로 </a:t>
            </a:r>
            <a:r>
              <a:rPr lang="en-US" altLang="ko-KR">
                <a:solidFill>
                  <a:schemeClr val="bg1"/>
                </a:solidFill>
              </a:rPr>
              <a:t>Login Result</a:t>
            </a:r>
            <a:r>
              <a:rPr lang="ko-KR" altLang="en-US">
                <a:solidFill>
                  <a:schemeClr val="bg1"/>
                </a:solidFill>
              </a:rPr>
              <a:t> 패킷 구성하여 전송 요청함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8" name=""/>
          <p:cNvCxnSpPr>
            <a:stCxn id="95" idx="1"/>
            <a:endCxn id="94" idx="2"/>
          </p:cNvCxnSpPr>
          <p:nvPr/>
        </p:nvCxnSpPr>
        <p:spPr>
          <a:xfrm flipH="1" flipV="1">
            <a:off x="1690062" y="1588069"/>
            <a:ext cx="13100" cy="2621981"/>
          </a:xfrm>
          <a:prstGeom prst="bentConnector3">
            <a:avLst>
              <a:gd name="adj1" fmla="val 7124629"/>
            </a:avLst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"/>
          <p:cNvSpPr txBox="1"/>
          <p:nvPr/>
        </p:nvSpPr>
        <p:spPr>
          <a:xfrm>
            <a:off x="798560" y="3271668"/>
            <a:ext cx="1185376" cy="6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9.</a:t>
            </a:r>
            <a:r>
              <a:rPr lang="en-US" altLang="ko-KR">
                <a:solidFill>
                  <a:schemeClr val="bg1"/>
                </a:solidFill>
              </a:rPr>
              <a:t>Client</a:t>
            </a:r>
            <a:r>
              <a:rPr lang="ko-KR" altLang="en-US">
                <a:solidFill>
                  <a:schemeClr val="bg1"/>
                </a:solidFill>
              </a:rPr>
              <a:t>에</a:t>
            </a:r>
            <a:endParaRPr lang="ko-KR" altLang="en-US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패킷 전송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0" name=""/>
          <p:cNvCxnSpPr>
            <a:stCxn id="104" idx="0"/>
            <a:endCxn id="102" idx="2"/>
          </p:cNvCxnSpPr>
          <p:nvPr/>
        </p:nvCxnSpPr>
        <p:spPr>
          <a:xfrm rot="16200000" flipV="1">
            <a:off x="8585452" y="4132467"/>
            <a:ext cx="2712969" cy="33577"/>
          </a:xfrm>
          <a:prstGeom prst="straightConnector1">
            <a:avLst/>
          </a:prstGeom>
          <a:ln w="28575" algn="ctr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"/>
          <p:cNvSpPr txBox="1"/>
          <p:nvPr/>
        </p:nvSpPr>
        <p:spPr>
          <a:xfrm>
            <a:off x="7100143" y="4559754"/>
            <a:ext cx="2830604" cy="90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4. 로그인을 위해서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데이터베이스의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player</a:t>
            </a:r>
            <a:r>
              <a:rPr lang="ko-KR" altLang="en-US">
                <a:solidFill>
                  <a:schemeClr val="bg1"/>
                </a:solidFill>
              </a:rPr>
              <a:t> 정보 요청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직사각형 20"/>
          <p:cNvSpPr/>
          <p:nvPr/>
        </p:nvSpPr>
        <p:spPr>
          <a:xfrm>
            <a:off x="6133362" y="1099608"/>
            <a:ext cx="2010032" cy="836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MySql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Database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Server</a:t>
            </a:r>
            <a:endParaRPr lang="en-US" altLang="ko-KR"/>
          </a:p>
        </p:txBody>
      </p:sp>
      <p:cxnSp>
        <p:nvCxnSpPr>
          <p:cNvPr id="113" name=""/>
          <p:cNvCxnSpPr>
            <a:stCxn id="102" idx="0"/>
            <a:endCxn id="112" idx="3"/>
          </p:cNvCxnSpPr>
          <p:nvPr/>
        </p:nvCxnSpPr>
        <p:spPr>
          <a:xfrm rot="5400000" flipH="1">
            <a:off x="8742753" y="918398"/>
            <a:ext cx="583034" cy="1781752"/>
          </a:xfrm>
          <a:prstGeom prst="bentConnector2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"/>
          <p:cNvSpPr txBox="1"/>
          <p:nvPr/>
        </p:nvSpPr>
        <p:spPr>
          <a:xfrm>
            <a:off x="8519084" y="342891"/>
            <a:ext cx="3120409" cy="11834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5.쿼리로 플레이어 정보 요청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데이터가 없는경우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Exception </a:t>
            </a:r>
            <a:r>
              <a:rPr lang="ko-KR" altLang="en-US">
                <a:solidFill>
                  <a:schemeClr val="bg1"/>
                </a:solidFill>
              </a:rPr>
              <a:t>일으켜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로그인 불가로 처리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6" name=""/>
          <p:cNvCxnSpPr>
            <a:stCxn id="102" idx="1"/>
          </p:cNvCxnSpPr>
          <p:nvPr/>
        </p:nvCxnSpPr>
        <p:spPr>
          <a:xfrm rot="10800000" flipV="1">
            <a:off x="3710325" y="2446839"/>
            <a:ext cx="5209806" cy="1607539"/>
          </a:xfrm>
          <a:prstGeom prst="bentConnector3">
            <a:avLst>
              <a:gd name="adj1" fmla="val 50000"/>
            </a:avLst>
          </a:prstGeom>
          <a:ln w="28575" algn="ctr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>
            <a:stCxn id="102" idx="3"/>
            <a:endCxn id="104" idx="3"/>
          </p:cNvCxnSpPr>
          <p:nvPr/>
        </p:nvCxnSpPr>
        <p:spPr>
          <a:xfrm flipH="1">
            <a:off x="10732831" y="2446782"/>
            <a:ext cx="197331" cy="3467485"/>
          </a:xfrm>
          <a:prstGeom prst="bentConnector3">
            <a:avLst>
              <a:gd name="adj1" fmla="val -68786"/>
            </a:avLst>
          </a:prstGeom>
          <a:ln w="28575" algn="ctr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"/>
          <p:cNvSpPr txBox="1"/>
          <p:nvPr/>
        </p:nvSpPr>
        <p:spPr>
          <a:xfrm>
            <a:off x="9124950" y="3107389"/>
            <a:ext cx="2830604" cy="643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7.요청에 따른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수행결과 값 반환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832684" y="2974992"/>
            <a:ext cx="4697119" cy="90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6. 데이터 존재하고 </a:t>
            </a:r>
            <a:r>
              <a:rPr lang="en-US" altLang="ko-KR">
                <a:solidFill>
                  <a:schemeClr val="bg1"/>
                </a:solidFill>
              </a:rPr>
              <a:t>ID</a:t>
            </a:r>
            <a:r>
              <a:rPr lang="ko-KR" altLang="en-US">
                <a:solidFill>
                  <a:schemeClr val="bg1"/>
                </a:solidFill>
              </a:rPr>
              <a:t> , </a:t>
            </a:r>
            <a:r>
              <a:rPr lang="en-US" altLang="ko-KR">
                <a:solidFill>
                  <a:schemeClr val="bg1"/>
                </a:solidFill>
              </a:rPr>
              <a:t>password</a:t>
            </a:r>
            <a:r>
              <a:rPr lang="ko-KR" altLang="en-US">
                <a:solidFill>
                  <a:schemeClr val="bg1"/>
                </a:solidFill>
              </a:rPr>
              <a:t>모두 </a:t>
            </a:r>
            <a:endParaRPr lang="ko-KR" altLang="en-US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일치하는경우 </a:t>
            </a:r>
            <a:r>
              <a:rPr lang="en-US" altLang="ko-KR">
                <a:solidFill>
                  <a:schemeClr val="bg1"/>
                </a:solidFill>
              </a:rPr>
              <a:t>Socket</a:t>
            </a:r>
            <a:r>
              <a:rPr lang="ko-KR" altLang="en-US">
                <a:solidFill>
                  <a:schemeClr val="bg1"/>
                </a:solidFill>
              </a:rPr>
              <a:t>정보와 함께 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network Processor  </a:t>
            </a:r>
            <a:r>
              <a:rPr lang="ko-KR" altLang="en-US">
                <a:solidFill>
                  <a:schemeClr val="bg1"/>
                </a:solidFill>
              </a:rPr>
              <a:t>로그인 테이블에 등록 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1410084" y="1833995"/>
            <a:ext cx="2135909" cy="26265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/>
              <a:t>playerID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password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playerName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money</a:t>
            </a:r>
            <a:endParaRPr lang="en-US" altLang="ko-KR" sz="2500"/>
          </a:p>
        </p:txBody>
      </p:sp>
      <p:sp>
        <p:nvSpPr>
          <p:cNvPr id="68" name="제목 1"/>
          <p:cNvSpPr>
            <a:spLocks noGrp="1"/>
          </p:cNvSpPr>
          <p:nvPr>
            <p:ph type="title" idx="0"/>
          </p:nvPr>
        </p:nvSpPr>
        <p:spPr>
          <a:xfrm>
            <a:off x="313040" y="297679"/>
            <a:ext cx="10515600" cy="919978"/>
          </a:xfrm>
        </p:spPr>
        <p:txBody>
          <a:bodyPr/>
          <a:lstStyle/>
          <a:p>
            <a:pPr algn="l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Database Structure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103" name=""/>
          <p:cNvSpPr/>
          <p:nvPr/>
        </p:nvSpPr>
        <p:spPr>
          <a:xfrm>
            <a:off x="910936" y="1910965"/>
            <a:ext cx="837045" cy="375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/>
              <a:t>player</a:t>
            </a:r>
            <a:endParaRPr lang="en-US" altLang="ko-KR"/>
          </a:p>
        </p:txBody>
      </p:sp>
      <p:sp>
        <p:nvSpPr>
          <p:cNvPr id="105" name=""/>
          <p:cNvSpPr/>
          <p:nvPr/>
        </p:nvSpPr>
        <p:spPr>
          <a:xfrm>
            <a:off x="1861993" y="2399914"/>
            <a:ext cx="1231515" cy="384848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9" name=""/>
          <p:cNvSpPr/>
          <p:nvPr/>
        </p:nvSpPr>
        <p:spPr>
          <a:xfrm>
            <a:off x="4739024" y="1717963"/>
            <a:ext cx="2135909" cy="32038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500"/>
              <a:t>storeID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playerID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storeName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storeType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storeStep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presentExp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requireExp</a:t>
            </a:r>
            <a:endParaRPr lang="en-US" altLang="ko-KR" sz="2500"/>
          </a:p>
        </p:txBody>
      </p:sp>
      <p:sp>
        <p:nvSpPr>
          <p:cNvPr id="110" name=""/>
          <p:cNvSpPr/>
          <p:nvPr/>
        </p:nvSpPr>
        <p:spPr>
          <a:xfrm>
            <a:off x="4230254" y="1833417"/>
            <a:ext cx="837045" cy="37522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Store</a:t>
            </a:r>
            <a:endParaRPr lang="en-US" altLang="ko-KR"/>
          </a:p>
        </p:txBody>
      </p:sp>
      <p:sp>
        <p:nvSpPr>
          <p:cNvPr id="112" name=""/>
          <p:cNvSpPr/>
          <p:nvPr/>
        </p:nvSpPr>
        <p:spPr>
          <a:xfrm>
            <a:off x="5171594" y="1976197"/>
            <a:ext cx="1279620" cy="750454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3" name=""/>
          <p:cNvSpPr/>
          <p:nvPr/>
        </p:nvSpPr>
        <p:spPr>
          <a:xfrm>
            <a:off x="8076045" y="1229976"/>
            <a:ext cx="3078786" cy="40890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500"/>
              <a:t>itemID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playerID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itemName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storeType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count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price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isSell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sellPrice</a:t>
            </a:r>
            <a:endParaRPr lang="en-US" altLang="ko-KR" sz="2500"/>
          </a:p>
          <a:p>
            <a:pPr algn="ctr">
              <a:defRPr lang="ko-KR" altLang="en-US"/>
            </a:pPr>
            <a:r>
              <a:rPr lang="en-US" altLang="ko-KR" sz="2500"/>
              <a:t>sellCount</a:t>
            </a:r>
            <a:endParaRPr lang="en-US" altLang="ko-KR" sz="2500"/>
          </a:p>
        </p:txBody>
      </p:sp>
      <p:sp>
        <p:nvSpPr>
          <p:cNvPr id="114" name=""/>
          <p:cNvSpPr/>
          <p:nvPr/>
        </p:nvSpPr>
        <p:spPr>
          <a:xfrm>
            <a:off x="7567276" y="1345430"/>
            <a:ext cx="837045" cy="37522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Item</a:t>
            </a:r>
            <a:endParaRPr lang="en-US" altLang="ko-KR"/>
          </a:p>
        </p:txBody>
      </p:sp>
      <p:sp>
        <p:nvSpPr>
          <p:cNvPr id="115" name=""/>
          <p:cNvSpPr/>
          <p:nvPr/>
        </p:nvSpPr>
        <p:spPr>
          <a:xfrm>
            <a:off x="8936952" y="1572971"/>
            <a:ext cx="1279620" cy="750454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허술한점?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857380"/>
            <a:ext cx="10972800" cy="4525963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◎ Send PacketQueue</a:t>
            </a:r>
            <a:r>
              <a:rPr lang="ko-KR" altLang="en-US">
                <a:solidFill>
                  <a:schemeClr val="bg1"/>
                </a:solidFill>
              </a:rPr>
              <a:t>가 없음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3100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r>
              <a:rPr lang="en-US" altLang="ko-KR" sz="3100">
                <a:solidFill>
                  <a:schemeClr val="bg1"/>
                </a:solidFill>
              </a:rPr>
              <a:t>◎</a:t>
            </a:r>
            <a:r>
              <a:rPr lang="ko-KR" altLang="en-US" sz="3100">
                <a:solidFill>
                  <a:schemeClr val="bg1"/>
                </a:solidFill>
              </a:rPr>
              <a:t> 데이터 베이스 이용에도 불구하고 </a:t>
            </a:r>
            <a:endParaRPr lang="ko-KR" altLang="en-US" sz="3100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3100">
                <a:solidFill>
                  <a:schemeClr val="bg1"/>
                </a:solidFill>
              </a:rPr>
              <a:t>    설계 능력 부족으로 별도의 테이블 사용함</a:t>
            </a:r>
            <a:endParaRPr lang="ko-KR" altLang="en-US" sz="3100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3100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r>
              <a:rPr lang="en-US" altLang="ko-KR" sz="3100">
                <a:solidFill>
                  <a:schemeClr val="bg1"/>
                </a:solidFill>
              </a:rPr>
              <a:t>◎</a:t>
            </a:r>
            <a:r>
              <a:rPr lang="ko-KR" altLang="en-US" sz="3100">
                <a:solidFill>
                  <a:schemeClr val="bg1"/>
                </a:solidFill>
              </a:rPr>
              <a:t> </a:t>
            </a:r>
            <a:r>
              <a:rPr lang="en-US" altLang="ko-KR" sz="3100">
                <a:solidFill>
                  <a:schemeClr val="bg1"/>
                </a:solidFill>
              </a:rPr>
              <a:t>Disconnection </a:t>
            </a:r>
            <a:r>
              <a:rPr lang="ko-KR" altLang="en-US" sz="3100">
                <a:solidFill>
                  <a:schemeClr val="bg1"/>
                </a:solidFill>
              </a:rPr>
              <a:t>처리 미흡</a:t>
            </a:r>
            <a:endParaRPr lang="ko-KR" altLang="en-US" sz="31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클라이언트는</a:t>
            </a:r>
            <a:r>
              <a:rPr lang="en-US" altLang="ko-KR" b="1">
                <a:solidFill>
                  <a:schemeClr val="bg1"/>
                </a:solidFill>
              </a:rPr>
              <a:t>...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◎ </a:t>
            </a:r>
            <a:r>
              <a:rPr lang="ko-KR" altLang="en-US">
                <a:solidFill>
                  <a:schemeClr val="bg1"/>
                </a:solidFill>
              </a:rPr>
              <a:t>서버에 접속하여 게임을 실행해주는 실행기가 된다.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◎ </a:t>
            </a:r>
            <a:r>
              <a:rPr lang="ko-KR" altLang="en-US">
                <a:solidFill>
                  <a:schemeClr val="bg1"/>
                </a:solidFill>
              </a:rPr>
              <a:t>본 게임에서는 아이템을 생산하거나 플레이어의 정보가 변하는 것을 모두 서버에서 처리하기에 실제로 어떤 로직을 처리하는 부분은 캐릭터에 한정된다.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◎ </a:t>
            </a:r>
            <a:r>
              <a:rPr lang="ko-KR" altLang="en-US">
                <a:solidFill>
                  <a:schemeClr val="bg1"/>
                </a:solidFill>
              </a:rPr>
              <a:t>아이템의 변조나 플레이어 정보가 변조 될 때 마다 서버에 요청하여 처리하게 구성되어 있다.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61968" y="2312595"/>
            <a:ext cx="2010032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Game Manager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  <a:endCxn id="8" idx="1"/>
          </p:cNvCxnSpPr>
          <p:nvPr/>
        </p:nvCxnSpPr>
        <p:spPr>
          <a:xfrm>
            <a:off x="4572000" y="2658584"/>
            <a:ext cx="1612552" cy="2"/>
          </a:xfrm>
          <a:prstGeom prst="straightConnector1">
            <a:avLst/>
          </a:prstGeom>
          <a:ln w="28575">
            <a:solidFill>
              <a:schemeClr val="accent4">
                <a:lumMod val="80000"/>
                <a:lumOff val="2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184552" y="2312597"/>
            <a:ext cx="2010032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Network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Controller</a:t>
            </a:r>
            <a:endParaRPr lang="en-US" altLang="ko-KR"/>
          </a:p>
        </p:txBody>
      </p:sp>
      <p:sp>
        <p:nvSpPr>
          <p:cNvPr id="19" name="타원 18"/>
          <p:cNvSpPr/>
          <p:nvPr/>
        </p:nvSpPr>
        <p:spPr>
          <a:xfrm>
            <a:off x="9005112" y="1066162"/>
            <a:ext cx="2001794" cy="8896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Server </a:t>
            </a:r>
            <a:r>
              <a:rPr lang="ko-KR" altLang="en-US"/>
              <a:t>통신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534975" y="4269391"/>
            <a:ext cx="2010032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Character Controller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61967" y="3625432"/>
            <a:ext cx="2010032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User Interface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Controller</a:t>
            </a:r>
            <a:endParaRPr lang="en-US" altLang="ko-KR"/>
          </a:p>
        </p:txBody>
      </p:sp>
      <p:cxnSp>
        <p:nvCxnSpPr>
          <p:cNvPr id="31" name="직선 화살표 연결선 30"/>
          <p:cNvCxnSpPr/>
          <p:nvPr/>
        </p:nvCxnSpPr>
        <p:spPr>
          <a:xfrm rot="5400000">
            <a:off x="3258000" y="3315600"/>
            <a:ext cx="619200" cy="0"/>
          </a:xfrm>
          <a:prstGeom prst="straightConnector1">
            <a:avLst/>
          </a:prstGeom>
          <a:ln w="28575" algn="ctr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2"/>
            <a:endCxn id="20" idx="0"/>
          </p:cNvCxnSpPr>
          <p:nvPr/>
        </p:nvCxnSpPr>
        <p:spPr>
          <a:xfrm>
            <a:off x="3566984" y="3004574"/>
            <a:ext cx="5973007" cy="1264817"/>
          </a:xfrm>
          <a:prstGeom prst="straightConnector1">
            <a:avLst/>
          </a:prstGeom>
          <a:ln w="28575">
            <a:solidFill>
              <a:schemeClr val="accent6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544307" y="5469809"/>
            <a:ext cx="2010032" cy="85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Elf</a:t>
            </a:r>
            <a:r>
              <a:rPr lang="ko-KR" altLang="en-US"/>
              <a:t> </a:t>
            </a:r>
            <a:r>
              <a:rPr lang="en-US" altLang="ko-KR"/>
              <a:t>Character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336371" y="4458393"/>
            <a:ext cx="2010032" cy="85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Store Create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20" idx="2"/>
            <a:endCxn id="35" idx="0"/>
          </p:cNvCxnSpPr>
          <p:nvPr/>
        </p:nvCxnSpPr>
        <p:spPr>
          <a:xfrm rot="16200000" flipH="1">
            <a:off x="9290436" y="5210924"/>
            <a:ext cx="508439" cy="9332"/>
          </a:xfrm>
          <a:prstGeom prst="straightConnector1">
            <a:avLst/>
          </a:prstGeom>
          <a:ln w="28575">
            <a:solidFill>
              <a:schemeClr val="accent6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559656" y="5420515"/>
            <a:ext cx="2010032" cy="85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LoginForm</a:t>
            </a:r>
            <a:endParaRPr lang="en-US" altLang="ko-KR"/>
          </a:p>
        </p:txBody>
      </p:sp>
      <p:sp>
        <p:nvSpPr>
          <p:cNvPr id="53" name="직사각형 52"/>
          <p:cNvSpPr/>
          <p:nvPr/>
        </p:nvSpPr>
        <p:spPr>
          <a:xfrm>
            <a:off x="331981" y="5766971"/>
            <a:ext cx="2010032" cy="85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Store Select</a:t>
            </a:r>
            <a:endParaRPr lang="ko-KR" altLang="en-US"/>
          </a:p>
        </p:txBody>
      </p:sp>
      <p:sp>
        <p:nvSpPr>
          <p:cNvPr id="6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Client Process Logic</a:t>
            </a:r>
            <a:endParaRPr lang="en-US" altLang="ko-KR" b="1">
              <a:solidFill>
                <a:schemeClr val="bg1"/>
              </a:solidFill>
            </a:endParaRPr>
          </a:p>
        </p:txBody>
      </p:sp>
      <p:cxnSp>
        <p:nvCxnSpPr>
          <p:cNvPr id="69" name=""/>
          <p:cNvCxnSpPr>
            <a:stCxn id="8" idx="3"/>
            <a:endCxn id="19" idx="4"/>
          </p:cNvCxnSpPr>
          <p:nvPr/>
        </p:nvCxnSpPr>
        <p:spPr>
          <a:xfrm flipV="1">
            <a:off x="8194584" y="1955848"/>
            <a:ext cx="1811425" cy="702738"/>
          </a:xfrm>
          <a:prstGeom prst="bentConnector2">
            <a:avLst/>
          </a:prstGeom>
          <a:ln w="28575">
            <a:solidFill>
              <a:schemeClr val="accent4">
                <a:lumMod val="80000"/>
                <a:lumOff val="2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49"/>
          <p:cNvSpPr/>
          <p:nvPr/>
        </p:nvSpPr>
        <p:spPr>
          <a:xfrm>
            <a:off x="4895205" y="5418783"/>
            <a:ext cx="2010032" cy="85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GameView</a:t>
            </a:r>
            <a:endParaRPr lang="en-US" altLang="ko-KR"/>
          </a:p>
        </p:txBody>
      </p:sp>
      <p:cxnSp>
        <p:nvCxnSpPr>
          <p:cNvPr id="71" name=""/>
          <p:cNvCxnSpPr>
            <a:stCxn id="21" idx="1"/>
            <a:endCxn id="36" idx="0"/>
          </p:cNvCxnSpPr>
          <p:nvPr/>
        </p:nvCxnSpPr>
        <p:spPr>
          <a:xfrm flipH="1">
            <a:off x="1341387" y="3971422"/>
            <a:ext cx="1220580" cy="486971"/>
          </a:xfrm>
          <a:prstGeom prst="bentConnector2">
            <a:avLst/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21" idx="2"/>
            <a:endCxn id="50" idx="0"/>
          </p:cNvCxnSpPr>
          <p:nvPr/>
        </p:nvCxnSpPr>
        <p:spPr>
          <a:xfrm rot="5400000">
            <a:off x="3014276" y="4867807"/>
            <a:ext cx="1103103" cy="2311"/>
          </a:xfrm>
          <a:prstGeom prst="straightConnector1">
            <a:avLst/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21" idx="3"/>
            <a:endCxn id="70" idx="0"/>
          </p:cNvCxnSpPr>
          <p:nvPr/>
        </p:nvCxnSpPr>
        <p:spPr>
          <a:xfrm>
            <a:off x="4572000" y="3971422"/>
            <a:ext cx="1328221" cy="1447361"/>
          </a:xfrm>
          <a:prstGeom prst="bentConnector2">
            <a:avLst/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36" idx="2"/>
            <a:endCxn id="53" idx="0"/>
          </p:cNvCxnSpPr>
          <p:nvPr/>
        </p:nvCxnSpPr>
        <p:spPr>
          <a:xfrm rot="5400000">
            <a:off x="1113270" y="5538855"/>
            <a:ext cx="451843" cy="4390"/>
          </a:xfrm>
          <a:prstGeom prst="straightConnector1">
            <a:avLst/>
          </a:prstGeom>
          <a:ln w="28575"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50" idx="0"/>
            <a:endCxn id="5" idx="1"/>
          </p:cNvCxnSpPr>
          <p:nvPr/>
        </p:nvCxnSpPr>
        <p:spPr>
          <a:xfrm rot="5400000" flipH="1">
            <a:off x="1682350" y="3538202"/>
            <a:ext cx="2761936" cy="1002701"/>
          </a:xfrm>
          <a:prstGeom prst="bentConnector4">
            <a:avLst>
              <a:gd name="adj1" fmla="val 29263"/>
              <a:gd name="adj2" fmla="val 113486"/>
            </a:avLst>
          </a:prstGeom>
          <a:ln algn="ctr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>
            <a:stCxn id="70" idx="0"/>
            <a:endCxn id="5" idx="1"/>
          </p:cNvCxnSpPr>
          <p:nvPr/>
        </p:nvCxnSpPr>
        <p:spPr>
          <a:xfrm rot="5400000" flipH="1">
            <a:off x="2850996" y="2369556"/>
            <a:ext cx="2760197" cy="3338254"/>
          </a:xfrm>
          <a:prstGeom prst="bentConnector4">
            <a:avLst>
              <a:gd name="adj1" fmla="val 29263"/>
              <a:gd name="adj2" fmla="val 10401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>
            <a:endCxn id="5" idx="1"/>
          </p:cNvCxnSpPr>
          <p:nvPr/>
        </p:nvCxnSpPr>
        <p:spPr>
          <a:xfrm rot="16200000" flipV="1">
            <a:off x="1509609" y="3710942"/>
            <a:ext cx="2781247" cy="676533"/>
          </a:xfrm>
          <a:prstGeom prst="bentConnector4">
            <a:avLst>
              <a:gd name="adj1" fmla="val 29775"/>
              <a:gd name="adj2" fmla="val 11963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>
            <a:stCxn id="36" idx="1"/>
            <a:endCxn id="5" idx="1"/>
          </p:cNvCxnSpPr>
          <p:nvPr/>
        </p:nvCxnSpPr>
        <p:spPr>
          <a:xfrm flipV="1">
            <a:off x="336371" y="2658583"/>
            <a:ext cx="2225595" cy="2228178"/>
          </a:xfrm>
          <a:prstGeom prst="bentConnector3">
            <a:avLst>
              <a:gd name="adj1" fmla="val -632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"/>
          <p:cNvCxnSpPr>
            <a:stCxn id="53" idx="1"/>
            <a:endCxn id="5" idx="1"/>
          </p:cNvCxnSpPr>
          <p:nvPr/>
        </p:nvCxnSpPr>
        <p:spPr>
          <a:xfrm flipV="1">
            <a:off x="331981" y="2658583"/>
            <a:ext cx="2229989" cy="3536755"/>
          </a:xfrm>
          <a:prstGeom prst="bentConnector3">
            <a:avLst>
              <a:gd name="adj1" fmla="val -632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>
            <a:stCxn id="20" idx="1"/>
            <a:endCxn id="5" idx="1"/>
          </p:cNvCxnSpPr>
          <p:nvPr/>
        </p:nvCxnSpPr>
        <p:spPr>
          <a:xfrm flipH="1" flipV="1">
            <a:off x="2561968" y="2658584"/>
            <a:ext cx="5973007" cy="1956796"/>
          </a:xfrm>
          <a:prstGeom prst="bentConnector3">
            <a:avLst>
              <a:gd name="adj1" fmla="val 10222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"/>
          <p:cNvSpPr txBox="1"/>
          <p:nvPr/>
        </p:nvSpPr>
        <p:spPr>
          <a:xfrm>
            <a:off x="209646" y="2333123"/>
            <a:ext cx="2344537" cy="63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서버에 전달을 위해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게임매니저 이용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4572000" y="3640453"/>
            <a:ext cx="2344537" cy="636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계층구조형태로 게임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 구성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4118455" y="6281341"/>
            <a:ext cx="3835825" cy="366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게임중인 상점의 스탭에 따라 변화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8205988" y="2330523"/>
            <a:ext cx="3321282" cy="639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비동기 통신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AsyncCallback</a:t>
            </a:r>
            <a:r>
              <a:rPr lang="ko-KR" altLang="en-US">
                <a:solidFill>
                  <a:schemeClr val="bg1"/>
                </a:solidFill>
              </a:rPr>
              <a:t>을 통해 통신함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610</ep:Words>
  <ep:PresentationFormat>사용자 지정</ep:PresentationFormat>
  <ep:Paragraphs>177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ProjectStore Upgrade Game Team. ????</vt:lpstr>
      <vt:lpstr>기본은 가게를 운영하는 게임...</vt:lpstr>
      <vt:lpstr>게임 서버는...</vt:lpstr>
      <vt:lpstr>Server Process Logic</vt:lpstr>
      <vt:lpstr>Example - Login Request</vt:lpstr>
      <vt:lpstr>Database Structure</vt:lpstr>
      <vt:lpstr>허술한점?</vt:lpstr>
      <vt:lpstr>클라이언트는...</vt:lpstr>
      <vt:lpstr>Client Process Logic</vt:lpstr>
      <vt:lpstr>첫 단계?</vt:lpstr>
      <vt:lpstr>First Step Logic</vt:lpstr>
      <vt:lpstr>두 번째 단계??</vt:lpstr>
      <vt:lpstr>Player Logic</vt:lpstr>
      <vt:lpstr>Customer Logic</vt:lpstr>
      <vt:lpstr>Step2 UI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2016-08-29T11:23:22.000</dcterms:created>
  <dc:creator>Registered User</dc:creator>
  <cp:lastModifiedBy>user</cp:lastModifiedBy>
  <dcterms:modified xsi:type="dcterms:W3CDTF">2016-09-29T21:21:19.167</dcterms:modified>
  <cp:revision>39</cp:revision>
  <dc:title>Game Upgrade Game</dc:title>
</cp:coreProperties>
</file>