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4"/>
  </p:notesMasterIdLst>
  <p:handoutMasterIdLst>
    <p:handoutMasterId r:id="rId5"/>
  </p:handoutMasterIdLst>
  <p:sldIdLst>
    <p:sldId id="832" r:id="rId2"/>
    <p:sldId id="831" r:id="rId3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7D3FF"/>
    <a:srgbClr val="FF7575"/>
    <a:srgbClr val="FFCC99"/>
    <a:srgbClr val="000099"/>
    <a:srgbClr val="FF3300"/>
    <a:srgbClr val="FFFFFF"/>
    <a:srgbClr val="6AFF6A"/>
    <a:srgbClr val="FF99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95" autoAdjust="0"/>
  </p:normalViewPr>
  <p:slideViewPr>
    <p:cSldViewPr>
      <p:cViewPr varScale="1">
        <p:scale>
          <a:sx n="110" d="100"/>
          <a:sy n="110" d="100"/>
        </p:scale>
        <p:origin x="9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2418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8985" cy="35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anose="02020603050405020304" pitchFamily="18" charset="0"/>
                <a:ea typeface="Gulim" panose="020B0600000101010101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4442" y="1"/>
            <a:ext cx="4030471" cy="35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anose="02020603050405020304" pitchFamily="18" charset="0"/>
                <a:ea typeface="Gulim" panose="020B0600000101010101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8408"/>
            <a:ext cx="4028985" cy="35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anose="02020603050405020304" pitchFamily="18" charset="0"/>
                <a:ea typeface="Gulim" panose="020B0600000101010101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4442" y="6658408"/>
            <a:ext cx="4030471" cy="35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CD314D6-44AF-4DEE-B285-3A39F472C2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1673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8985" cy="35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anose="02020603050405020304" pitchFamily="18" charset="0"/>
                <a:ea typeface="Gulim" panose="020B0600000101010101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4442" y="1"/>
            <a:ext cx="4030471" cy="35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anose="02020603050405020304" pitchFamily="18" charset="0"/>
                <a:ea typeface="Gulim" panose="020B0600000101010101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681" y="3330022"/>
            <a:ext cx="7435039" cy="3154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8408"/>
            <a:ext cx="4028985" cy="35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anose="02020603050405020304" pitchFamily="18" charset="0"/>
                <a:ea typeface="Gulim" panose="020B0600000101010101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4442" y="6658408"/>
            <a:ext cx="4030471" cy="35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0D11F84-69D6-4B78-AE16-BBB5271F4F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495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D11F84-69D6-4B78-AE16-BBB5271F4FA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160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D11F84-69D6-4B78-AE16-BBB5271F4FA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854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81000" y="5181600"/>
            <a:ext cx="83820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609600" y="422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7518400" y="1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grpSp>
        <p:nvGrpSpPr>
          <p:cNvPr id="8" name="Group 12"/>
          <p:cNvGrpSpPr>
            <a:grpSpLocks/>
          </p:cNvGrpSpPr>
          <p:nvPr userDrawn="1"/>
        </p:nvGrpSpPr>
        <p:grpSpPr bwMode="auto">
          <a:xfrm>
            <a:off x="381000" y="4724400"/>
            <a:ext cx="1446213" cy="376238"/>
            <a:chOff x="381001" y="5270583"/>
            <a:chExt cx="1446595" cy="376238"/>
          </a:xfrm>
        </p:grpSpPr>
        <p:pic>
          <p:nvPicPr>
            <p:cNvPr id="9" name="Picture 4" descr="IBS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64629" b="1488"/>
            <a:stretch>
              <a:fillRect/>
            </a:stretch>
          </p:blipFill>
          <p:spPr bwMode="auto">
            <a:xfrm>
              <a:off x="381001" y="5270583"/>
              <a:ext cx="418049" cy="37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0" name="Object 14"/>
            <p:cNvGraphicFramePr>
              <a:graphicFrameLocks noChangeAspect="1"/>
            </p:cNvGraphicFramePr>
            <p:nvPr userDrawn="1"/>
          </p:nvGraphicFramePr>
          <p:xfrm>
            <a:off x="799050" y="5314822"/>
            <a:ext cx="1028546" cy="3319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57" name="Image" r:id="rId4" imgW="2006349" imgH="647619" progId="Photoshop.Image.16">
                    <p:embed/>
                  </p:oleObj>
                </mc:Choice>
                <mc:Fallback>
                  <p:oleObj name="Image" r:id="rId4" imgW="2006349" imgH="647619" progId="Photoshop.Image.16">
                    <p:embed/>
                    <p:pic>
                      <p:nvPicPr>
                        <p:cNvPr id="2059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050" y="5314822"/>
                          <a:ext cx="1028546" cy="3319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8763000" y="422275"/>
            <a:ext cx="0" cy="568960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ectangle 3"/>
          <p:cNvSpPr txBox="1">
            <a:spLocks noChangeArrowheads="1"/>
          </p:cNvSpPr>
          <p:nvPr userDrawn="1"/>
        </p:nvSpPr>
        <p:spPr bwMode="auto">
          <a:xfrm>
            <a:off x="292100" y="5202238"/>
            <a:ext cx="4191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08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5913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163" indent="-33972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363" indent="-3397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563" indent="-3397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2763" indent="-3397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9963" indent="-3397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en-US" sz="800" dirty="0">
                <a:solidFill>
                  <a:srgbClr val="7F7F7F"/>
                </a:solidFill>
              </a:rPr>
              <a:t>Institute for Basic Science – Center for Catalytic Hydrocarbon </a:t>
            </a:r>
            <a:r>
              <a:rPr lang="en-US" altLang="en-US" sz="800" dirty="0" err="1">
                <a:solidFill>
                  <a:srgbClr val="7F7F7F"/>
                </a:solidFill>
              </a:rPr>
              <a:t>Functionalizations</a:t>
            </a:r>
            <a:endParaRPr lang="en-US" altLang="en-US" sz="800" dirty="0">
              <a:solidFill>
                <a:srgbClr val="7F7F7F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en-US" sz="800" dirty="0">
                <a:solidFill>
                  <a:srgbClr val="7F7F7F"/>
                </a:solidFill>
              </a:rPr>
              <a:t>Korea Advanced Institute of Science and Technology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en-US" sz="800" dirty="0">
                <a:solidFill>
                  <a:srgbClr val="7F7F7F"/>
                </a:solidFill>
              </a:rPr>
              <a:t>Daejeon, Korea</a:t>
            </a: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2" y="914400"/>
            <a:ext cx="8305798" cy="3657600"/>
          </a:xfrm>
        </p:spPr>
        <p:txBody>
          <a:bodyPr/>
          <a:lstStyle>
            <a:lvl1pPr algn="l">
              <a:defRPr sz="2400">
                <a:latin typeface="+mn-lt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5257800"/>
            <a:ext cx="4191000" cy="1066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362200" y="4768639"/>
            <a:ext cx="6324600" cy="3624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10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5ACA-BC98-43C2-90EE-9F556A6972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56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1914D-A25E-4635-B92A-8D3147AC15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8681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6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66800"/>
            <a:ext cx="4038600" cy="2455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75063"/>
            <a:ext cx="4038600" cy="245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47186-DD35-4CAC-9A81-1C6761D7A3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30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77200" y="6445250"/>
            <a:ext cx="685800" cy="336550"/>
          </a:xfrm>
        </p:spPr>
        <p:txBody>
          <a:bodyPr/>
          <a:lstStyle>
            <a:lvl1pPr algn="r">
              <a:defRPr sz="1000">
                <a:latin typeface="+mn-lt"/>
              </a:defRPr>
            </a:lvl1pPr>
          </a:lstStyle>
          <a:p>
            <a:pPr>
              <a:defRPr/>
            </a:pPr>
            <a:fld id="{66B64CA7-D780-49F4-9BE3-68CBBD2FA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73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384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E381D-AB22-4F9F-879C-7AABFEABD0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33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64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64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AD9F5-5B1F-4FF3-9EFB-199190405C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11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F744C-D2B5-499D-8653-2586C55E7A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58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49B0F-D425-457E-9D16-868C9E9C50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05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3B741-3679-4E3A-9274-BAE9AE14D2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20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9305A-D452-4D91-9B49-D862D3905B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44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5AED1-771B-418E-8612-90B87BF363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538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11925"/>
            <a:ext cx="685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3959437A-6784-4616-9936-F430DCB475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7848600" y="6243638"/>
            <a:ext cx="990600" cy="268287"/>
            <a:chOff x="381001" y="5270583"/>
            <a:chExt cx="1446595" cy="376238"/>
          </a:xfrm>
        </p:grpSpPr>
        <p:pic>
          <p:nvPicPr>
            <p:cNvPr id="1031" name="Picture 4" descr="IBS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64629" b="1488"/>
            <a:stretch>
              <a:fillRect/>
            </a:stretch>
          </p:blipFill>
          <p:spPr bwMode="auto">
            <a:xfrm>
              <a:off x="381001" y="5270583"/>
              <a:ext cx="418049" cy="37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032" name="Object 8"/>
            <p:cNvGraphicFramePr>
              <a:graphicFrameLocks noChangeAspect="1"/>
            </p:cNvGraphicFramePr>
            <p:nvPr userDrawn="1"/>
          </p:nvGraphicFramePr>
          <p:xfrm>
            <a:off x="799050" y="5314822"/>
            <a:ext cx="1028546" cy="3319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5" name="Image" r:id="rId16" imgW="2006349" imgH="647619" progId="Photoshop.Image.16">
                    <p:embed/>
                  </p:oleObj>
                </mc:Choice>
                <mc:Fallback>
                  <p:oleObj name="Image" r:id="rId16" imgW="2006349" imgH="647619" progId="Photoshop.Image.16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050" y="5314822"/>
                          <a:ext cx="1028546" cy="3319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  <p:sldLayoutId id="214748429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cs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cs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cs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cs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470A6F-ED66-430C-BEEF-73832CBFE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95538"/>
            <a:ext cx="3091141" cy="3877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Exporting Cartesian Coordinates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B64CA7-D780-49F4-9BE3-68CBBD2FAB05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6E3D0-47AF-42F2-9A6A-1213BA150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738051"/>
            <a:ext cx="2209800" cy="1279726"/>
          </a:xfrm>
          <a:prstGeom prst="rect">
            <a:avLst/>
          </a:prstGeom>
        </p:spPr>
      </p:pic>
      <p:sp>
        <p:nvSpPr>
          <p:cNvPr id="20" name="Arrow: Bent 19">
            <a:extLst>
              <a:ext uri="{FF2B5EF4-FFF2-40B4-BE49-F238E27FC236}">
                <a16:creationId xmlns:a16="http://schemas.microsoft.com/office/drawing/2014/main" id="{7A8C80E3-E03B-4DB1-98DA-E65C4FDBE095}"/>
              </a:ext>
            </a:extLst>
          </p:cNvPr>
          <p:cNvSpPr/>
          <p:nvPr/>
        </p:nvSpPr>
        <p:spPr bwMode="auto">
          <a:xfrm rot="5400000">
            <a:off x="2770926" y="1581271"/>
            <a:ext cx="484186" cy="539638"/>
          </a:xfrm>
          <a:prstGeom prst="bentArrow">
            <a:avLst>
              <a:gd name="adj1" fmla="val 16949"/>
              <a:gd name="adj2" fmla="val 18449"/>
              <a:gd name="adj3" fmla="val 24980"/>
              <a:gd name="adj4" fmla="val 43750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A3CAD9-26B2-434B-AA05-F4B79DB13CF9}"/>
              </a:ext>
            </a:extLst>
          </p:cNvPr>
          <p:cNvSpPr/>
          <p:nvPr/>
        </p:nvSpPr>
        <p:spPr bwMode="auto">
          <a:xfrm>
            <a:off x="1648875" y="1507333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16BD3C-60BF-4DEA-B6BC-0437A9A4C384}"/>
              </a:ext>
            </a:extLst>
          </p:cNvPr>
          <p:cNvSpPr/>
          <p:nvPr/>
        </p:nvSpPr>
        <p:spPr bwMode="auto">
          <a:xfrm>
            <a:off x="872390" y="3789196"/>
            <a:ext cx="2251809" cy="228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1AC47-353E-4709-85D2-62142768BC64}"/>
              </a:ext>
            </a:extLst>
          </p:cNvPr>
          <p:cNvSpPr/>
          <p:nvPr/>
        </p:nvSpPr>
        <p:spPr bwMode="auto">
          <a:xfrm>
            <a:off x="521794" y="3976724"/>
            <a:ext cx="1208281" cy="5304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EB4AB5-DEE1-49A2-BD16-8E378D87573E}"/>
              </a:ext>
            </a:extLst>
          </p:cNvPr>
          <p:cNvSpPr txBox="1"/>
          <p:nvPr/>
        </p:nvSpPr>
        <p:spPr>
          <a:xfrm>
            <a:off x="1883842" y="1282839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(1)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7B7581-9158-4C00-BC40-B4AC1B730DA6}"/>
              </a:ext>
            </a:extLst>
          </p:cNvPr>
          <p:cNvSpPr txBox="1"/>
          <p:nvPr/>
        </p:nvSpPr>
        <p:spPr>
          <a:xfrm>
            <a:off x="1730076" y="374079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(2)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53B19B-CF0D-49D9-AA81-82D138F00B9A}"/>
              </a:ext>
            </a:extLst>
          </p:cNvPr>
          <p:cNvSpPr txBox="1"/>
          <p:nvPr/>
        </p:nvSpPr>
        <p:spPr>
          <a:xfrm>
            <a:off x="1354351" y="423014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(3)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442B2B-D539-401F-A593-322D48B3C1D8}"/>
              </a:ext>
            </a:extLst>
          </p:cNvPr>
          <p:cNvSpPr txBox="1"/>
          <p:nvPr/>
        </p:nvSpPr>
        <p:spPr>
          <a:xfrm>
            <a:off x="4076700" y="865881"/>
            <a:ext cx="4343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Step 0. Launch Predictor Toolkits.</a:t>
            </a:r>
          </a:p>
          <a:p>
            <a:r>
              <a:rPr lang="en-US" altLang="ko-KR" sz="1400" dirty="0"/>
              <a:t>Step 1. Click “SI-Exporter”.</a:t>
            </a:r>
          </a:p>
          <a:p>
            <a:r>
              <a:rPr lang="en-US" altLang="ko-KR" sz="1400" dirty="0"/>
              <a:t>Step 2. Fill in the proper root directory that contains your computational results.</a:t>
            </a:r>
          </a:p>
          <a:p>
            <a:r>
              <a:rPr lang="en-US" altLang="ko-KR" sz="1400" dirty="0"/>
              <a:t>Step 3. Fill in the [output file name] [label] that will be seen in your combined </a:t>
            </a:r>
            <a:r>
              <a:rPr lang="en-US" altLang="ko-KR" sz="1400" dirty="0" err="1"/>
              <a:t>xyz</a:t>
            </a:r>
            <a:r>
              <a:rPr lang="en-US" altLang="ko-KR" sz="1400" dirty="0"/>
              <a:t> file.</a:t>
            </a:r>
          </a:p>
          <a:p>
            <a:r>
              <a:rPr lang="en-US" altLang="ko-KR" sz="1400" dirty="0"/>
              <a:t>Step 4. Check the directory for XYZ exportation, and click “Convert” button.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F8E240-BCA8-4A21-A4F7-20F52D242042}"/>
              </a:ext>
            </a:extLst>
          </p:cNvPr>
          <p:cNvSpPr txBox="1"/>
          <p:nvPr/>
        </p:nvSpPr>
        <p:spPr>
          <a:xfrm>
            <a:off x="2850324" y="561145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(4)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F33D0E-D82B-42B0-9872-6219575C8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9378" y="3627842"/>
            <a:ext cx="2800741" cy="1495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F2ADFC-2209-43B1-95D4-720F0CAE7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1157" y="2532088"/>
            <a:ext cx="1775643" cy="3537467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562519E8-97C6-4611-8D2D-19D7B6E0CEA8}"/>
              </a:ext>
            </a:extLst>
          </p:cNvPr>
          <p:cNvSpPr/>
          <p:nvPr/>
        </p:nvSpPr>
        <p:spPr bwMode="auto">
          <a:xfrm>
            <a:off x="3462052" y="4507146"/>
            <a:ext cx="570859" cy="307777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78988E1-445A-4E87-B3ED-041DDB5A2AEE}"/>
              </a:ext>
            </a:extLst>
          </p:cNvPr>
          <p:cNvSpPr/>
          <p:nvPr/>
        </p:nvSpPr>
        <p:spPr bwMode="auto">
          <a:xfrm>
            <a:off x="5479458" y="4254998"/>
            <a:ext cx="1226142" cy="307777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11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076179F-2BBC-4948-916D-186884CFC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23107"/>
            <a:ext cx="3747986" cy="4022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Automatic</a:t>
            </a:r>
            <a:r>
              <a:rPr lang="ko-KR" altLang="en-US" b="1" dirty="0"/>
              <a:t> </a:t>
            </a:r>
            <a:r>
              <a:rPr lang="en-US" altLang="ko-KR" b="1" dirty="0"/>
              <a:t>generation</a:t>
            </a:r>
            <a:r>
              <a:rPr lang="ko-KR" altLang="en-US" b="1" dirty="0"/>
              <a:t> </a:t>
            </a:r>
            <a:r>
              <a:rPr lang="en-US" altLang="ko-KR" b="1" dirty="0"/>
              <a:t>of</a:t>
            </a:r>
            <a:r>
              <a:rPr lang="ko-KR" altLang="en-US" b="1" dirty="0"/>
              <a:t> </a:t>
            </a:r>
            <a:r>
              <a:rPr lang="en-US" altLang="ko-KR" b="1" dirty="0"/>
              <a:t>energy</a:t>
            </a:r>
            <a:r>
              <a:rPr lang="ko-KR" altLang="en-US" b="1" dirty="0"/>
              <a:t> </a:t>
            </a:r>
            <a:r>
              <a:rPr lang="en-US" altLang="ko-KR" b="1" dirty="0"/>
              <a:t>profiles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B64CA7-D780-49F4-9BE3-68CBBD2FAB0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6E3D0-47AF-42F2-9A6A-1213BA150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738051"/>
            <a:ext cx="2209800" cy="1279726"/>
          </a:xfrm>
          <a:prstGeom prst="rect">
            <a:avLst/>
          </a:prstGeom>
        </p:spPr>
      </p:pic>
      <p:sp>
        <p:nvSpPr>
          <p:cNvPr id="20" name="Arrow: Bent 19">
            <a:extLst>
              <a:ext uri="{FF2B5EF4-FFF2-40B4-BE49-F238E27FC236}">
                <a16:creationId xmlns:a16="http://schemas.microsoft.com/office/drawing/2014/main" id="{7A8C80E3-E03B-4DB1-98DA-E65C4FDBE095}"/>
              </a:ext>
            </a:extLst>
          </p:cNvPr>
          <p:cNvSpPr/>
          <p:nvPr/>
        </p:nvSpPr>
        <p:spPr bwMode="auto">
          <a:xfrm rot="5400000">
            <a:off x="2770926" y="1581271"/>
            <a:ext cx="484186" cy="539638"/>
          </a:xfrm>
          <a:prstGeom prst="bentArrow">
            <a:avLst>
              <a:gd name="adj1" fmla="val 16949"/>
              <a:gd name="adj2" fmla="val 18449"/>
              <a:gd name="adj3" fmla="val 24980"/>
              <a:gd name="adj4" fmla="val 43750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A3CAD9-26B2-434B-AA05-F4B79DB13CF9}"/>
              </a:ext>
            </a:extLst>
          </p:cNvPr>
          <p:cNvSpPr/>
          <p:nvPr/>
        </p:nvSpPr>
        <p:spPr bwMode="auto">
          <a:xfrm>
            <a:off x="2133600" y="1507333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16BD3C-60BF-4DEA-B6BC-0437A9A4C384}"/>
              </a:ext>
            </a:extLst>
          </p:cNvPr>
          <p:cNvSpPr/>
          <p:nvPr/>
        </p:nvSpPr>
        <p:spPr bwMode="auto">
          <a:xfrm>
            <a:off x="457200" y="4572000"/>
            <a:ext cx="1219200" cy="4572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1AC47-353E-4709-85D2-62142768BC64}"/>
              </a:ext>
            </a:extLst>
          </p:cNvPr>
          <p:cNvSpPr/>
          <p:nvPr/>
        </p:nvSpPr>
        <p:spPr bwMode="auto">
          <a:xfrm>
            <a:off x="2018065" y="5865224"/>
            <a:ext cx="667124" cy="228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EB4AB5-DEE1-49A2-BD16-8E378D87573E}"/>
              </a:ext>
            </a:extLst>
          </p:cNvPr>
          <p:cNvSpPr txBox="1"/>
          <p:nvPr/>
        </p:nvSpPr>
        <p:spPr>
          <a:xfrm>
            <a:off x="2459251" y="1282839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(1)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7B7581-9158-4C00-BC40-B4AC1B730DA6}"/>
              </a:ext>
            </a:extLst>
          </p:cNvPr>
          <p:cNvSpPr txBox="1"/>
          <p:nvPr/>
        </p:nvSpPr>
        <p:spPr>
          <a:xfrm>
            <a:off x="1260902" y="466210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(2)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53B19B-CF0D-49D9-AA81-82D138F00B9A}"/>
              </a:ext>
            </a:extLst>
          </p:cNvPr>
          <p:cNvSpPr txBox="1"/>
          <p:nvPr/>
        </p:nvSpPr>
        <p:spPr>
          <a:xfrm>
            <a:off x="1730076" y="5651319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(3)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442B2B-D539-401F-A593-322D48B3C1D8}"/>
              </a:ext>
            </a:extLst>
          </p:cNvPr>
          <p:cNvSpPr txBox="1"/>
          <p:nvPr/>
        </p:nvSpPr>
        <p:spPr>
          <a:xfrm>
            <a:off x="4495651" y="879802"/>
            <a:ext cx="4343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Step 0. Launch Predictor Toolkits.</a:t>
            </a:r>
          </a:p>
          <a:p>
            <a:r>
              <a:rPr lang="en-US" altLang="ko-KR" sz="1400" dirty="0"/>
              <a:t>Step 1. Click “Energy profile plotter”.</a:t>
            </a:r>
          </a:p>
          <a:p>
            <a:r>
              <a:rPr lang="en-US" altLang="ko-KR" sz="1400" dirty="0"/>
              <a:t>Step 2. Fill in the proper energy sequences.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>
                <a:sym typeface="Wingdings" panose="05000000000000000000" pitchFamily="2" charset="2"/>
              </a:rPr>
              <a:t> Energy sequence should be in a row.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	 Multiple energy sequences will give multiple energy profiles</a:t>
            </a:r>
          </a:p>
          <a:p>
            <a:endParaRPr lang="en-US" altLang="ko-KR" sz="1400" dirty="0"/>
          </a:p>
          <a:p>
            <a:r>
              <a:rPr lang="en-US" altLang="ko-KR" sz="1400" dirty="0"/>
              <a:t>Step 3. Click “Generate” button.</a:t>
            </a:r>
            <a:endParaRPr lang="ko-KR" alt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26B094-017E-4991-8125-87FB5B7B6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3087079"/>
            <a:ext cx="1990971" cy="2862693"/>
          </a:xfrm>
          <a:prstGeom prst="rect">
            <a:avLst/>
          </a:prstGeom>
          <a:ln w="15875">
            <a:solidFill>
              <a:schemeClr val="tx2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A90B1E-0354-4530-AED1-2B25191E99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414" y="4238258"/>
            <a:ext cx="2327275" cy="847683"/>
          </a:xfrm>
          <a:prstGeom prst="rect">
            <a:avLst/>
          </a:prstGeom>
        </p:spPr>
      </p:pic>
      <p:sp>
        <p:nvSpPr>
          <p:cNvPr id="31" name="Arrow: Bent 30">
            <a:extLst>
              <a:ext uri="{FF2B5EF4-FFF2-40B4-BE49-F238E27FC236}">
                <a16:creationId xmlns:a16="http://schemas.microsoft.com/office/drawing/2014/main" id="{70FD1C3E-7D72-455F-BA3B-83D2BB15AC88}"/>
              </a:ext>
            </a:extLst>
          </p:cNvPr>
          <p:cNvSpPr/>
          <p:nvPr/>
        </p:nvSpPr>
        <p:spPr bwMode="auto">
          <a:xfrm>
            <a:off x="5867400" y="3594739"/>
            <a:ext cx="484186" cy="539638"/>
          </a:xfrm>
          <a:prstGeom prst="bentArrow">
            <a:avLst>
              <a:gd name="adj1" fmla="val 16949"/>
              <a:gd name="adj2" fmla="val 18449"/>
              <a:gd name="adj3" fmla="val 24980"/>
              <a:gd name="adj4" fmla="val 43750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97FE829-FB67-4EF4-8CB9-17D59379082F}"/>
              </a:ext>
            </a:extLst>
          </p:cNvPr>
          <p:cNvSpPr/>
          <p:nvPr/>
        </p:nvSpPr>
        <p:spPr bwMode="auto">
          <a:xfrm>
            <a:off x="3918473" y="4778164"/>
            <a:ext cx="570859" cy="307777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33286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255666</TotalTime>
  <Words>158</Words>
  <Application>Microsoft Office PowerPoint</Application>
  <PresentationFormat>On-screen Show (4:3)</PresentationFormat>
  <Paragraphs>25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Gulim</vt:lpstr>
      <vt:lpstr>Arial</vt:lpstr>
      <vt:lpstr>Garamond</vt:lpstr>
      <vt:lpstr>Tahoma</vt:lpstr>
      <vt:lpstr>Times New Roman</vt:lpstr>
      <vt:lpstr>Wingdings</vt:lpstr>
      <vt:lpstr>Edge</vt:lpstr>
      <vt:lpstr>Image</vt:lpstr>
      <vt:lpstr>Exporting Cartesian Coordinates</vt:lpstr>
      <vt:lpstr>Automatic generation of energy profiles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mbaik2805</dc:creator>
  <cp:lastModifiedBy>Hoimin Jung</cp:lastModifiedBy>
  <cp:revision>1485</cp:revision>
  <cp:lastPrinted>2018-04-02T13:05:42Z</cp:lastPrinted>
  <dcterms:created xsi:type="dcterms:W3CDTF">1601-01-01T00:00:00Z</dcterms:created>
  <dcterms:modified xsi:type="dcterms:W3CDTF">2021-04-15T06:56:02Z</dcterms:modified>
</cp:coreProperties>
</file>