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KP0QTX1hWL+C3UaoIhZmyYmKB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177f5a9b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177f5a9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7b05508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17b0550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2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0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2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0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6" name="Google Shape;276;p2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8" name="Google Shape;298;p2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8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03" name="Google Shape;303;p28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304" name="Google Shape;304;p2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09" name="Google Shape;309;p2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9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329" name="Google Shape;329;p29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9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333" name="Google Shape;333;p29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335" name="Google Shape;335;p2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9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9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3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40" name="Google Shape;340;p30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3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2" name="Google Shape;362;p3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30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 rot="5400000">
            <a:off x="5618955" y="285747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67" name="Google Shape;367;p3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0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0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31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372" name="Google Shape;372;p3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94" name="Google Shape;394;p3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31"/>
          <p:cNvSpPr txBox="1"/>
          <p:nvPr>
            <p:ph type="title"/>
          </p:nvPr>
        </p:nvSpPr>
        <p:spPr>
          <a:xfrm rot="5400000">
            <a:off x="8329814" y="1827549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1"/>
          <p:cNvSpPr txBox="1"/>
          <p:nvPr>
            <p:ph idx="1" type="body"/>
          </p:nvPr>
        </p:nvSpPr>
        <p:spPr>
          <a:xfrm rot="5400000">
            <a:off x="1308407" y="292785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99" name="Google Shape;399;p3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2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2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22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Google Shape;81;p2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3" name="Google Shape;103;p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1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7" name="Google Shape;117;p19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7" name="Google Shape;137;p19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9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7" name="Google Shape;147;p2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167" name="Google Shape;167;p24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4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2" name="Google Shape;172;p2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2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5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25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5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10" name="Google Shape;210;p2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2" name="Google Shape;232;p2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6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237" name="Google Shape;237;p26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239" name="Google Shape;239;p26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5" name="Google Shape;245;p2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7" name="Google Shape;267;p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americanbar.org/groups/public_education/resources/law_related_education_network/how_courts_work/bail/" TargetMode="External"/><Relationship Id="rId4" Type="http://schemas.openxmlformats.org/officeDocument/2006/relationships/hyperlink" Target="https://theintercept.com/2020/07/12/risk-assessment-tools-bail-reform/" TargetMode="External"/><Relationship Id="rId5" Type="http://schemas.openxmlformats.org/officeDocument/2006/relationships/hyperlink" Target="https://www.wired.com/story/algorithms-supposed-fix-bail-system-they-haven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philadao.com/Bail_Report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2.nycourts.gov/pretrial-release-data-3313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07" name="Google Shape;407;p1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8" name="Google Shape;408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686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764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372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294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1764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1764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11764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428" name="Google Shape;428;p1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1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/>
              <a:t>Bail Bond Project</a:t>
            </a:r>
            <a:endParaRPr/>
          </a:p>
        </p:txBody>
      </p:sp>
      <p:sp>
        <p:nvSpPr>
          <p:cNvPr id="432" name="Google Shape;432;p1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/>
              <a:t>Hannah Laper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Venkatesh Rudrappa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rPr lang="en-US"/>
              <a:t>Tara Bhardvaj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4" name="Google Shape;624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10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44" name="Google Shape;644;p1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1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48" name="Google Shape;648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49" name="Google Shape;649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2" name="Google Shape;652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3" name="Google Shape;653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4" name="Google Shape;654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5" name="Google Shape;655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0" name="Google Shape;660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1" name="Google Shape;661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2" name="Google Shape;662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3" name="Google Shape;663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4" name="Google Shape;664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668" name="Google Shape;668;p10"/>
          <p:cNvGrpSpPr/>
          <p:nvPr/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69" name="Google Shape;669;p10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0" name="Google Shape;670;p10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672" name="Google Shape;672;p10"/>
          <p:cNvSpPr txBox="1"/>
          <p:nvPr>
            <p:ph type="title"/>
          </p:nvPr>
        </p:nvSpPr>
        <p:spPr>
          <a:xfrm>
            <a:off x="895415" y="2075504"/>
            <a:ext cx="3654569" cy="2042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sz="5400"/>
              <a:t>Age at crime </a:t>
            </a:r>
            <a:endParaRPr/>
          </a:p>
        </p:txBody>
      </p:sp>
      <p:sp>
        <p:nvSpPr>
          <p:cNvPr id="673" name="Google Shape;673;p10"/>
          <p:cNvSpPr/>
          <p:nvPr/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74" name="Google Shape;6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261" y="1375934"/>
            <a:ext cx="6401318" cy="504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g1177f5a9b4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25" y="171450"/>
            <a:ext cx="5534025" cy="4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g1177f5a9b4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5425" y="190500"/>
            <a:ext cx="55054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g117b05508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72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1" name="Google Shape;691;p13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3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711" name="Google Shape;711;p13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1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715" name="Google Shape;715;p1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16" name="Google Shape;716;p13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35" name="Google Shape;735;p13"/>
          <p:cNvSpPr/>
          <p:nvPr/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hart, line chart&#10;&#10;Description automatically generated" id="736" name="Google Shape;7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74" y="939168"/>
            <a:ext cx="6106932" cy="49924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7" name="Google Shape;737;p13"/>
          <p:cNvGrpSpPr/>
          <p:nvPr/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738" name="Google Shape;738;p13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741" name="Google Shape;741;p13"/>
          <p:cNvSpPr txBox="1"/>
          <p:nvPr>
            <p:ph type="title"/>
          </p:nvPr>
        </p:nvSpPr>
        <p:spPr>
          <a:xfrm>
            <a:off x="7650643" y="2075504"/>
            <a:ext cx="3654569" cy="2042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 sz="5400"/>
              <a:t>Arrests 2020-2021</a:t>
            </a:r>
            <a:br>
              <a:rPr lang="en-US" sz="5400"/>
            </a:b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746" name="Google Shape;7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7824" y="0"/>
            <a:ext cx="79563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5"/>
          <p:cNvSpPr txBox="1"/>
          <p:nvPr>
            <p:ph type="title"/>
          </p:nvPr>
        </p:nvSpPr>
        <p:spPr>
          <a:xfrm>
            <a:off x="764225" y="2349925"/>
            <a:ext cx="3911700" cy="24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Implementation plan</a:t>
            </a:r>
            <a:endParaRPr/>
          </a:p>
        </p:txBody>
      </p:sp>
      <p:grpSp>
        <p:nvGrpSpPr>
          <p:cNvPr id="752" name="Google Shape;752;p15"/>
          <p:cNvGrpSpPr/>
          <p:nvPr/>
        </p:nvGrpSpPr>
        <p:grpSpPr>
          <a:xfrm>
            <a:off x="5118447" y="805812"/>
            <a:ext cx="6281872" cy="5243368"/>
            <a:chOff x="0" y="2626"/>
            <a:chExt cx="6281872" cy="5243368"/>
          </a:xfrm>
        </p:grpSpPr>
        <p:sp>
          <p:nvSpPr>
            <p:cNvPr id="753" name="Google Shape;753;p15"/>
            <p:cNvSpPr/>
            <p:nvPr/>
          </p:nvSpPr>
          <p:spPr>
            <a:xfrm rot="5400000">
              <a:off x="3766288" y="-1375841"/>
              <a:ext cx="1010769" cy="402039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2E2">
                <a:alpha val="89803"/>
              </a:srgbClr>
            </a:solidFill>
            <a:ln cap="flat" cmpd="sng" w="15875">
              <a:solidFill>
                <a:srgbClr val="CED2E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 txBox="1"/>
            <p:nvPr/>
          </p:nvSpPr>
          <p:spPr>
            <a:xfrm>
              <a:off x="2261474" y="178315"/>
              <a:ext cx="3971056" cy="912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ML models ( decision trees, binary classification)</a:t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0" y="2626"/>
              <a:ext cx="2261474" cy="126346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 txBox="1"/>
            <p:nvPr/>
          </p:nvSpPr>
          <p:spPr>
            <a:xfrm>
              <a:off x="61677" y="64303"/>
              <a:ext cx="2138120" cy="1140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64750" spcFirstLastPara="1" rIns="64750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Can we predict whether bail will be set?</a:t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 rot="5400000">
              <a:off x="3766288" y="-49206"/>
              <a:ext cx="1010769" cy="402039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2E2">
                <a:alpha val="89803"/>
              </a:srgbClr>
            </a:solidFill>
            <a:ln cap="flat" cmpd="sng" w="15875">
              <a:solidFill>
                <a:srgbClr val="CED2E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 txBox="1"/>
            <p:nvPr/>
          </p:nvSpPr>
          <p:spPr>
            <a:xfrm>
              <a:off x="2261474" y="1504950"/>
              <a:ext cx="3971056" cy="912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Predictive Classification models</a:t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0" y="1329262"/>
              <a:ext cx="2261474" cy="126346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 txBox="1"/>
            <p:nvPr/>
          </p:nvSpPr>
          <p:spPr>
            <a:xfrm>
              <a:off x="61677" y="1390939"/>
              <a:ext cx="2138120" cy="1140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64750" spcFirstLastPara="1" rIns="64750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Can we predict the bail amount?</a:t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 rot="5400000">
              <a:off x="3766288" y="1277429"/>
              <a:ext cx="1010769" cy="402039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2E2">
                <a:alpha val="89803"/>
              </a:srgbClr>
            </a:solidFill>
            <a:ln cap="flat" cmpd="sng" w="15875">
              <a:solidFill>
                <a:srgbClr val="CED2E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 txBox="1"/>
            <p:nvPr/>
          </p:nvSpPr>
          <p:spPr>
            <a:xfrm>
              <a:off x="2261474" y="2831585"/>
              <a:ext cx="3971056" cy="912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Decision Trees</a:t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0" y="2655897"/>
              <a:ext cx="2261474" cy="126346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 txBox="1"/>
            <p:nvPr/>
          </p:nvSpPr>
          <p:spPr>
            <a:xfrm>
              <a:off x="61677" y="2717574"/>
              <a:ext cx="2138120" cy="1140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64750" spcFirstLastPara="1" rIns="64750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What factors are the most closely related to the bail decisions being made?</a:t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 rot="5400000">
              <a:off x="3766288" y="2604064"/>
              <a:ext cx="1010769" cy="402039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2E2">
                <a:alpha val="89803"/>
              </a:srgbClr>
            </a:solidFill>
            <a:ln cap="flat" cmpd="sng" w="15875">
              <a:solidFill>
                <a:srgbClr val="CED2E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 txBox="1"/>
            <p:nvPr/>
          </p:nvSpPr>
          <p:spPr>
            <a:xfrm>
              <a:off x="2261474" y="4158220"/>
              <a:ext cx="3971056" cy="912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76200" spcFirstLastPara="1" rIns="76200" wrap="square" tIns="381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Determined via data visualization and statistical modelling </a:t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0" y="3982532"/>
              <a:ext cx="2261474" cy="126346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 txBox="1"/>
            <p:nvPr/>
          </p:nvSpPr>
          <p:spPr>
            <a:xfrm>
              <a:off x="61677" y="4044209"/>
              <a:ext cx="2138120" cy="1140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64750" spcFirstLastPara="1" rIns="64750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Rockwell"/>
                <a:buNone/>
              </a:pPr>
              <a:r>
                <a:rPr lang="en-US" sz="1700">
                  <a:solidFill>
                    <a:schemeClr val="lt1"/>
                  </a:solidFill>
                  <a:latin typeface="Rockwell"/>
                  <a:ea typeface="Rockwell"/>
                  <a:cs typeface="Rockwell"/>
                  <a:sym typeface="Rockwell"/>
                </a:rPr>
                <a:t>Do we observe any biases in how bail is determined?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6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Sources:</a:t>
            </a:r>
            <a:endParaRPr/>
          </a:p>
        </p:txBody>
      </p:sp>
      <p:sp>
        <p:nvSpPr>
          <p:cNvPr id="774" name="Google Shape;774;p16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https://www.americanbar.org/groups/public_education/resources/law_related_education_network/how_courts_work/bail/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https://theintercept.com/2020/07/12/risk-assessment-tools-bail-reform/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https://www.wired.com/story/algorithms-supposed-fix-bail-system-they-havent/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https://www.washingtonpost.com/opinions/2022/01/07/court-fees-cash-bail-debtors-prison/</a:t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38" name="Google Shape;438;p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9" name="Google Shape;439;p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descr="4 Types of Bail Bonds | Michael L. Brown Attorney At Law" id="460" name="Google Shape;460;p2"/>
          <p:cNvPicPr preferRelativeResize="0"/>
          <p:nvPr/>
        </p:nvPicPr>
        <p:blipFill rotWithShape="1">
          <a:blip r:embed="rId3">
            <a:alphaModFix/>
          </a:blip>
          <a:srcRect b="-1" l="0" r="889" t="0"/>
          <a:stretch/>
        </p:blipFill>
        <p:spPr>
          <a:xfrm>
            <a:off x="20" y="227"/>
            <a:ext cx="121916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2"/>
          <p:cNvGrpSpPr/>
          <p:nvPr/>
        </p:nvGrpSpPr>
        <p:grpSpPr>
          <a:xfrm>
            <a:off x="1530602" y="1699589"/>
            <a:ext cx="3671786" cy="3470421"/>
            <a:chOff x="700573" y="1816768"/>
            <a:chExt cx="3671786" cy="3470421"/>
          </a:xfrm>
        </p:grpSpPr>
        <p:sp>
          <p:nvSpPr>
            <p:cNvPr id="462" name="Google Shape;462;p2"/>
            <p:cNvSpPr/>
            <p:nvPr/>
          </p:nvSpPr>
          <p:spPr>
            <a:xfrm>
              <a:off x="700573" y="1816768"/>
              <a:ext cx="3671785" cy="502920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63" name="Google Shape;463;p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465" name="Google Shape;465;p2"/>
          <p:cNvSpPr txBox="1"/>
          <p:nvPr>
            <p:ph type="title"/>
          </p:nvPr>
        </p:nvSpPr>
        <p:spPr>
          <a:xfrm>
            <a:off x="1615661" y="2358391"/>
            <a:ext cx="3498979" cy="2453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Introduction: What is Bail?</a:t>
            </a:r>
            <a:endParaRPr/>
          </a:p>
        </p:txBody>
      </p:sp>
      <p:sp>
        <p:nvSpPr>
          <p:cNvPr id="466" name="Google Shape;466;p2"/>
          <p:cNvSpPr/>
          <p:nvPr/>
        </p:nvSpPr>
        <p:spPr>
          <a:xfrm>
            <a:off x="6755718" y="0"/>
            <a:ext cx="5436282" cy="6858000"/>
          </a:xfrm>
          <a:prstGeom prst="rect">
            <a:avLst/>
          </a:prstGeom>
          <a:solidFill>
            <a:srgbClr val="000001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7" name="Google Shape;467;p2"/>
          <p:cNvSpPr txBox="1"/>
          <p:nvPr>
            <p:ph idx="1" type="body"/>
          </p:nvPr>
        </p:nvSpPr>
        <p:spPr>
          <a:xfrm>
            <a:off x="7553835" y="803186"/>
            <a:ext cx="3846485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FFFFFE"/>
                </a:solidFill>
              </a:rPr>
              <a:t>Bail refers to the fee or condition by which someone who has been arrested is allowed to leave jail as they await a trial or hearing. (ABA)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>
              <a:solidFill>
                <a:srgbClr val="FFFFFE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FFFFFE"/>
                </a:solidFill>
              </a:rPr>
              <a:t>Bail amounts/ conditions reflects the dangerousness of the crime, and the risk to the community. (ABA)</a:t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>
              <a:solidFill>
                <a:srgbClr val="FFFFF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How is it applied?</a:t>
            </a:r>
            <a:br>
              <a:rPr lang="en-US"/>
            </a:br>
            <a:endParaRPr/>
          </a:p>
        </p:txBody>
      </p:sp>
      <p:sp>
        <p:nvSpPr>
          <p:cNvPr id="473" name="Google Shape;473;p3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There is very little formalized guidance for how bail is set, and the logic of these decisions is often hard to parse. (Wired)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It can be hard to determine what factors will result in what bail decision. (The Intercept)</a:t>
            </a:r>
            <a:endParaRPr/>
          </a:p>
          <a:p>
            <a:pPr indent="-102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"/>
          <p:cNvSpPr txBox="1"/>
          <p:nvPr>
            <p:ph type="title"/>
          </p:nvPr>
        </p:nvSpPr>
        <p:spPr>
          <a:xfrm>
            <a:off x="791680" y="2569863"/>
            <a:ext cx="3693339" cy="1718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 fontScale="9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ct val="100000"/>
              <a:buFont typeface="Calibri"/>
              <a:buNone/>
            </a:pPr>
            <a:r>
              <a:rPr lang="en-US" sz="3100"/>
              <a:t>Current state of research: State of Kentucky Risk Matrix models </a:t>
            </a:r>
            <a:br>
              <a:rPr lang="en-US"/>
            </a:br>
            <a:endParaRPr/>
          </a:p>
        </p:txBody>
      </p:sp>
      <p:sp>
        <p:nvSpPr>
          <p:cNvPr id="479" name="Google Shape;479;p4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Kentucky implemented an algorithmic approach to determining risk levels for defendants to guide bail decisions.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This initially let to a 13-percentage point increase in release for defendants deemed low to moderate risk.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There were also systemic issues with the algorithms- some of them increased the risk level for those who are homeless a move that can often have a disproportionate effect on working class people or by proxy race.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/>
              <a:t>Eventually,  judges minimized their reliance on the risk assessments and the rate of release went down. </a:t>
            </a:r>
            <a:endParaRPr/>
          </a:p>
        </p:txBody>
      </p:sp>
      <p:pic>
        <p:nvPicPr>
          <p:cNvPr descr="Eastern District of Kentucky | Department of Justice" id="480" name="Google Shape;4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7771" y="5863771"/>
            <a:ext cx="994229" cy="99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86" name="Google Shape;486;p5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87" name="Google Shape;487;p5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508" name="Google Shape;508;p5"/>
          <p:cNvPicPr preferRelativeResize="0"/>
          <p:nvPr/>
        </p:nvPicPr>
        <p:blipFill rotWithShape="1">
          <a:blip r:embed="rId3">
            <a:alphaModFix/>
          </a:blip>
          <a:srcRect b="4364" l="0" r="-1" t="1008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5"/>
          <p:cNvGrpSpPr/>
          <p:nvPr/>
        </p:nvGrpSpPr>
        <p:grpSpPr>
          <a:xfrm>
            <a:off x="1194156" y="1699589"/>
            <a:ext cx="3675191" cy="3470421"/>
            <a:chOff x="697168" y="1816768"/>
            <a:chExt cx="3675191" cy="3470421"/>
          </a:xfrm>
        </p:grpSpPr>
        <p:sp>
          <p:nvSpPr>
            <p:cNvPr id="510" name="Google Shape;510;p5"/>
            <p:cNvSpPr/>
            <p:nvPr/>
          </p:nvSpPr>
          <p:spPr>
            <a:xfrm>
              <a:off x="697168" y="1816768"/>
              <a:ext cx="3675191" cy="502920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13" name="Google Shape;513;p5"/>
          <p:cNvSpPr txBox="1"/>
          <p:nvPr>
            <p:ph type="title"/>
          </p:nvPr>
        </p:nvSpPr>
        <p:spPr>
          <a:xfrm>
            <a:off x="1282620" y="2358391"/>
            <a:ext cx="3498979" cy="2453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Cash Bail</a:t>
            </a:r>
            <a:endParaRPr/>
          </a:p>
        </p:txBody>
      </p:sp>
      <p:sp>
        <p:nvSpPr>
          <p:cNvPr id="514" name="Google Shape;514;p5"/>
          <p:cNvSpPr/>
          <p:nvPr/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rgbClr val="000001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5" name="Google Shape;515;p5"/>
          <p:cNvSpPr txBox="1"/>
          <p:nvPr>
            <p:ph idx="1" type="body"/>
          </p:nvPr>
        </p:nvSpPr>
        <p:spPr>
          <a:xfrm>
            <a:off x="6901531" y="803186"/>
            <a:ext cx="4498789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FFFFFE"/>
                </a:solidFill>
              </a:rPr>
              <a:t> In many jurisdictions cash bail or the practice of charging a fee to ensure release has been facing scrutiny. (Messenger)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FFFFFE"/>
                </a:solidFill>
              </a:rPr>
              <a:t>Opponents say it criminalizes the poor while proponents say it incentivizes defendants to return to court. (Messenger)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Char char="▪"/>
            </a:pPr>
            <a:r>
              <a:rPr lang="en-US">
                <a:solidFill>
                  <a:srgbClr val="FFFFFE"/>
                </a:solidFill>
              </a:rPr>
              <a:t>Fees and fines imposed as a part of cash bond violations can lead to further incarceration and increase recidivism rates. (Messenger)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21" name="Google Shape;521;p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6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41" name="Google Shape;541;p6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6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45" name="Google Shape;545;p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46" name="Google Shape;546;p6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565" name="Google Shape;565;p6"/>
          <p:cNvGrpSpPr/>
          <p:nvPr/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66" name="Google Shape;566;p6"/>
            <p:cNvSpPr/>
            <p:nvPr/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 rot="10800000">
              <a:off x="2514766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569" name="Google Shape;569;p6"/>
          <p:cNvSpPr txBox="1"/>
          <p:nvPr>
            <p:ph type="title"/>
          </p:nvPr>
        </p:nvSpPr>
        <p:spPr>
          <a:xfrm>
            <a:off x="895415" y="2075504"/>
            <a:ext cx="3654569" cy="20427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sz="5400"/>
              <a:t>Philly Bail Project </a:t>
            </a:r>
            <a:endParaRPr/>
          </a:p>
        </p:txBody>
      </p:sp>
      <p:sp>
        <p:nvSpPr>
          <p:cNvPr id="570" name="Google Shape;570;p6"/>
          <p:cNvSpPr txBox="1"/>
          <p:nvPr>
            <p:ph idx="1" type="body"/>
          </p:nvPr>
        </p:nvSpPr>
        <p:spPr>
          <a:xfrm>
            <a:off x="895417" y="4202728"/>
            <a:ext cx="3654568" cy="102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u="sng">
                <a:solidFill>
                  <a:srgbClr val="FFFE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https://data.philadao.com/Bail_Report.html</a:t>
            </a:r>
            <a:endParaRPr>
              <a:solidFill>
                <a:srgbClr val="FFFEFF"/>
              </a:solidFill>
            </a:endParaRPr>
          </a:p>
        </p:txBody>
      </p:sp>
      <p:sp>
        <p:nvSpPr>
          <p:cNvPr id="571" name="Google Shape;571;p6"/>
          <p:cNvSpPr/>
          <p:nvPr/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72" name="Google Shape;572;p6"/>
          <p:cNvPicPr preferRelativeResize="0"/>
          <p:nvPr/>
        </p:nvPicPr>
        <p:blipFill rotWithShape="1">
          <a:blip r:embed="rId4">
            <a:alphaModFix/>
          </a:blip>
          <a:srcRect b="0" l="14985" r="13210" t="611"/>
          <a:stretch/>
        </p:blipFill>
        <p:spPr>
          <a:xfrm>
            <a:off x="5767404" y="1524979"/>
            <a:ext cx="6120318" cy="42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78" name="Google Shape;578;p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79" name="Google Shape;579;p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descr="Magnifying glass and question mark" id="600" name="Google Shape;600;p7"/>
          <p:cNvPicPr preferRelativeResize="0"/>
          <p:nvPr/>
        </p:nvPicPr>
        <p:blipFill rotWithShape="1">
          <a:blip r:embed="rId3">
            <a:alphaModFix/>
          </a:blip>
          <a:srcRect b="0" l="29963" r="27009" t="0"/>
          <a:stretch/>
        </p:blipFill>
        <p:spPr>
          <a:xfrm>
            <a:off x="20" y="-1"/>
            <a:ext cx="5246087" cy="6858000"/>
          </a:xfrm>
          <a:prstGeom prst="rect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01" name="Google Shape;601;p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2" name="Google Shape;602;p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3" name="Google Shape;603;p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605" name="Google Shape;605;p7"/>
          <p:cNvSpPr txBox="1"/>
          <p:nvPr>
            <p:ph type="title"/>
          </p:nvPr>
        </p:nvSpPr>
        <p:spPr>
          <a:xfrm>
            <a:off x="888631" y="2358391"/>
            <a:ext cx="3498979" cy="2453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606" name="Google Shape;606;p7"/>
          <p:cNvSpPr txBox="1"/>
          <p:nvPr>
            <p:ph idx="1" type="body"/>
          </p:nvPr>
        </p:nvSpPr>
        <p:spPr>
          <a:xfrm>
            <a:off x="6079808" y="803186"/>
            <a:ext cx="5320512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-US"/>
              <a:t>Can we predict whether or not bail will be set?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-US"/>
              <a:t>Can we predict the bail amount?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-US"/>
              <a:t>Can we predict the release conditions?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-US"/>
              <a:t>What factors are the most closely related to the bail decisions being made?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AutoNum type="arabicPeriod"/>
            </a:pPr>
            <a:r>
              <a:rPr lang="en-US"/>
              <a:t>Do we observe any biases in how bail is determined?</a:t>
            </a:r>
            <a:endParaRPr/>
          </a:p>
          <a:p>
            <a:pPr indent="-38862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612" name="Google Shape;612;p8"/>
          <p:cNvSpPr txBox="1"/>
          <p:nvPr>
            <p:ph idx="1" type="body"/>
          </p:nvPr>
        </p:nvSpPr>
        <p:spPr>
          <a:xfrm>
            <a:off x="5118447" y="803186"/>
            <a:ext cx="6282000" cy="52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 NYC Pretrial Release data 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Source: NY Courts. Gov</a:t>
            </a:r>
            <a:endParaRPr/>
          </a:p>
          <a:p>
            <a:pPr indent="-228600" lvl="1" marL="6858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b="0" i="0" lang="en-US" sz="1800" u="sng" strike="noStrik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https://ww2.nycourts.gov/pretrial-release-data-33136</a:t>
            </a:r>
            <a:endParaRPr b="0" i="0" sz="1800" u="sng" strike="noStrike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Shape: (</a:t>
            </a:r>
            <a:r>
              <a:rPr b="0" i="0" lang="en-US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284096, 108)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Date Range: 1/1/2020 – 6/30/2021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/>
              <a:t>Fields: Race, Arrest id, Age at Crime, Gender, Bail made Indicator, Disposition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/>
              <a:t>Visualizations</a:t>
            </a:r>
            <a:endParaRPr/>
          </a:p>
        </p:txBody>
      </p:sp>
      <p:pic>
        <p:nvPicPr>
          <p:cNvPr descr="Chart, treemap chart&#10;&#10;Description automatically generated" id="618" name="Google Shape;61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463" y="695007"/>
            <a:ext cx="6667898" cy="533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2022-02-25T22:12:16Z</dcterms:created>
  <dc:creator>Tara Bhardvaj</dc:creator>
</cp:coreProperties>
</file>