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jj1DMLoK8q1QiNllbmBdhjhkEp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230d71abf7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230d71abf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230d71abf7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230d71abf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231cbdf9b5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1231cbdf9b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231cbdf9b5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231cbdf9b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231cbdf9b5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231cbdf9b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231cbdf9b5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231cbdf9b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1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Google Shape;13;p16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6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6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6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6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6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6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6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6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6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6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6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6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6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6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6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6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6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6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" name="Google Shape;32;p16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Google Shape;33;p16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6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6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16"/>
          <p:cNvSpPr txBox="1"/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  <a:defRPr sz="5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" type="subTitle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b="0" sz="1800">
                <a:solidFill>
                  <a:srgbClr val="FFFEF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25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72" name="Google Shape;272;p25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Google Shape;293;p25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94" name="Google Shape;294;p25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" name="Google Shape;297;p25"/>
          <p:cNvSpPr txBox="1"/>
          <p:nvPr>
            <p:ph type="title"/>
          </p:nvPr>
        </p:nvSpPr>
        <p:spPr>
          <a:xfrm>
            <a:off x="888632" y="2349925"/>
            <a:ext cx="3501196" cy="2456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25"/>
          <p:cNvSpPr txBox="1"/>
          <p:nvPr>
            <p:ph idx="1" type="body"/>
          </p:nvPr>
        </p:nvSpPr>
        <p:spPr>
          <a:xfrm rot="5400000">
            <a:off x="5618955" y="285747"/>
            <a:ext cx="5257090" cy="6275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299" name="Google Shape;299;p25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25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25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26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304" name="Google Shape;304;p26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26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326" name="Google Shape;326;p26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26"/>
          <p:cNvSpPr txBox="1"/>
          <p:nvPr>
            <p:ph type="title"/>
          </p:nvPr>
        </p:nvSpPr>
        <p:spPr>
          <a:xfrm rot="5400000">
            <a:off x="8329814" y="1827549"/>
            <a:ext cx="2456442" cy="3501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26"/>
          <p:cNvSpPr txBox="1"/>
          <p:nvPr>
            <p:ph idx="1" type="body"/>
          </p:nvPr>
        </p:nvSpPr>
        <p:spPr>
          <a:xfrm rot="5400000">
            <a:off x="1308407" y="292785"/>
            <a:ext cx="5257303" cy="6268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331" name="Google Shape;331;p26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26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26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17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Google Shape;43;p17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17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17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7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7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7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7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7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7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7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7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7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7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7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7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7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7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7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7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7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7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Google Shape;64;p17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5" name="Google Shape;65;p1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7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7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17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5" name="Google Shape;75;p18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8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8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8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8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8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8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8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8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8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8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8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8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8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8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8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8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1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5" name="Google Shape;95;p1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8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8"/>
          <p:cNvSpPr txBox="1"/>
          <p:nvPr>
            <p:ph type="title"/>
          </p:nvPr>
        </p:nvSpPr>
        <p:spPr>
          <a:xfrm>
            <a:off x="3344216" y="2074730"/>
            <a:ext cx="5490224" cy="16893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400"/>
              <a:buFont typeface="Calibri"/>
              <a:buNone/>
              <a:defRPr sz="4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344215" y="3846851"/>
            <a:ext cx="5490223" cy="1383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5" name="Google Shape;105;p19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9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9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" name="Google Shape;126;p19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27" name="Google Shape;127;p1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19"/>
          <p:cNvSpPr txBox="1"/>
          <p:nvPr>
            <p:ph type="title"/>
          </p:nvPr>
        </p:nvSpPr>
        <p:spPr>
          <a:xfrm>
            <a:off x="889000" y="2339669"/>
            <a:ext cx="3500828" cy="247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5120878" y="803187"/>
            <a:ext cx="6269591" cy="238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2" type="body"/>
          </p:nvPr>
        </p:nvSpPr>
        <p:spPr>
          <a:xfrm>
            <a:off x="5118447" y="3672162"/>
            <a:ext cx="6272022" cy="2383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9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0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8" name="Google Shape;138;p20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" name="Google Shape;159;p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60" name="Google Shape;160;p20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0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20"/>
          <p:cNvSpPr txBox="1"/>
          <p:nvPr>
            <p:ph type="title"/>
          </p:nvPr>
        </p:nvSpPr>
        <p:spPr>
          <a:xfrm>
            <a:off x="889001" y="2363915"/>
            <a:ext cx="3500828" cy="2460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" type="body"/>
          </p:nvPr>
        </p:nvSpPr>
        <p:spPr>
          <a:xfrm>
            <a:off x="5125137" y="803185"/>
            <a:ext cx="62650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9pPr>
          </a:lstStyle>
          <a:p/>
        </p:txBody>
      </p:sp>
      <p:sp>
        <p:nvSpPr>
          <p:cNvPr id="165" name="Google Shape;165;p20"/>
          <p:cNvSpPr txBox="1"/>
          <p:nvPr>
            <p:ph idx="2" type="body"/>
          </p:nvPr>
        </p:nvSpPr>
        <p:spPr>
          <a:xfrm>
            <a:off x="5125305" y="1488985"/>
            <a:ext cx="6264350" cy="1696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3" type="body"/>
          </p:nvPr>
        </p:nvSpPr>
        <p:spPr>
          <a:xfrm>
            <a:off x="5118653" y="3665887"/>
            <a:ext cx="6264414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9pPr>
          </a:lstStyle>
          <a:p/>
        </p:txBody>
      </p:sp>
      <p:sp>
        <p:nvSpPr>
          <p:cNvPr id="167" name="Google Shape;167;p20"/>
          <p:cNvSpPr txBox="1"/>
          <p:nvPr>
            <p:ph idx="4" type="body"/>
          </p:nvPr>
        </p:nvSpPr>
        <p:spPr>
          <a:xfrm>
            <a:off x="5118447" y="4351687"/>
            <a:ext cx="6265588" cy="170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68" name="Google Shape;168;p20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0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0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21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3" name="Google Shape;173;p21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95" name="Google Shape;195;p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1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21"/>
          <p:cNvSpPr txBox="1"/>
          <p:nvPr>
            <p:ph type="title"/>
          </p:nvPr>
        </p:nvSpPr>
        <p:spPr>
          <a:xfrm>
            <a:off x="888632" y="2349925"/>
            <a:ext cx="3501196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1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1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1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2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2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2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8" name="Google Shape;208;p23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0" name="Google Shape;230;p23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23"/>
          <p:cNvSpPr txBox="1"/>
          <p:nvPr>
            <p:ph type="title"/>
          </p:nvPr>
        </p:nvSpPr>
        <p:spPr>
          <a:xfrm>
            <a:off x="888631" y="2352026"/>
            <a:ext cx="3501197" cy="12232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Calibri"/>
              <a:buNone/>
              <a:defRPr sz="32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3"/>
          <p:cNvSpPr txBox="1"/>
          <p:nvPr>
            <p:ph idx="1" type="body"/>
          </p:nvPr>
        </p:nvSpPr>
        <p:spPr>
          <a:xfrm>
            <a:off x="5109983" y="802809"/>
            <a:ext cx="6275035" cy="5249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235" name="Google Shape;235;p23"/>
          <p:cNvSpPr txBox="1"/>
          <p:nvPr>
            <p:ph idx="2" type="body"/>
          </p:nvPr>
        </p:nvSpPr>
        <p:spPr>
          <a:xfrm>
            <a:off x="888631" y="3580186"/>
            <a:ext cx="3501197" cy="1221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/>
        </p:txBody>
      </p:sp>
      <p:sp>
        <p:nvSpPr>
          <p:cNvPr id="236" name="Google Shape;236;p23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3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23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41" name="Google Shape;241;p24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4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4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4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4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24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261" name="Google Shape;261;p24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24"/>
          <p:cNvSpPr/>
          <p:nvPr>
            <p:ph idx="2" type="pic"/>
          </p:nvPr>
        </p:nvSpPr>
        <p:spPr>
          <a:xfrm>
            <a:off x="7543510" y="0"/>
            <a:ext cx="464849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265" name="Google Shape;265;p24"/>
          <p:cNvSpPr txBox="1"/>
          <p:nvPr>
            <p:ph type="title"/>
          </p:nvPr>
        </p:nvSpPr>
        <p:spPr>
          <a:xfrm>
            <a:off x="885443" y="2360255"/>
            <a:ext cx="5776646" cy="11780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  <a:defRPr sz="36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4"/>
          <p:cNvSpPr txBox="1"/>
          <p:nvPr>
            <p:ph idx="1" type="body"/>
          </p:nvPr>
        </p:nvSpPr>
        <p:spPr>
          <a:xfrm>
            <a:off x="885443" y="3545012"/>
            <a:ext cx="5776646" cy="1274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/>
        </p:txBody>
      </p:sp>
      <p:sp>
        <p:nvSpPr>
          <p:cNvPr id="267" name="Google Shape;267;p24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24"/>
          <p:cNvSpPr txBox="1"/>
          <p:nvPr>
            <p:ph idx="11" type="ftr"/>
          </p:nvPr>
        </p:nvSpPr>
        <p:spPr>
          <a:xfrm>
            <a:off x="804672" y="6227064"/>
            <a:ext cx="5942203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4"/>
          <p:cNvSpPr txBox="1"/>
          <p:nvPr>
            <p:ph idx="12" type="sldNum"/>
          </p:nvPr>
        </p:nvSpPr>
        <p:spPr>
          <a:xfrm>
            <a:off x="5828377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036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6389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241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242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242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242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242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242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2.nycourts.gov/pretrial-release-data-33136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/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</a:pPr>
            <a:r>
              <a:rPr lang="en-US"/>
              <a:t>Bail Bond Project: Phase 2 </a:t>
            </a:r>
            <a:endParaRPr/>
          </a:p>
        </p:txBody>
      </p:sp>
      <p:sp>
        <p:nvSpPr>
          <p:cNvPr id="339" name="Google Shape;339;p1"/>
          <p:cNvSpPr txBox="1"/>
          <p:nvPr>
            <p:ph idx="1" type="subTitle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lang="en-US"/>
              <a:t>Hannah Laper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</a:pPr>
            <a:r>
              <a:rPr lang="en-US"/>
              <a:t>Venkatesh Rudrappa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</a:pPr>
            <a:r>
              <a:rPr lang="en-US"/>
              <a:t>Tara Bhardvaj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230d71abf7_0_7"/>
          <p:cNvSpPr txBox="1"/>
          <p:nvPr>
            <p:ph type="title"/>
          </p:nvPr>
        </p:nvSpPr>
        <p:spPr>
          <a:xfrm>
            <a:off x="888631" y="2349925"/>
            <a:ext cx="3498900" cy="2456400"/>
          </a:xfrm>
          <a:prstGeom prst="rect">
            <a:avLst/>
          </a:prstGeom>
        </p:spPr>
        <p:txBody>
          <a:bodyPr anchorCtr="0" anchor="ctr" bIns="228600" lIns="228600" spcFirstLastPara="1" rIns="228600" wrap="square" tIns="2286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HeatMap to show correlation </a:t>
            </a:r>
            <a:endParaRPr/>
          </a:p>
        </p:txBody>
      </p:sp>
      <p:pic>
        <p:nvPicPr>
          <p:cNvPr id="652" name="Google Shape;652;g1230d71abf7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2325" y="207725"/>
            <a:ext cx="6367224" cy="658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230d71abf7_0_15"/>
          <p:cNvSpPr txBox="1"/>
          <p:nvPr>
            <p:ph type="title"/>
          </p:nvPr>
        </p:nvSpPr>
        <p:spPr>
          <a:xfrm>
            <a:off x="888631" y="2349925"/>
            <a:ext cx="3498900" cy="2456400"/>
          </a:xfrm>
          <a:prstGeom prst="rect">
            <a:avLst/>
          </a:prstGeom>
        </p:spPr>
        <p:txBody>
          <a:bodyPr anchorCtr="0" anchor="ctr" bIns="228600" lIns="228600" spcFirstLastPara="1" rIns="228600" wrap="square" tIns="2286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Results</a:t>
            </a:r>
            <a:endParaRPr/>
          </a:p>
        </p:txBody>
      </p:sp>
      <p:sp>
        <p:nvSpPr>
          <p:cNvPr id="658" name="Google Shape;658;g1230d71abf7_0_15"/>
          <p:cNvSpPr txBox="1"/>
          <p:nvPr>
            <p:ph idx="1" type="body"/>
          </p:nvPr>
        </p:nvSpPr>
        <p:spPr>
          <a:xfrm>
            <a:off x="5118447" y="803186"/>
            <a:ext cx="6282000" cy="524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Logistic Regression</a:t>
            </a:r>
            <a:endParaRPr/>
          </a:p>
          <a:p>
            <a:pPr indent="-354330" lvl="0" marL="457200" rtl="0" algn="l">
              <a:spcBef>
                <a:spcPts val="1000"/>
              </a:spcBef>
              <a:spcAft>
                <a:spcPts val="0"/>
              </a:spcAft>
              <a:buSzPts val="1980"/>
              <a:buChar char="➔"/>
            </a:pPr>
            <a:r>
              <a:rPr lang="en-US"/>
              <a:t>Binary Classification - </a:t>
            </a:r>
            <a:r>
              <a:rPr lang="en-US"/>
              <a:t>probability</a:t>
            </a:r>
            <a:r>
              <a:rPr lang="en-US"/>
              <a:t> of each element</a:t>
            </a:r>
            <a:endParaRPr/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SzPts val="1980"/>
              <a:buChar char="➔"/>
            </a:pPr>
            <a:r>
              <a:rPr lang="en-US"/>
              <a:t>Efficient to train data</a:t>
            </a:r>
            <a:endParaRPr/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SzPts val="1980"/>
              <a:buChar char="➔"/>
            </a:pPr>
            <a:r>
              <a:rPr lang="en-US"/>
              <a:t>Accuracy score: 71.6 %</a:t>
            </a:r>
            <a:endParaRPr/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SzPts val="1980"/>
              <a:buChar char="➔"/>
            </a:pPr>
            <a:r>
              <a:rPr lang="en-US"/>
              <a:t>F1 score: 0.83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Gaussian Naive Bayes </a:t>
            </a:r>
            <a:endParaRPr/>
          </a:p>
          <a:p>
            <a:pPr indent="-354330" lvl="0" marL="457200" rtl="0" algn="l">
              <a:spcBef>
                <a:spcPts val="1000"/>
              </a:spcBef>
              <a:spcAft>
                <a:spcPts val="0"/>
              </a:spcAft>
              <a:buSzPts val="1980"/>
              <a:buChar char="➔"/>
            </a:pPr>
            <a:r>
              <a:rPr lang="en-US"/>
              <a:t>Predicts </a:t>
            </a:r>
            <a:r>
              <a:rPr lang="en-US"/>
              <a:t>probabilities</a:t>
            </a:r>
            <a:r>
              <a:rPr lang="en-US"/>
              <a:t> of each data record</a:t>
            </a:r>
            <a:endParaRPr/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SzPts val="1980"/>
              <a:buChar char="➔"/>
            </a:pPr>
            <a:r>
              <a:rPr lang="en-US"/>
              <a:t>Conditional independence</a:t>
            </a:r>
            <a:endParaRPr/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SzPts val="1980"/>
              <a:buChar char="➔"/>
            </a:pPr>
            <a:r>
              <a:rPr lang="en-US"/>
              <a:t>Accuracy score: 70.2%</a:t>
            </a:r>
            <a:endParaRPr/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SzPts val="1980"/>
              <a:buChar char="➔"/>
            </a:pPr>
            <a:r>
              <a:rPr lang="en-US"/>
              <a:t>F1 score: 0.81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0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/>
              <a:t>Predicting Bail Amount</a:t>
            </a:r>
            <a:endParaRPr/>
          </a:p>
        </p:txBody>
      </p:sp>
      <p:sp>
        <p:nvSpPr>
          <p:cNvPr id="664" name="Google Shape;664;p10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000"/>
              <a:t>Linear Regression Model used, as continuous variable being predicted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Char char="▪"/>
            </a:pPr>
            <a:r>
              <a:rPr lang="en-US" sz="2000"/>
              <a:t>Features used:'Gender', 'Bail_Amount', 'Violent_Fel’, “Race’, “Charge”, “Severity”, </a:t>
            </a:r>
            <a:r>
              <a:rPr lang="en-US" sz="2000">
                <a:solidFill>
                  <a:srgbClr val="498DF1"/>
                </a:solidFill>
              </a:rPr>
              <a:t>'Bail_Pct'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Char char="▪"/>
            </a:pPr>
            <a:r>
              <a:rPr lang="en-US" sz="2000"/>
              <a:t>Challenges: distribution of Bail amounts  led to low model performance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Char char="▪"/>
            </a:pPr>
            <a:r>
              <a:rPr lang="en-US" sz="2000"/>
              <a:t>Evaluation: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mse is : 0.044362494578216304           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   r2 is : 0.4641088149363073</a:t>
            </a:r>
            <a:endParaRPr sz="1800"/>
          </a:p>
          <a:p>
            <a:pPr indent="-88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1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/>
              <a:t>Bail Amount vs. Bail Percentile </a:t>
            </a:r>
            <a:endParaRPr/>
          </a:p>
        </p:txBody>
      </p:sp>
      <p:pic>
        <p:nvPicPr>
          <p:cNvPr id="670" name="Google Shape;670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2402" y="1926641"/>
            <a:ext cx="5999120" cy="4234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2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/>
              <a:t>Predicting Nonmonetary Bail Conditions</a:t>
            </a:r>
            <a:endParaRPr/>
          </a:p>
        </p:txBody>
      </p:sp>
      <p:sp>
        <p:nvSpPr>
          <p:cNvPr id="676" name="Google Shape;676;p12"/>
          <p:cNvSpPr txBox="1"/>
          <p:nvPr>
            <p:ph idx="1" type="body"/>
          </p:nvPr>
        </p:nvSpPr>
        <p:spPr>
          <a:xfrm>
            <a:off x="5118450" y="210125"/>
            <a:ext cx="6282000" cy="64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22352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US" sz="1900"/>
              <a:t>Non-Monetary</a:t>
            </a:r>
            <a:r>
              <a:rPr lang="en-US" sz="1900"/>
              <a:t> Bail Restrictions can be anything from house arrest to maintaining employment.</a:t>
            </a:r>
            <a:endParaRPr sz="1900"/>
          </a:p>
          <a:p>
            <a:pPr indent="-22352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00"/>
              <a:buChar char="▪"/>
            </a:pPr>
            <a:r>
              <a:rPr lang="en-US" sz="1900"/>
              <a:t>Model(s) Used: Logistic Regression, Naives Bayes, KNN, MultiOutput Classifier, MultiOutput Classifier</a:t>
            </a:r>
            <a:endParaRPr sz="1900"/>
          </a:p>
          <a:p>
            <a:pPr indent="-22352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00"/>
              <a:buChar char="▪"/>
            </a:pPr>
            <a:r>
              <a:rPr lang="en-US" sz="1900"/>
              <a:t>Features used: Gender, Race, Age at Crime, Region, Judge Name, Arrest Charge Categories, and Representation Type</a:t>
            </a:r>
            <a:endParaRPr sz="1900"/>
          </a:p>
          <a:p>
            <a:pPr indent="-22352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00"/>
              <a:buChar char="▪"/>
            </a:pPr>
            <a:r>
              <a:rPr lang="en-US" sz="1900"/>
              <a:t>Challenges: Categorical Outputs, Predicting Multiple Variable Outputs, </a:t>
            </a:r>
            <a:endParaRPr sz="1900"/>
          </a:p>
          <a:p>
            <a:pPr indent="-22352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00"/>
              <a:buChar char="▪"/>
            </a:pPr>
            <a:r>
              <a:rPr lang="en-US" sz="1900"/>
              <a:t>Evaluation: Cleaning Data, Using Leave One Out Encoder</a:t>
            </a:r>
            <a:endParaRPr sz="1900"/>
          </a:p>
          <a:p>
            <a:pPr indent="-22352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00"/>
              <a:buChar char="▪"/>
            </a:pPr>
            <a:r>
              <a:rPr lang="en-US" sz="1900"/>
              <a:t>Improvements: Feature Scaling, Refining features, Optimizing Parameters</a:t>
            </a:r>
            <a:endParaRPr sz="1900"/>
          </a:p>
          <a:p>
            <a:pPr indent="-10287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10287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231cbdf9b5_0_1"/>
          <p:cNvSpPr txBox="1"/>
          <p:nvPr>
            <p:ph type="title"/>
          </p:nvPr>
        </p:nvSpPr>
        <p:spPr>
          <a:xfrm>
            <a:off x="889001" y="2363915"/>
            <a:ext cx="3500700" cy="24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Logistic Regression</a:t>
            </a:r>
            <a:endParaRPr/>
          </a:p>
        </p:txBody>
      </p:sp>
      <p:sp>
        <p:nvSpPr>
          <p:cNvPr id="682" name="Google Shape;682;g1231cbdf9b5_0_1"/>
          <p:cNvSpPr txBox="1"/>
          <p:nvPr>
            <p:ph idx="1" type="body"/>
          </p:nvPr>
        </p:nvSpPr>
        <p:spPr>
          <a:xfrm>
            <a:off x="5118012" y="153685"/>
            <a:ext cx="6265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Outcome</a:t>
            </a:r>
            <a:endParaRPr/>
          </a:p>
        </p:txBody>
      </p:sp>
      <p:sp>
        <p:nvSpPr>
          <p:cNvPr id="683" name="Google Shape;683;g1231cbdf9b5_0_1"/>
          <p:cNvSpPr txBox="1"/>
          <p:nvPr>
            <p:ph idx="2" type="body"/>
          </p:nvPr>
        </p:nvSpPr>
        <p:spPr>
          <a:xfrm>
            <a:off x="5118455" y="839485"/>
            <a:ext cx="6264300" cy="169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Accuracy: 90%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Runtime: Very quick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To Improve: Use GridSearch to optimize parameters</a:t>
            </a:r>
            <a:endParaRPr/>
          </a:p>
        </p:txBody>
      </p:sp>
      <p:sp>
        <p:nvSpPr>
          <p:cNvPr id="684" name="Google Shape;684;g1231cbdf9b5_0_1"/>
          <p:cNvSpPr txBox="1"/>
          <p:nvPr>
            <p:ph idx="3" type="body"/>
          </p:nvPr>
        </p:nvSpPr>
        <p:spPr>
          <a:xfrm>
            <a:off x="5118453" y="2118537"/>
            <a:ext cx="62643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Confusion Matrix</a:t>
            </a:r>
            <a:endParaRPr/>
          </a:p>
        </p:txBody>
      </p:sp>
      <p:sp>
        <p:nvSpPr>
          <p:cNvPr id="685" name="Google Shape;685;g1231cbdf9b5_0_1"/>
          <p:cNvSpPr txBox="1"/>
          <p:nvPr>
            <p:ph idx="4" type="body"/>
          </p:nvPr>
        </p:nvSpPr>
        <p:spPr>
          <a:xfrm>
            <a:off x="5118447" y="4351687"/>
            <a:ext cx="6265500" cy="170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6" name="Google Shape;686;g1231cbdf9b5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925" y="2804325"/>
            <a:ext cx="5693899" cy="397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231cbdf9b5_0_10"/>
          <p:cNvSpPr txBox="1"/>
          <p:nvPr>
            <p:ph type="title"/>
          </p:nvPr>
        </p:nvSpPr>
        <p:spPr>
          <a:xfrm>
            <a:off x="889001" y="2363915"/>
            <a:ext cx="3500700" cy="24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Naive Bayes</a:t>
            </a:r>
            <a:endParaRPr/>
          </a:p>
        </p:txBody>
      </p:sp>
      <p:sp>
        <p:nvSpPr>
          <p:cNvPr id="692" name="Google Shape;692;g1231cbdf9b5_0_10"/>
          <p:cNvSpPr txBox="1"/>
          <p:nvPr>
            <p:ph idx="1" type="body"/>
          </p:nvPr>
        </p:nvSpPr>
        <p:spPr>
          <a:xfrm>
            <a:off x="5118012" y="153685"/>
            <a:ext cx="6265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Outcome</a:t>
            </a:r>
            <a:endParaRPr/>
          </a:p>
        </p:txBody>
      </p:sp>
      <p:sp>
        <p:nvSpPr>
          <p:cNvPr id="693" name="Google Shape;693;g1231cbdf9b5_0_10"/>
          <p:cNvSpPr txBox="1"/>
          <p:nvPr>
            <p:ph idx="2" type="body"/>
          </p:nvPr>
        </p:nvSpPr>
        <p:spPr>
          <a:xfrm>
            <a:off x="5118455" y="839485"/>
            <a:ext cx="6264300" cy="169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Accuracy: 75%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Runtime: Moderate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To Improve: Use GridSearch to optimize parameters</a:t>
            </a:r>
            <a:endParaRPr/>
          </a:p>
        </p:txBody>
      </p:sp>
      <p:sp>
        <p:nvSpPr>
          <p:cNvPr id="694" name="Google Shape;694;g1231cbdf9b5_0_10"/>
          <p:cNvSpPr txBox="1"/>
          <p:nvPr>
            <p:ph idx="3" type="body"/>
          </p:nvPr>
        </p:nvSpPr>
        <p:spPr>
          <a:xfrm>
            <a:off x="5118453" y="2118537"/>
            <a:ext cx="62643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Confusion Matrix</a:t>
            </a:r>
            <a:endParaRPr/>
          </a:p>
        </p:txBody>
      </p:sp>
      <p:sp>
        <p:nvSpPr>
          <p:cNvPr id="695" name="Google Shape;695;g1231cbdf9b5_0_10"/>
          <p:cNvSpPr txBox="1"/>
          <p:nvPr>
            <p:ph idx="4" type="body"/>
          </p:nvPr>
        </p:nvSpPr>
        <p:spPr>
          <a:xfrm>
            <a:off x="5118447" y="4351687"/>
            <a:ext cx="6265500" cy="170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6" name="Google Shape;696;g1231cbdf9b5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000" y="2804325"/>
            <a:ext cx="5274076" cy="390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231cbdf9b5_0_20"/>
          <p:cNvSpPr txBox="1"/>
          <p:nvPr>
            <p:ph type="title"/>
          </p:nvPr>
        </p:nvSpPr>
        <p:spPr>
          <a:xfrm>
            <a:off x="889001" y="2363915"/>
            <a:ext cx="3500700" cy="24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KNN</a:t>
            </a:r>
            <a:endParaRPr/>
          </a:p>
        </p:txBody>
      </p:sp>
      <p:sp>
        <p:nvSpPr>
          <p:cNvPr id="702" name="Google Shape;702;g1231cbdf9b5_0_20"/>
          <p:cNvSpPr txBox="1"/>
          <p:nvPr>
            <p:ph idx="1" type="body"/>
          </p:nvPr>
        </p:nvSpPr>
        <p:spPr>
          <a:xfrm>
            <a:off x="5118012" y="153685"/>
            <a:ext cx="6265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Outcome</a:t>
            </a:r>
            <a:endParaRPr/>
          </a:p>
        </p:txBody>
      </p:sp>
      <p:sp>
        <p:nvSpPr>
          <p:cNvPr id="703" name="Google Shape;703;g1231cbdf9b5_0_20"/>
          <p:cNvSpPr txBox="1"/>
          <p:nvPr>
            <p:ph idx="2" type="body"/>
          </p:nvPr>
        </p:nvSpPr>
        <p:spPr>
          <a:xfrm>
            <a:off x="5118455" y="839485"/>
            <a:ext cx="6264300" cy="169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Accuracy: 89.5%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Runtime: Timely but Manageable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To Improve: Use GridSearch to optimize parameters</a:t>
            </a:r>
            <a:endParaRPr/>
          </a:p>
        </p:txBody>
      </p:sp>
      <p:sp>
        <p:nvSpPr>
          <p:cNvPr id="704" name="Google Shape;704;g1231cbdf9b5_0_20"/>
          <p:cNvSpPr txBox="1"/>
          <p:nvPr>
            <p:ph idx="3" type="body"/>
          </p:nvPr>
        </p:nvSpPr>
        <p:spPr>
          <a:xfrm>
            <a:off x="5118453" y="2118537"/>
            <a:ext cx="62643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Confusion Matrix</a:t>
            </a:r>
            <a:endParaRPr/>
          </a:p>
        </p:txBody>
      </p:sp>
      <p:sp>
        <p:nvSpPr>
          <p:cNvPr id="705" name="Google Shape;705;g1231cbdf9b5_0_20"/>
          <p:cNvSpPr txBox="1"/>
          <p:nvPr>
            <p:ph idx="4" type="body"/>
          </p:nvPr>
        </p:nvSpPr>
        <p:spPr>
          <a:xfrm>
            <a:off x="5118447" y="4351687"/>
            <a:ext cx="6265500" cy="170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6" name="Google Shape;706;g1231cbdf9b5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000" y="2804325"/>
            <a:ext cx="5502950" cy="386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231cbdf9b5_0_30"/>
          <p:cNvSpPr txBox="1"/>
          <p:nvPr>
            <p:ph type="title"/>
          </p:nvPr>
        </p:nvSpPr>
        <p:spPr>
          <a:xfrm>
            <a:off x="889001" y="2363915"/>
            <a:ext cx="3500700" cy="24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MultiOutput Classification to Predict NMR(s)</a:t>
            </a:r>
            <a:endParaRPr/>
          </a:p>
        </p:txBody>
      </p:sp>
      <p:sp>
        <p:nvSpPr>
          <p:cNvPr id="712" name="Google Shape;712;g1231cbdf9b5_0_30"/>
          <p:cNvSpPr txBox="1"/>
          <p:nvPr>
            <p:ph idx="1" type="body"/>
          </p:nvPr>
        </p:nvSpPr>
        <p:spPr>
          <a:xfrm>
            <a:off x="5125137" y="803185"/>
            <a:ext cx="6265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About the Library</a:t>
            </a:r>
            <a:endParaRPr/>
          </a:p>
        </p:txBody>
      </p:sp>
      <p:sp>
        <p:nvSpPr>
          <p:cNvPr id="713" name="Google Shape;713;g1231cbdf9b5_0_30"/>
          <p:cNvSpPr txBox="1"/>
          <p:nvPr>
            <p:ph idx="2" type="body"/>
          </p:nvPr>
        </p:nvSpPr>
        <p:spPr>
          <a:xfrm>
            <a:off x="5125305" y="1488985"/>
            <a:ext cx="6264300" cy="169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4330" lvl="0" marL="457200" rtl="0" algn="l"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Library Created by sklearn</a:t>
            </a:r>
            <a:endParaRPr/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A wrapper used for multiple binary outputs (dependent variables)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g1231cbdf9b5_0_30"/>
          <p:cNvSpPr txBox="1"/>
          <p:nvPr>
            <p:ph idx="3" type="body"/>
          </p:nvPr>
        </p:nvSpPr>
        <p:spPr>
          <a:xfrm>
            <a:off x="5118453" y="3086112"/>
            <a:ext cx="62643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MultiOutPut Classification with NMR data</a:t>
            </a:r>
            <a:endParaRPr/>
          </a:p>
        </p:txBody>
      </p:sp>
      <p:sp>
        <p:nvSpPr>
          <p:cNvPr id="715" name="Google Shape;715;g1231cbdf9b5_0_30"/>
          <p:cNvSpPr txBox="1"/>
          <p:nvPr>
            <p:ph idx="4" type="body"/>
          </p:nvPr>
        </p:nvSpPr>
        <p:spPr>
          <a:xfrm>
            <a:off x="5117847" y="3771912"/>
            <a:ext cx="6265500" cy="170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Logistic Regression accuracy: 40%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Naive Bayes accuracy: 4%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To improve the model: optimize the parameters, try KNN and SVM.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For predicting different NMR, create a Chain Classifier Model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3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721" name="Google Shape;721;p1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22" name="Google Shape;722;p13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14901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743" name="Google Shape;743;p13"/>
          <p:cNvSpPr txBox="1"/>
          <p:nvPr>
            <p:ph type="title"/>
          </p:nvPr>
        </p:nvSpPr>
        <p:spPr>
          <a:xfrm>
            <a:off x="1759287" y="798881"/>
            <a:ext cx="8673427" cy="104894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Next Steps</a:t>
            </a:r>
            <a:endParaRPr/>
          </a:p>
        </p:txBody>
      </p:sp>
      <p:grpSp>
        <p:nvGrpSpPr>
          <p:cNvPr id="744" name="Google Shape;744;p13"/>
          <p:cNvGrpSpPr/>
          <p:nvPr/>
        </p:nvGrpSpPr>
        <p:grpSpPr>
          <a:xfrm>
            <a:off x="807722" y="2085029"/>
            <a:ext cx="10576558" cy="3987360"/>
            <a:chOff x="0" y="94053"/>
            <a:chExt cx="10576558" cy="3987360"/>
          </a:xfrm>
        </p:grpSpPr>
        <p:sp>
          <p:nvSpPr>
            <p:cNvPr id="745" name="Google Shape;745;p13"/>
            <p:cNvSpPr/>
            <p:nvPr/>
          </p:nvSpPr>
          <p:spPr>
            <a:xfrm>
              <a:off x="0" y="94053"/>
              <a:ext cx="10576558" cy="912600"/>
            </a:xfrm>
            <a:prstGeom prst="roundRect">
              <a:avLst>
                <a:gd fmla="val 16667" name="adj"/>
              </a:avLst>
            </a:prstGeom>
            <a:solidFill>
              <a:srgbClr val="5F9DD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 txBox="1"/>
            <p:nvPr/>
          </p:nvSpPr>
          <p:spPr>
            <a:xfrm>
              <a:off x="44549" y="138602"/>
              <a:ext cx="10487460" cy="8235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575" lIns="148575" spcFirstLastPara="1" rIns="148575" wrap="square" tIns="14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Rockwell"/>
                <a:buNone/>
              </a:pPr>
              <a:r>
                <a:rPr lang="en-US" sz="39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1. Refining Models (trying different models)</a:t>
              </a: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0" y="1118973"/>
              <a:ext cx="10576558" cy="912600"/>
            </a:xfrm>
            <a:prstGeom prst="roundRect">
              <a:avLst>
                <a:gd fmla="val 16667" name="adj"/>
              </a:avLst>
            </a:prstGeom>
            <a:solidFill>
              <a:srgbClr val="4D92D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3"/>
            <p:cNvSpPr txBox="1"/>
            <p:nvPr/>
          </p:nvSpPr>
          <p:spPr>
            <a:xfrm>
              <a:off x="44549" y="1163522"/>
              <a:ext cx="10487460" cy="8235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575" lIns="148575" spcFirstLastPara="1" rIns="148575" wrap="square" tIns="14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Rockwell"/>
                <a:buNone/>
              </a:pPr>
              <a:r>
                <a:rPr lang="en-US" sz="39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2. Hyperparameter tuning </a:t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0" y="2143893"/>
              <a:ext cx="10576558" cy="912600"/>
            </a:xfrm>
            <a:prstGeom prst="roundRect">
              <a:avLst>
                <a:gd fmla="val 16667" name="adj"/>
              </a:avLst>
            </a:prstGeom>
            <a:solidFill>
              <a:srgbClr val="3B88D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 txBox="1"/>
            <p:nvPr/>
          </p:nvSpPr>
          <p:spPr>
            <a:xfrm>
              <a:off x="44549" y="2188442"/>
              <a:ext cx="10487460" cy="8235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575" lIns="148575" spcFirstLastPara="1" rIns="148575" wrap="square" tIns="14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Rockwell"/>
                <a:buNone/>
              </a:pPr>
              <a:r>
                <a:rPr lang="en-US" sz="39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3. Trying different input features </a:t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0" y="3168813"/>
              <a:ext cx="10576558" cy="912600"/>
            </a:xfrm>
            <a:prstGeom prst="roundRect">
              <a:avLst>
                <a:gd fmla="val 16667" name="adj"/>
              </a:avLst>
            </a:prstGeom>
            <a:solidFill>
              <a:srgbClr val="287ED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3"/>
            <p:cNvSpPr txBox="1"/>
            <p:nvPr/>
          </p:nvSpPr>
          <p:spPr>
            <a:xfrm>
              <a:off x="44549" y="3213362"/>
              <a:ext cx="10487460" cy="8235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575" lIns="148575" spcFirstLastPara="1" rIns="148575" wrap="square" tIns="14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Rockwell"/>
                <a:buNone/>
              </a:pPr>
              <a:r>
                <a:rPr lang="en-US" sz="39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4. Visualizing differences between groups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"/>
          <p:cNvSpPr/>
          <p:nvPr/>
        </p:nvSpPr>
        <p:spPr>
          <a:xfrm>
            <a:off x="0" y="-1"/>
            <a:ext cx="12192000" cy="68692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345" name="Google Shape;345;p2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46" name="Google Shape;346;p2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34901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7" name="Google Shape;367;p2"/>
          <p:cNvSpPr/>
          <p:nvPr/>
        </p:nvSpPr>
        <p:spPr>
          <a:xfrm>
            <a:off x="1923665" y="0"/>
            <a:ext cx="10268336" cy="68692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68" name="Google Shape;368;p2"/>
          <p:cNvSpPr txBox="1"/>
          <p:nvPr>
            <p:ph type="title"/>
          </p:nvPr>
        </p:nvSpPr>
        <p:spPr>
          <a:xfrm>
            <a:off x="2880485" y="841375"/>
            <a:ext cx="6230857" cy="1230570"/>
          </a:xfrm>
          <a:prstGeom prst="rect">
            <a:avLst/>
          </a:prstGeom>
          <a:noFill/>
          <a:ln>
            <a:noFill/>
          </a:ln>
        </p:spPr>
        <p:txBody>
          <a:bodyPr anchorCtr="0" anchor="t" bIns="228600" lIns="228600" spcFirstLastPara="1" rIns="228600" wrap="square" tIns="2286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accent1"/>
                </a:solidFill>
              </a:rPr>
              <a:t>What is Bond?</a:t>
            </a:r>
            <a:endParaRPr/>
          </a:p>
        </p:txBody>
      </p:sp>
      <p:sp>
        <p:nvSpPr>
          <p:cNvPr id="369" name="Google Shape;369;p2"/>
          <p:cNvSpPr/>
          <p:nvPr/>
        </p:nvSpPr>
        <p:spPr>
          <a:xfrm rot="5400000">
            <a:off x="1797903" y="954813"/>
            <a:ext cx="300774" cy="25928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70" name="Google Shape;370;p2"/>
          <p:cNvSpPr txBox="1"/>
          <p:nvPr>
            <p:ph idx="1" type="body"/>
          </p:nvPr>
        </p:nvSpPr>
        <p:spPr>
          <a:xfrm>
            <a:off x="2880487" y="2249046"/>
            <a:ext cx="6123783" cy="380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60"/>
              <a:buChar char="▪"/>
            </a:pPr>
            <a:r>
              <a:rPr lang="en-US" sz="1600"/>
              <a:t>Bail refers to the fee or condition by which someone who has been arrested is allowed to leave jail as they await a trial or hearing. (ABA)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sz="1600"/>
          </a:p>
        </p:txBody>
      </p:sp>
      <p:grpSp>
        <p:nvGrpSpPr>
          <p:cNvPr id="371" name="Google Shape;371;p2"/>
          <p:cNvGrpSpPr/>
          <p:nvPr/>
        </p:nvGrpSpPr>
        <p:grpSpPr>
          <a:xfrm>
            <a:off x="2132332" y="4306570"/>
            <a:ext cx="9465623" cy="1280160"/>
            <a:chOff x="1401288" y="5551065"/>
            <a:chExt cx="9465623" cy="1280160"/>
          </a:xfrm>
        </p:grpSpPr>
        <p:sp>
          <p:nvSpPr>
            <p:cNvPr id="372" name="Google Shape;372;p2"/>
            <p:cNvSpPr/>
            <p:nvPr/>
          </p:nvSpPr>
          <p:spPr>
            <a:xfrm>
              <a:off x="1401288" y="5551065"/>
              <a:ext cx="1600200" cy="1280160"/>
            </a:xfrm>
            <a:prstGeom prst="ellipse">
              <a:avLst/>
            </a:prstGeom>
            <a:solidFill>
              <a:schemeClr val="accent1"/>
            </a:solidFill>
            <a:ln cap="flat" cmpd="sng" w="15875">
              <a:solidFill>
                <a:srgbClr val="3346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Arrest</a:t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4023096" y="5551065"/>
              <a:ext cx="1600200" cy="1280160"/>
            </a:xfrm>
            <a:prstGeom prst="ellipse">
              <a:avLst/>
            </a:prstGeom>
            <a:solidFill>
              <a:srgbClr val="8FA1CF"/>
            </a:solidFill>
            <a:ln cap="flat" cmpd="sng" w="15875">
              <a:solidFill>
                <a:srgbClr val="3346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Arraignment</a:t>
              </a:r>
              <a:r>
                <a:rPr lang="en-US" sz="18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 </a:t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6644904" y="5551065"/>
              <a:ext cx="1600200" cy="1280160"/>
            </a:xfrm>
            <a:prstGeom prst="ellipse">
              <a:avLst/>
            </a:prstGeom>
            <a:solidFill>
              <a:srgbClr val="8FA1CF"/>
            </a:solidFill>
            <a:ln cap="flat" cmpd="sng" w="15875">
              <a:solidFill>
                <a:srgbClr val="3346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Bail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Hearing</a:t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9266711" y="5551065"/>
              <a:ext cx="1600200" cy="1280160"/>
            </a:xfrm>
            <a:prstGeom prst="ellipse">
              <a:avLst/>
            </a:prstGeom>
            <a:solidFill>
              <a:schemeClr val="accent1"/>
            </a:solidFill>
            <a:ln cap="flat" cmpd="sng" w="15875">
              <a:solidFill>
                <a:srgbClr val="3346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Hearing</a:t>
              </a:r>
              <a:endParaRPr/>
            </a:p>
          </p:txBody>
        </p:sp>
        <p:cxnSp>
          <p:nvCxnSpPr>
            <p:cNvPr id="376" name="Google Shape;376;p2"/>
            <p:cNvCxnSpPr>
              <a:stCxn id="372" idx="6"/>
              <a:endCxn id="373" idx="2"/>
            </p:cNvCxnSpPr>
            <p:nvPr/>
          </p:nvCxnSpPr>
          <p:spPr>
            <a:xfrm>
              <a:off x="3001488" y="6191145"/>
              <a:ext cx="10215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77" name="Google Shape;377;p2"/>
            <p:cNvCxnSpPr>
              <a:stCxn id="373" idx="6"/>
              <a:endCxn id="374" idx="2"/>
            </p:cNvCxnSpPr>
            <p:nvPr/>
          </p:nvCxnSpPr>
          <p:spPr>
            <a:xfrm>
              <a:off x="5623296" y="6191145"/>
              <a:ext cx="10215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78" name="Google Shape;378;p2"/>
            <p:cNvCxnSpPr>
              <a:stCxn id="374" idx="6"/>
              <a:endCxn id="375" idx="2"/>
            </p:cNvCxnSpPr>
            <p:nvPr/>
          </p:nvCxnSpPr>
          <p:spPr>
            <a:xfrm>
              <a:off x="8245104" y="6191145"/>
              <a:ext cx="10215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llow and blue symbols" id="757" name="Google Shape;757;p14"/>
          <p:cNvPicPr preferRelativeResize="0"/>
          <p:nvPr/>
        </p:nvPicPr>
        <p:blipFill rotWithShape="1">
          <a:blip r:embed="rId3">
            <a:alphaModFix/>
          </a:blip>
          <a:srcRect b="13561" l="0" r="0" t="1290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14"/>
          <p:cNvSpPr txBox="1"/>
          <p:nvPr>
            <p:ph type="title"/>
          </p:nvPr>
        </p:nvSpPr>
        <p:spPr>
          <a:xfrm>
            <a:off x="1097280" y="325550"/>
            <a:ext cx="10058400" cy="357477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Calibri"/>
              <a:buNone/>
            </a:pPr>
            <a:r>
              <a:rPr lang="en-US" sz="5200">
                <a:solidFill>
                  <a:srgbClr val="FFFFFF"/>
                </a:solidFill>
              </a:rPr>
              <a:t>Questions, Comments, Concerns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384" name="Google Shape;384;p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5" name="Google Shape;385;p3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14901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406" name="Google Shape;406;p3"/>
          <p:cNvSpPr txBox="1"/>
          <p:nvPr>
            <p:ph type="title"/>
          </p:nvPr>
        </p:nvSpPr>
        <p:spPr>
          <a:xfrm>
            <a:off x="1759287" y="798881"/>
            <a:ext cx="8673427" cy="104894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Research questions</a:t>
            </a:r>
            <a:endParaRPr/>
          </a:p>
        </p:txBody>
      </p:sp>
      <p:grpSp>
        <p:nvGrpSpPr>
          <p:cNvPr id="407" name="Google Shape;407;p3"/>
          <p:cNvGrpSpPr/>
          <p:nvPr/>
        </p:nvGrpSpPr>
        <p:grpSpPr>
          <a:xfrm>
            <a:off x="807722" y="2977260"/>
            <a:ext cx="10576557" cy="2202899"/>
            <a:chOff x="0" y="986284"/>
            <a:chExt cx="10576557" cy="2202899"/>
          </a:xfrm>
        </p:grpSpPr>
        <p:sp>
          <p:nvSpPr>
            <p:cNvPr id="408" name="Google Shape;408;p3"/>
            <p:cNvSpPr/>
            <p:nvPr/>
          </p:nvSpPr>
          <p:spPr>
            <a:xfrm>
              <a:off x="0" y="986284"/>
              <a:ext cx="2974656" cy="1888907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330517" y="1300276"/>
              <a:ext cx="2974656" cy="188890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"/>
            <p:cNvSpPr txBox="1"/>
            <p:nvPr/>
          </p:nvSpPr>
          <p:spPr>
            <a:xfrm>
              <a:off x="385841" y="1355600"/>
              <a:ext cx="2864008" cy="1778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Rockwell"/>
                <a:buNone/>
              </a:pPr>
              <a:r>
                <a:rPr lang="en-US" sz="2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Can we predict whether bail will be set?</a:t>
              </a: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3635691" y="986284"/>
              <a:ext cx="2974656" cy="1888907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966209" y="1300276"/>
              <a:ext cx="2974656" cy="188890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"/>
            <p:cNvSpPr txBox="1"/>
            <p:nvPr/>
          </p:nvSpPr>
          <p:spPr>
            <a:xfrm>
              <a:off x="4021533" y="1355600"/>
              <a:ext cx="2864008" cy="1778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Rockwell"/>
                <a:buNone/>
              </a:pPr>
              <a:r>
                <a:rPr lang="en-US" sz="2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Can we predict the bail amount?</a:t>
              </a: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7271383" y="986284"/>
              <a:ext cx="2974656" cy="1888907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7601901" y="1300276"/>
              <a:ext cx="2974656" cy="188890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"/>
            <p:cNvSpPr txBox="1"/>
            <p:nvPr/>
          </p:nvSpPr>
          <p:spPr>
            <a:xfrm>
              <a:off x="7657225" y="1355600"/>
              <a:ext cx="2864008" cy="1778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Rockwell"/>
                <a:buNone/>
              </a:pPr>
              <a:r>
                <a:rPr lang="en-US" sz="2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Can we predict the nonmonetary bail conditions?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422" name="Google Shape;422;p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23" name="Google Shape;423;p4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34901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4" name="Google Shape;444;p4"/>
          <p:cNvSpPr/>
          <p:nvPr/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45" name="Google Shape;445;p4"/>
          <p:cNvSpPr txBox="1"/>
          <p:nvPr>
            <p:ph type="title"/>
          </p:nvPr>
        </p:nvSpPr>
        <p:spPr>
          <a:xfrm>
            <a:off x="645459" y="960120"/>
            <a:ext cx="3865695" cy="4171278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</a:rPr>
              <a:t>Dataset</a:t>
            </a:r>
            <a:endParaRPr/>
          </a:p>
        </p:txBody>
      </p:sp>
      <p:cxnSp>
        <p:nvCxnSpPr>
          <p:cNvPr id="446" name="Google Shape;446;p4"/>
          <p:cNvCxnSpPr/>
          <p:nvPr/>
        </p:nvCxnSpPr>
        <p:spPr>
          <a:xfrm>
            <a:off x="4752263" y="1200150"/>
            <a:ext cx="0" cy="3543972"/>
          </a:xfrm>
          <a:prstGeom prst="straightConnector1">
            <a:avLst/>
          </a:prstGeom>
          <a:noFill/>
          <a:ln cap="flat" cmpd="sng" w="12700">
            <a:solidFill>
              <a:srgbClr val="4661A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7" name="Google Shape;447;p4"/>
          <p:cNvSpPr txBox="1"/>
          <p:nvPr>
            <p:ph idx="1" type="body"/>
          </p:nvPr>
        </p:nvSpPr>
        <p:spPr>
          <a:xfrm>
            <a:off x="4983164" y="960120"/>
            <a:ext cx="5511800" cy="41712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Font typeface="Arial"/>
              <a:buChar char="•"/>
            </a:pPr>
            <a:r>
              <a:rPr lang="en-US"/>
              <a:t> NYC Pretrial Release data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Font typeface="Arial"/>
              <a:buChar char="•"/>
            </a:pPr>
            <a:r>
              <a:rPr lang="en-US"/>
              <a:t>Source: NY Courts. Gov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Font typeface="Arial"/>
              <a:buChar char="•"/>
            </a:pPr>
            <a:r>
              <a:rPr b="0" i="0" lang="en-US" u="sng" strike="noStrike">
                <a:solidFill>
                  <a:schemeClr val="hlink"/>
                </a:solidFill>
                <a:hlinkClick r:id="rId3"/>
              </a:rPr>
              <a:t>https://ww2.nycourts.gov/pretrial-release-data-33136</a:t>
            </a:r>
            <a:endParaRPr b="0" i="0" u="sng" strike="noStrike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Font typeface="Arial"/>
              <a:buChar char="•"/>
            </a:pPr>
            <a:r>
              <a:rPr lang="en-US"/>
              <a:t>Shape: (</a:t>
            </a:r>
            <a:r>
              <a:rPr i="0" lang="en-US"/>
              <a:t>283034, 108) </a:t>
            </a:r>
            <a:r>
              <a:rPr lang="en-US"/>
              <a:t>Raw Data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Font typeface="Arial"/>
              <a:buChar char="•"/>
            </a:pPr>
            <a:r>
              <a:rPr lang="en-US"/>
              <a:t>Date Range: 1/1/2018 – 6/30/2021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Font typeface="Arial"/>
              <a:buChar char="•"/>
            </a:pPr>
            <a:r>
              <a:rPr lang="en-US"/>
              <a:t>Fields: Race, Arrest id, Age at Crime, Gender, Bail made Indicator, Disposition, Internal_Case_ID</a:t>
            </a:r>
            <a:endParaRPr/>
          </a:p>
          <a:p>
            <a:pPr indent="-10287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5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53" name="Google Shape;453;p5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4" name="Google Shape;474;p5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cap="flat" cmpd="sng" w="22225">
            <a:solidFill>
              <a:srgbClr val="FF9A80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rotWithShape="0" algn="ctr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475" name="Google Shape;47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4082" y="643467"/>
            <a:ext cx="6963835" cy="5571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81" name="Google Shape;481;p6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6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6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6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6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6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501" name="Google Shape;501;p6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6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4" name="Google Shape;504;p6"/>
          <p:cNvSpPr/>
          <p:nvPr/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505" name="Google Shape;505;p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06" name="Google Shape;506;p6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6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6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6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6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6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6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6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34901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6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34901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6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6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6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6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6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6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5" name="Google Shape;525;p6"/>
          <p:cNvSpPr txBox="1"/>
          <p:nvPr>
            <p:ph type="title"/>
          </p:nvPr>
        </p:nvSpPr>
        <p:spPr>
          <a:xfrm>
            <a:off x="1378425" y="5199797"/>
            <a:ext cx="9435152" cy="789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Bail Amount Distribution</a:t>
            </a:r>
            <a:endParaRPr/>
          </a:p>
        </p:txBody>
      </p:sp>
      <p:sp>
        <p:nvSpPr>
          <p:cNvPr id="526" name="Google Shape;526;p6"/>
          <p:cNvSpPr/>
          <p:nvPr/>
        </p:nvSpPr>
        <p:spPr>
          <a:xfrm>
            <a:off x="0" y="0"/>
            <a:ext cx="12192000" cy="5058957"/>
          </a:xfrm>
          <a:custGeom>
            <a:rect b="b" l="l" r="r" t="t"/>
            <a:pathLst>
              <a:path extrusionOk="0" h="5058957" w="12192000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527" name="Google Shape;527;p6"/>
          <p:cNvPicPr preferRelativeResize="0"/>
          <p:nvPr/>
        </p:nvPicPr>
        <p:blipFill rotWithShape="1">
          <a:blip r:embed="rId3">
            <a:alphaModFix/>
          </a:blip>
          <a:srcRect b="11648" l="0" r="4477" t="0"/>
          <a:stretch/>
        </p:blipFill>
        <p:spPr>
          <a:xfrm>
            <a:off x="2750046" y="626940"/>
            <a:ext cx="6700902" cy="3864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" name="Google Shape;532;p7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33" name="Google Shape;533;p7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7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553" name="Google Shape;553;p7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6" name="Google Shape;556;p7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557" name="Google Shape;557;p7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58" name="Google Shape;558;p7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grpSp>
        <p:nvGrpSpPr>
          <p:cNvPr id="577" name="Google Shape;577;p7"/>
          <p:cNvGrpSpPr/>
          <p:nvPr/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578" name="Google Shape;578;p7"/>
            <p:cNvSpPr/>
            <p:nvPr/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79" name="Google Shape;579;p7"/>
            <p:cNvSpPr/>
            <p:nvPr/>
          </p:nvSpPr>
          <p:spPr>
            <a:xfrm rot="10800000">
              <a:off x="2514766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581" name="Google Shape;581;p7"/>
          <p:cNvSpPr txBox="1"/>
          <p:nvPr>
            <p:ph type="title"/>
          </p:nvPr>
        </p:nvSpPr>
        <p:spPr>
          <a:xfrm>
            <a:off x="895415" y="2075504"/>
            <a:ext cx="3654569" cy="20427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</a:pPr>
            <a:r>
              <a:rPr lang="en-US" sz="5400"/>
              <a:t>Age at Crime</a:t>
            </a:r>
            <a:endParaRPr/>
          </a:p>
        </p:txBody>
      </p:sp>
      <p:sp>
        <p:nvSpPr>
          <p:cNvPr id="582" name="Google Shape;582;p7"/>
          <p:cNvSpPr/>
          <p:nvPr/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583" name="Google Shape;583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1999" l="0" r="0" t="0"/>
          <a:stretch/>
        </p:blipFill>
        <p:spPr>
          <a:xfrm>
            <a:off x="5757262" y="1431246"/>
            <a:ext cx="6120318" cy="3524088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9" name="Google Shape;589;p8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" name="Google Shape;608;p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609" name="Google Shape;609;p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2" name="Google Shape;612;p8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613" name="Google Shape;613;p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14" name="Google Shape;614;p8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24" name="Google Shape;624;p8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25" name="Google Shape;625;p8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26" name="Google Shape;626;p8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27" name="Google Shape;627;p8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29" name="Google Shape;629;p8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30" name="Google Shape;630;p8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grpSp>
        <p:nvGrpSpPr>
          <p:cNvPr id="633" name="Google Shape;633;p8"/>
          <p:cNvGrpSpPr/>
          <p:nvPr/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634" name="Google Shape;634;p8"/>
            <p:cNvSpPr/>
            <p:nvPr/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35" name="Google Shape;635;p8"/>
            <p:cNvSpPr/>
            <p:nvPr/>
          </p:nvSpPr>
          <p:spPr>
            <a:xfrm rot="10800000">
              <a:off x="2514766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637" name="Google Shape;637;p8"/>
          <p:cNvSpPr txBox="1"/>
          <p:nvPr>
            <p:ph type="title"/>
          </p:nvPr>
        </p:nvSpPr>
        <p:spPr>
          <a:xfrm>
            <a:off x="895415" y="2075504"/>
            <a:ext cx="3654569" cy="20427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600"/>
              <a:buFont typeface="Calibri"/>
              <a:buNone/>
            </a:pPr>
            <a:r>
              <a:rPr lang="en-US" sz="4600"/>
              <a:t>Demographics</a:t>
            </a:r>
            <a:endParaRPr/>
          </a:p>
        </p:txBody>
      </p:sp>
      <p:sp>
        <p:nvSpPr>
          <p:cNvPr id="638" name="Google Shape;638;p8"/>
          <p:cNvSpPr/>
          <p:nvPr/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639" name="Google Shape;63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9989" y="729089"/>
            <a:ext cx="6582639" cy="6137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9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/>
              <a:t>Predicting if bail will be set</a:t>
            </a:r>
            <a:endParaRPr/>
          </a:p>
        </p:txBody>
      </p:sp>
      <p:sp>
        <p:nvSpPr>
          <p:cNvPr id="645" name="Google Shape;645;p9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0287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10287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  <p:sp>
        <p:nvSpPr>
          <p:cNvPr id="646" name="Google Shape;646;p9"/>
          <p:cNvSpPr txBox="1"/>
          <p:nvPr/>
        </p:nvSpPr>
        <p:spPr>
          <a:xfrm>
            <a:off x="5270847" y="9555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Features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used : 'Gender', 'Age_at_Crime', 'Race', 'Ethnicity','Arraign Charge Category', 'Representation_Type', 'offense_timeperiod','Bail_status'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Model Used: Logistic Regression , Gaussian Naive Bayes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Challenges: Categorical values, NaN values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Evaluation: LeaveOneOutEncoder(), fillna(mode()), Data Normalization 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Improvements: Tidy Data, Within specific range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tlas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2022-04-03T21:20:53Z</dcterms:created>
  <dc:creator>Tara Bhardvaj</dc:creator>
</cp:coreProperties>
</file>