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3.svg" ContentType="image/svg+xml"/>
  <Override PartName="/ppt/media/image5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3" r:id="rId6"/>
    <p:sldId id="267" r:id="rId7"/>
    <p:sldId id="316" r:id="rId8"/>
    <p:sldId id="268" r:id="rId9"/>
    <p:sldId id="317" r:id="rId10"/>
    <p:sldId id="260" r:id="rId11"/>
    <p:sldId id="269" r:id="rId12"/>
    <p:sldId id="318" r:id="rId13"/>
    <p:sldId id="26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6" autoAdjust="0"/>
    <p:restoredTop sz="94668" autoAdjust="0"/>
  </p:normalViewPr>
  <p:slideViewPr>
    <p:cSldViewPr snapToGrid="0">
      <p:cViewPr>
        <p:scale>
          <a:sx n="150" d="100"/>
          <a:sy n="150" d="100"/>
        </p:scale>
        <p:origin x="50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ithub.com/Bail111/Loan_Default-Analysis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eb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弧形 7"/>
          <p:cNvSpPr/>
          <p:nvPr/>
        </p:nvSpPr>
        <p:spPr>
          <a:xfrm>
            <a:off x="4892040" y="774425"/>
            <a:ext cx="1391850" cy="1361631"/>
          </a:xfrm>
          <a:prstGeom prst="arc">
            <a:avLst>
              <a:gd name="adj1" fmla="val 16200000"/>
              <a:gd name="adj2" fmla="val 5248957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1561" y="2339836"/>
            <a:ext cx="796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 project presentation</a:t>
            </a:r>
            <a:endParaRPr lang="zh-CN" altLang="en-US" sz="4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565212" y="3405252"/>
            <a:ext cx="5001271" cy="38951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9508173" y="5614040"/>
            <a:ext cx="1381013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October 25th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1457" y="3405252"/>
            <a:ext cx="540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Loan Default Dataset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zh-CN" sz="1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弧形 18"/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69939" y="5329567"/>
            <a:ext cx="364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Qinjunjie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01700" y="5056739"/>
            <a:ext cx="3471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https://github.com/Bail111/Loan_Default-Analysis.git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oogle Shape;56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79535" y="5726430"/>
            <a:ext cx="201739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标题 1"/>
          <p:cNvSpPr txBox="1"/>
          <p:nvPr/>
        </p:nvSpPr>
        <p:spPr>
          <a:xfrm>
            <a:off x="5022544" y="920665"/>
            <a:ext cx="1106171" cy="10966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形 24" descr="文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7803" y="101178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Tm="1277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400" y="770979"/>
            <a:ext cx="72263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and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 </a:t>
            </a:r>
            <a:endParaRPr lang="en-GB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118" y="2696402"/>
            <a:ext cx="2908472" cy="8679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Loan default Dataset </a:t>
            </a:r>
            <a:endParaRPr lang="en-GB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 rot="1315747">
            <a:off x="2695450" y="3734330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41777" y="2156650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Sratified split to </a:t>
            </a:r>
            <a:r>
              <a:rPr lang="en-GB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20% test </a:t>
            </a:r>
            <a:r>
              <a:rPr lang="en-US" altLang="en-GB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endParaRPr lang="en-US" altLang="en-GB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箭头: 右 25"/>
          <p:cNvSpPr/>
          <p:nvPr/>
        </p:nvSpPr>
        <p:spPr>
          <a:xfrm rot="20816335">
            <a:off x="3123032" y="2576011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08714" y="41930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80% other data</a:t>
            </a:r>
            <a:endParaRPr lang="zh-CN" altLang="en-US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3960" y="5076825"/>
            <a:ext cx="5313680" cy="166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</a:t>
            </a:r>
            <a:r>
              <a:rPr lang="en-US" altLang="zh-CN" sz="2800" dirty="0" err="1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StratifiedKFold</a:t>
            </a:r>
            <a:r>
              <a:rPr lang="en-US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to perform 10-fold cross-validation on training and validation set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箭头: 右 35"/>
          <p:cNvSpPr/>
          <p:nvPr/>
        </p:nvSpPr>
        <p:spPr>
          <a:xfrm rot="1315747">
            <a:off x="4742689" y="4975005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44015" y="1584560"/>
            <a:ext cx="5443371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method</a:t>
            </a:r>
            <a:endParaRPr lang="en-GB" altLang="zh-CN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形 6" descr="剪刀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388620" y="279789"/>
            <a:ext cx="2245659" cy="2245659"/>
          </a:xfrm>
          <a:prstGeom prst="rect">
            <a:avLst/>
          </a:prstGeom>
        </p:spPr>
      </p:pic>
    </p:spTree>
  </p:cSld>
  <p:clrMapOvr>
    <a:masterClrMapping/>
  </p:clrMapOvr>
  <p:transition advTm="2888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4962016" y="5490521"/>
            <a:ext cx="7039484" cy="1074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770979"/>
            <a:ext cx="72263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and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 </a:t>
            </a:r>
            <a:endParaRPr lang="en-GB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6701" y="1610937"/>
            <a:ext cx="5443371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dirty="0" err="1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</a:t>
            </a:r>
            <a:endParaRPr lang="en-GB" altLang="zh-CN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42" y="1551233"/>
            <a:ext cx="3840805" cy="24181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5407" y="2414184"/>
            <a:ext cx="5311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features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For categorical features: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 label encoding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Ordinal encoding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Onehot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encoding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Standard scalar for all features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26845" y="1880662"/>
            <a:ext cx="4191000" cy="75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326845" y="2025491"/>
            <a:ext cx="4391586" cy="61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326845" y="2188444"/>
            <a:ext cx="4445977" cy="45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26627" y="4047154"/>
            <a:ext cx="66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zh-C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business_or_commercial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(‘nob/c’ to 0,  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b/c’ to 1)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26716" y="4606331"/>
            <a:ext cx="15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region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6733" y="4329683"/>
            <a:ext cx="478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age  (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'&lt;25’, '25-34’, '35-44’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  <a:endParaRPr lang="zh-CN" alt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53725" y="1260072"/>
            <a:ext cx="31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ID, year (2019 for all data)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3326845" y="1609633"/>
            <a:ext cx="1928448" cy="10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34019" y="568506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 preprocessing:  33 features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 preprocessing: 53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60410" y="3594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Impute missing value with ‘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箭头: 右 18"/>
          <p:cNvSpPr/>
          <p:nvPr/>
        </p:nvSpPr>
        <p:spPr>
          <a:xfrm rot="5400000" flipV="1">
            <a:off x="1955572" y="2911778"/>
            <a:ext cx="514858" cy="30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头: 右 19"/>
          <p:cNvSpPr/>
          <p:nvPr/>
        </p:nvSpPr>
        <p:spPr>
          <a:xfrm rot="5400000" flipV="1">
            <a:off x="1955572" y="5081913"/>
            <a:ext cx="514858" cy="30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81727" y="5823563"/>
            <a:ext cx="351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with 148670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9336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4669" y="340928"/>
            <a:ext cx="246734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T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5857" y="3513678"/>
            <a:ext cx="8951965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7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hanks for listening</a:t>
            </a:r>
            <a:endParaRPr lang="en-GB" sz="7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18089" y="3560256"/>
            <a:ext cx="7665151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239500" y="1881998"/>
            <a:ext cx="1156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end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0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3744" y="551391"/>
            <a:ext cx="127470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I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323" y="3524250"/>
            <a:ext cx="9558677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troduction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27159" y="3636718"/>
            <a:ext cx="6260766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96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399" y="780278"/>
            <a:ext cx="417629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0705" y="5206043"/>
            <a:ext cx="2005146" cy="77457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Source:</a:t>
            </a:r>
            <a:endParaRPr lang="en-US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919774" y="3866848"/>
            <a:ext cx="4691532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496236" y="1651957"/>
            <a:ext cx="5363845" cy="296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3283" y="1596891"/>
            <a:ext cx="649167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project aims to predict whether a loan will default.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Minimizing financial losses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546" y="5164746"/>
            <a:ext cx="1116394" cy="518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33" y="2278587"/>
            <a:ext cx="3176522" cy="317652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984084" y="5821856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Collection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past data on the loan borrowers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标题 1"/>
          <p:cNvSpPr txBox="1"/>
          <p:nvPr/>
        </p:nvSpPr>
        <p:spPr>
          <a:xfrm>
            <a:off x="239034" y="1565721"/>
            <a:ext cx="514404" cy="5144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357918" y="1675017"/>
            <a:ext cx="277158" cy="25127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/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  <p:transition advTm="4088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2796" y="317778"/>
            <a:ext cx="240322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E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959" y="3429000"/>
            <a:ext cx="8643042" cy="20867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xploratory</a:t>
            </a:r>
            <a:r>
              <a:rPr lang="en-US" altLang="zh-CN" sz="7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Data Analysis</a:t>
            </a:r>
            <a:endParaRPr lang="en-US" altLang="zh-CN" sz="7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07727" y="3565531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17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1700785" y="1517029"/>
            <a:ext cx="3701393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Brief description of dataset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898568" y="1399279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/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/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891" y="1140555"/>
            <a:ext cx="2986207" cy="29169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" y="4039522"/>
            <a:ext cx="3519241" cy="26349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19" y="4057477"/>
            <a:ext cx="3713952" cy="2616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80" y="4039522"/>
            <a:ext cx="4185026" cy="26349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00785" y="2085079"/>
            <a:ext cx="4772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row: 148670 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col: 34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12 continuous features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21 categorical features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</p:txBody>
      </p:sp>
      <p:sp useBgFill="1">
        <p:nvSpPr>
          <p:cNvPr id="16" name="矩形 15"/>
          <p:cNvSpPr/>
          <p:nvPr/>
        </p:nvSpPr>
        <p:spPr>
          <a:xfrm>
            <a:off x="3826302" y="4995177"/>
            <a:ext cx="260182" cy="74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9" name="矩形 118"/>
          <p:cNvSpPr/>
          <p:nvPr/>
        </p:nvSpPr>
        <p:spPr>
          <a:xfrm>
            <a:off x="7477880" y="4995177"/>
            <a:ext cx="260182" cy="74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703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1365563" y="1584121"/>
            <a:ext cx="41885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categorical features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489263" y="1502087"/>
            <a:ext cx="876300" cy="533400"/>
            <a:chOff x="5657850" y="3162300"/>
            <a:chExt cx="876300" cy="533400"/>
          </a:xfrm>
          <a:solidFill>
            <a:schemeClr val="accent5"/>
          </a:solidFill>
        </p:grpSpPr>
        <p:sp>
          <p:nvSpPr>
            <p:cNvPr id="264" name="任意多边形: 形状 263"/>
            <p:cNvSpPr/>
            <p:nvPr/>
          </p:nvSpPr>
          <p:spPr>
            <a:xfrm>
              <a:off x="5772150" y="316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任意多边形: 形状 264"/>
            <p:cNvSpPr/>
            <p:nvPr/>
          </p:nvSpPr>
          <p:spPr>
            <a:xfrm>
              <a:off x="5657850" y="363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任意多边形: 形状 265"/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1092513" y="3059668"/>
            <a:ext cx="399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age: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age of the applicant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31" y="398970"/>
            <a:ext cx="4398273" cy="3108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12" y="3507936"/>
            <a:ext cx="4040492" cy="3374092"/>
          </a:xfrm>
          <a:prstGeom prst="rect">
            <a:avLst/>
          </a:prstGeom>
        </p:spPr>
      </p:pic>
    </p:spTree>
  </p:cSld>
  <p:clrMapOvr>
    <a:masterClrMapping/>
  </p:clrMapOvr>
  <p:transition advTm="4822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EDA</a:t>
            </a:r>
            <a:endParaRPr lang="en-GB" altLang="zh-CN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44015" y="1584560"/>
            <a:ext cx="544337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continuous features</a:t>
            </a:r>
            <a:endParaRPr lang="en-GB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3192" y="4328995"/>
          <a:ext cx="5037986" cy="914400"/>
        </p:xfrm>
        <a:graphic>
          <a:graphicData uri="http://schemas.openxmlformats.org/drawingml/2006/table">
            <a:tbl>
              <a:tblPr/>
              <a:tblGrid>
                <a:gridCol w="815208"/>
                <a:gridCol w="4222778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LTV: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loan-to-value ratio, calculated as the loan amount divided by the property value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6182" y="289211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loan_amount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amount of money being borrowed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7016"/>
            <a:ext cx="5355166" cy="2740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2861"/>
            <a:ext cx="5355167" cy="2708598"/>
          </a:xfrm>
          <a:prstGeom prst="rect">
            <a:avLst/>
          </a:prstGeom>
        </p:spPr>
      </p:pic>
      <p:grpSp>
        <p:nvGrpSpPr>
          <p:cNvPr id="2" name="组合 1" descr="条形图 RTL"/>
          <p:cNvGrpSpPr/>
          <p:nvPr/>
        </p:nvGrpSpPr>
        <p:grpSpPr>
          <a:xfrm>
            <a:off x="569172" y="1475421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3" name="任意多边形: 形状 32"/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4" name="任意多边形: 形状 33"/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5" name="任意多边形: 形状 34"/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7" name="任意多边形: 形状 35"/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9" name="任意多边形: 形状 36"/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ransition advTm="4395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altLang="zh-CN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74022" y="1614605"/>
            <a:ext cx="544337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continuous features</a:t>
            </a:r>
            <a:endParaRPr lang="en-GB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2" name="组合 31" descr="条形图 RTL"/>
          <p:cNvGrpSpPr/>
          <p:nvPr/>
        </p:nvGrpSpPr>
        <p:grpSpPr>
          <a:xfrm>
            <a:off x="569172" y="1475421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33" name="任意多边形: 形状 32"/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7263" y="4400697"/>
          <a:ext cx="4064513" cy="640080"/>
        </p:xfrm>
        <a:graphic>
          <a:graphicData uri="http://schemas.openxmlformats.org/drawingml/2006/table">
            <a:tbl>
              <a:tblPr/>
              <a:tblGrid>
                <a:gridCol w="1800058"/>
                <a:gridCol w="226445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loan_amount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 of money being borrowed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7264" y="3942277"/>
          <a:ext cx="4991100" cy="365760"/>
        </p:xfrm>
        <a:graphic>
          <a:graphicData uri="http://schemas.openxmlformats.org/drawingml/2006/table">
            <a:tbl>
              <a:tblPr/>
              <a:tblGrid>
                <a:gridCol w="1085850"/>
                <a:gridCol w="390525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applicant's annual income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59" y="1983937"/>
            <a:ext cx="6095314" cy="3142402"/>
          </a:xfrm>
          <a:prstGeom prst="rect">
            <a:avLst/>
          </a:prstGeom>
        </p:spPr>
      </p:pic>
    </p:spTree>
  </p:cSld>
  <p:clrMapOvr>
    <a:masterClrMapping/>
  </p:clrMapOvr>
  <p:transition advTm="4123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8963" y="293195"/>
            <a:ext cx="245291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S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500" y="3356309"/>
            <a:ext cx="8946451" cy="2048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66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plitting</a:t>
            </a: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</a:t>
            </a:r>
            <a:endParaRPr lang="en-US" altLang="zh-CN" sz="6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preprocessing </a:t>
            </a:r>
            <a:endParaRPr lang="en-GB" sz="6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37674" y="3490123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652"/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COMMONDATA" val="eyJoZGlkIjoiMGY4ODE0M2FlMDdmNjJmNzRlNGU3Yjc3ZDdiOWQwO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等线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white 骆</cp:lastModifiedBy>
  <cp:revision>50</cp:revision>
  <dcterms:created xsi:type="dcterms:W3CDTF">2022-02-24T12:47:00Z</dcterms:created>
  <dcterms:modified xsi:type="dcterms:W3CDTF">2024-10-24T19:45:31Z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7F6E2DD62BFC4EF493C139745824A623_12</vt:lpwstr>
  </property>
  <property fmtid="{D5CDD505-2E9C-101B-9397-08002B2CF9AE}" pid="3" name="KSOProductBuildVer">
    <vt:lpwstr>2052-12.1.0.18608</vt:lpwstr>
  </property>
</Properties>
</file>