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68" r:id="rId16"/>
    <p:sldId id="27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163" d="100"/>
          <a:sy n="163" d="100"/>
        </p:scale>
        <p:origin x="228" y="13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.Read" userId="316ea3c3-ef73-4e56-801d-8b7e36ad6785" providerId="ADAL" clId="{09A693AA-E7CB-4A53-AC94-3B71ED73E38C}"/>
  </pc:docChgLst>
  <pc:docChgLst>
    <pc:chgData name="Ben.Read" userId="316ea3c3-ef73-4e56-801d-8b7e36ad6785" providerId="ADAL" clId="{91655462-1716-45BB-9A3F-80875D90282C}"/>
    <pc:docChg chg="custSel modSld">
      <pc:chgData name="Ben.Read" userId="316ea3c3-ef73-4e56-801d-8b7e36ad6785" providerId="ADAL" clId="{91655462-1716-45BB-9A3F-80875D90282C}" dt="2018-11-25T16:00:40.852" v="365" actId="20577"/>
      <pc:docMkLst>
        <pc:docMk/>
      </pc:docMkLst>
      <pc:sldChg chg="modSp">
        <pc:chgData name="Ben.Read" userId="316ea3c3-ef73-4e56-801d-8b7e36ad6785" providerId="ADAL" clId="{91655462-1716-45BB-9A3F-80875D90282C}" dt="2018-11-25T16:00:40.852" v="365" actId="20577"/>
        <pc:sldMkLst>
          <pc:docMk/>
          <pc:sldMk cId="2654356936" sldId="261"/>
        </pc:sldMkLst>
        <pc:spChg chg="mod">
          <ac:chgData name="Ben.Read" userId="316ea3c3-ef73-4e56-801d-8b7e36ad6785" providerId="ADAL" clId="{91655462-1716-45BB-9A3F-80875D90282C}" dt="2018-11-25T16:00:40.852" v="365" actId="20577"/>
          <ac:spMkLst>
            <pc:docMk/>
            <pc:sldMk cId="2654356936" sldId="261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91655462-1716-45BB-9A3F-80875D90282C}" dt="2018-11-18T17:48:57.686" v="86" actId="5793"/>
        <pc:sldMkLst>
          <pc:docMk/>
          <pc:sldMk cId="1451030430" sldId="263"/>
        </pc:sldMkLst>
        <pc:spChg chg="mod">
          <ac:chgData name="Ben.Read" userId="316ea3c3-ef73-4e56-801d-8b7e36ad6785" providerId="ADAL" clId="{91655462-1716-45BB-9A3F-80875D90282C}" dt="2018-11-18T17:48:57.686" v="86" actId="5793"/>
          <ac:spMkLst>
            <pc:docMk/>
            <pc:sldMk cId="1451030430" sldId="263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91655462-1716-45BB-9A3F-80875D90282C}" dt="2018-11-18T17:48:20.945" v="79" actId="20577"/>
        <pc:sldMkLst>
          <pc:docMk/>
          <pc:sldMk cId="1519541979" sldId="265"/>
        </pc:sldMkLst>
        <pc:spChg chg="mod">
          <ac:chgData name="Ben.Read" userId="316ea3c3-ef73-4e56-801d-8b7e36ad6785" providerId="ADAL" clId="{91655462-1716-45BB-9A3F-80875D90282C}" dt="2018-11-18T17:48:20.945" v="79" actId="20577"/>
          <ac:spMkLst>
            <pc:docMk/>
            <pc:sldMk cId="1519541979" sldId="265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91655462-1716-45BB-9A3F-80875D90282C}" dt="2018-11-18T17:49:40.172" v="87" actId="20577"/>
        <pc:sldMkLst>
          <pc:docMk/>
          <pc:sldMk cId="3984616322" sldId="266"/>
        </pc:sldMkLst>
        <pc:spChg chg="mod">
          <ac:chgData name="Ben.Read" userId="316ea3c3-ef73-4e56-801d-8b7e36ad6785" providerId="ADAL" clId="{91655462-1716-45BB-9A3F-80875D90282C}" dt="2018-11-18T17:49:40.172" v="87" actId="20577"/>
          <ac:spMkLst>
            <pc:docMk/>
            <pc:sldMk cId="3984616322" sldId="266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91655462-1716-45BB-9A3F-80875D90282C}" dt="2018-11-18T17:51:57.294" v="102" actId="20577"/>
        <pc:sldMkLst>
          <pc:docMk/>
          <pc:sldMk cId="1429227238" sldId="267"/>
        </pc:sldMkLst>
        <pc:spChg chg="mod">
          <ac:chgData name="Ben.Read" userId="316ea3c3-ef73-4e56-801d-8b7e36ad6785" providerId="ADAL" clId="{91655462-1716-45BB-9A3F-80875D90282C}" dt="2018-11-18T17:51:57.294" v="102" actId="20577"/>
          <ac:spMkLst>
            <pc:docMk/>
            <pc:sldMk cId="1429227238" sldId="267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91655462-1716-45BB-9A3F-80875D90282C}" dt="2018-11-18T17:55:35.074" v="104" actId="20577"/>
        <pc:sldMkLst>
          <pc:docMk/>
          <pc:sldMk cId="876706965" sldId="271"/>
        </pc:sldMkLst>
        <pc:spChg chg="mod">
          <ac:chgData name="Ben.Read" userId="316ea3c3-ef73-4e56-801d-8b7e36ad6785" providerId="ADAL" clId="{91655462-1716-45BB-9A3F-80875D90282C}" dt="2018-11-18T17:55:35.074" v="104" actId="20577"/>
          <ac:spMkLst>
            <pc:docMk/>
            <pc:sldMk cId="876706965" sldId="27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16 – Procedural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Ben Read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B14F7901-B78D-425F-A51E-8E5EA3DE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54291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93998"/>
            <a:ext cx="10808683" cy="6045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rgbClr val="FFCC00"/>
              </a:buClr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Floating Point Numbers</a:t>
            </a: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Floating point numbers are numbers with a decimal point.  They are always signed.</a:t>
            </a: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Float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Typically stored in 4 bytes(32 bits) 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Range - 3.4 * (10**-38) to 3.4 * (10**+38)</a:t>
            </a: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Double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Typically stored in 8 bytes(64 bits)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Range - </a:t>
            </a:r>
            <a:r>
              <a:rPr lang="en-US" altLang="en-US" sz="2400" dirty="0">
                <a:latin typeface="+mj-lt"/>
              </a:rPr>
              <a:t>1.7 * (10**-308) to 1.7 * (10**+308).</a:t>
            </a: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Long double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Typically stored in 10 bytes (80 bits)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Range - </a:t>
            </a:r>
            <a:r>
              <a:rPr lang="en-US" altLang="en-US" sz="2400" dirty="0">
                <a:latin typeface="+mj-lt"/>
              </a:rPr>
              <a:t>3.4 * (10**-4932) to 1.1 * (10**+4932)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Control String/Format Specifiers - %f, %e, %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lf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  <a:p>
            <a:pPr lvl="1">
              <a:spcBef>
                <a:spcPts val="1125"/>
              </a:spcBef>
              <a:buClr>
                <a:srgbClr val="FFCC00"/>
              </a:buClr>
              <a:buFont typeface="Monotype Sorts" charset="2"/>
              <a:buNone/>
            </a:pPr>
            <a:endParaRPr lang="en-US" altLang="en-US" sz="2400" dirty="0">
              <a:solidFill>
                <a:srgbClr val="FF33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1962459"/>
            <a:ext cx="1080868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rgbClr val="FFCC00"/>
              </a:buClr>
            </a:pPr>
            <a:r>
              <a:rPr lang="en-GB" sz="2400" b="1" dirty="0">
                <a:latin typeface="+mj-lt"/>
              </a:rPr>
              <a:t>Floating point numbers</a:t>
            </a:r>
            <a:r>
              <a:rPr lang="en-GB" sz="2400" dirty="0">
                <a:latin typeface="+mj-lt"/>
              </a:rPr>
              <a:t>, declared as </a:t>
            </a:r>
            <a:r>
              <a:rPr lang="en-GB" sz="2400" b="1" dirty="0">
                <a:latin typeface="+mj-lt"/>
              </a:rPr>
              <a:t>float </a:t>
            </a:r>
            <a:r>
              <a:rPr lang="en-GB" sz="2400" dirty="0">
                <a:latin typeface="+mj-lt"/>
              </a:rPr>
              <a:t>or</a:t>
            </a:r>
            <a:r>
              <a:rPr lang="en-GB" sz="2400" b="1" dirty="0">
                <a:latin typeface="+mj-lt"/>
              </a:rPr>
              <a:t> double</a:t>
            </a:r>
            <a:r>
              <a:rPr lang="en-GB" sz="2400" dirty="0">
                <a:latin typeface="+mj-lt"/>
              </a:rPr>
              <a:t>, have both an integer and a fractional part. The difference between the two types is that </a:t>
            </a:r>
            <a:r>
              <a:rPr lang="en-GB" sz="2400" b="1" dirty="0">
                <a:latin typeface="+mj-lt"/>
              </a:rPr>
              <a:t>double</a:t>
            </a:r>
            <a:r>
              <a:rPr lang="en-GB" sz="2400" dirty="0">
                <a:latin typeface="+mj-lt"/>
              </a:rPr>
              <a:t> uses</a:t>
            </a:r>
            <a:r>
              <a:rPr lang="en-GB" sz="2400" b="1" dirty="0">
                <a:latin typeface="+mj-lt"/>
              </a:rPr>
              <a:t> 8 bytes</a:t>
            </a:r>
            <a:r>
              <a:rPr lang="en-GB" sz="2400" dirty="0">
                <a:latin typeface="+mj-lt"/>
              </a:rPr>
              <a:t> per variable instead of</a:t>
            </a:r>
            <a:r>
              <a:rPr lang="en-GB" sz="2400" b="1" dirty="0">
                <a:latin typeface="+mj-lt"/>
              </a:rPr>
              <a:t> 4</a:t>
            </a:r>
            <a:r>
              <a:rPr lang="en-GB" sz="2400" dirty="0">
                <a:latin typeface="+mj-lt"/>
              </a:rPr>
              <a:t> bytes for </a:t>
            </a:r>
            <a:r>
              <a:rPr lang="en-GB" sz="2400" b="1" dirty="0">
                <a:latin typeface="+mj-lt"/>
              </a:rPr>
              <a:t>floats</a:t>
            </a:r>
            <a:r>
              <a:rPr lang="en-GB" sz="2400" dirty="0">
                <a:latin typeface="+mj-lt"/>
              </a:rPr>
              <a:t>, and this means </a:t>
            </a:r>
            <a:r>
              <a:rPr lang="en-GB" sz="2400" b="1" dirty="0">
                <a:latin typeface="+mj-lt"/>
              </a:rPr>
              <a:t>doubles</a:t>
            </a:r>
            <a:r>
              <a:rPr lang="en-GB" sz="2400" dirty="0">
                <a:latin typeface="+mj-lt"/>
              </a:rPr>
              <a:t> can store bigger and more accurate fractional numbers. You will normally use </a:t>
            </a:r>
            <a:r>
              <a:rPr lang="en-GB" sz="2400" b="1" dirty="0">
                <a:latin typeface="+mj-lt"/>
              </a:rPr>
              <a:t>floats</a:t>
            </a:r>
            <a:r>
              <a:rPr lang="en-GB" sz="2400" dirty="0">
                <a:latin typeface="+mj-lt"/>
              </a:rPr>
              <a:t> as they take up less space and are faster than using </a:t>
            </a:r>
            <a:r>
              <a:rPr lang="en-GB" sz="2400" b="1" dirty="0">
                <a:latin typeface="+mj-lt"/>
              </a:rPr>
              <a:t>doubles</a:t>
            </a:r>
            <a:r>
              <a:rPr lang="en-GB" sz="2400" dirty="0">
                <a:latin typeface="+mj-lt"/>
              </a:rPr>
              <a:t>, you only need </a:t>
            </a:r>
            <a:r>
              <a:rPr lang="en-GB" sz="2400" b="1" dirty="0">
                <a:latin typeface="+mj-lt"/>
              </a:rPr>
              <a:t>doubles</a:t>
            </a:r>
            <a:r>
              <a:rPr lang="en-GB" sz="2400" dirty="0">
                <a:latin typeface="+mj-lt"/>
              </a:rPr>
              <a:t> for very accurate calculations.</a:t>
            </a:r>
            <a:endParaRPr lang="en-US" altLang="en-US" sz="2400" dirty="0">
              <a:solidFill>
                <a:srgbClr val="FF33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3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669797"/>
            <a:ext cx="10808683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rgbClr val="FFCC00"/>
              </a:buClr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Character and string constants</a:t>
            </a:r>
          </a:p>
          <a:p>
            <a:pPr>
              <a:buClr>
                <a:srgbClr val="FFCC00"/>
              </a:buClr>
            </a:pP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‘c’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, a single character in single quotes is stored as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latin typeface="+mj-lt"/>
              </a:rPr>
              <a:t>Some special characters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are represented as </a:t>
            </a:r>
            <a:r>
              <a:rPr lang="en-US" altLang="en-US" sz="2400" b="1" dirty="0">
                <a:latin typeface="+mj-lt"/>
              </a:rPr>
              <a:t>two characters in single quotes</a:t>
            </a:r>
            <a:r>
              <a:rPr lang="en-US" altLang="en-US" sz="2400" dirty="0">
                <a:solidFill>
                  <a:srgbClr val="0000CC"/>
                </a:solidFill>
                <a:latin typeface="+mj-lt"/>
              </a:rPr>
              <a:t>.</a:t>
            </a:r>
            <a:br>
              <a:rPr lang="en-US" altLang="en-US" sz="2400" dirty="0">
                <a:solidFill>
                  <a:srgbClr val="0000CC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‘\n’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newline,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‘\t’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= tab,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‘\\’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backslash, </a:t>
            </a:r>
            <a:r>
              <a:rPr lang="en-US" altLang="en-US" sz="2400" b="1" dirty="0">
                <a:solidFill>
                  <a:srgbClr val="0000CC"/>
                </a:solidFill>
                <a:latin typeface="+mj-lt"/>
              </a:rPr>
              <a:t>‘\”’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double quotes.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Char constants also can be written in terms of their ASCII code.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‘\060’ = ‘0’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(Decimal code is 048).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A sequence of characters enclosed in double quotes is called a </a:t>
            </a:r>
            <a:r>
              <a:rPr lang="en-US" altLang="en-US" sz="2400" b="1" dirty="0">
                <a:latin typeface="+mj-lt"/>
              </a:rPr>
              <a:t>string constant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or string literal. For example -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“Text” </a:t>
            </a:r>
            <a:br>
              <a:rPr lang="en-US" altLang="en-US" sz="2400" b="1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“A”</a:t>
            </a:r>
            <a:br>
              <a:rPr lang="en-US" altLang="en-US" sz="2400" b="1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“3 / 9”</a:t>
            </a:r>
            <a:br>
              <a:rPr lang="en-US" altLang="en-US" sz="2400" b="1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“x = 5”</a:t>
            </a:r>
            <a:endParaRPr lang="en-US" altLang="en-US" sz="2400" dirty="0">
              <a:solidFill>
                <a:srgbClr val="FF33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6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630042"/>
            <a:ext cx="10808683" cy="49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rgbClr val="FFCC00"/>
              </a:buClr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Character and String data types -</a:t>
            </a:r>
          </a:p>
          <a:p>
            <a:pPr>
              <a:buClr>
                <a:srgbClr val="FFCC00"/>
              </a:buClr>
              <a:buFont typeface="Monotype Sorts" charset="2"/>
              <a:buNone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 /signed char/unsigned char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Typically stored in 1 byte(8 bits) 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j-lt"/>
              </a:rPr>
              <a:t>Range – signed -128 to 127, unsigned 0 to 255 </a:t>
            </a:r>
          </a:p>
          <a:p>
            <a:pPr marL="800100" lvl="1" indent="-342900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 name[20] –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Character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>
                <a:solidFill>
                  <a:srgbClr val="FF3300"/>
                </a:solidFill>
                <a:latin typeface="+mj-lt"/>
              </a:rPr>
              <a:t>Array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Above example occupies 20 bytes to store a maximum of 20 characters of any one name.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 name[5][20]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– Store any five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name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s, each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name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having a maximum of 20 letters each.</a:t>
            </a:r>
          </a:p>
          <a:p>
            <a:pPr lvl="2">
              <a:spcBef>
                <a:spcPts val="450"/>
              </a:spcBef>
              <a:buClr>
                <a:srgbClr val="FFCC00"/>
              </a:buClr>
              <a:buFont typeface="Arial" panose="020B0604020202020204" pitchFamily="34" charset="0"/>
              <a:buNone/>
            </a:pPr>
            <a:endParaRPr lang="en-US" altLang="en-US" sz="2400" dirty="0">
              <a:latin typeface="+mj-lt"/>
            </a:endParaRPr>
          </a:p>
          <a:p>
            <a:pPr>
              <a:buClr>
                <a:srgbClr val="FFCC00"/>
              </a:buClr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Control String/Format Specifiers - %c, %s </a:t>
            </a:r>
          </a:p>
        </p:txBody>
      </p:sp>
    </p:spTree>
    <p:extLst>
      <p:ext uri="{BB962C8B-B14F-4D97-AF65-F5344CB8AC3E}">
        <p14:creationId xmlns:p14="http://schemas.microsoft.com/office/powerpoint/2010/main" val="1429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608241"/>
            <a:ext cx="1080868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sz="2000" b="1" dirty="0">
                <a:latin typeface="+mj-lt"/>
              </a:rPr>
              <a:t>Boolean – 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A </a:t>
            </a:r>
            <a:r>
              <a:rPr lang="en-GB" sz="2000" b="1" dirty="0" err="1">
                <a:latin typeface="+mj-lt"/>
              </a:rPr>
              <a:t>boolean</a:t>
            </a:r>
            <a:r>
              <a:rPr lang="en-GB" sz="2000" dirty="0">
                <a:latin typeface="+mj-lt"/>
              </a:rPr>
              <a:t> </a:t>
            </a:r>
            <a:r>
              <a:rPr lang="en-GB" sz="2000" b="1" dirty="0">
                <a:latin typeface="+mj-lt"/>
              </a:rPr>
              <a:t>variable</a:t>
            </a:r>
            <a:r>
              <a:rPr lang="en-GB" sz="2000" dirty="0">
                <a:latin typeface="+mj-lt"/>
              </a:rPr>
              <a:t> is declared using the keyword </a:t>
            </a:r>
            <a:r>
              <a:rPr lang="en-GB" sz="2000" b="1" dirty="0">
                <a:latin typeface="+mj-lt"/>
              </a:rPr>
              <a:t>bool</a:t>
            </a:r>
            <a:r>
              <a:rPr lang="en-GB" sz="2000" dirty="0">
                <a:latin typeface="+mj-lt"/>
              </a:rPr>
              <a:t>. A </a:t>
            </a:r>
            <a:r>
              <a:rPr lang="en-GB" sz="2000" b="1" dirty="0">
                <a:latin typeface="+mj-lt"/>
              </a:rPr>
              <a:t>bool</a:t>
            </a:r>
            <a:r>
              <a:rPr lang="en-GB" sz="2000" dirty="0">
                <a:latin typeface="+mj-lt"/>
              </a:rPr>
              <a:t> simply stores a value of </a:t>
            </a:r>
            <a:r>
              <a:rPr lang="en-GB" sz="2000" b="1" dirty="0">
                <a:latin typeface="+mj-lt"/>
              </a:rPr>
              <a:t>1</a:t>
            </a:r>
            <a:r>
              <a:rPr lang="en-GB" sz="2000" dirty="0">
                <a:latin typeface="+mj-lt"/>
              </a:rPr>
              <a:t> or </a:t>
            </a:r>
            <a:r>
              <a:rPr lang="en-GB" sz="2000" b="1" dirty="0">
                <a:latin typeface="+mj-lt"/>
              </a:rPr>
              <a:t>0</a:t>
            </a:r>
            <a:r>
              <a:rPr lang="en-GB" sz="2000" dirty="0">
                <a:latin typeface="+mj-lt"/>
              </a:rPr>
              <a:t>, representing </a:t>
            </a:r>
            <a:r>
              <a:rPr lang="en-GB" sz="2000" b="1" dirty="0">
                <a:latin typeface="+mj-lt"/>
              </a:rPr>
              <a:t>true</a:t>
            </a:r>
            <a:r>
              <a:rPr lang="en-GB" sz="2000" dirty="0">
                <a:latin typeface="+mj-lt"/>
              </a:rPr>
              <a:t> or </a:t>
            </a:r>
            <a:r>
              <a:rPr lang="en-GB" sz="2000" b="1" dirty="0">
                <a:latin typeface="+mj-lt"/>
              </a:rPr>
              <a:t>false</a:t>
            </a:r>
            <a:r>
              <a:rPr lang="en-GB" sz="2000" dirty="0">
                <a:latin typeface="+mj-lt"/>
              </a:rPr>
              <a:t> respectively. You can set a </a:t>
            </a:r>
            <a:r>
              <a:rPr lang="en-GB" sz="2000" dirty="0" err="1">
                <a:latin typeface="+mj-lt"/>
              </a:rPr>
              <a:t>boolean</a:t>
            </a:r>
            <a:r>
              <a:rPr lang="en-GB" sz="2000" dirty="0">
                <a:latin typeface="+mj-lt"/>
              </a:rPr>
              <a:t> using </a:t>
            </a:r>
            <a:r>
              <a:rPr lang="en-GB" sz="2000" b="1" dirty="0">
                <a:latin typeface="+mj-lt"/>
              </a:rPr>
              <a:t>0</a:t>
            </a:r>
            <a:r>
              <a:rPr lang="en-GB" sz="2000" dirty="0">
                <a:latin typeface="+mj-lt"/>
              </a:rPr>
              <a:t> and </a:t>
            </a:r>
            <a:r>
              <a:rPr lang="en-GB" sz="2000" b="1" dirty="0">
                <a:latin typeface="+mj-lt"/>
              </a:rPr>
              <a:t>1</a:t>
            </a:r>
            <a:r>
              <a:rPr lang="en-GB" sz="2000" dirty="0">
                <a:latin typeface="+mj-lt"/>
              </a:rPr>
              <a:t> literals, or the </a:t>
            </a:r>
            <a:r>
              <a:rPr lang="en-GB" sz="2000" b="1" dirty="0">
                <a:latin typeface="+mj-lt"/>
              </a:rPr>
              <a:t>true</a:t>
            </a:r>
            <a:r>
              <a:rPr lang="en-GB" sz="2000" dirty="0">
                <a:latin typeface="+mj-lt"/>
              </a:rPr>
              <a:t> and </a:t>
            </a:r>
            <a:r>
              <a:rPr lang="en-GB" sz="2000" b="1" dirty="0">
                <a:latin typeface="+mj-lt"/>
              </a:rPr>
              <a:t>false</a:t>
            </a:r>
            <a:r>
              <a:rPr lang="en-GB" sz="2000" dirty="0">
                <a:latin typeface="+mj-lt"/>
              </a:rPr>
              <a:t> keywords, e.g.</a:t>
            </a:r>
          </a:p>
          <a:p>
            <a:r>
              <a:rPr lang="en-GB" sz="2000" dirty="0">
                <a:latin typeface="+mj-lt"/>
              </a:rPr>
              <a:t> </a:t>
            </a:r>
          </a:p>
          <a:p>
            <a:r>
              <a:rPr lang="en-GB" sz="2000" dirty="0">
                <a:latin typeface="+mj-lt"/>
              </a:rPr>
              <a:t>bool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;</a:t>
            </a:r>
          </a:p>
          <a:p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= true; // equivalent to </a:t>
            </a:r>
            <a:r>
              <a:rPr lang="en-GB" sz="2000" b="1" dirty="0" err="1">
                <a:latin typeface="+mj-lt"/>
              </a:rPr>
              <a:t>my_bool</a:t>
            </a:r>
            <a:r>
              <a:rPr lang="en-GB" sz="2000" b="1" dirty="0">
                <a:latin typeface="+mj-lt"/>
              </a:rPr>
              <a:t> = 1</a:t>
            </a:r>
            <a:r>
              <a:rPr lang="en-GB" sz="2000" dirty="0">
                <a:latin typeface="+mj-lt"/>
              </a:rPr>
              <a:t>;</a:t>
            </a:r>
          </a:p>
          <a:p>
            <a:r>
              <a:rPr lang="en-GB" sz="2000" dirty="0" err="1">
                <a:latin typeface="+mj-lt"/>
              </a:rPr>
              <a:t>printf</a:t>
            </a:r>
            <a:r>
              <a:rPr lang="en-GB" sz="2000" dirty="0">
                <a:latin typeface="+mj-lt"/>
              </a:rPr>
              <a:t>("The value of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is %d\n",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);</a:t>
            </a:r>
          </a:p>
          <a:p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= false; // equivalent to </a:t>
            </a:r>
            <a:r>
              <a:rPr lang="en-GB" sz="2000" b="1" dirty="0" err="1">
                <a:latin typeface="+mj-lt"/>
              </a:rPr>
              <a:t>my_bool</a:t>
            </a:r>
            <a:r>
              <a:rPr lang="en-GB" sz="2000" b="1" dirty="0">
                <a:latin typeface="+mj-lt"/>
              </a:rPr>
              <a:t> = 0;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printf</a:t>
            </a:r>
            <a:r>
              <a:rPr lang="en-GB" sz="2000" dirty="0">
                <a:latin typeface="+mj-lt"/>
              </a:rPr>
              <a:t>("The value of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is now %d\n",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);</a:t>
            </a:r>
          </a:p>
          <a:p>
            <a:r>
              <a:rPr lang="en-GB" sz="2000" dirty="0">
                <a:latin typeface="+mj-lt"/>
              </a:rPr>
              <a:t> </a:t>
            </a:r>
          </a:p>
          <a:p>
            <a:r>
              <a:rPr lang="en-GB" sz="2000" dirty="0">
                <a:latin typeface="+mj-lt"/>
              </a:rPr>
              <a:t>will output: </a:t>
            </a:r>
          </a:p>
          <a:p>
            <a:r>
              <a:rPr lang="en-GB" sz="2000" b="1" dirty="0">
                <a:latin typeface="+mj-lt"/>
              </a:rPr>
              <a:t> </a:t>
            </a: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The value of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is 1</a:t>
            </a:r>
          </a:p>
          <a:p>
            <a:r>
              <a:rPr lang="en-GB" sz="2000" dirty="0">
                <a:latin typeface="+mj-lt"/>
              </a:rPr>
              <a:t>The value of </a:t>
            </a:r>
            <a:r>
              <a:rPr lang="en-GB" sz="2000" dirty="0" err="1">
                <a:latin typeface="+mj-lt"/>
              </a:rPr>
              <a:t>my_bool</a:t>
            </a:r>
            <a:r>
              <a:rPr lang="en-GB" sz="2000" dirty="0">
                <a:latin typeface="+mj-lt"/>
              </a:rPr>
              <a:t> is now 0</a:t>
            </a:r>
          </a:p>
        </p:txBody>
      </p:sp>
    </p:spTree>
    <p:extLst>
      <p:ext uri="{BB962C8B-B14F-4D97-AF65-F5344CB8AC3E}">
        <p14:creationId xmlns:p14="http://schemas.microsoft.com/office/powerpoint/2010/main" val="12692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669797"/>
            <a:ext cx="10808683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en-US" sz="2400" b="1" dirty="0">
                <a:solidFill>
                  <a:srgbClr val="FF3300"/>
                </a:solidFill>
                <a:latin typeface="+mj-lt"/>
              </a:rPr>
              <a:t>Data Types          	Length   		Range</a:t>
            </a:r>
          </a:p>
          <a:p>
            <a:r>
              <a:rPr lang="en-US" altLang="en-US" sz="2400" dirty="0">
                <a:latin typeface="+mj-lt"/>
              </a:rPr>
              <a:t>unsigned char   	8 bits            		0 to 255</a:t>
            </a:r>
          </a:p>
          <a:p>
            <a:r>
              <a:rPr lang="en-US" altLang="en-US" sz="2400" dirty="0">
                <a:latin typeface="+mj-lt"/>
              </a:rPr>
              <a:t> char            		8 bits        		-128 to 127</a:t>
            </a:r>
          </a:p>
          <a:p>
            <a:r>
              <a:rPr lang="en-US" altLang="en-US" sz="2400" dirty="0">
                <a:latin typeface="+mj-lt"/>
              </a:rPr>
              <a:t> unsigned </a:t>
            </a:r>
            <a:r>
              <a:rPr lang="en-US" altLang="en-US" sz="2400" dirty="0" err="1">
                <a:latin typeface="+mj-lt"/>
              </a:rPr>
              <a:t>int</a:t>
            </a:r>
            <a:r>
              <a:rPr lang="en-US" altLang="en-US" sz="2400" dirty="0">
                <a:latin typeface="+mj-lt"/>
              </a:rPr>
              <a:t>   	16 bits          		0 to 65,535</a:t>
            </a:r>
          </a:p>
          <a:p>
            <a:r>
              <a:rPr lang="en-US" altLang="en-US" sz="2400" dirty="0">
                <a:latin typeface="+mj-lt"/>
              </a:rPr>
              <a:t> short </a:t>
            </a:r>
            <a:r>
              <a:rPr lang="en-US" altLang="en-US" sz="2400" dirty="0" err="1">
                <a:latin typeface="+mj-lt"/>
              </a:rPr>
              <a:t>int</a:t>
            </a:r>
            <a:r>
              <a:rPr lang="en-US" altLang="en-US" sz="2400" dirty="0">
                <a:latin typeface="+mj-lt"/>
              </a:rPr>
              <a:t>      		16 bits        		-32,768 to 32,767</a:t>
            </a:r>
          </a:p>
          <a:p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int</a:t>
            </a:r>
            <a:r>
              <a:rPr lang="en-US" altLang="en-US" sz="2400" dirty="0">
                <a:latin typeface="+mj-lt"/>
              </a:rPr>
              <a:t>           		16 bits          		-32,768 to 32,767</a:t>
            </a:r>
          </a:p>
          <a:p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+mj-lt"/>
              </a:rPr>
              <a:t>enum</a:t>
            </a:r>
            <a:r>
              <a:rPr lang="en-US" altLang="en-US" sz="2400" dirty="0">
                <a:solidFill>
                  <a:srgbClr val="0000CC"/>
                </a:solidFill>
                <a:latin typeface="+mj-lt"/>
              </a:rPr>
              <a:t>          		16 bits          		-32,768 to 32,767</a:t>
            </a:r>
          </a:p>
          <a:p>
            <a:r>
              <a:rPr lang="en-US" altLang="en-US" sz="2400" dirty="0">
                <a:latin typeface="+mj-lt"/>
              </a:rPr>
              <a:t> unsigned long  	32 bits         		0 to 4,294,967,295</a:t>
            </a:r>
          </a:p>
          <a:p>
            <a:r>
              <a:rPr lang="en-US" altLang="en-US" sz="2400" dirty="0">
                <a:latin typeface="+mj-lt"/>
              </a:rPr>
              <a:t> long          		32 bits   		-2,147,483,648 to 2,147,483,647</a:t>
            </a:r>
          </a:p>
          <a:p>
            <a:r>
              <a:rPr lang="en-US" altLang="en-US" sz="2400" dirty="0">
                <a:latin typeface="+mj-lt"/>
              </a:rPr>
              <a:t> float         		32 bits 		3.4 * (10**-38) to 3.4 * (10**+38)</a:t>
            </a:r>
          </a:p>
          <a:p>
            <a:r>
              <a:rPr lang="en-US" altLang="en-US" sz="2400" dirty="0">
                <a:latin typeface="+mj-lt"/>
              </a:rPr>
              <a:t> double        		64 bits  		1.7 * (10**-308) to 1.7 * (10**+308)</a:t>
            </a:r>
          </a:p>
          <a:p>
            <a:r>
              <a:rPr lang="en-US" altLang="en-US" sz="2400" dirty="0">
                <a:latin typeface="+mj-lt"/>
              </a:rPr>
              <a:t> long double    	80 bits  		3.4 * (10**-4932) to 1.1 * (10**+4932)</a:t>
            </a:r>
          </a:p>
          <a:p>
            <a:pPr>
              <a:buClr>
                <a:srgbClr val="FFCC00"/>
              </a:buClr>
            </a:pP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9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DIS/HOMEWORK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2454901"/>
            <a:ext cx="1080868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sz="4000" dirty="0">
                <a:latin typeface="+mj-lt"/>
              </a:rPr>
              <a:t>Write a 1000 word report on the history of text-based adventure games</a:t>
            </a:r>
            <a:endParaRPr lang="en-US" altLang="en-US" sz="40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852900"/>
            <a:ext cx="1038554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+mj-lt"/>
              </a:rPr>
              <a:t>Participate in defining a variety of programming languages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+mj-lt"/>
              </a:rPr>
              <a:t>Identify </a:t>
            </a:r>
            <a:r>
              <a:rPr lang="en-GB" sz="3600" dirty="0" err="1">
                <a:latin typeface="+mj-lt"/>
              </a:rPr>
              <a:t>Input/Output</a:t>
            </a:r>
            <a:r>
              <a:rPr lang="en-GB" sz="3600" dirty="0">
                <a:latin typeface="+mj-lt"/>
              </a:rPr>
              <a:t> commands in 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+mj-lt"/>
              </a:rPr>
              <a:t>Comprehend datatypes and storage limitations</a:t>
            </a:r>
          </a:p>
        </p:txBody>
      </p:sp>
    </p:spTree>
    <p:extLst>
      <p:ext uri="{BB962C8B-B14F-4D97-AF65-F5344CB8AC3E}">
        <p14:creationId xmlns:p14="http://schemas.microsoft.com/office/powerpoint/2010/main" val="10141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1615735"/>
            <a:ext cx="1038554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 err="1">
                <a:latin typeface="+mj-lt"/>
              </a:rPr>
              <a:t>printf</a:t>
            </a:r>
            <a:r>
              <a:rPr lang="en-GB" sz="2800" b="1" dirty="0">
                <a:latin typeface="+mj-lt"/>
              </a:rPr>
              <a:t>() </a:t>
            </a:r>
            <a:r>
              <a:rPr lang="en-GB" sz="2800" dirty="0">
                <a:latin typeface="+mj-lt"/>
              </a:rPr>
              <a:t>outputs data to the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Outputs many kinds of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Data enclosed in “” is determined to be a </a:t>
            </a:r>
            <a:r>
              <a:rPr lang="en-GB" sz="2800" b="1" dirty="0">
                <a:latin typeface="+mj-lt"/>
              </a:rPr>
              <a:t>string literal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Variables must be referred to using a format specifier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Requires the &lt;</a:t>
            </a:r>
            <a:r>
              <a:rPr lang="en-GB" sz="2800" dirty="0" err="1">
                <a:latin typeface="+mj-lt"/>
              </a:rPr>
              <a:t>stdio.h</a:t>
            </a:r>
            <a:r>
              <a:rPr lang="en-GB" sz="2800" dirty="0">
                <a:latin typeface="+mj-lt"/>
              </a:rPr>
              <a:t>&gt; library to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4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1184850"/>
            <a:ext cx="10385548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sz="2800" b="1" dirty="0">
                <a:latin typeface="+mj-lt"/>
              </a:rPr>
              <a:t>There are many different format specifiers.  Common ones include –</a:t>
            </a:r>
          </a:p>
          <a:p>
            <a:endParaRPr lang="en-GB" sz="2800" b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%c – character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%d – signed integer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%f – floating point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%g – double sized floating point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%x – hexadecimal (Usually a memory address)</a:t>
            </a:r>
          </a:p>
        </p:txBody>
      </p:sp>
    </p:spTree>
    <p:extLst>
      <p:ext uri="{BB962C8B-B14F-4D97-AF65-F5344CB8AC3E}">
        <p14:creationId xmlns:p14="http://schemas.microsoft.com/office/powerpoint/2010/main" val="37430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2046624"/>
            <a:ext cx="1038554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Using a format specifier –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	</a:t>
            </a:r>
            <a:r>
              <a:rPr lang="en-GB" sz="2800" dirty="0" err="1">
                <a:latin typeface="+mj-lt"/>
              </a:rPr>
              <a:t>printf</a:t>
            </a:r>
            <a:r>
              <a:rPr lang="en-GB" sz="2800" dirty="0">
                <a:latin typeface="+mj-lt"/>
              </a:rPr>
              <a:t>(“The month of September has %d days.  There are %d 	months in a year \n”, days, months);</a:t>
            </a:r>
          </a:p>
        </p:txBody>
      </p:sp>
    </p:spTree>
    <p:extLst>
      <p:ext uri="{BB962C8B-B14F-4D97-AF65-F5344CB8AC3E}">
        <p14:creationId xmlns:p14="http://schemas.microsoft.com/office/powerpoint/2010/main" val="38422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3" y="969408"/>
            <a:ext cx="1038554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() </a:t>
            </a:r>
            <a:r>
              <a:rPr lang="en-GB" sz="2800" dirty="0">
                <a:latin typeface="+mj-lt"/>
              </a:rPr>
              <a:t>receives input from the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When a </a:t>
            </a: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() </a:t>
            </a:r>
            <a:r>
              <a:rPr lang="en-GB" sz="2800" dirty="0">
                <a:latin typeface="+mj-lt"/>
              </a:rPr>
              <a:t>statement is used the program will wait for input from the keyboard</a:t>
            </a:r>
            <a:endParaRPr lang="en-GB" sz="2800" b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()</a:t>
            </a:r>
            <a:r>
              <a:rPr lang="en-GB" sz="2800" dirty="0">
                <a:latin typeface="+mj-lt"/>
              </a:rPr>
              <a:t> uses format specifiers just like </a:t>
            </a:r>
            <a:r>
              <a:rPr lang="en-GB" sz="2800" b="1" dirty="0" err="1">
                <a:latin typeface="+mj-lt"/>
              </a:rPr>
              <a:t>printf</a:t>
            </a:r>
            <a:r>
              <a:rPr lang="en-GB" sz="2800" b="1" dirty="0">
                <a:latin typeface="+mj-lt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() </a:t>
            </a:r>
            <a:r>
              <a:rPr lang="en-GB" sz="2800" dirty="0">
                <a:latin typeface="+mj-lt"/>
              </a:rPr>
              <a:t>uses a reference operator to write data to a memory address.  A reference operator is an ampersand symbol, “&amp;”,  directly in front of a variable name, e.g. </a:t>
            </a:r>
          </a:p>
          <a:p>
            <a:pPr lvl="1"/>
            <a:r>
              <a:rPr lang="en-GB" sz="2800" dirty="0">
                <a:latin typeface="+mj-lt"/>
              </a:rPr>
              <a:t>		</a:t>
            </a:r>
          </a:p>
          <a:p>
            <a:pPr lvl="1"/>
            <a:r>
              <a:rPr lang="en-GB" sz="2800" b="1" dirty="0">
                <a:latin typeface="+mj-lt"/>
              </a:rPr>
              <a:t>		</a:t>
            </a: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(“%d”, &amp;number)</a:t>
            </a:r>
          </a:p>
        </p:txBody>
      </p:sp>
    </p:spTree>
    <p:extLst>
      <p:ext uri="{BB962C8B-B14F-4D97-AF65-F5344CB8AC3E}">
        <p14:creationId xmlns:p14="http://schemas.microsoft.com/office/powerpoint/2010/main" val="26543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2" y="2046625"/>
            <a:ext cx="1080868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Using </a:t>
            </a:r>
            <a:r>
              <a:rPr lang="en-GB" sz="2800" b="1" dirty="0" err="1">
                <a:latin typeface="+mj-lt"/>
              </a:rPr>
              <a:t>scanf</a:t>
            </a:r>
            <a:r>
              <a:rPr lang="en-GB" sz="2800" b="1" dirty="0">
                <a:latin typeface="+mj-lt"/>
              </a:rPr>
              <a:t>() to input a number to a variable –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800" b="1" dirty="0">
              <a:latin typeface="+mj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printf</a:t>
            </a:r>
            <a:r>
              <a:rPr lang="en-GB" sz="2800" dirty="0">
                <a:latin typeface="+mj-lt"/>
              </a:rPr>
              <a:t>(“How many days are in the month of September?\n”);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scanf</a:t>
            </a:r>
            <a:r>
              <a:rPr lang="en-GB" sz="2800" dirty="0">
                <a:latin typeface="+mj-lt"/>
              </a:rPr>
              <a:t>(“%d”, &amp;days);</a:t>
            </a:r>
          </a:p>
        </p:txBody>
      </p:sp>
    </p:spTree>
    <p:extLst>
      <p:ext uri="{BB962C8B-B14F-4D97-AF65-F5344CB8AC3E}">
        <p14:creationId xmlns:p14="http://schemas.microsoft.com/office/powerpoint/2010/main" val="29341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2352" y="1400297"/>
            <a:ext cx="10808683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There are several datatypes that can be used to define variables or constants in C</a:t>
            </a:r>
          </a:p>
          <a:p>
            <a:endParaRPr lang="en-GB" sz="2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These are –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Integer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Float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Character/String constant</a:t>
            </a:r>
          </a:p>
        </p:txBody>
      </p:sp>
    </p:spTree>
    <p:extLst>
      <p:ext uri="{BB962C8B-B14F-4D97-AF65-F5344CB8AC3E}">
        <p14:creationId xmlns:p14="http://schemas.microsoft.com/office/powerpoint/2010/main" val="145103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85" y="188640"/>
            <a:ext cx="10808683" cy="58559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2000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Integral data types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– Numbers without decimal point </a:t>
            </a:r>
          </a:p>
          <a:p>
            <a:pPr marL="800100" lvl="1" indent="-342900">
              <a:spcBef>
                <a:spcPts val="1125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char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/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signed char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Stored as 8 bits. Unsigned 0 to 255.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unsigned char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Signed  -128 to 127.</a:t>
            </a:r>
          </a:p>
          <a:p>
            <a:pPr marL="800100" lvl="1" indent="-342900">
              <a:spcBef>
                <a:spcPts val="1125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/signed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Stored as 16 bits. Unsigned 0 to 65535.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unsigned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Signed -32768 to 32767.</a:t>
            </a:r>
          </a:p>
          <a:p>
            <a:pPr marL="800100" lvl="1" indent="-342900">
              <a:spcBef>
                <a:spcPts val="1125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short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		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Same as int.</a:t>
            </a:r>
          </a:p>
          <a:p>
            <a:pPr marL="800100" lvl="1" indent="-342900">
              <a:spcBef>
                <a:spcPts val="1125"/>
              </a:spcBef>
              <a:buClr>
                <a:srgbClr val="FFCC0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long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/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long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Stored as 32 bits. Unsigned 0 to 4294967295.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signed long /signed long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Signed  -2147483648 to  2147483647   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unsigned long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</a:rPr>
              <a:t>int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  <a:p>
            <a:pPr lvl="1">
              <a:spcBef>
                <a:spcPts val="1125"/>
              </a:spcBef>
              <a:buClr>
                <a:srgbClr val="FFCC00"/>
              </a:buClr>
              <a:buFont typeface="Monotype Sorts" charset="2"/>
              <a:buNone/>
            </a:pPr>
            <a:r>
              <a:rPr lang="en-US" altLang="en-US" sz="2400" dirty="0">
                <a:solidFill>
                  <a:srgbClr val="FF3300"/>
                </a:solidFill>
                <a:latin typeface="+mj-lt"/>
              </a:rPr>
              <a:t>All</a:t>
            </a:r>
            <a:r>
              <a:rPr lang="en-US" altLang="en-US" sz="2400" dirty="0">
                <a:solidFill>
                  <a:srgbClr val="0000CC"/>
                </a:solidFill>
                <a:latin typeface="+mj-lt"/>
              </a:rPr>
              <a:t> of the type modifiers can be applied to the base type </a:t>
            </a:r>
            <a:r>
              <a:rPr lang="en-US" altLang="en-US" sz="2400" dirty="0">
                <a:solidFill>
                  <a:srgbClr val="FF3300"/>
                </a:solidFill>
                <a:latin typeface="+mj-lt"/>
              </a:rPr>
              <a:t>int.</a:t>
            </a:r>
          </a:p>
          <a:p>
            <a:pPr lvl="1">
              <a:spcBef>
                <a:spcPts val="1125"/>
              </a:spcBef>
              <a:buClr>
                <a:srgbClr val="FFCC00"/>
              </a:buClr>
              <a:buFont typeface="Monotype Sorts" charset="2"/>
              <a:buNone/>
            </a:pPr>
            <a:r>
              <a:rPr lang="en-US" altLang="en-US" sz="2400" dirty="0">
                <a:solidFill>
                  <a:srgbClr val="FF3300"/>
                </a:solidFill>
                <a:latin typeface="+mj-lt"/>
              </a:rPr>
              <a:t>signed</a:t>
            </a:r>
            <a:r>
              <a:rPr lang="en-US" altLang="en-US" sz="2400" dirty="0">
                <a:solidFill>
                  <a:srgbClr val="0000CC"/>
                </a:solidFill>
                <a:latin typeface="+mj-lt"/>
              </a:rPr>
              <a:t> and </a:t>
            </a:r>
            <a:r>
              <a:rPr lang="en-US" altLang="en-US" sz="2400" dirty="0">
                <a:solidFill>
                  <a:srgbClr val="FF3300"/>
                </a:solidFill>
                <a:latin typeface="+mj-lt"/>
              </a:rPr>
              <a:t>unsigned</a:t>
            </a:r>
            <a:r>
              <a:rPr lang="en-US" altLang="en-US" sz="2400" dirty="0">
                <a:solidFill>
                  <a:srgbClr val="0000CC"/>
                </a:solidFill>
                <a:latin typeface="+mj-lt"/>
              </a:rPr>
              <a:t> can also be applied to the base type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+mj-lt"/>
              </a:rPr>
              <a:t>char.</a:t>
            </a:r>
          </a:p>
          <a:p>
            <a:pPr lvl="1">
              <a:spcBef>
                <a:spcPts val="1125"/>
              </a:spcBef>
              <a:buClr>
                <a:srgbClr val="FFCC00"/>
              </a:buClr>
              <a:buFont typeface="Monotype Sorts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Control String/Format Specifiers - %c, %h, %d, %l, %u, %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</a:rPr>
              <a:t>ul</a:t>
            </a:r>
            <a:endParaRPr lang="en-US" altLang="en-US" sz="2000" b="1" dirty="0">
              <a:solidFill>
                <a:srgbClr val="000000"/>
              </a:solidFill>
              <a:latin typeface="+mj-lt"/>
            </a:endParaRPr>
          </a:p>
          <a:p>
            <a:pPr lvl="1">
              <a:spcBef>
                <a:spcPts val="1125"/>
              </a:spcBef>
              <a:buClr>
                <a:srgbClr val="FFCC00"/>
              </a:buClr>
              <a:buFont typeface="Monotype Sorts" charset="2"/>
              <a:buNone/>
            </a:pPr>
            <a:endParaRPr lang="en-US" altLang="en-US" sz="2400" dirty="0">
              <a:solidFill>
                <a:srgbClr val="FF33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9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333</TotalTime>
  <Words>496</Words>
  <Application>Microsoft Office PowerPoint</Application>
  <PresentationFormat>Custom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Corbel</vt:lpstr>
      <vt:lpstr>Monotype Sorts</vt:lpstr>
      <vt:lpstr>Sales presentation on product or service</vt:lpstr>
      <vt:lpstr>Unit 16 – Procedural Programming</vt:lpstr>
      <vt:lpstr>AIMS &amp; OBJECTIVES</vt:lpstr>
      <vt:lpstr>INPUT &amp; OUTPUT</vt:lpstr>
      <vt:lpstr>INPUT &amp; OUTPUT</vt:lpstr>
      <vt:lpstr>INPUT &amp; OUTPUT</vt:lpstr>
      <vt:lpstr>INPUT &amp; OUTPUT</vt:lpstr>
      <vt:lpstr>INPUT &amp; OUTPUT</vt:lpstr>
      <vt:lpstr>FUNDAMENTAL DATA TYPES</vt:lpstr>
      <vt:lpstr>FUNDAMENTAL DATA TYPES</vt:lpstr>
      <vt:lpstr>FUNDAMENTAL DATA TYPES</vt:lpstr>
      <vt:lpstr>FUNDAMENTAL DATA TYPES</vt:lpstr>
      <vt:lpstr>FUNDAMENTAL DATA TYPES</vt:lpstr>
      <vt:lpstr>FUNDAMENTAL DATA TYPES</vt:lpstr>
      <vt:lpstr>FUNDAMENTAL DATA TYPES</vt:lpstr>
      <vt:lpstr>SUMMARY OF DATA TYPES</vt:lpstr>
      <vt:lpstr>DIS/HOMEWORK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14 -Installing &amp; Maintaining Computer Hardware</dc:title>
  <dc:creator>Ben Read</dc:creator>
  <cp:lastModifiedBy>Ben Read</cp:lastModifiedBy>
  <cp:revision>17</cp:revision>
  <dcterms:created xsi:type="dcterms:W3CDTF">2017-09-03T16:13:56Z</dcterms:created>
  <dcterms:modified xsi:type="dcterms:W3CDTF">2018-11-25T16:00:51Z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