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4" r:id="rId2"/>
  </p:sldMasterIdLst>
  <p:notesMasterIdLst>
    <p:notesMasterId r:id="rId17"/>
  </p:notesMasterIdLst>
  <p:handoutMasterIdLst>
    <p:handoutMasterId r:id="rId18"/>
  </p:handoutMasterIdLst>
  <p:sldIdLst>
    <p:sldId id="265" r:id="rId3"/>
    <p:sldId id="266" r:id="rId4"/>
    <p:sldId id="267" r:id="rId5"/>
    <p:sldId id="268" r:id="rId6"/>
    <p:sldId id="269" r:id="rId7"/>
    <p:sldId id="270" r:id="rId8"/>
    <p:sldId id="271" r:id="rId9"/>
    <p:sldId id="272" r:id="rId10"/>
    <p:sldId id="273" r:id="rId11"/>
    <p:sldId id="274" r:id="rId12"/>
    <p:sldId id="278" r:id="rId13"/>
    <p:sldId id="279" r:id="rId14"/>
    <p:sldId id="276" r:id="rId15"/>
    <p:sldId id="27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showGuides="1">
      <p:cViewPr varScale="1">
        <p:scale>
          <a:sx n="161" d="100"/>
          <a:sy n="161" d="100"/>
        </p:scale>
        <p:origin x="150" y="180"/>
      </p:cViewPr>
      <p:guideLst>
        <p:guide orient="horz" pos="2160"/>
        <p:guide pos="3840"/>
      </p:guideLst>
    </p:cSldViewPr>
  </p:slideViewPr>
  <p:notesTextViewPr>
    <p:cViewPr>
      <p:scale>
        <a:sx n="1" d="1"/>
        <a:sy n="1" d="1"/>
      </p:scale>
      <p:origin x="0" y="0"/>
    </p:cViewPr>
  </p:notesTextViewPr>
  <p:notesViewPr>
    <p:cSldViewPr snapToGrid="0">
      <p:cViewPr varScale="1">
        <p:scale>
          <a:sx n="76" d="100"/>
          <a:sy n="76" d="100"/>
        </p:scale>
        <p:origin x="241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658A34-83F4-4B2E-BC5A-DE51EE8822F9}" type="datetimeFigureOut">
              <a:rPr lang="en-US" smtClean="0"/>
              <a:t>9/3/2017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78FE58C-C1A6-4C4C-90C2-B7F5B0504B2D}" type="slidenum">
              <a:rPr lang="en-US" smtClean="0"/>
              <a:t>‹#›</a:t>
            </a:fld>
            <a:endParaRPr lang="en-US"/>
          </a:p>
        </p:txBody>
      </p:sp>
    </p:spTree>
    <p:extLst>
      <p:ext uri="{BB962C8B-B14F-4D97-AF65-F5344CB8AC3E}">
        <p14:creationId xmlns:p14="http://schemas.microsoft.com/office/powerpoint/2010/main" val="40346050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E1917-0BAF-4687-978A-82FFF05559C3}" type="datetimeFigureOut">
              <a:rPr lang="en-US" smtClean="0"/>
              <a:t>9/3/2017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0E1E9A-E921-4174-A0FC-51868D7AC568}" type="slidenum">
              <a:rPr lang="en-US" smtClean="0"/>
              <a:t>‹#›</a:t>
            </a:fld>
            <a:endParaRPr lang="en-US"/>
          </a:p>
        </p:txBody>
      </p:sp>
    </p:spTree>
    <p:extLst>
      <p:ext uri="{BB962C8B-B14F-4D97-AF65-F5344CB8AC3E}">
        <p14:creationId xmlns:p14="http://schemas.microsoft.com/office/powerpoint/2010/main" val="373786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EAB7D7-3608-4730-B2E2-670834DF882C}" type="datetimeFigureOut">
              <a:rPr lang="en-US" smtClean="0"/>
              <a:t>9/3/2017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accent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p:cNvSpPr>
            <a:spLocks noGrp="1"/>
          </p:cNvSpPr>
          <p:nvPr>
            <p:ph type="ctrTitle"/>
          </p:nvPr>
        </p:nvSpPr>
        <p:spPr>
          <a:xfrm>
            <a:off x="1524000" y="1041400"/>
            <a:ext cx="9144000" cy="2387600"/>
          </a:xfrm>
        </p:spPr>
        <p:txBody>
          <a:bodyPr anchor="b"/>
          <a:lstStyle>
            <a:lvl1pPr algn="ctr">
              <a:defRPr sz="6000"/>
            </a:lvl1pPr>
          </a:lstStyle>
          <a:p>
            <a:r>
              <a:rPr lang="en-US"/>
              <a:t>Click to edit Master title style</a:t>
            </a:r>
            <a:endParaRPr lang="en-US" dirty="0"/>
          </a:p>
        </p:txBody>
      </p:sp>
    </p:spTree>
    <p:extLst>
      <p:ext uri="{BB962C8B-B14F-4D97-AF65-F5344CB8AC3E}">
        <p14:creationId xmlns:p14="http://schemas.microsoft.com/office/powerpoint/2010/main" val="646705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EAB7D7-3608-4730-B2E2-670834DF882C}" type="datetimeFigureOut">
              <a:rPr lang="en-US" smtClean="0"/>
              <a:t>9/3/2017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
        <p:nvSpPr>
          <p:cNvPr id="3" name="Vertical Text Placeholder 2"/>
          <p:cNvSpPr>
            <a:spLocks noGrp="1"/>
          </p:cNvSpPr>
          <p:nvPr>
            <p:ph type="body" orient="vert" idx="1"/>
          </p:nvPr>
        </p:nvSpPr>
        <p:spPr>
          <a:xfrm>
            <a:off x="1562100" y="1825625"/>
            <a:ext cx="9791700" cy="43513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21885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EAB7D7-3608-4730-B2E2-670834DF882C}" type="datetimeFigureOut">
              <a:rPr lang="en-US" smtClean="0"/>
              <a:t>9/3/2017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
        <p:nvSpPr>
          <p:cNvPr id="3" name="Vertical Text Placeholder 2"/>
          <p:cNvSpPr>
            <a:spLocks noGrp="1"/>
          </p:cNvSpPr>
          <p:nvPr>
            <p:ph type="body" orient="vert" idx="1"/>
          </p:nvPr>
        </p:nvSpPr>
        <p:spPr>
          <a:xfrm>
            <a:off x="1562100" y="365125"/>
            <a:ext cx="70104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Tree>
    <p:extLst>
      <p:ext uri="{BB962C8B-B14F-4D97-AF65-F5344CB8AC3E}">
        <p14:creationId xmlns:p14="http://schemas.microsoft.com/office/powerpoint/2010/main" val="3388830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4EAB7D7-3608-4730-B2E2-670834DF882C}" type="datetimeFigureOut">
              <a:rPr lang="en-US" smtClean="0"/>
              <a:t>9/3/2017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
        <p:nvSpPr>
          <p:cNvPr id="3" name="Picture Placeholder 2"/>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Title 1"/>
          <p:cNvSpPr>
            <a:spLocks noGrp="1"/>
          </p:cNvSpPr>
          <p:nvPr>
            <p:ph type="title"/>
          </p:nvPr>
        </p:nvSpPr>
        <p:spPr>
          <a:xfrm>
            <a:off x="1562100" y="457200"/>
            <a:ext cx="3932237" cy="1600200"/>
          </a:xfrm>
        </p:spPr>
        <p:txBody>
          <a:bodyPr anchor="b"/>
          <a:lstStyle>
            <a:lvl1pPr>
              <a:defRPr sz="3200"/>
            </a:lvl1pPr>
          </a:lstStyle>
          <a:p>
            <a:r>
              <a:rPr lang="en-US"/>
              <a:t>Click to edit Master title style</a:t>
            </a:r>
          </a:p>
        </p:txBody>
      </p:sp>
    </p:spTree>
    <p:extLst>
      <p:ext uri="{BB962C8B-B14F-4D97-AF65-F5344CB8AC3E}">
        <p14:creationId xmlns:p14="http://schemas.microsoft.com/office/powerpoint/2010/main" val="341388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EAB7D7-3608-4730-B2E2-670834DF882C}" type="datetimeFigureOut">
              <a:rPr lang="en-US" smtClean="0"/>
              <a:t>9/3/2017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98793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EAB7D7-3608-4730-B2E2-670834DF882C}" type="datetimeFigureOut">
              <a:rPr lang="en-US" smtClean="0"/>
              <a:t>9/3/2017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
        <p:nvSpPr>
          <p:cNvPr id="3" name="Text Placeholder 2"/>
          <p:cNvSpPr>
            <a:spLocks noGrp="1"/>
          </p:cNvSpPr>
          <p:nvPr>
            <p:ph type="body" idx="1"/>
          </p:nvPr>
        </p:nvSpPr>
        <p:spPr>
          <a:xfrm>
            <a:off x="1241658" y="4589463"/>
            <a:ext cx="10105791"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2" name="Title 1"/>
          <p:cNvSpPr>
            <a:spLocks noGrp="1"/>
          </p:cNvSpPr>
          <p:nvPr>
            <p:ph type="title"/>
          </p:nvPr>
        </p:nvSpPr>
        <p:spPr>
          <a:xfrm>
            <a:off x="1241658" y="1709738"/>
            <a:ext cx="10105791" cy="2862262"/>
          </a:xfrm>
        </p:spPr>
        <p:txBody>
          <a:bodyPr anchor="b"/>
          <a:lstStyle>
            <a:lvl1pPr>
              <a:defRPr sz="6000"/>
            </a:lvl1pPr>
          </a:lstStyle>
          <a:p>
            <a:r>
              <a:rPr lang="en-US"/>
              <a:t>Click to edit Master title style</a:t>
            </a:r>
          </a:p>
        </p:txBody>
      </p:sp>
    </p:spTree>
    <p:extLst>
      <p:ext uri="{BB962C8B-B14F-4D97-AF65-F5344CB8AC3E}">
        <p14:creationId xmlns:p14="http://schemas.microsoft.com/office/powerpoint/2010/main" val="4067686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4EAB7D7-3608-4730-B2E2-670834DF882C}" type="datetimeFigureOut">
              <a:rPr lang="en-US" smtClean="0"/>
              <a:t>9/3/2017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
        <p:nvSpPr>
          <p:cNvPr id="4" name="Content Placeholder 3"/>
          <p:cNvSpPr>
            <a:spLocks noGrp="1"/>
          </p:cNvSpPr>
          <p:nvPr>
            <p:ph sz="half" idx="2"/>
          </p:nvPr>
        </p:nvSpPr>
        <p:spPr>
          <a:xfrm>
            <a:off x="6605325" y="1825625"/>
            <a:ext cx="475488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2"/>
          <p:cNvSpPr>
            <a:spLocks noGrp="1"/>
          </p:cNvSpPr>
          <p:nvPr>
            <p:ph sz="half" idx="1"/>
          </p:nvPr>
        </p:nvSpPr>
        <p:spPr>
          <a:xfrm>
            <a:off x="1569700" y="1825625"/>
            <a:ext cx="475488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636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84EAB7D7-3608-4730-B2E2-670834DF882C}" type="datetimeFigureOut">
              <a:rPr lang="en-US" smtClean="0"/>
              <a:t>9/3/2017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B7BAC7-FE87-40F6-AA24-4F4685D1B022}" type="slidenum">
              <a:rPr lang="en-US" smtClean="0"/>
              <a:t>‹#›</a:t>
            </a:fld>
            <a:endParaRPr lang="en-US"/>
          </a:p>
        </p:txBody>
      </p:sp>
      <p:sp>
        <p:nvSpPr>
          <p:cNvPr id="6" name="Content Placeholder 5"/>
          <p:cNvSpPr>
            <a:spLocks noGrp="1"/>
          </p:cNvSpPr>
          <p:nvPr>
            <p:ph sz="quarter" idx="4"/>
          </p:nvPr>
        </p:nvSpPr>
        <p:spPr>
          <a:xfrm>
            <a:off x="6598920" y="2193925"/>
            <a:ext cx="475488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98920" y="1489075"/>
            <a:ext cx="4754880" cy="641350"/>
          </a:xfrm>
          <a:noFill/>
          <a:ln>
            <a:noFill/>
          </a:ln>
        </p:spPr>
        <p:txBody>
          <a:bodyPr anchor="b"/>
          <a:lstStyle>
            <a:lvl1pPr marL="0" indent="0">
              <a:buNone/>
              <a:defRPr sz="2400" b="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62100" y="2193925"/>
            <a:ext cx="475488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idx="1"/>
          </p:nvPr>
        </p:nvSpPr>
        <p:spPr>
          <a:xfrm>
            <a:off x="1562100" y="1489075"/>
            <a:ext cx="4754880" cy="641350"/>
          </a:xfrm>
          <a:noFill/>
          <a:ln>
            <a:noFill/>
          </a:ln>
        </p:spPr>
        <p:txBody>
          <a:bodyPr anchor="b"/>
          <a:lstStyle>
            <a:lvl1pPr marL="0" indent="0">
              <a:buNone/>
              <a:defRPr sz="2400" b="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 name="Title 1"/>
          <p:cNvSpPr>
            <a:spLocks noGrp="1"/>
          </p:cNvSpPr>
          <p:nvPr>
            <p:ph type="title"/>
          </p:nvPr>
        </p:nvSpPr>
        <p:spPr>
          <a:xfrm>
            <a:off x="2324100" y="274638"/>
            <a:ext cx="9023350" cy="1143000"/>
          </a:xfrm>
        </p:spPr>
        <p:txBody>
          <a:bodyPr/>
          <a:lstStyle/>
          <a:p>
            <a:r>
              <a:rPr lang="en-US"/>
              <a:t>Click to edit Master title style</a:t>
            </a:r>
          </a:p>
        </p:txBody>
      </p:sp>
    </p:spTree>
    <p:extLst>
      <p:ext uri="{BB962C8B-B14F-4D97-AF65-F5344CB8AC3E}">
        <p14:creationId xmlns:p14="http://schemas.microsoft.com/office/powerpoint/2010/main" val="323166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4EAB7D7-3608-4730-B2E2-670834DF882C}" type="datetimeFigureOut">
              <a:rPr lang="en-US" smtClean="0"/>
              <a:t>9/3/2017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B7BAC7-FE87-40F6-AA24-4F4685D1B022}" type="slidenum">
              <a:rPr lang="en-US" smtClean="0"/>
              <a:t>‹#›</a:t>
            </a:fld>
            <a:endParaRPr lang="en-US"/>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0586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EAB7D7-3608-4730-B2E2-670834DF882C}" type="datetimeFigureOut">
              <a:rPr lang="en-US" smtClean="0"/>
              <a:t>9/3/2017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21514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4EAB7D7-3608-4730-B2E2-670834DF882C}" type="datetimeFigureOut">
              <a:rPr lang="en-US" smtClean="0"/>
              <a:t>9/3/2017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
        <p:nvSpPr>
          <p:cNvPr id="3" name="Content Placeholder 2"/>
          <p:cNvSpPr>
            <a:spLocks noGrp="1"/>
          </p:cNvSpPr>
          <p:nvPr>
            <p:ph idx="1"/>
          </p:nvPr>
        </p:nvSpPr>
        <p:spPr>
          <a:xfrm>
            <a:off x="5678905" y="987425"/>
            <a:ext cx="567648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p:cNvSpPr>
            <a:spLocks noGrp="1"/>
          </p:cNvSpPr>
          <p:nvPr>
            <p:ph type="title"/>
          </p:nvPr>
        </p:nvSpPr>
        <p:spPr>
          <a:xfrm>
            <a:off x="1562100" y="457200"/>
            <a:ext cx="3932237" cy="1600200"/>
          </a:xfrm>
        </p:spPr>
        <p:txBody>
          <a:bodyPr anchor="b"/>
          <a:lstStyle>
            <a:lvl1pPr>
              <a:defRPr sz="3200"/>
            </a:lvl1pPr>
          </a:lstStyle>
          <a:p>
            <a:r>
              <a:rPr lang="en-US"/>
              <a:t>Click to edit Master title style</a:t>
            </a:r>
          </a:p>
        </p:txBody>
      </p:sp>
    </p:spTree>
    <p:extLst>
      <p:ext uri="{BB962C8B-B14F-4D97-AF65-F5344CB8AC3E}">
        <p14:creationId xmlns:p14="http://schemas.microsoft.com/office/powerpoint/2010/main" val="2198712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4EAB7D7-3608-4730-B2E2-670834DF882C}" type="datetimeFigureOut">
              <a:rPr lang="en-US" smtClean="0"/>
              <a:t>9/3/2017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
        <p:nvSpPr>
          <p:cNvPr id="3" name="Picture Placeholder 2"/>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Title 1"/>
          <p:cNvSpPr>
            <a:spLocks noGrp="1"/>
          </p:cNvSpPr>
          <p:nvPr>
            <p:ph type="title"/>
          </p:nvPr>
        </p:nvSpPr>
        <p:spPr>
          <a:xfrm>
            <a:off x="1562100" y="457200"/>
            <a:ext cx="3932237" cy="1600200"/>
          </a:xfrm>
        </p:spPr>
        <p:txBody>
          <a:bodyPr anchor="b"/>
          <a:lstStyle>
            <a:lvl1pPr>
              <a:defRPr sz="3200"/>
            </a:lvl1pPr>
          </a:lstStyle>
          <a:p>
            <a:r>
              <a:rPr lang="en-US"/>
              <a:t>Click to edit Master title style</a:t>
            </a:r>
          </a:p>
        </p:txBody>
      </p:sp>
    </p:spTree>
    <p:extLst>
      <p:ext uri="{BB962C8B-B14F-4D97-AF65-F5344CB8AC3E}">
        <p14:creationId xmlns:p14="http://schemas.microsoft.com/office/powerpoint/2010/main" val="1619359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562100" y="6356350"/>
            <a:ext cx="25527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EAB7D7-3608-4730-B2E2-670834DF882C}" type="datetimeFigureOut">
              <a:rPr lang="en-US" smtClean="0"/>
              <a:pPr/>
              <a:t>9/3/2017</a:t>
            </a:fld>
            <a:endParaRPr lang="en-US"/>
          </a:p>
        </p:txBody>
      </p:sp>
      <p:sp>
        <p:nvSpPr>
          <p:cNvPr id="5"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B7BAC7-FE87-40F6-AA24-4F4685D1B022}" type="slidenum">
              <a:rPr lang="en-US" smtClean="0"/>
              <a:t>‹#›</a:t>
            </a:fld>
            <a:endParaRPr lang="en-US"/>
          </a:p>
        </p:txBody>
      </p:sp>
      <p:sp>
        <p:nvSpPr>
          <p:cNvPr id="3" name="Text Placeholder 2"/>
          <p:cNvSpPr>
            <a:spLocks noGrp="1"/>
          </p:cNvSpPr>
          <p:nvPr>
            <p:ph type="body" idx="1"/>
          </p:nvPr>
        </p:nvSpPr>
        <p:spPr>
          <a:xfrm>
            <a:off x="1562100" y="1825625"/>
            <a:ext cx="9791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laceholder 1"/>
          <p:cNvSpPr>
            <a:spLocks noGrp="1"/>
          </p:cNvSpPr>
          <p:nvPr>
            <p:ph type="title"/>
          </p:nvPr>
        </p:nvSpPr>
        <p:spPr>
          <a:xfrm>
            <a:off x="2324100" y="365125"/>
            <a:ext cx="9029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321936725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81"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spcBef>
          <a:spcPct val="0"/>
        </a:spcBef>
        <a:buNone/>
        <a:defRPr sz="4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ct val="30000"/>
        </a:spcBef>
        <a:buClr>
          <a:schemeClr val="accent3"/>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Clr>
          <a:schemeClr val="accent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3"/>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pos="1464" userDrawn="1">
          <p15:clr>
            <a:srgbClr val="F26B43"/>
          </p15:clr>
        </p15:guide>
        <p15:guide id="3" pos="7152" userDrawn="1">
          <p15:clr>
            <a:srgbClr val="F26B43"/>
          </p15:clr>
        </p15:guide>
        <p15:guide id="4" pos="984" userDrawn="1">
          <p15:clr>
            <a:srgbClr val="F26B43"/>
          </p15:clr>
        </p15:guide>
        <p15:guide id="5"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56835" y="2575774"/>
            <a:ext cx="8143740" cy="1751526"/>
          </a:xfrm>
        </p:spPr>
        <p:txBody>
          <a:bodyPr>
            <a:normAutofit fontScale="90000"/>
          </a:bodyPr>
          <a:lstStyle/>
          <a:p>
            <a:br>
              <a:rPr lang="en-US" dirty="0"/>
            </a:br>
            <a:br>
              <a:rPr lang="en-US" dirty="0"/>
            </a:br>
            <a:r>
              <a:rPr lang="en-US" dirty="0"/>
              <a:t>Introduction to Programming in C/C++</a:t>
            </a:r>
          </a:p>
        </p:txBody>
      </p:sp>
    </p:spTree>
    <p:extLst>
      <p:ext uri="{BB962C8B-B14F-4D97-AF65-F5344CB8AC3E}">
        <p14:creationId xmlns:p14="http://schemas.microsoft.com/office/powerpoint/2010/main" val="923078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sz="2400" dirty="0">
                <a:latin typeface="+mj-lt"/>
              </a:rPr>
              <a:t>Flow diagrams (or flowcharts) are used to visually represent how a program or algorithm will work</a:t>
            </a:r>
          </a:p>
          <a:p>
            <a:r>
              <a:rPr lang="en-GB" sz="2400" dirty="0">
                <a:latin typeface="+mj-lt"/>
              </a:rPr>
              <a:t>There are four symbols and a few rules to drawing a flow diagram. These are as follows:</a:t>
            </a:r>
          </a:p>
          <a:p>
            <a:pPr lvl="1"/>
            <a:endParaRPr lang="en-GB" sz="2000" dirty="0">
              <a:latin typeface="+mj-lt"/>
            </a:endParaRPr>
          </a:p>
          <a:p>
            <a:pPr lvl="1"/>
            <a:r>
              <a:rPr lang="en-GB" sz="2000" dirty="0">
                <a:latin typeface="+mj-lt"/>
              </a:rPr>
              <a:t>The arrow marks the direction of flow and connects the boxes together</a:t>
            </a:r>
          </a:p>
          <a:p>
            <a:pPr lvl="1"/>
            <a:endParaRPr lang="en-GB" sz="2000" dirty="0">
              <a:latin typeface="+mj-lt"/>
            </a:endParaRPr>
          </a:p>
          <a:p>
            <a:pPr lvl="1"/>
            <a:endParaRPr lang="en-GB" sz="2000" dirty="0">
              <a:latin typeface="+mj-lt"/>
            </a:endParaRPr>
          </a:p>
          <a:p>
            <a:pPr lvl="1"/>
            <a:r>
              <a:rPr lang="en-GB" sz="2000" dirty="0">
                <a:latin typeface="+mj-lt"/>
              </a:rPr>
              <a:t>The rectangular box represents sequential operations, i.e. unplug the kettle and fill it up. You can only place one arrow in and one arrow out of this box.</a:t>
            </a:r>
          </a:p>
          <a:p>
            <a:pPr lvl="1"/>
            <a:endParaRPr lang="en-GB" dirty="0">
              <a:latin typeface="+mj-lt"/>
            </a:endParaRPr>
          </a:p>
          <a:p>
            <a:pPr lvl="1"/>
            <a:endParaRPr lang="en-GB" dirty="0">
              <a:latin typeface="+mj-lt"/>
            </a:endParaRPr>
          </a:p>
          <a:p>
            <a:pPr lvl="1"/>
            <a:endParaRPr lang="en-GB" dirty="0">
              <a:latin typeface="+mj-lt"/>
            </a:endParaRPr>
          </a:p>
        </p:txBody>
      </p:sp>
      <p:sp>
        <p:nvSpPr>
          <p:cNvPr id="3" name="Title 2"/>
          <p:cNvSpPr>
            <a:spLocks noGrp="1"/>
          </p:cNvSpPr>
          <p:nvPr>
            <p:ph type="title"/>
          </p:nvPr>
        </p:nvSpPr>
        <p:spPr>
          <a:xfrm>
            <a:off x="1562100" y="358594"/>
            <a:ext cx="9029700" cy="1325563"/>
          </a:xfrm>
        </p:spPr>
        <p:txBody>
          <a:bodyPr/>
          <a:lstStyle/>
          <a:p>
            <a:r>
              <a:rPr lang="en-GB" dirty="0"/>
              <a:t>What are flow diagrams?</a:t>
            </a:r>
          </a:p>
        </p:txBody>
      </p:sp>
      <p:cxnSp>
        <p:nvCxnSpPr>
          <p:cNvPr id="5" name="Straight Arrow Connector 4"/>
          <p:cNvCxnSpPr/>
          <p:nvPr/>
        </p:nvCxnSpPr>
        <p:spPr>
          <a:xfrm>
            <a:off x="2324100" y="4286302"/>
            <a:ext cx="1514104" cy="0"/>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sp>
        <p:nvSpPr>
          <p:cNvPr id="6" name="Rectangle 5"/>
          <p:cNvSpPr/>
          <p:nvPr/>
        </p:nvSpPr>
        <p:spPr>
          <a:xfrm>
            <a:off x="2324100" y="5616931"/>
            <a:ext cx="1704109" cy="457200"/>
          </a:xfrm>
          <a:prstGeom prst="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l="50000" t="50000" r="50000" b="50000"/>
            </a:path>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GB" dirty="0"/>
          </a:p>
        </p:txBody>
      </p:sp>
    </p:spTree>
    <p:extLst>
      <p:ext uri="{BB962C8B-B14F-4D97-AF65-F5344CB8AC3E}">
        <p14:creationId xmlns:p14="http://schemas.microsoft.com/office/powerpoint/2010/main" val="4101078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06781" y="1255609"/>
            <a:ext cx="9791700" cy="4984874"/>
          </a:xfrm>
        </p:spPr>
        <p:txBody>
          <a:bodyPr>
            <a:normAutofit/>
          </a:bodyPr>
          <a:lstStyle/>
          <a:p>
            <a:r>
              <a:rPr lang="en-GB" sz="2000" dirty="0">
                <a:latin typeface="+mj-lt"/>
              </a:rPr>
              <a:t>The diamond box is used to represent choices (yes or no answers). You must have one arrow in and two arrows out (one for yes and one for no). For example: does the mug have enough water (this has a yes or no answer)</a:t>
            </a:r>
          </a:p>
          <a:p>
            <a:endParaRPr lang="en-GB" sz="2000" dirty="0">
              <a:latin typeface="+mj-lt"/>
            </a:endParaRPr>
          </a:p>
          <a:p>
            <a:endParaRPr lang="en-GB" sz="2000" dirty="0">
              <a:latin typeface="+mj-lt"/>
            </a:endParaRPr>
          </a:p>
          <a:p>
            <a:endParaRPr lang="en-GB" sz="2000" dirty="0">
              <a:latin typeface="+mj-lt"/>
            </a:endParaRPr>
          </a:p>
          <a:p>
            <a:pPr lvl="1"/>
            <a:r>
              <a:rPr lang="en-GB" sz="1600" dirty="0">
                <a:latin typeface="+mj-lt"/>
              </a:rPr>
              <a:t>Note: you must mark the out arrows with a yes or no, to show the choice path</a:t>
            </a:r>
          </a:p>
          <a:p>
            <a:endParaRPr lang="en-GB" sz="2000" dirty="0">
              <a:latin typeface="+mj-lt"/>
            </a:endParaRPr>
          </a:p>
          <a:p>
            <a:r>
              <a:rPr lang="en-GB" sz="2000" dirty="0">
                <a:latin typeface="+mj-lt"/>
              </a:rPr>
              <a:t>The oval shaped box marks the start and end of the chart. You must have one arrow out for start and one arrow in for end.</a:t>
            </a:r>
          </a:p>
          <a:p>
            <a:endParaRPr lang="en-GB" sz="2000" dirty="0">
              <a:latin typeface="+mj-lt"/>
            </a:endParaRPr>
          </a:p>
        </p:txBody>
      </p:sp>
      <p:sp>
        <p:nvSpPr>
          <p:cNvPr id="5" name="Flowchart: Decision 4"/>
          <p:cNvSpPr/>
          <p:nvPr/>
        </p:nvSpPr>
        <p:spPr>
          <a:xfrm>
            <a:off x="1644732" y="2375064"/>
            <a:ext cx="2119746" cy="706582"/>
          </a:xfrm>
          <a:prstGeom prst="flowChartDecision">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GB" dirty="0"/>
          </a:p>
        </p:txBody>
      </p:sp>
      <p:sp>
        <p:nvSpPr>
          <p:cNvPr id="6" name="Flowchart: Terminator 5"/>
          <p:cNvSpPr/>
          <p:nvPr/>
        </p:nvSpPr>
        <p:spPr>
          <a:xfrm>
            <a:off x="1644732" y="4548250"/>
            <a:ext cx="2054432" cy="486888"/>
          </a:xfrm>
          <a:prstGeom prst="flowChartTerminator">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l="50000" t="50000" r="50000" b="50000"/>
            </a:path>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GB" dirty="0"/>
          </a:p>
        </p:txBody>
      </p:sp>
    </p:spTree>
    <p:extLst>
      <p:ext uri="{BB962C8B-B14F-4D97-AF65-F5344CB8AC3E}">
        <p14:creationId xmlns:p14="http://schemas.microsoft.com/office/powerpoint/2010/main" val="3414495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Straight Arrow Connector 22"/>
          <p:cNvCxnSpPr/>
          <p:nvPr/>
        </p:nvCxnSpPr>
        <p:spPr>
          <a:xfrm flipH="1" flipV="1">
            <a:off x="6770360" y="3378834"/>
            <a:ext cx="2070820" cy="294476"/>
          </a:xfrm>
          <a:prstGeom prst="straightConnector1">
            <a:avLst/>
          </a:prstGeom>
          <a:ln w="28575">
            <a:solidFill>
              <a:srgbClr val="FF0000"/>
            </a:solidFill>
            <a:tailEnd type="triangle"/>
          </a:ln>
        </p:spPr>
        <p:style>
          <a:lnRef idx="1">
            <a:schemeClr val="accent3"/>
          </a:lnRef>
          <a:fillRef idx="0">
            <a:schemeClr val="accent3"/>
          </a:fillRef>
          <a:effectRef idx="0">
            <a:schemeClr val="accent3"/>
          </a:effectRef>
          <a:fontRef idx="minor">
            <a:schemeClr val="tx1"/>
          </a:fontRef>
        </p:style>
      </p:cxnSp>
      <p:sp>
        <p:nvSpPr>
          <p:cNvPr id="26" name="TextBox 25"/>
          <p:cNvSpPr txBox="1"/>
          <p:nvPr/>
        </p:nvSpPr>
        <p:spPr>
          <a:xfrm>
            <a:off x="83749" y="2737263"/>
            <a:ext cx="1715984" cy="830997"/>
          </a:xfrm>
          <a:prstGeom prst="rect">
            <a:avLst/>
          </a:prstGeom>
          <a:ln/>
        </p:spPr>
        <p:style>
          <a:lnRef idx="2">
            <a:schemeClr val="accent1"/>
          </a:lnRef>
          <a:fillRef idx="1">
            <a:schemeClr val="lt1"/>
          </a:fillRef>
          <a:effectRef idx="0">
            <a:schemeClr val="accent1"/>
          </a:effectRef>
          <a:fontRef idx="minor">
            <a:schemeClr val="dk1"/>
          </a:fontRef>
        </p:style>
        <p:txBody>
          <a:bodyPr wrap="square" rtlCol="0" anchor="ctr" anchorCtr="1">
            <a:spAutoFit/>
          </a:bodyPr>
          <a:lstStyle/>
          <a:p>
            <a:r>
              <a:rPr lang="en-GB" sz="1600" dirty="0">
                <a:latin typeface="+mj-lt"/>
              </a:rPr>
              <a:t>This marks the start and end of the program</a:t>
            </a:r>
          </a:p>
        </p:txBody>
      </p:sp>
      <p:sp>
        <p:nvSpPr>
          <p:cNvPr id="27" name="TextBox 26"/>
          <p:cNvSpPr txBox="1"/>
          <p:nvPr/>
        </p:nvSpPr>
        <p:spPr>
          <a:xfrm>
            <a:off x="8841179" y="1806524"/>
            <a:ext cx="2458192" cy="923330"/>
          </a:xfrm>
          <a:prstGeom prst="rect">
            <a:avLst/>
          </a:prstGeom>
          <a:ln/>
        </p:spPr>
        <p:style>
          <a:lnRef idx="2">
            <a:schemeClr val="accent2"/>
          </a:lnRef>
          <a:fillRef idx="1">
            <a:schemeClr val="lt1"/>
          </a:fillRef>
          <a:effectRef idx="0">
            <a:schemeClr val="accent2"/>
          </a:effectRef>
          <a:fontRef idx="minor">
            <a:schemeClr val="dk1"/>
          </a:fontRef>
        </p:style>
        <p:txBody>
          <a:bodyPr wrap="square" rtlCol="0" anchor="ctr" anchorCtr="1">
            <a:spAutoFit/>
          </a:bodyPr>
          <a:lstStyle/>
          <a:p>
            <a:r>
              <a:rPr lang="en-GB" dirty="0">
                <a:latin typeface="+mj-lt"/>
              </a:rPr>
              <a:t>These are processes (also known as sequential operations)</a:t>
            </a:r>
          </a:p>
        </p:txBody>
      </p:sp>
      <p:cxnSp>
        <p:nvCxnSpPr>
          <p:cNvPr id="33" name="Straight Arrow Connector 32"/>
          <p:cNvCxnSpPr/>
          <p:nvPr/>
        </p:nvCxnSpPr>
        <p:spPr>
          <a:xfrm>
            <a:off x="3536189" y="3156734"/>
            <a:ext cx="2187132" cy="588211"/>
          </a:xfrm>
          <a:prstGeom prst="straightConnector1">
            <a:avLst/>
          </a:prstGeom>
          <a:ln w="28575">
            <a:solidFill>
              <a:srgbClr val="7030A0"/>
            </a:solidFill>
            <a:tailEnd type="triangle"/>
          </a:ln>
        </p:spPr>
        <p:style>
          <a:lnRef idx="1">
            <a:schemeClr val="accent2"/>
          </a:lnRef>
          <a:fillRef idx="0">
            <a:schemeClr val="accent2"/>
          </a:fillRef>
          <a:effectRef idx="0">
            <a:schemeClr val="accent2"/>
          </a:effectRef>
          <a:fontRef idx="minor">
            <a:schemeClr val="tx1"/>
          </a:fontRef>
        </p:style>
      </p:cxnSp>
      <p:sp>
        <p:nvSpPr>
          <p:cNvPr id="37" name="TextBox 36"/>
          <p:cNvSpPr txBox="1"/>
          <p:nvPr/>
        </p:nvSpPr>
        <p:spPr>
          <a:xfrm>
            <a:off x="1876302" y="2749661"/>
            <a:ext cx="1653950" cy="830997"/>
          </a:xfrm>
          <a:prstGeom prst="rect">
            <a:avLst/>
          </a:prstGeom>
          <a:noFill/>
          <a:ln>
            <a:solidFill>
              <a:srgbClr val="7030A0"/>
            </a:solidFill>
          </a:ln>
        </p:spPr>
        <p:txBody>
          <a:bodyPr wrap="square" rtlCol="0" anchor="ctr" anchorCtr="1">
            <a:spAutoFit/>
          </a:bodyPr>
          <a:lstStyle/>
          <a:p>
            <a:r>
              <a:rPr lang="en-GB" sz="1600" dirty="0">
                <a:latin typeface="+mj-lt"/>
              </a:rPr>
              <a:t>The arrows mark the direction of flow</a:t>
            </a:r>
          </a:p>
        </p:txBody>
      </p:sp>
      <p:sp>
        <p:nvSpPr>
          <p:cNvPr id="41" name="TextBox 40"/>
          <p:cNvSpPr txBox="1"/>
          <p:nvPr/>
        </p:nvSpPr>
        <p:spPr>
          <a:xfrm>
            <a:off x="8853054" y="3140099"/>
            <a:ext cx="3212276" cy="1169551"/>
          </a:xfrm>
          <a:prstGeom prst="rect">
            <a:avLst/>
          </a:prstGeom>
          <a:noFill/>
          <a:ln>
            <a:solidFill>
              <a:srgbClr val="FF0000"/>
            </a:solidFill>
          </a:ln>
        </p:spPr>
        <p:txBody>
          <a:bodyPr wrap="square" rtlCol="0" anchor="ctr" anchorCtr="1">
            <a:spAutoFit/>
          </a:bodyPr>
          <a:lstStyle/>
          <a:p>
            <a:r>
              <a:rPr lang="en-GB" sz="1400" dirty="0">
                <a:latin typeface="+mj-lt"/>
              </a:rPr>
              <a:t>This arrow shows direction of flow, but also shows a choice made. This combined with processes and choices is called repetition(also known as iteration)</a:t>
            </a:r>
          </a:p>
        </p:txBody>
      </p:sp>
      <p:sp>
        <p:nvSpPr>
          <p:cNvPr id="42" name="TextBox 41"/>
          <p:cNvSpPr txBox="1"/>
          <p:nvPr/>
        </p:nvSpPr>
        <p:spPr>
          <a:xfrm>
            <a:off x="9042749" y="4788126"/>
            <a:ext cx="1728170" cy="369332"/>
          </a:xfrm>
          <a:prstGeom prst="rect">
            <a:avLst/>
          </a:prstGeom>
          <a:noFill/>
          <a:ln>
            <a:solidFill>
              <a:schemeClr val="bg2"/>
            </a:solidFill>
          </a:ln>
        </p:spPr>
        <p:txBody>
          <a:bodyPr wrap="square" rtlCol="0" anchor="ctr" anchorCtr="1">
            <a:spAutoFit/>
          </a:bodyPr>
          <a:lstStyle/>
          <a:p>
            <a:endParaRPr lang="en-GB" dirty="0"/>
          </a:p>
        </p:txBody>
      </p:sp>
      <p:sp>
        <p:nvSpPr>
          <p:cNvPr id="43" name="TextBox 42"/>
          <p:cNvSpPr txBox="1"/>
          <p:nvPr/>
        </p:nvSpPr>
        <p:spPr>
          <a:xfrm>
            <a:off x="9042749" y="4475032"/>
            <a:ext cx="2256622" cy="830997"/>
          </a:xfrm>
          <a:prstGeom prst="rect">
            <a:avLst/>
          </a:prstGeom>
          <a:noFill/>
          <a:ln>
            <a:solidFill>
              <a:srgbClr val="00B050"/>
            </a:solidFill>
          </a:ln>
        </p:spPr>
        <p:txBody>
          <a:bodyPr wrap="square" rtlCol="0" anchor="ctr" anchorCtr="1">
            <a:spAutoFit/>
          </a:bodyPr>
          <a:lstStyle/>
          <a:p>
            <a:r>
              <a:rPr lang="en-GB" sz="1600" dirty="0">
                <a:latin typeface="+mj-lt"/>
              </a:rPr>
              <a:t>This is a choice box (also known as selection)</a:t>
            </a:r>
          </a:p>
        </p:txBody>
      </p:sp>
      <p:sp>
        <p:nvSpPr>
          <p:cNvPr id="2" name="Flowchart: Alternate Process 1"/>
          <p:cNvSpPr/>
          <p:nvPr/>
        </p:nvSpPr>
        <p:spPr>
          <a:xfrm>
            <a:off x="5051971" y="510981"/>
            <a:ext cx="1533255" cy="656822"/>
          </a:xfrm>
          <a:prstGeom prst="flowChartAlternateProcess">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l="50000" t="50000" r="50000" b="50000"/>
            </a:path>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latin typeface="+mj-lt"/>
              </a:rPr>
              <a:t>START</a:t>
            </a:r>
          </a:p>
        </p:txBody>
      </p:sp>
      <p:sp>
        <p:nvSpPr>
          <p:cNvPr id="3" name="Rectangle 2"/>
          <p:cNvSpPr/>
          <p:nvPr/>
        </p:nvSpPr>
        <p:spPr>
          <a:xfrm>
            <a:off x="5257758" y="1587459"/>
            <a:ext cx="1129243" cy="818080"/>
          </a:xfrm>
          <a:prstGeom prst="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l="50000" t="50000" r="50000" b="50000"/>
            </a:path>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400" dirty="0">
                <a:latin typeface="+mj-lt"/>
              </a:rPr>
              <a:t>Enter Your Name</a:t>
            </a:r>
          </a:p>
        </p:txBody>
      </p:sp>
      <p:sp>
        <p:nvSpPr>
          <p:cNvPr id="20" name="Rectangle 19"/>
          <p:cNvSpPr/>
          <p:nvPr/>
        </p:nvSpPr>
        <p:spPr>
          <a:xfrm>
            <a:off x="5256169" y="2727912"/>
            <a:ext cx="1129243" cy="818080"/>
          </a:xfrm>
          <a:prstGeom prst="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l="50000" t="50000" r="50000" b="50000"/>
            </a:path>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400" dirty="0">
                <a:latin typeface="+mj-lt"/>
              </a:rPr>
              <a:t>Display Name</a:t>
            </a:r>
          </a:p>
        </p:txBody>
      </p:sp>
      <p:sp>
        <p:nvSpPr>
          <p:cNvPr id="4" name="Diamond 3"/>
          <p:cNvSpPr/>
          <p:nvPr/>
        </p:nvSpPr>
        <p:spPr>
          <a:xfrm>
            <a:off x="5113846" y="3943898"/>
            <a:ext cx="1409503" cy="1409503"/>
          </a:xfrm>
          <a:prstGeom prst="diamond">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400" dirty="0">
                <a:latin typeface="+mj-lt"/>
              </a:rPr>
              <a:t>Go Again?</a:t>
            </a:r>
          </a:p>
        </p:txBody>
      </p:sp>
      <p:sp>
        <p:nvSpPr>
          <p:cNvPr id="22" name="Flowchart: Alternate Process 21"/>
          <p:cNvSpPr/>
          <p:nvPr/>
        </p:nvSpPr>
        <p:spPr>
          <a:xfrm>
            <a:off x="5051968" y="5835953"/>
            <a:ext cx="1533255" cy="656822"/>
          </a:xfrm>
          <a:prstGeom prst="flowChartAlternateProcess">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l="50000" t="50000" r="50000" b="50000"/>
            </a:path>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latin typeface="+mj-lt"/>
              </a:rPr>
              <a:t>END</a:t>
            </a:r>
          </a:p>
        </p:txBody>
      </p:sp>
      <p:cxnSp>
        <p:nvCxnSpPr>
          <p:cNvPr id="18" name="Straight Arrow Connector 17"/>
          <p:cNvCxnSpPr>
            <a:stCxn id="26" idx="2"/>
          </p:cNvCxnSpPr>
          <p:nvPr/>
        </p:nvCxnSpPr>
        <p:spPr>
          <a:xfrm>
            <a:off x="941741" y="3568260"/>
            <a:ext cx="4110228" cy="220198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26" idx="0"/>
            <a:endCxn id="2" idx="1"/>
          </p:cNvCxnSpPr>
          <p:nvPr/>
        </p:nvCxnSpPr>
        <p:spPr>
          <a:xfrm flipV="1">
            <a:off x="941741" y="839392"/>
            <a:ext cx="4110230" cy="189787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3536189" y="1370697"/>
            <a:ext cx="2219437" cy="1786037"/>
          </a:xfrm>
          <a:prstGeom prst="straightConnector1">
            <a:avLst/>
          </a:prstGeom>
          <a:ln w="28575">
            <a:solidFill>
              <a:srgbClr val="7030A0"/>
            </a:solidFill>
            <a:tailEnd type="triangle"/>
          </a:ln>
        </p:spPr>
        <p:style>
          <a:lnRef idx="1">
            <a:schemeClr val="accent2"/>
          </a:lnRef>
          <a:fillRef idx="0">
            <a:schemeClr val="accent2"/>
          </a:fillRef>
          <a:effectRef idx="0">
            <a:schemeClr val="accent2"/>
          </a:effectRef>
          <a:fontRef idx="minor">
            <a:schemeClr val="tx1"/>
          </a:fontRef>
        </p:style>
      </p:cxnSp>
      <p:cxnSp>
        <p:nvCxnSpPr>
          <p:cNvPr id="16" name="Straight Arrow Connector 15"/>
          <p:cNvCxnSpPr/>
          <p:nvPr/>
        </p:nvCxnSpPr>
        <p:spPr>
          <a:xfrm flipH="1">
            <a:off x="6293270" y="4890532"/>
            <a:ext cx="2749479" cy="39621"/>
          </a:xfrm>
          <a:prstGeom prst="straightConnector1">
            <a:avLst/>
          </a:prstGeom>
          <a:ln w="28575">
            <a:solidFill>
              <a:srgbClr val="00B050"/>
            </a:solidFill>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p:nvPr/>
        </p:nvCxnSpPr>
        <p:spPr>
          <a:xfrm flipH="1">
            <a:off x="6385412" y="2238499"/>
            <a:ext cx="2455768" cy="557065"/>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2" name="Straight Arrow Connector 11"/>
          <p:cNvCxnSpPr>
            <a:endCxn id="3" idx="3"/>
          </p:cNvCxnSpPr>
          <p:nvPr/>
        </p:nvCxnSpPr>
        <p:spPr>
          <a:xfrm flipH="1" flipV="1">
            <a:off x="6387001" y="1996499"/>
            <a:ext cx="2466054" cy="230125"/>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31" name="Straight Arrow Connector 30"/>
          <p:cNvCxnSpPr/>
          <p:nvPr/>
        </p:nvCxnSpPr>
        <p:spPr>
          <a:xfrm flipV="1">
            <a:off x="3536189" y="2566725"/>
            <a:ext cx="2175257" cy="590381"/>
          </a:xfrm>
          <a:prstGeom prst="straightConnector1">
            <a:avLst/>
          </a:prstGeom>
          <a:ln w="28575">
            <a:solidFill>
              <a:srgbClr val="7030A0"/>
            </a:solidFill>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a:stCxn id="2" idx="2"/>
            <a:endCxn id="3" idx="0"/>
          </p:cNvCxnSpPr>
          <p:nvPr/>
        </p:nvCxnSpPr>
        <p:spPr>
          <a:xfrm>
            <a:off x="5818599" y="1167803"/>
            <a:ext cx="3781" cy="419656"/>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11" name="Straight Arrow Connector 10"/>
          <p:cNvCxnSpPr>
            <a:stCxn id="3" idx="2"/>
            <a:endCxn id="20" idx="0"/>
          </p:cNvCxnSpPr>
          <p:nvPr/>
        </p:nvCxnSpPr>
        <p:spPr>
          <a:xfrm flipH="1">
            <a:off x="5820791" y="2405539"/>
            <a:ext cx="1589" cy="322373"/>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15" name="Straight Arrow Connector 14"/>
          <p:cNvCxnSpPr>
            <a:stCxn id="20" idx="2"/>
            <a:endCxn id="4" idx="0"/>
          </p:cNvCxnSpPr>
          <p:nvPr/>
        </p:nvCxnSpPr>
        <p:spPr>
          <a:xfrm flipH="1">
            <a:off x="5818598" y="3545992"/>
            <a:ext cx="2193" cy="397906"/>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25" name="Straight Arrow Connector 24"/>
          <p:cNvCxnSpPr>
            <a:stCxn id="4" idx="2"/>
            <a:endCxn id="22" idx="0"/>
          </p:cNvCxnSpPr>
          <p:nvPr/>
        </p:nvCxnSpPr>
        <p:spPr>
          <a:xfrm flipH="1">
            <a:off x="5818596" y="5353401"/>
            <a:ext cx="2" cy="482552"/>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47" name="Straight Connector 46"/>
          <p:cNvCxnSpPr>
            <a:stCxn id="4" idx="3"/>
          </p:cNvCxnSpPr>
          <p:nvPr/>
        </p:nvCxnSpPr>
        <p:spPr>
          <a:xfrm flipV="1">
            <a:off x="6523349" y="4648649"/>
            <a:ext cx="248600" cy="1"/>
          </a:xfrm>
          <a:prstGeom prst="line">
            <a:avLst/>
          </a:prstGeom>
          <a:ln>
            <a:solidFill>
              <a:schemeClr val="tx1"/>
            </a:solidFill>
          </a:ln>
        </p:spPr>
        <p:style>
          <a:lnRef idx="1">
            <a:schemeClr val="accent2"/>
          </a:lnRef>
          <a:fillRef idx="0">
            <a:schemeClr val="accent2"/>
          </a:fillRef>
          <a:effectRef idx="0">
            <a:schemeClr val="accent2"/>
          </a:effectRef>
          <a:fontRef idx="minor">
            <a:schemeClr val="tx1"/>
          </a:fontRef>
        </p:style>
      </p:cxnSp>
      <p:cxnSp>
        <p:nvCxnSpPr>
          <p:cNvPr id="49" name="Straight Connector 48"/>
          <p:cNvCxnSpPr/>
          <p:nvPr/>
        </p:nvCxnSpPr>
        <p:spPr>
          <a:xfrm flipV="1">
            <a:off x="6771949" y="1370697"/>
            <a:ext cx="0" cy="3277952"/>
          </a:xfrm>
          <a:prstGeom prst="line">
            <a:avLst/>
          </a:prstGeom>
          <a:ln>
            <a:solidFill>
              <a:schemeClr val="tx1"/>
            </a:solidFill>
          </a:ln>
        </p:spPr>
        <p:style>
          <a:lnRef idx="1">
            <a:schemeClr val="accent2"/>
          </a:lnRef>
          <a:fillRef idx="0">
            <a:schemeClr val="accent2"/>
          </a:fillRef>
          <a:effectRef idx="0">
            <a:schemeClr val="accent2"/>
          </a:effectRef>
          <a:fontRef idx="minor">
            <a:schemeClr val="tx1"/>
          </a:fontRef>
        </p:style>
      </p:cxnSp>
      <p:cxnSp>
        <p:nvCxnSpPr>
          <p:cNvPr id="51" name="Straight Arrow Connector 50"/>
          <p:cNvCxnSpPr/>
          <p:nvPr/>
        </p:nvCxnSpPr>
        <p:spPr>
          <a:xfrm flipH="1">
            <a:off x="5818597" y="1370697"/>
            <a:ext cx="953352" cy="0"/>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sp>
        <p:nvSpPr>
          <p:cNvPr id="56" name="TextBox 55"/>
          <p:cNvSpPr txBox="1"/>
          <p:nvPr/>
        </p:nvSpPr>
        <p:spPr>
          <a:xfrm>
            <a:off x="5631851" y="5479261"/>
            <a:ext cx="373488" cy="230832"/>
          </a:xfrm>
          <a:prstGeom prst="rect">
            <a:avLst/>
          </a:prstGeom>
          <a:solidFill>
            <a:schemeClr val="bg1"/>
          </a:solidFill>
          <a:ln>
            <a:solidFill>
              <a:schemeClr val="bg2"/>
            </a:solidFill>
          </a:ln>
        </p:spPr>
        <p:txBody>
          <a:bodyPr wrap="square" rtlCol="0" anchor="ctr" anchorCtr="1">
            <a:spAutoFit/>
          </a:bodyPr>
          <a:lstStyle/>
          <a:p>
            <a:r>
              <a:rPr lang="en-GB" sz="900" dirty="0">
                <a:latin typeface="+mj-lt"/>
              </a:rPr>
              <a:t>NO</a:t>
            </a:r>
          </a:p>
        </p:txBody>
      </p:sp>
      <p:sp>
        <p:nvSpPr>
          <p:cNvPr id="59" name="TextBox 58"/>
          <p:cNvSpPr txBox="1"/>
          <p:nvPr/>
        </p:nvSpPr>
        <p:spPr>
          <a:xfrm>
            <a:off x="6587039" y="2861915"/>
            <a:ext cx="373488" cy="230832"/>
          </a:xfrm>
          <a:prstGeom prst="rect">
            <a:avLst/>
          </a:prstGeom>
          <a:solidFill>
            <a:schemeClr val="bg1"/>
          </a:solidFill>
          <a:ln>
            <a:solidFill>
              <a:schemeClr val="bg2"/>
            </a:solidFill>
          </a:ln>
        </p:spPr>
        <p:txBody>
          <a:bodyPr wrap="square" rtlCol="0" anchor="ctr" anchorCtr="1">
            <a:spAutoFit/>
          </a:bodyPr>
          <a:lstStyle/>
          <a:p>
            <a:r>
              <a:rPr lang="en-GB" sz="900" dirty="0">
                <a:latin typeface="+mj-lt"/>
              </a:rPr>
              <a:t>YES</a:t>
            </a:r>
          </a:p>
        </p:txBody>
      </p:sp>
    </p:spTree>
    <p:extLst>
      <p:ext uri="{BB962C8B-B14F-4D97-AF65-F5344CB8AC3E}">
        <p14:creationId xmlns:p14="http://schemas.microsoft.com/office/powerpoint/2010/main" val="2242038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37" grpId="0" animBg="1"/>
      <p:bldP spid="41" grpId="0" animBg="1"/>
      <p:bldP spid="4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GB" sz="2400" dirty="0">
                <a:latin typeface="+mj-lt"/>
              </a:rPr>
              <a:t>It’s always good practice to use pseudocode and flow diagrams to design a computer program</a:t>
            </a:r>
          </a:p>
          <a:p>
            <a:pPr lvl="1"/>
            <a:r>
              <a:rPr lang="en-GB" sz="2000" dirty="0">
                <a:latin typeface="+mj-lt"/>
              </a:rPr>
              <a:t>It’ll show what problems need solving to make the program</a:t>
            </a:r>
          </a:p>
          <a:p>
            <a:pPr lvl="1"/>
            <a:r>
              <a:rPr lang="en-GB" sz="2000" dirty="0">
                <a:latin typeface="+mj-lt"/>
              </a:rPr>
              <a:t>It’ll show you how to structure the code</a:t>
            </a:r>
          </a:p>
          <a:p>
            <a:pPr lvl="1"/>
            <a:r>
              <a:rPr lang="en-GB" sz="2000" dirty="0">
                <a:latin typeface="+mj-lt"/>
              </a:rPr>
              <a:t>It makes it easier to make changes and corrections if things go wrong</a:t>
            </a:r>
          </a:p>
          <a:p>
            <a:pPr lvl="1"/>
            <a:r>
              <a:rPr lang="en-GB" sz="2000" dirty="0">
                <a:latin typeface="+mj-lt"/>
              </a:rPr>
              <a:t>This is especially useful for larger, more complex programs</a:t>
            </a:r>
          </a:p>
          <a:p>
            <a:pPr marL="457200" lvl="1" indent="0">
              <a:buNone/>
            </a:pPr>
            <a:endParaRPr lang="en-GB" sz="2000" dirty="0">
              <a:latin typeface="+mj-lt"/>
            </a:endParaRPr>
          </a:p>
          <a:p>
            <a:r>
              <a:rPr lang="en-GB" sz="2400" dirty="0">
                <a:latin typeface="+mj-lt"/>
              </a:rPr>
              <a:t>We’ll be using these methods more and more as we go along, to accompany the exercises </a:t>
            </a:r>
          </a:p>
          <a:p>
            <a:pPr lvl="1"/>
            <a:r>
              <a:rPr lang="en-GB" sz="2000" dirty="0">
                <a:latin typeface="+mj-lt"/>
              </a:rPr>
              <a:t>You’ll find these methods handy for when you learn class and inheritance diagrams for C++</a:t>
            </a:r>
          </a:p>
          <a:p>
            <a:pPr lvl="1"/>
            <a:r>
              <a:rPr lang="en-GB" sz="2000" dirty="0">
                <a:latin typeface="+mj-lt"/>
              </a:rPr>
              <a:t>It’ll also get you in the correct frame of mind for programming and will help you to think more logically</a:t>
            </a:r>
          </a:p>
        </p:txBody>
      </p:sp>
      <p:sp>
        <p:nvSpPr>
          <p:cNvPr id="3" name="Title 2"/>
          <p:cNvSpPr>
            <a:spLocks noGrp="1"/>
          </p:cNvSpPr>
          <p:nvPr>
            <p:ph type="title"/>
          </p:nvPr>
        </p:nvSpPr>
        <p:spPr>
          <a:xfrm>
            <a:off x="1562100" y="313609"/>
            <a:ext cx="9029700" cy="1325563"/>
          </a:xfrm>
        </p:spPr>
        <p:txBody>
          <a:bodyPr/>
          <a:lstStyle/>
          <a:p>
            <a:r>
              <a:rPr lang="en-GB" dirty="0"/>
              <a:t>Conclusions and exercises</a:t>
            </a:r>
          </a:p>
        </p:txBody>
      </p:sp>
    </p:spTree>
    <p:extLst>
      <p:ext uri="{BB962C8B-B14F-4D97-AF65-F5344CB8AC3E}">
        <p14:creationId xmlns:p14="http://schemas.microsoft.com/office/powerpoint/2010/main" val="2385167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30532" y="1763485"/>
            <a:ext cx="9791700" cy="3865419"/>
          </a:xfrm>
        </p:spPr>
        <p:txBody>
          <a:bodyPr/>
          <a:lstStyle/>
          <a:p>
            <a:r>
              <a:rPr lang="en-GB" sz="2400" dirty="0">
                <a:latin typeface="+mj-lt"/>
              </a:rPr>
              <a:t>Exercise 1: Try to create a flow diagram for the ‘making a cup of tea’ pseudocode</a:t>
            </a:r>
          </a:p>
          <a:p>
            <a:endParaRPr lang="en-GB" sz="2400" dirty="0">
              <a:latin typeface="+mj-lt"/>
            </a:endParaRPr>
          </a:p>
          <a:p>
            <a:r>
              <a:rPr lang="en-GB" sz="2400" dirty="0">
                <a:latin typeface="+mj-lt"/>
              </a:rPr>
              <a:t>Exercise 2: Choose 1:- Either tying your shoelaces, or riding a bike</a:t>
            </a:r>
          </a:p>
          <a:p>
            <a:pPr lvl="1"/>
            <a:r>
              <a:rPr lang="en-GB" sz="2000" dirty="0">
                <a:latin typeface="+mj-lt"/>
              </a:rPr>
              <a:t>Exercise 2a: Create pseudocode for your chosen task</a:t>
            </a:r>
          </a:p>
          <a:p>
            <a:pPr lvl="1"/>
            <a:r>
              <a:rPr lang="en-GB" sz="2000" dirty="0">
                <a:latin typeface="+mj-lt"/>
              </a:rPr>
              <a:t>Exercise 2b: Refine the pseudocode, using stepwise refinement (remember to use your own judgement on the amount of detail to add).</a:t>
            </a:r>
          </a:p>
          <a:p>
            <a:pPr lvl="1"/>
            <a:endParaRPr lang="en-GB" sz="2000" dirty="0">
              <a:latin typeface="+mj-lt"/>
            </a:endParaRPr>
          </a:p>
          <a:p>
            <a:r>
              <a:rPr lang="en-GB" sz="2400" dirty="0">
                <a:latin typeface="+mj-lt"/>
              </a:rPr>
              <a:t>Exercise 3: Create a flow diagram for your chosen task, using the pseudocode and stepwise refinement as a guide</a:t>
            </a:r>
          </a:p>
          <a:p>
            <a:pPr lvl="1"/>
            <a:endParaRPr lang="en-GB" dirty="0">
              <a:latin typeface="+mj-lt"/>
            </a:endParaRPr>
          </a:p>
        </p:txBody>
      </p:sp>
    </p:spTree>
    <p:extLst>
      <p:ext uri="{BB962C8B-B14F-4D97-AF65-F5344CB8AC3E}">
        <p14:creationId xmlns:p14="http://schemas.microsoft.com/office/powerpoint/2010/main" val="2657620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1562100" y="1641556"/>
            <a:ext cx="9791700" cy="5032375"/>
          </a:xfrm>
        </p:spPr>
        <p:txBody>
          <a:bodyPr>
            <a:normAutofit fontScale="92500" lnSpcReduction="10000"/>
          </a:bodyPr>
          <a:lstStyle/>
          <a:p>
            <a:pPr lvl="0"/>
            <a:r>
              <a:rPr lang="en-US" sz="2400" dirty="0">
                <a:latin typeface="+mj-lt"/>
              </a:rPr>
              <a:t>To briefly explain what C programming is compared to C++</a:t>
            </a:r>
          </a:p>
          <a:p>
            <a:pPr marL="0" lvl="0" indent="0">
              <a:buNone/>
            </a:pPr>
            <a:endParaRPr lang="en-US" sz="2400" dirty="0">
              <a:latin typeface="+mj-lt"/>
            </a:endParaRPr>
          </a:p>
          <a:p>
            <a:pPr lvl="0"/>
            <a:r>
              <a:rPr lang="en-US" sz="2400" dirty="0">
                <a:latin typeface="+mj-lt"/>
              </a:rPr>
              <a:t>Why start with C?</a:t>
            </a:r>
          </a:p>
          <a:p>
            <a:pPr marL="0" lvl="0" indent="0">
              <a:buNone/>
            </a:pPr>
            <a:endParaRPr lang="en-US" sz="2400" dirty="0">
              <a:latin typeface="+mj-lt"/>
            </a:endParaRPr>
          </a:p>
          <a:p>
            <a:pPr lvl="0"/>
            <a:r>
              <a:rPr lang="en-US" sz="2400" dirty="0">
                <a:latin typeface="+mj-lt"/>
              </a:rPr>
              <a:t>What is pseudocode?</a:t>
            </a:r>
          </a:p>
          <a:p>
            <a:pPr lvl="1"/>
            <a:r>
              <a:rPr lang="en-US" sz="2000" dirty="0">
                <a:latin typeface="+mj-lt"/>
              </a:rPr>
              <a:t>Pseudocode example</a:t>
            </a:r>
          </a:p>
          <a:p>
            <a:pPr marL="457200" lvl="1" indent="0">
              <a:buNone/>
            </a:pPr>
            <a:endParaRPr lang="en-US" sz="2000" dirty="0">
              <a:latin typeface="+mj-lt"/>
            </a:endParaRPr>
          </a:p>
          <a:p>
            <a:r>
              <a:rPr lang="en-US" sz="2400" dirty="0">
                <a:latin typeface="+mj-lt"/>
              </a:rPr>
              <a:t>Stepwise refinement</a:t>
            </a:r>
          </a:p>
          <a:p>
            <a:pPr lvl="1"/>
            <a:r>
              <a:rPr lang="en-US" sz="2000" dirty="0">
                <a:latin typeface="+mj-lt"/>
              </a:rPr>
              <a:t>Example based on pseudocode</a:t>
            </a:r>
          </a:p>
          <a:p>
            <a:pPr marL="457200" lvl="1" indent="0">
              <a:buNone/>
            </a:pPr>
            <a:endParaRPr lang="en-US" sz="2000" dirty="0">
              <a:latin typeface="+mj-lt"/>
            </a:endParaRPr>
          </a:p>
          <a:p>
            <a:r>
              <a:rPr lang="en-US" sz="2400" dirty="0">
                <a:latin typeface="+mj-lt"/>
              </a:rPr>
              <a:t>What are flow diagrams?</a:t>
            </a:r>
          </a:p>
          <a:p>
            <a:pPr lvl="1"/>
            <a:r>
              <a:rPr lang="en-US" sz="2000" dirty="0">
                <a:latin typeface="+mj-lt"/>
              </a:rPr>
              <a:t>Simple example</a:t>
            </a:r>
          </a:p>
          <a:p>
            <a:pPr marL="457200" lvl="1" indent="0">
              <a:buNone/>
            </a:pPr>
            <a:endParaRPr lang="en-US" sz="2000" dirty="0">
              <a:latin typeface="+mj-lt"/>
            </a:endParaRPr>
          </a:p>
          <a:p>
            <a:r>
              <a:rPr lang="en-US" sz="2400" dirty="0">
                <a:latin typeface="+mj-lt"/>
              </a:rPr>
              <a:t>Some exercises to complete</a:t>
            </a:r>
          </a:p>
          <a:p>
            <a:endParaRPr lang="en-US" dirty="0">
              <a:latin typeface="+mj-lt"/>
            </a:endParaRPr>
          </a:p>
          <a:p>
            <a:pPr marL="457200" lvl="1" indent="0">
              <a:buNone/>
            </a:pPr>
            <a:endParaRPr lang="en-US" dirty="0">
              <a:latin typeface="+mj-lt"/>
            </a:endParaRPr>
          </a:p>
        </p:txBody>
      </p:sp>
      <p:sp>
        <p:nvSpPr>
          <p:cNvPr id="13" name="Title 12"/>
          <p:cNvSpPr>
            <a:spLocks noGrp="1"/>
          </p:cNvSpPr>
          <p:nvPr>
            <p:ph type="title"/>
          </p:nvPr>
        </p:nvSpPr>
        <p:spPr>
          <a:xfrm>
            <a:off x="1562100" y="315993"/>
            <a:ext cx="9029700" cy="1325563"/>
          </a:xfrm>
        </p:spPr>
        <p:txBody>
          <a:bodyPr/>
          <a:lstStyle/>
          <a:p>
            <a:r>
              <a:rPr lang="en-US" dirty="0"/>
              <a:t>Aims - </a:t>
            </a:r>
          </a:p>
        </p:txBody>
      </p:sp>
    </p:spTree>
    <p:extLst>
      <p:ext uri="{BB962C8B-B14F-4D97-AF65-F5344CB8AC3E}">
        <p14:creationId xmlns:p14="http://schemas.microsoft.com/office/powerpoint/2010/main" val="2364934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GB" sz="2000" dirty="0">
                <a:latin typeface="+mj-lt"/>
              </a:rPr>
              <a:t>Programming is a way of getting the computer to solve problems in a logical way, using a set of instructions, formulas and functions</a:t>
            </a:r>
          </a:p>
          <a:p>
            <a:endParaRPr lang="en-GB" sz="2000" dirty="0">
              <a:latin typeface="+mj-lt"/>
            </a:endParaRPr>
          </a:p>
          <a:p>
            <a:r>
              <a:rPr lang="en-GB" sz="2000" dirty="0">
                <a:latin typeface="+mj-lt"/>
              </a:rPr>
              <a:t>C is known as a procedural language. Basically, the code starts at the top of the page and is executed from top to bottom in order</a:t>
            </a:r>
          </a:p>
          <a:p>
            <a:pPr lvl="1"/>
            <a:r>
              <a:rPr lang="en-GB" sz="1800" dirty="0">
                <a:latin typeface="+mj-lt"/>
              </a:rPr>
              <a:t>As we progress we’ll see that it’s possible to send the computer back to previously executed code, or to skip whole sections entirely, depending on the circumstances</a:t>
            </a:r>
          </a:p>
          <a:p>
            <a:pPr lvl="1"/>
            <a:endParaRPr lang="en-GB" sz="1800" dirty="0">
              <a:latin typeface="+mj-lt"/>
            </a:endParaRPr>
          </a:p>
          <a:p>
            <a:r>
              <a:rPr lang="en-GB" sz="2000" dirty="0">
                <a:latin typeface="+mj-lt"/>
              </a:rPr>
              <a:t> C++ is an extension of C (the ‘++’ means +1 in C, so C++ is actually C+1)</a:t>
            </a:r>
          </a:p>
          <a:p>
            <a:pPr marL="0" indent="0">
              <a:buNone/>
            </a:pPr>
            <a:endParaRPr lang="en-GB" sz="2000" dirty="0">
              <a:latin typeface="+mj-lt"/>
            </a:endParaRPr>
          </a:p>
          <a:p>
            <a:r>
              <a:rPr lang="en-GB" sz="2000" dirty="0">
                <a:latin typeface="+mj-lt"/>
              </a:rPr>
              <a:t>C++ uses all of the concepts in C, but primarily executes code using objects created from classes</a:t>
            </a:r>
          </a:p>
          <a:p>
            <a:pPr lvl="1"/>
            <a:r>
              <a:rPr lang="en-GB" sz="1600" dirty="0">
                <a:latin typeface="+mj-lt"/>
              </a:rPr>
              <a:t>This allows for better management of memory amongst other things</a:t>
            </a:r>
          </a:p>
          <a:p>
            <a:pPr lvl="1"/>
            <a:r>
              <a:rPr lang="en-GB" sz="1600" dirty="0">
                <a:latin typeface="+mj-lt"/>
              </a:rPr>
              <a:t>We will go over this in more detail in Unit 15</a:t>
            </a:r>
          </a:p>
          <a:p>
            <a:endParaRPr lang="en-GB" sz="2000" dirty="0">
              <a:latin typeface="+mj-lt"/>
            </a:endParaRPr>
          </a:p>
          <a:p>
            <a:r>
              <a:rPr lang="en-GB" sz="2000" dirty="0">
                <a:latin typeface="+mj-lt"/>
              </a:rPr>
              <a:t>It’s wise to note here that a computer WILL do EXACTLY what you tell it. We’ll cover this in more detail as we go. Just bear this in mind for now.</a:t>
            </a:r>
          </a:p>
        </p:txBody>
      </p:sp>
      <p:sp>
        <p:nvSpPr>
          <p:cNvPr id="3" name="Title 2"/>
          <p:cNvSpPr>
            <a:spLocks noGrp="1"/>
          </p:cNvSpPr>
          <p:nvPr>
            <p:ph type="title"/>
          </p:nvPr>
        </p:nvSpPr>
        <p:spPr>
          <a:xfrm>
            <a:off x="1562100" y="339367"/>
            <a:ext cx="9029700" cy="1325563"/>
          </a:xfrm>
        </p:spPr>
        <p:txBody>
          <a:bodyPr/>
          <a:lstStyle/>
          <a:p>
            <a:r>
              <a:rPr lang="en-GB" dirty="0"/>
              <a:t>What are C and C++?</a:t>
            </a:r>
          </a:p>
        </p:txBody>
      </p:sp>
    </p:spTree>
    <p:extLst>
      <p:ext uri="{BB962C8B-B14F-4D97-AF65-F5344CB8AC3E}">
        <p14:creationId xmlns:p14="http://schemas.microsoft.com/office/powerpoint/2010/main" val="3071847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latin typeface="+mj-lt"/>
              </a:rPr>
              <a:t>As I explained previously, C++ is an extension of C</a:t>
            </a:r>
          </a:p>
          <a:p>
            <a:endParaRPr lang="en-GB" dirty="0">
              <a:latin typeface="+mj-lt"/>
            </a:endParaRPr>
          </a:p>
          <a:p>
            <a:r>
              <a:rPr lang="en-GB" dirty="0">
                <a:latin typeface="+mj-lt"/>
              </a:rPr>
              <a:t>Therefore it makes perfect sense to start with C</a:t>
            </a:r>
          </a:p>
          <a:p>
            <a:pPr lvl="1"/>
            <a:r>
              <a:rPr lang="en-GB" dirty="0">
                <a:latin typeface="+mj-lt"/>
              </a:rPr>
              <a:t>You can learn all of the concepts of C without confusing yourself with the more advanced features of C++</a:t>
            </a:r>
          </a:p>
          <a:p>
            <a:pPr lvl="1"/>
            <a:r>
              <a:rPr lang="en-GB" dirty="0">
                <a:latin typeface="+mj-lt"/>
              </a:rPr>
              <a:t>When you start to learn C++, those advanced features will make a lot more sense, as you’ll have a sound background in programming, as well as those concepts used in C</a:t>
            </a:r>
          </a:p>
        </p:txBody>
      </p:sp>
      <p:sp>
        <p:nvSpPr>
          <p:cNvPr id="3" name="Title 2"/>
          <p:cNvSpPr>
            <a:spLocks noGrp="1"/>
          </p:cNvSpPr>
          <p:nvPr>
            <p:ph type="title"/>
          </p:nvPr>
        </p:nvSpPr>
        <p:spPr>
          <a:xfrm>
            <a:off x="1562100" y="403761"/>
            <a:ext cx="9029700" cy="1325563"/>
          </a:xfrm>
        </p:spPr>
        <p:txBody>
          <a:bodyPr/>
          <a:lstStyle/>
          <a:p>
            <a:r>
              <a:rPr lang="en-GB" dirty="0"/>
              <a:t>Why start with C</a:t>
            </a:r>
          </a:p>
        </p:txBody>
      </p:sp>
    </p:spTree>
    <p:extLst>
      <p:ext uri="{BB962C8B-B14F-4D97-AF65-F5344CB8AC3E}">
        <p14:creationId xmlns:p14="http://schemas.microsoft.com/office/powerpoint/2010/main" val="3957027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GB" sz="2400" dirty="0">
                <a:latin typeface="+mj-lt"/>
              </a:rPr>
              <a:t>Pseudocode is a way of designing how your program will work</a:t>
            </a:r>
          </a:p>
          <a:p>
            <a:pPr marL="0" indent="0">
              <a:buNone/>
            </a:pPr>
            <a:endParaRPr lang="en-GB" sz="2400" dirty="0">
              <a:latin typeface="+mj-lt"/>
            </a:endParaRPr>
          </a:p>
          <a:p>
            <a:r>
              <a:rPr lang="en-GB" sz="2400" dirty="0">
                <a:latin typeface="+mj-lt"/>
              </a:rPr>
              <a:t>Pseudocode literally means ‘false code’</a:t>
            </a:r>
          </a:p>
          <a:p>
            <a:pPr marL="0" indent="0">
              <a:buNone/>
            </a:pPr>
            <a:endParaRPr lang="en-GB" sz="2400" dirty="0">
              <a:latin typeface="+mj-lt"/>
            </a:endParaRPr>
          </a:p>
          <a:p>
            <a:r>
              <a:rPr lang="en-GB" sz="2400" dirty="0">
                <a:latin typeface="+mj-lt"/>
              </a:rPr>
              <a:t>It is basically a sequence of steps written in plain English, that solve a problem</a:t>
            </a:r>
          </a:p>
          <a:p>
            <a:pPr marL="0" indent="0">
              <a:buNone/>
            </a:pPr>
            <a:endParaRPr lang="en-GB" sz="2400" dirty="0">
              <a:latin typeface="+mj-lt"/>
            </a:endParaRPr>
          </a:p>
          <a:p>
            <a:r>
              <a:rPr lang="en-GB" sz="2400" dirty="0">
                <a:latin typeface="+mj-lt"/>
              </a:rPr>
              <a:t>As it’s written in plain English, it would not work by itself if put into a program, but could be applied to any programming language you want to use</a:t>
            </a:r>
          </a:p>
          <a:p>
            <a:pPr marL="0" indent="0">
              <a:buNone/>
            </a:pPr>
            <a:endParaRPr lang="en-GB" sz="2400" dirty="0">
              <a:latin typeface="+mj-lt"/>
            </a:endParaRPr>
          </a:p>
          <a:p>
            <a:r>
              <a:rPr lang="en-GB" sz="2400" dirty="0">
                <a:latin typeface="+mj-lt"/>
              </a:rPr>
              <a:t>Pseudocode could be used to solve any problem, as we’ll see on the next page</a:t>
            </a:r>
          </a:p>
        </p:txBody>
      </p:sp>
      <p:sp>
        <p:nvSpPr>
          <p:cNvPr id="3" name="Title 2"/>
          <p:cNvSpPr>
            <a:spLocks noGrp="1"/>
          </p:cNvSpPr>
          <p:nvPr>
            <p:ph type="title"/>
          </p:nvPr>
        </p:nvSpPr>
        <p:spPr>
          <a:xfrm>
            <a:off x="1562100" y="210578"/>
            <a:ext cx="9029700" cy="1325563"/>
          </a:xfrm>
        </p:spPr>
        <p:txBody>
          <a:bodyPr/>
          <a:lstStyle/>
          <a:p>
            <a:r>
              <a:rPr lang="en-GB" dirty="0"/>
              <a:t>What is pseudocode?</a:t>
            </a:r>
          </a:p>
        </p:txBody>
      </p:sp>
    </p:spTree>
    <p:extLst>
      <p:ext uri="{BB962C8B-B14F-4D97-AF65-F5344CB8AC3E}">
        <p14:creationId xmlns:p14="http://schemas.microsoft.com/office/powerpoint/2010/main" val="4191372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62100" y="1282535"/>
            <a:ext cx="9791700" cy="5207330"/>
          </a:xfrm>
        </p:spPr>
        <p:txBody>
          <a:bodyPr>
            <a:noAutofit/>
          </a:bodyPr>
          <a:lstStyle/>
          <a:p>
            <a:r>
              <a:rPr lang="en-GB" sz="1800" dirty="0">
                <a:latin typeface="+mj-lt"/>
              </a:rPr>
              <a:t>How to make a cup of tea -</a:t>
            </a:r>
          </a:p>
          <a:p>
            <a:pPr lvl="1"/>
            <a:r>
              <a:rPr lang="en-GB" sz="1600" dirty="0">
                <a:latin typeface="+mj-lt"/>
              </a:rPr>
              <a:t>Step 1:</a:t>
            </a:r>
          </a:p>
          <a:p>
            <a:pPr lvl="2"/>
            <a:r>
              <a:rPr lang="en-GB" sz="1400" dirty="0">
                <a:latin typeface="+mj-lt"/>
              </a:rPr>
              <a:t> Fill the kettle with water</a:t>
            </a:r>
          </a:p>
          <a:p>
            <a:pPr lvl="1"/>
            <a:r>
              <a:rPr lang="en-GB" sz="1600" dirty="0">
                <a:latin typeface="+mj-lt"/>
              </a:rPr>
              <a:t>Step 2: </a:t>
            </a:r>
          </a:p>
          <a:p>
            <a:pPr lvl="2"/>
            <a:r>
              <a:rPr lang="en-GB" sz="1400" dirty="0">
                <a:latin typeface="+mj-lt"/>
              </a:rPr>
              <a:t>Plug the kettle in and switch it on</a:t>
            </a:r>
          </a:p>
          <a:p>
            <a:pPr lvl="1"/>
            <a:r>
              <a:rPr lang="en-GB" sz="1600" dirty="0">
                <a:latin typeface="+mj-lt"/>
              </a:rPr>
              <a:t>Step 3: </a:t>
            </a:r>
          </a:p>
          <a:p>
            <a:pPr lvl="2"/>
            <a:r>
              <a:rPr lang="en-GB" sz="1400" dirty="0">
                <a:latin typeface="+mj-lt"/>
              </a:rPr>
              <a:t>While the kettle’s boiling, put tea in a mug, with milk if you prefer</a:t>
            </a:r>
          </a:p>
          <a:p>
            <a:pPr lvl="1"/>
            <a:r>
              <a:rPr lang="en-GB" sz="1600" dirty="0">
                <a:latin typeface="+mj-lt"/>
              </a:rPr>
              <a:t>Step 4: </a:t>
            </a:r>
          </a:p>
          <a:p>
            <a:pPr lvl="2"/>
            <a:r>
              <a:rPr lang="en-GB" sz="1400" dirty="0">
                <a:latin typeface="+mj-lt"/>
              </a:rPr>
              <a:t>Once the water is boiled fill the mug with boiling water</a:t>
            </a:r>
          </a:p>
          <a:p>
            <a:pPr lvl="1"/>
            <a:r>
              <a:rPr lang="en-GB" sz="1600" dirty="0">
                <a:latin typeface="+mj-lt"/>
              </a:rPr>
              <a:t>Step 5: </a:t>
            </a:r>
          </a:p>
          <a:p>
            <a:pPr lvl="2"/>
            <a:r>
              <a:rPr lang="en-GB" sz="1400" dirty="0">
                <a:latin typeface="+mj-lt"/>
              </a:rPr>
              <a:t>Once the tea is brewed to perfection remove tea bag and place it in the compost bin</a:t>
            </a:r>
          </a:p>
          <a:p>
            <a:pPr lvl="1"/>
            <a:r>
              <a:rPr lang="en-GB" sz="1600" dirty="0">
                <a:latin typeface="+mj-lt"/>
              </a:rPr>
              <a:t>Step 6: </a:t>
            </a:r>
          </a:p>
          <a:p>
            <a:pPr lvl="2"/>
            <a:r>
              <a:rPr lang="en-GB" sz="1400" dirty="0">
                <a:latin typeface="+mj-lt"/>
              </a:rPr>
              <a:t>Add sugar if desired and stir with a spoon</a:t>
            </a:r>
          </a:p>
          <a:p>
            <a:endParaRPr lang="en-GB" sz="2400" dirty="0">
              <a:latin typeface="+mj-lt"/>
            </a:endParaRPr>
          </a:p>
          <a:p>
            <a:r>
              <a:rPr lang="en-GB" sz="2000" dirty="0">
                <a:latin typeface="+mj-lt"/>
              </a:rPr>
              <a:t>And that’s it really, but it still doesn’t solve the problem…</a:t>
            </a:r>
          </a:p>
        </p:txBody>
      </p:sp>
      <p:sp>
        <p:nvSpPr>
          <p:cNvPr id="3" name="Title 2"/>
          <p:cNvSpPr>
            <a:spLocks noGrp="1"/>
          </p:cNvSpPr>
          <p:nvPr>
            <p:ph type="title"/>
          </p:nvPr>
        </p:nvSpPr>
        <p:spPr>
          <a:xfrm>
            <a:off x="1562100" y="146184"/>
            <a:ext cx="9029700" cy="1012413"/>
          </a:xfrm>
        </p:spPr>
        <p:txBody>
          <a:bodyPr/>
          <a:lstStyle/>
          <a:p>
            <a:r>
              <a:rPr lang="en-GB" dirty="0"/>
              <a:t>Pseudocode example</a:t>
            </a:r>
          </a:p>
        </p:txBody>
      </p:sp>
    </p:spTree>
    <p:extLst>
      <p:ext uri="{BB962C8B-B14F-4D97-AF65-F5344CB8AC3E}">
        <p14:creationId xmlns:p14="http://schemas.microsoft.com/office/powerpoint/2010/main" val="3165526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GB" dirty="0">
                <a:latin typeface="+mj-lt"/>
              </a:rPr>
              <a:t>Stepwise refinement is a way of taking each step of your pseudocode and breaking that down into smaller, more detailed steps.</a:t>
            </a:r>
          </a:p>
          <a:p>
            <a:endParaRPr lang="en-GB" dirty="0">
              <a:latin typeface="+mj-lt"/>
            </a:endParaRPr>
          </a:p>
          <a:p>
            <a:r>
              <a:rPr lang="en-GB" dirty="0">
                <a:latin typeface="+mj-lt"/>
              </a:rPr>
              <a:t>For example, was the kettle plugged in to start? If so, we need to unplug it first before filling it with water.</a:t>
            </a:r>
          </a:p>
          <a:p>
            <a:endParaRPr lang="en-GB" dirty="0">
              <a:latin typeface="+mj-lt"/>
            </a:endParaRPr>
          </a:p>
          <a:p>
            <a:r>
              <a:rPr lang="en-GB" dirty="0">
                <a:latin typeface="+mj-lt"/>
              </a:rPr>
              <a:t>But wait, did the kettle have enough water to start with? If it did, then why bother with step 1 at all?</a:t>
            </a:r>
          </a:p>
          <a:p>
            <a:endParaRPr lang="en-GB" dirty="0">
              <a:latin typeface="+mj-lt"/>
            </a:endParaRPr>
          </a:p>
          <a:p>
            <a:r>
              <a:rPr lang="en-GB" dirty="0">
                <a:latin typeface="+mj-lt"/>
              </a:rPr>
              <a:t>Remember, the computer will do exactly what you tell it, so if you miss some bits, the program may not work at all!</a:t>
            </a:r>
          </a:p>
          <a:p>
            <a:endParaRPr lang="en-GB" dirty="0">
              <a:latin typeface="+mj-lt"/>
            </a:endParaRPr>
          </a:p>
          <a:p>
            <a:r>
              <a:rPr lang="en-GB" dirty="0">
                <a:latin typeface="+mj-lt"/>
              </a:rPr>
              <a:t>Of course there’s no right or wrong way to do this, you’ll have to use your own judgement as to how much detail to go into, when refining your pseudocode –</a:t>
            </a:r>
          </a:p>
          <a:p>
            <a:pPr lvl="1"/>
            <a:r>
              <a:rPr lang="en-GB" dirty="0">
                <a:latin typeface="+mj-lt"/>
              </a:rPr>
              <a:t>This will become apparent as you learn C; you’ll know what details to add to make the features work in the code</a:t>
            </a:r>
          </a:p>
        </p:txBody>
      </p:sp>
      <p:sp>
        <p:nvSpPr>
          <p:cNvPr id="3" name="Title 2"/>
          <p:cNvSpPr>
            <a:spLocks noGrp="1"/>
          </p:cNvSpPr>
          <p:nvPr>
            <p:ph type="title"/>
          </p:nvPr>
        </p:nvSpPr>
        <p:spPr>
          <a:xfrm>
            <a:off x="1562100" y="403761"/>
            <a:ext cx="9029700" cy="1325563"/>
          </a:xfrm>
        </p:spPr>
        <p:txBody>
          <a:bodyPr/>
          <a:lstStyle/>
          <a:p>
            <a:r>
              <a:rPr lang="en-GB" dirty="0"/>
              <a:t>Stepwise refinement</a:t>
            </a:r>
          </a:p>
        </p:txBody>
      </p:sp>
    </p:spTree>
    <p:extLst>
      <p:ext uri="{BB962C8B-B14F-4D97-AF65-F5344CB8AC3E}">
        <p14:creationId xmlns:p14="http://schemas.microsoft.com/office/powerpoint/2010/main" val="3628937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62100" y="1825625"/>
            <a:ext cx="9791700" cy="4937372"/>
          </a:xfrm>
        </p:spPr>
        <p:txBody>
          <a:bodyPr>
            <a:normAutofit fontScale="77500" lnSpcReduction="20000"/>
          </a:bodyPr>
          <a:lstStyle/>
          <a:p>
            <a:r>
              <a:rPr lang="en-GB" sz="2100" dirty="0">
                <a:latin typeface="+mj-lt"/>
              </a:rPr>
              <a:t>Ok then, let’s go back to our steps for making a cup of tea…</a:t>
            </a:r>
          </a:p>
          <a:p>
            <a:pPr lvl="1"/>
            <a:r>
              <a:rPr lang="en-GB" b="1" dirty="0">
                <a:latin typeface="+mj-lt"/>
              </a:rPr>
              <a:t>Step1: Fill the kettle with water</a:t>
            </a:r>
          </a:p>
          <a:p>
            <a:pPr lvl="2"/>
            <a:r>
              <a:rPr lang="en-GB" sz="1900" dirty="0">
                <a:latin typeface="+mj-lt"/>
              </a:rPr>
              <a:t>1a: If the kettle has water already, then skip step 1</a:t>
            </a:r>
          </a:p>
          <a:p>
            <a:pPr lvl="2"/>
            <a:r>
              <a:rPr lang="en-GB" sz="1900" dirty="0">
                <a:latin typeface="+mj-lt"/>
              </a:rPr>
              <a:t>1b: If the kettle doesn’t have water then</a:t>
            </a:r>
          </a:p>
          <a:p>
            <a:pPr lvl="3"/>
            <a:r>
              <a:rPr lang="en-GB" sz="1600" dirty="0">
                <a:latin typeface="+mj-lt"/>
              </a:rPr>
              <a:t>If the kettle is plugged in, switch off the power and unplug</a:t>
            </a:r>
          </a:p>
          <a:p>
            <a:pPr lvl="3"/>
            <a:r>
              <a:rPr lang="en-GB" sz="1600" dirty="0">
                <a:latin typeface="+mj-lt"/>
              </a:rPr>
              <a:t>Pick the kettle up and move over to the sink</a:t>
            </a:r>
          </a:p>
          <a:p>
            <a:pPr lvl="3"/>
            <a:r>
              <a:rPr lang="en-GB" sz="1600" dirty="0">
                <a:latin typeface="+mj-lt"/>
              </a:rPr>
              <a:t>Open the lid and place under the tap</a:t>
            </a:r>
          </a:p>
          <a:p>
            <a:pPr lvl="3"/>
            <a:r>
              <a:rPr lang="en-GB" sz="1600" dirty="0">
                <a:latin typeface="+mj-lt"/>
              </a:rPr>
              <a:t>Turn on the tap with your other hand and fill with cold water  </a:t>
            </a:r>
          </a:p>
          <a:p>
            <a:pPr lvl="3"/>
            <a:r>
              <a:rPr lang="en-GB" sz="1600" dirty="0">
                <a:latin typeface="+mj-lt"/>
              </a:rPr>
              <a:t>When filled with water, turn off the tap and close the lid</a:t>
            </a:r>
          </a:p>
          <a:p>
            <a:pPr lvl="3"/>
            <a:r>
              <a:rPr lang="en-GB" sz="1600" dirty="0">
                <a:latin typeface="+mj-lt"/>
              </a:rPr>
              <a:t>Move back over to the power outlet with the kettle</a:t>
            </a:r>
          </a:p>
          <a:p>
            <a:pPr lvl="3"/>
            <a:endParaRPr lang="en-GB" sz="1600" dirty="0">
              <a:latin typeface="+mj-lt"/>
            </a:endParaRPr>
          </a:p>
          <a:p>
            <a:pPr lvl="1"/>
            <a:r>
              <a:rPr lang="en-GB" b="1" dirty="0">
                <a:latin typeface="+mj-lt"/>
              </a:rPr>
              <a:t>Step 2: Plug the kettle into a suitable power outlet and switch it on</a:t>
            </a:r>
          </a:p>
          <a:p>
            <a:pPr lvl="1"/>
            <a:endParaRPr lang="en-GB" dirty="0">
              <a:latin typeface="+mj-lt"/>
            </a:endParaRPr>
          </a:p>
          <a:p>
            <a:pPr lvl="1"/>
            <a:r>
              <a:rPr lang="en-GB" b="1" dirty="0">
                <a:latin typeface="+mj-lt"/>
              </a:rPr>
              <a:t>Step 3: While the kettle’s boiling, put tea and milk in a mug</a:t>
            </a:r>
          </a:p>
          <a:p>
            <a:pPr lvl="3"/>
            <a:r>
              <a:rPr lang="en-GB" dirty="0">
                <a:latin typeface="+mj-lt"/>
              </a:rPr>
              <a:t>3a: Get a mug out of the cupboard and place it onto the bench next to the kettle</a:t>
            </a:r>
          </a:p>
          <a:p>
            <a:pPr lvl="3"/>
            <a:r>
              <a:rPr lang="en-GB" dirty="0">
                <a:latin typeface="+mj-lt"/>
              </a:rPr>
              <a:t>3b: Does the mug have tea? If not, then add a tea bag to the mug</a:t>
            </a:r>
          </a:p>
          <a:p>
            <a:pPr lvl="3"/>
            <a:r>
              <a:rPr lang="en-GB" dirty="0">
                <a:latin typeface="+mj-lt"/>
              </a:rPr>
              <a:t>3c: Does the drinker require milk? If not move on to 3d</a:t>
            </a:r>
          </a:p>
          <a:p>
            <a:pPr lvl="4"/>
            <a:r>
              <a:rPr lang="en-GB" sz="1500" dirty="0">
                <a:latin typeface="+mj-lt"/>
              </a:rPr>
              <a:t>3ca:  Take milk out of the fridge, remove the cap and start pouring it into the mug</a:t>
            </a:r>
          </a:p>
          <a:p>
            <a:pPr lvl="4"/>
            <a:r>
              <a:rPr lang="en-GB" sz="1600" dirty="0">
                <a:latin typeface="+mj-lt"/>
              </a:rPr>
              <a:t>3cb: Is there enough milk? If not, then keep pouring</a:t>
            </a:r>
          </a:p>
          <a:p>
            <a:pPr lvl="4"/>
            <a:r>
              <a:rPr lang="en-GB" sz="1600" dirty="0">
                <a:latin typeface="+mj-lt"/>
              </a:rPr>
              <a:t>3cc: once enough milk is added, place the cap back onto the milk and put it back into the fridge</a:t>
            </a:r>
          </a:p>
          <a:p>
            <a:pPr lvl="3"/>
            <a:r>
              <a:rPr lang="en-GB" dirty="0">
                <a:latin typeface="+mj-lt"/>
              </a:rPr>
              <a:t>3d: Has the kettle boiled the water yet? If not, wait until finished</a:t>
            </a:r>
          </a:p>
          <a:p>
            <a:pPr marL="457200" lvl="1" indent="0">
              <a:buNone/>
            </a:pPr>
            <a:endParaRPr lang="en-GB" dirty="0">
              <a:latin typeface="+mj-lt"/>
            </a:endParaRPr>
          </a:p>
          <a:p>
            <a:pPr marL="457200" lvl="1" indent="0">
              <a:buNone/>
            </a:pPr>
            <a:endParaRPr lang="en-GB" dirty="0">
              <a:latin typeface="+mj-lt"/>
            </a:endParaRPr>
          </a:p>
        </p:txBody>
      </p:sp>
      <p:sp>
        <p:nvSpPr>
          <p:cNvPr id="3" name="Title 2"/>
          <p:cNvSpPr>
            <a:spLocks noGrp="1"/>
          </p:cNvSpPr>
          <p:nvPr>
            <p:ph type="title"/>
          </p:nvPr>
        </p:nvSpPr>
        <p:spPr>
          <a:xfrm>
            <a:off x="1562100" y="352246"/>
            <a:ext cx="9029700" cy="1325563"/>
          </a:xfrm>
        </p:spPr>
        <p:txBody>
          <a:bodyPr/>
          <a:lstStyle/>
          <a:p>
            <a:r>
              <a:rPr lang="en-GB" dirty="0"/>
              <a:t>Example based on pseudocode</a:t>
            </a:r>
          </a:p>
        </p:txBody>
      </p:sp>
    </p:spTree>
    <p:extLst>
      <p:ext uri="{BB962C8B-B14F-4D97-AF65-F5344CB8AC3E}">
        <p14:creationId xmlns:p14="http://schemas.microsoft.com/office/powerpoint/2010/main" val="1531805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4" end="14"/>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
                                            <p:txEl>
                                              <p:pRg st="15" end="1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
                                            <p:txEl>
                                              <p:pRg st="16" end="16"/>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
                                            <p:txEl>
                                              <p:pRg st="17" end="17"/>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
                                            <p:txEl>
                                              <p:pRg st="18" end="18"/>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
                                            <p:txEl>
                                              <p:pRg st="19" end="19"/>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83970" y="596529"/>
            <a:ext cx="9791700" cy="6071466"/>
          </a:xfrm>
        </p:spPr>
        <p:txBody>
          <a:bodyPr>
            <a:normAutofit fontScale="92500" lnSpcReduction="10000"/>
          </a:bodyPr>
          <a:lstStyle/>
          <a:p>
            <a:pPr lvl="1"/>
            <a:r>
              <a:rPr lang="en-GB" sz="2000" b="1" dirty="0">
                <a:latin typeface="+mj-lt"/>
              </a:rPr>
              <a:t>Step 4: Once the water is boiled fill the mug with boiling water</a:t>
            </a:r>
          </a:p>
          <a:p>
            <a:pPr lvl="2"/>
            <a:r>
              <a:rPr lang="en-GB" sz="1800" dirty="0">
                <a:latin typeface="+mj-lt"/>
              </a:rPr>
              <a:t>4a: Unplug the kettle and pick it up</a:t>
            </a:r>
          </a:p>
          <a:p>
            <a:pPr lvl="2"/>
            <a:r>
              <a:rPr lang="en-GB" sz="1800" dirty="0">
                <a:latin typeface="+mj-lt"/>
              </a:rPr>
              <a:t>4b: Place the spout over the mug and tilt the kettle gently</a:t>
            </a:r>
          </a:p>
          <a:p>
            <a:pPr lvl="2"/>
            <a:r>
              <a:rPr lang="en-GB" sz="1800" dirty="0">
                <a:latin typeface="+mj-lt"/>
              </a:rPr>
              <a:t>4c: Does the mug have enough water yet? If not, then keep pouring water</a:t>
            </a:r>
          </a:p>
          <a:p>
            <a:pPr lvl="2"/>
            <a:r>
              <a:rPr lang="en-GB" sz="1800" dirty="0">
                <a:latin typeface="+mj-lt"/>
              </a:rPr>
              <a:t>4d: Place the kettle back onto the bench</a:t>
            </a:r>
          </a:p>
          <a:p>
            <a:pPr lvl="1"/>
            <a:r>
              <a:rPr lang="en-GB" sz="2000" b="1" dirty="0">
                <a:latin typeface="+mj-lt"/>
              </a:rPr>
              <a:t>Step 5:  Once the tea is brewed to perfection remove tea bag and place it in the compost bin</a:t>
            </a:r>
          </a:p>
          <a:p>
            <a:pPr lvl="2"/>
            <a:r>
              <a:rPr lang="en-GB" sz="1800" dirty="0">
                <a:latin typeface="+mj-lt"/>
              </a:rPr>
              <a:t>5a: Do we want a strong or weak brew? (this defines the time to wait)</a:t>
            </a:r>
          </a:p>
          <a:p>
            <a:pPr lvl="2"/>
            <a:r>
              <a:rPr lang="en-GB" sz="1800" dirty="0">
                <a:latin typeface="+mj-lt"/>
              </a:rPr>
              <a:t>5b: Is the tea brewed yet? If not, wait longer</a:t>
            </a:r>
          </a:p>
          <a:p>
            <a:pPr lvl="2"/>
            <a:r>
              <a:rPr lang="en-GB" sz="1800" dirty="0">
                <a:latin typeface="+mj-lt"/>
              </a:rPr>
              <a:t>5c: Once the tea is brewed remove the bag with the spoon and place it in the compost bin</a:t>
            </a:r>
          </a:p>
          <a:p>
            <a:pPr lvl="1"/>
            <a:r>
              <a:rPr lang="en-GB" sz="2000" b="1" dirty="0">
                <a:latin typeface="+mj-lt"/>
              </a:rPr>
              <a:t>Step 6: Add sugar if desired and stir with a spoon</a:t>
            </a:r>
          </a:p>
          <a:p>
            <a:pPr lvl="2"/>
            <a:r>
              <a:rPr lang="en-GB" sz="1800" dirty="0">
                <a:latin typeface="+mj-lt"/>
              </a:rPr>
              <a:t>6a: Do you want sugar? If so go to step 6b, otherwise go to step 6e</a:t>
            </a:r>
          </a:p>
          <a:p>
            <a:pPr lvl="2"/>
            <a:r>
              <a:rPr lang="en-GB" sz="1800" dirty="0">
                <a:latin typeface="+mj-lt"/>
              </a:rPr>
              <a:t>6b: Take the sugar bowl and a tea spoon from their storage locations</a:t>
            </a:r>
          </a:p>
          <a:p>
            <a:pPr lvl="2"/>
            <a:r>
              <a:rPr lang="en-GB" sz="1800" dirty="0">
                <a:latin typeface="+mj-lt"/>
              </a:rPr>
              <a:t>6c: Use a teaspoon to add one spoonful of sugar to the mug</a:t>
            </a:r>
          </a:p>
          <a:p>
            <a:pPr lvl="2"/>
            <a:r>
              <a:rPr lang="en-GB" sz="1800" dirty="0">
                <a:latin typeface="+mj-lt"/>
              </a:rPr>
              <a:t>6d: Do you require more sugar?  If so, repeat 6c.  If not move on.</a:t>
            </a:r>
          </a:p>
          <a:p>
            <a:pPr lvl="2"/>
            <a:r>
              <a:rPr lang="en-GB" sz="1800" dirty="0">
                <a:latin typeface="+mj-lt"/>
              </a:rPr>
              <a:t>6e: Return the sugar bowl to the cupboard.</a:t>
            </a:r>
          </a:p>
          <a:p>
            <a:pPr lvl="2"/>
            <a:r>
              <a:rPr lang="en-GB" sz="1800" dirty="0">
                <a:latin typeface="+mj-lt"/>
              </a:rPr>
              <a:t>6e: Using the teaspoon, stir the tea</a:t>
            </a:r>
          </a:p>
          <a:p>
            <a:endParaRPr lang="en-GB" sz="2600" dirty="0">
              <a:latin typeface="+mj-lt"/>
            </a:endParaRPr>
          </a:p>
          <a:p>
            <a:r>
              <a:rPr lang="en-GB" sz="2000" dirty="0">
                <a:latin typeface="+mj-lt"/>
              </a:rPr>
              <a:t>And there you have it, the steps for making a cup of tea. Now, how would we visually represent these steps?</a:t>
            </a:r>
            <a:endParaRPr lang="en-GB" sz="1800" dirty="0">
              <a:latin typeface="+mj-lt"/>
            </a:endParaRPr>
          </a:p>
          <a:p>
            <a:pPr lvl="2"/>
            <a:endParaRPr lang="en-GB" dirty="0">
              <a:latin typeface="+mj-lt"/>
            </a:endParaRPr>
          </a:p>
          <a:p>
            <a:pPr lvl="1"/>
            <a:endParaRPr lang="en-GB" dirty="0">
              <a:latin typeface="+mj-lt"/>
            </a:endParaRPr>
          </a:p>
        </p:txBody>
      </p:sp>
    </p:spTree>
    <p:extLst>
      <p:ext uri="{BB962C8B-B14F-4D97-AF65-F5344CB8AC3E}">
        <p14:creationId xmlns:p14="http://schemas.microsoft.com/office/powerpoint/2010/main" val="3205789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
                                            <p:txEl>
                                              <p:pRg st="14" end="14"/>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loud skipper design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Cloud skipper design template" id="{30DBBF30-EDA2-4408-9702-3B0A8AED6F12}" vid="{0F128B79-39D4-4007-9EC6-E245A2CC91E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A1AFEDE-5CAF-4D05-AC35-0F55C5366E1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Cloud skipper design slides</Template>
  <TotalTime>0</TotalTime>
  <Words>1650</Words>
  <Application>Microsoft Office PowerPoint</Application>
  <PresentationFormat>Widescreen</PresentationFormat>
  <Paragraphs>157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Cambria</vt:lpstr>
      <vt:lpstr>Cloud skipper design template</vt:lpstr>
      <vt:lpstr>  Introduction to Programming in C/C++</vt:lpstr>
      <vt:lpstr>Aims - </vt:lpstr>
      <vt:lpstr>What are C and C++?</vt:lpstr>
      <vt:lpstr>Why start with C</vt:lpstr>
      <vt:lpstr>What is pseudocode?</vt:lpstr>
      <vt:lpstr>Pseudocode example</vt:lpstr>
      <vt:lpstr>Stepwise refinement</vt:lpstr>
      <vt:lpstr>Example based on pseudocode</vt:lpstr>
      <vt:lpstr>PowerPoint Presentation</vt:lpstr>
      <vt:lpstr>What are flow diagrams?</vt:lpstr>
      <vt:lpstr>PowerPoint Presentation</vt:lpstr>
      <vt:lpstr>PowerPoint Presentation</vt:lpstr>
      <vt:lpstr>Conclusions and exercises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2015-08-23T14:13:11Z</dcterms:created>
  <dcterms:modified xsi:type="dcterms:W3CDTF">2017-09-03T21:23:39Z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TC034605089991</vt:lpwstr>
  </property>
</Properties>
</file>