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73"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1" autoAdjust="0"/>
    <p:restoredTop sz="94660"/>
  </p:normalViewPr>
  <p:slideViewPr>
    <p:cSldViewPr>
      <p:cViewPr varScale="1">
        <p:scale>
          <a:sx n="163" d="100"/>
          <a:sy n="163" d="100"/>
        </p:scale>
        <p:origin x="186" y="13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3" d="2"/>
        <a:sy n="3" d="2"/>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4529626E-8A6D-494D-82F3-88134A4146F2}"/>
    <pc:docChg chg="custSel addSld modSld">
      <pc:chgData name="Ben.Read" userId="316ea3c3-ef73-4e56-801d-8b7e36ad6785" providerId="ADAL" clId="{4529626E-8A6D-494D-82F3-88134A4146F2}" dt="2017-09-17T20:17:41.886" v="346" actId="20577"/>
      <pc:docMkLst>
        <pc:docMk/>
      </pc:docMkLst>
      <pc:sldChg chg="modSp">
        <pc:chgData name="Ben.Read" userId="316ea3c3-ef73-4e56-801d-8b7e36ad6785" providerId="ADAL" clId="{4529626E-8A6D-494D-82F3-88134A4146F2}" dt="2017-09-17T20:14:27.220" v="31" actId="20577"/>
        <pc:sldMkLst>
          <pc:docMk/>
          <pc:sldMk cId="1014156243" sldId="257"/>
        </pc:sldMkLst>
        <pc:spChg chg="mod">
          <ac:chgData name="Ben.Read" userId="316ea3c3-ef73-4e56-801d-8b7e36ad6785" providerId="ADAL" clId="{4529626E-8A6D-494D-82F3-88134A4146F2}" dt="2017-09-17T20:14:27.220" v="31" actId="20577"/>
          <ac:spMkLst>
            <pc:docMk/>
            <pc:sldMk cId="1014156243" sldId="257"/>
            <ac:spMk id="7" creationId="{00000000-0000-0000-0000-000000000000}"/>
          </ac:spMkLst>
        </pc:spChg>
      </pc:sldChg>
      <pc:sldChg chg="modSp add">
        <pc:chgData name="Ben.Read" userId="316ea3c3-ef73-4e56-801d-8b7e36ad6785" providerId="ADAL" clId="{4529626E-8A6D-494D-82F3-88134A4146F2}" dt="2017-09-17T20:17:41.886" v="346" actId="20577"/>
        <pc:sldMkLst>
          <pc:docMk/>
          <pc:sldMk cId="2621731887" sldId="258"/>
        </pc:sldMkLst>
        <pc:spChg chg="mod">
          <ac:chgData name="Ben.Read" userId="316ea3c3-ef73-4e56-801d-8b7e36ad6785" providerId="ADAL" clId="{4529626E-8A6D-494D-82F3-88134A4146F2}" dt="2017-09-17T20:15:05.238" v="50" actId="20577"/>
          <ac:spMkLst>
            <pc:docMk/>
            <pc:sldMk cId="2621731887" sldId="258"/>
            <ac:spMk id="2" creationId="{839E3549-8A4E-4DB4-A49D-4E746999B455}"/>
          </ac:spMkLst>
        </pc:spChg>
        <pc:spChg chg="mod">
          <ac:chgData name="Ben.Read" userId="316ea3c3-ef73-4e56-801d-8b7e36ad6785" providerId="ADAL" clId="{4529626E-8A6D-494D-82F3-88134A4146F2}" dt="2017-09-17T20:17:41.886" v="346" actId="20577"/>
          <ac:spMkLst>
            <pc:docMk/>
            <pc:sldMk cId="2621731887" sldId="258"/>
            <ac:spMk id="3" creationId="{A0DB72BD-7F2B-48C8-8E5E-355557349C3F}"/>
          </ac:spMkLst>
        </pc:spChg>
      </pc:sldChg>
    </pc:docChg>
  </pc:docChgLst>
  <pc:docChgLst>
    <pc:chgData name="Ben.Read" userId="316ea3c3-ef73-4e56-801d-8b7e36ad6785" providerId="ADAL" clId="{5282621B-DAC2-4179-B679-1A507AB4C7C0}"/>
    <pc:docChg chg="undo custSel addSld modSld">
      <pc:chgData name="Ben.Read" userId="316ea3c3-ef73-4e56-801d-8b7e36ad6785" providerId="ADAL" clId="{5282621B-DAC2-4179-B679-1A507AB4C7C0}" dt="2017-09-20T19:10:51.782" v="366" actId="20577"/>
      <pc:docMkLst>
        <pc:docMk/>
      </pc:docMkLst>
      <pc:sldChg chg="modSp add">
        <pc:chgData name="Ben.Read" userId="316ea3c3-ef73-4e56-801d-8b7e36ad6785" providerId="ADAL" clId="{5282621B-DAC2-4179-B679-1A507AB4C7C0}" dt="2017-09-20T19:10:51.782" v="366" actId="20577"/>
        <pc:sldMkLst>
          <pc:docMk/>
          <pc:sldMk cId="1683673146" sldId="273"/>
        </pc:sldMkLst>
        <pc:spChg chg="mod">
          <ac:chgData name="Ben.Read" userId="316ea3c3-ef73-4e56-801d-8b7e36ad6785" providerId="ADAL" clId="{5282621B-DAC2-4179-B679-1A507AB4C7C0}" dt="2017-09-20T19:10:51.782" v="366" actId="20577"/>
          <ac:spMkLst>
            <pc:docMk/>
            <pc:sldMk cId="1683673146" sldId="273"/>
            <ac:spMk id="2" creationId="{D17B6A5E-9817-452B-A1C1-8C27F5E3F075}"/>
          </ac:spMkLst>
        </pc:spChg>
        <pc:spChg chg="mod">
          <ac:chgData name="Ben.Read" userId="316ea3c3-ef73-4e56-801d-8b7e36ad6785" providerId="ADAL" clId="{5282621B-DAC2-4179-B679-1A507AB4C7C0}" dt="2017-09-20T19:10:49.068" v="362" actId="113"/>
          <ac:spMkLst>
            <pc:docMk/>
            <pc:sldMk cId="1683673146" sldId="273"/>
            <ac:spMk id="3" creationId="{6404F956-CB60-4DA3-A849-27F7C4AC601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9/20/2017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9/20/2017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9/20/2017</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9/20/2017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9/20/2017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9/20/2017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9/20/2017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9/20/2017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9/20/2017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9/20/2017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9/20/2017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9/20/2017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9/20/2017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9/20/2017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16 – Procedural Programming</a:t>
            </a:r>
          </a:p>
        </p:txBody>
      </p:sp>
      <p:sp>
        <p:nvSpPr>
          <p:cNvPr id="3" name="Subtitle 2"/>
          <p:cNvSpPr>
            <a:spLocks noGrp="1"/>
          </p:cNvSpPr>
          <p:nvPr>
            <p:ph type="subTitle" idx="1"/>
          </p:nvPr>
        </p:nvSpPr>
        <p:spPr/>
        <p:txBody>
          <a:bodyPr/>
          <a:lstStyle/>
          <a:p>
            <a:r>
              <a:rPr lang="en-US" dirty="0"/>
              <a:t>with Ben Read</a:t>
            </a:r>
          </a:p>
        </p:txBody>
      </p:sp>
      <p:pic>
        <p:nvPicPr>
          <p:cNvPr id="4" name="Picture 3" descr="D:\FarehamCollege_logo1-200x2001.jpg">
            <a:extLst>
              <a:ext uri="{FF2B5EF4-FFF2-40B4-BE49-F238E27FC236}">
                <a16:creationId xmlns:a16="http://schemas.microsoft.com/office/drawing/2014/main" id="{B14F7901-B78D-425F-A51E-8E5EA3DE17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56" y="154291"/>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ELSE IF</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a:xfrm>
            <a:off x="951627" y="692696"/>
            <a:ext cx="10287000" cy="4190999"/>
          </a:xfrm>
        </p:spPr>
        <p:txBody>
          <a:bodyPr>
            <a:normAutofit lnSpcReduction="10000"/>
          </a:bodyPr>
          <a:lstStyle/>
          <a:p>
            <a:endParaRPr lang="en-GB" dirty="0">
              <a:latin typeface="+mj-lt"/>
            </a:endParaRPr>
          </a:p>
          <a:p>
            <a:r>
              <a:rPr lang="en-GB" dirty="0">
                <a:latin typeface="+mj-lt"/>
              </a:rPr>
              <a:t>When moving from an if statement to an else statement, sometimes it is a requirement to continue testing conditions.  This can be done with either -</a:t>
            </a:r>
          </a:p>
          <a:p>
            <a:endParaRPr lang="en-GB" dirty="0">
              <a:latin typeface="+mj-lt"/>
            </a:endParaRPr>
          </a:p>
          <a:p>
            <a:pPr marL="0" indent="0">
              <a:spcBef>
                <a:spcPts val="500"/>
              </a:spcBef>
              <a:buNone/>
            </a:pPr>
            <a:r>
              <a:rPr lang="en-GB" sz="1600" dirty="0">
                <a:latin typeface="+mj-lt"/>
              </a:rPr>
              <a:t>	</a:t>
            </a:r>
            <a:r>
              <a:rPr lang="en-GB" sz="1800" dirty="0">
                <a:latin typeface="+mj-lt"/>
              </a:rPr>
              <a:t>Else							Else If()</a:t>
            </a:r>
          </a:p>
          <a:p>
            <a:pPr marL="0" indent="0">
              <a:spcBef>
                <a:spcPts val="500"/>
              </a:spcBef>
              <a:buNone/>
            </a:pPr>
            <a:r>
              <a:rPr lang="en-GB" sz="1800" dirty="0">
                <a:latin typeface="+mj-lt"/>
              </a:rPr>
              <a:t>	{							{</a:t>
            </a:r>
          </a:p>
          <a:p>
            <a:pPr marL="0" indent="0">
              <a:spcBef>
                <a:spcPts val="500"/>
              </a:spcBef>
              <a:buNone/>
            </a:pPr>
            <a:r>
              <a:rPr lang="en-GB" sz="1800" dirty="0">
                <a:latin typeface="+mj-lt"/>
              </a:rPr>
              <a:t>     	   If()				OR			}</a:t>
            </a:r>
          </a:p>
          <a:p>
            <a:pPr marL="0" indent="0">
              <a:spcBef>
                <a:spcPts val="500"/>
              </a:spcBef>
              <a:buNone/>
            </a:pPr>
            <a:r>
              <a:rPr lang="en-GB" sz="1800" dirty="0">
                <a:latin typeface="+mj-lt"/>
              </a:rPr>
              <a:t>          	    {</a:t>
            </a:r>
          </a:p>
          <a:p>
            <a:pPr marL="0" indent="0">
              <a:spcBef>
                <a:spcPts val="500"/>
              </a:spcBef>
              <a:buNone/>
            </a:pPr>
            <a:r>
              <a:rPr lang="en-GB" sz="1800" dirty="0">
                <a:latin typeface="+mj-lt"/>
              </a:rPr>
              <a:t>             	    }</a:t>
            </a:r>
          </a:p>
          <a:p>
            <a:pPr marL="0" indent="0">
              <a:spcBef>
                <a:spcPts val="500"/>
              </a:spcBef>
              <a:buNone/>
            </a:pPr>
            <a:r>
              <a:rPr lang="en-GB" sz="1800" dirty="0">
                <a:latin typeface="+mj-lt"/>
              </a:rPr>
              <a:t>	}</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76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NESTED IF &amp; ELSE IF</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a:xfrm>
            <a:off x="951627" y="692696"/>
            <a:ext cx="10287000" cy="4190999"/>
          </a:xfrm>
        </p:spPr>
        <p:txBody>
          <a:bodyPr>
            <a:normAutofit lnSpcReduction="10000"/>
          </a:bodyPr>
          <a:lstStyle/>
          <a:p>
            <a:endParaRPr lang="en-GB" dirty="0">
              <a:latin typeface="+mj-lt"/>
            </a:endParaRPr>
          </a:p>
          <a:p>
            <a:r>
              <a:rPr lang="en-GB" dirty="0">
                <a:latin typeface="+mj-lt"/>
              </a:rPr>
              <a:t>Sometimes you will need to create far more complex conditional statements in order to solve a problem.  To achieve this we can use something called nesting.  Nesting is where if and else statements are stacked in sequence, creating multiple levels of condition.  </a:t>
            </a:r>
          </a:p>
          <a:p>
            <a:r>
              <a:rPr lang="en-GB" dirty="0">
                <a:latin typeface="+mj-lt"/>
              </a:rPr>
              <a:t>Each condition within a nested if must be met in order to continue deeper into the sequence.  As soon as one condition is not met the current if statement breaks and the program moves on to the next if, else if, or else section of the statement, or ends.</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55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NESTED IF &amp; ELSE IF</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p:txBody>
          <a:bodyPr/>
          <a:lstStyle/>
          <a:p>
            <a:endParaRPr lang="en-GB" dirty="0"/>
          </a:p>
        </p:txBody>
      </p:sp>
      <p:pic>
        <p:nvPicPr>
          <p:cNvPr id="6" name="Picture 5"/>
          <p:cNvPicPr>
            <a:picLocks noChangeAspect="1"/>
          </p:cNvPicPr>
          <p:nvPr/>
        </p:nvPicPr>
        <p:blipFill>
          <a:blip r:embed="rId3"/>
          <a:stretch>
            <a:fillRect/>
          </a:stretch>
        </p:blipFill>
        <p:spPr>
          <a:xfrm>
            <a:off x="3366214" y="214312"/>
            <a:ext cx="5457825" cy="5133975"/>
          </a:xfrm>
          <a:prstGeom prst="rect">
            <a:avLst/>
          </a:prstGeom>
        </p:spPr>
      </p:pic>
    </p:spTree>
    <p:extLst>
      <p:ext uri="{BB962C8B-B14F-4D97-AF65-F5344CB8AC3E}">
        <p14:creationId xmlns:p14="http://schemas.microsoft.com/office/powerpoint/2010/main" val="29505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SWITCH…CASE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1293813" y="1556792"/>
            <a:ext cx="10287000" cy="4190999"/>
          </a:xfrm>
        </p:spPr>
        <p:txBody>
          <a:bodyPr/>
          <a:lstStyle/>
          <a:p>
            <a:r>
              <a:rPr lang="en-GB" dirty="0">
                <a:latin typeface="+mj-lt"/>
              </a:rPr>
              <a:t>switch...case is a branching statement used to perform actions based on available choices, instead of making decisions based on conditions.  Using switch...case you can write cleaner and more optimal code than with an if...else statement.</a:t>
            </a:r>
          </a:p>
          <a:p>
            <a:endParaRPr lang="en-GB" dirty="0">
              <a:latin typeface="+mj-lt"/>
            </a:endParaRPr>
          </a:p>
          <a:p>
            <a:r>
              <a:rPr lang="en-GB" dirty="0">
                <a:latin typeface="+mj-lt"/>
              </a:rPr>
              <a:t>switch...case only works with integer, character and enumeration constants.</a:t>
            </a:r>
          </a:p>
        </p:txBody>
      </p:sp>
    </p:spTree>
    <p:extLst>
      <p:ext uri="{BB962C8B-B14F-4D97-AF65-F5344CB8AC3E}">
        <p14:creationId xmlns:p14="http://schemas.microsoft.com/office/powerpoint/2010/main" val="260283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SWITCH…CASE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951627" y="879478"/>
            <a:ext cx="10287000" cy="4190999"/>
          </a:xfrm>
        </p:spPr>
        <p:txBody>
          <a:bodyPr>
            <a:normAutofit fontScale="92500" lnSpcReduction="10000"/>
          </a:bodyPr>
          <a:lstStyle/>
          <a:p>
            <a:pPr marL="0" indent="0">
              <a:spcBef>
                <a:spcPts val="0"/>
              </a:spcBef>
              <a:buNone/>
            </a:pPr>
            <a:r>
              <a:rPr lang="en-GB" b="1" dirty="0">
                <a:latin typeface="+mj-lt"/>
              </a:rPr>
              <a:t>Syntax of switch...case statement</a:t>
            </a:r>
          </a:p>
          <a:p>
            <a:pPr marL="0" indent="0">
              <a:spcBef>
                <a:spcPts val="0"/>
              </a:spcBef>
              <a:buNone/>
            </a:pPr>
            <a:endParaRPr lang="en-GB" dirty="0">
              <a:latin typeface="+mj-lt"/>
            </a:endParaRPr>
          </a:p>
          <a:p>
            <a:pPr marL="0" indent="0">
              <a:spcBef>
                <a:spcPts val="0"/>
              </a:spcBef>
              <a:buNone/>
            </a:pPr>
            <a:r>
              <a:rPr lang="en-GB" dirty="0">
                <a:latin typeface="+mj-lt"/>
              </a:rPr>
              <a:t>switch(expression)</a:t>
            </a:r>
          </a:p>
          <a:p>
            <a:pPr marL="0" indent="0">
              <a:spcBef>
                <a:spcPts val="0"/>
              </a:spcBef>
              <a:buNone/>
            </a:pPr>
            <a:r>
              <a:rPr lang="en-GB" sz="2100" dirty="0">
                <a:latin typeface="+mj-lt"/>
              </a:rPr>
              <a:t>{</a:t>
            </a:r>
          </a:p>
          <a:p>
            <a:pPr marL="0" indent="0">
              <a:spcBef>
                <a:spcPts val="0"/>
              </a:spcBef>
              <a:buNone/>
            </a:pPr>
            <a:r>
              <a:rPr lang="en-GB" sz="2100" dirty="0">
                <a:latin typeface="+mj-lt"/>
              </a:rPr>
              <a:t>    case 1: </a:t>
            </a:r>
          </a:p>
          <a:p>
            <a:pPr marL="0" indent="0">
              <a:spcBef>
                <a:spcPts val="0"/>
              </a:spcBef>
              <a:buNone/>
            </a:pPr>
            <a:r>
              <a:rPr lang="en-GB" sz="2100" dirty="0">
                <a:latin typeface="+mj-lt"/>
              </a:rPr>
              <a:t>        /* Statement/s */</a:t>
            </a:r>
          </a:p>
          <a:p>
            <a:pPr marL="0" indent="0">
              <a:spcBef>
                <a:spcPts val="0"/>
              </a:spcBef>
              <a:buNone/>
            </a:pPr>
            <a:r>
              <a:rPr lang="en-GB" sz="2100" dirty="0">
                <a:latin typeface="+mj-lt"/>
              </a:rPr>
              <a:t>        break;</a:t>
            </a:r>
          </a:p>
          <a:p>
            <a:pPr marL="0" indent="0">
              <a:spcBef>
                <a:spcPts val="0"/>
              </a:spcBef>
              <a:buNone/>
            </a:pPr>
            <a:r>
              <a:rPr lang="en-GB" sz="2100" dirty="0">
                <a:latin typeface="+mj-lt"/>
              </a:rPr>
              <a:t>    case 2: </a:t>
            </a:r>
          </a:p>
          <a:p>
            <a:pPr marL="0" indent="0">
              <a:spcBef>
                <a:spcPts val="0"/>
              </a:spcBef>
              <a:buNone/>
            </a:pPr>
            <a:r>
              <a:rPr lang="en-GB" sz="2100" dirty="0">
                <a:latin typeface="+mj-lt"/>
              </a:rPr>
              <a:t>        /* Statement/s */</a:t>
            </a:r>
          </a:p>
          <a:p>
            <a:pPr marL="0" indent="0">
              <a:spcBef>
                <a:spcPts val="0"/>
              </a:spcBef>
              <a:buNone/>
            </a:pPr>
            <a:r>
              <a:rPr lang="en-GB" sz="2100" dirty="0">
                <a:latin typeface="+mj-lt"/>
              </a:rPr>
              <a:t>        break;</a:t>
            </a:r>
          </a:p>
          <a:p>
            <a:pPr marL="0" indent="0">
              <a:spcBef>
                <a:spcPts val="0"/>
              </a:spcBef>
              <a:buNone/>
            </a:pPr>
            <a:r>
              <a:rPr lang="en-GB" sz="2100" dirty="0">
                <a:latin typeface="+mj-lt"/>
              </a:rPr>
              <a:t>    case n: </a:t>
            </a:r>
          </a:p>
          <a:p>
            <a:pPr marL="0" indent="0">
              <a:spcBef>
                <a:spcPts val="0"/>
              </a:spcBef>
              <a:buNone/>
            </a:pPr>
            <a:r>
              <a:rPr lang="en-GB" sz="2100" dirty="0">
                <a:latin typeface="+mj-lt"/>
              </a:rPr>
              <a:t>        /* Statement/s */</a:t>
            </a:r>
          </a:p>
          <a:p>
            <a:pPr marL="0" indent="0">
              <a:spcBef>
                <a:spcPts val="0"/>
              </a:spcBef>
              <a:buNone/>
            </a:pPr>
            <a:r>
              <a:rPr lang="en-GB" sz="2100" dirty="0">
                <a:latin typeface="+mj-lt"/>
              </a:rPr>
              <a:t>        break;</a:t>
            </a:r>
          </a:p>
          <a:p>
            <a:pPr marL="0" indent="0">
              <a:spcBef>
                <a:spcPts val="0"/>
              </a:spcBef>
              <a:buNone/>
            </a:pPr>
            <a:r>
              <a:rPr lang="en-GB" sz="2100" dirty="0">
                <a:latin typeface="+mj-lt"/>
              </a:rPr>
              <a:t>    default: </a:t>
            </a:r>
          </a:p>
          <a:p>
            <a:pPr marL="0" indent="0">
              <a:spcBef>
                <a:spcPts val="0"/>
              </a:spcBef>
              <a:buNone/>
            </a:pPr>
            <a:r>
              <a:rPr lang="en-GB" sz="2100" dirty="0">
                <a:latin typeface="+mj-lt"/>
              </a:rPr>
              <a:t>        /* Statement/s */</a:t>
            </a:r>
          </a:p>
          <a:p>
            <a:pPr marL="0" indent="0">
              <a:spcBef>
                <a:spcPts val="0"/>
              </a:spcBef>
              <a:buNone/>
            </a:pPr>
            <a:r>
              <a:rPr lang="en-GB" sz="2100" dirty="0">
                <a:latin typeface="+mj-lt"/>
              </a:rPr>
              <a:t>}</a:t>
            </a:r>
          </a:p>
        </p:txBody>
      </p:sp>
    </p:spTree>
    <p:extLst>
      <p:ext uri="{BB962C8B-B14F-4D97-AF65-F5344CB8AC3E}">
        <p14:creationId xmlns:p14="http://schemas.microsoft.com/office/powerpoint/2010/main" val="340173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SWITCH…CASE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951627" y="692696"/>
            <a:ext cx="10287000" cy="4824536"/>
          </a:xfrm>
        </p:spPr>
        <p:txBody>
          <a:bodyPr>
            <a:normAutofit fontScale="55000" lnSpcReduction="20000"/>
          </a:bodyPr>
          <a:lstStyle/>
          <a:p>
            <a:pPr marL="0" indent="0">
              <a:buNone/>
            </a:pPr>
            <a:r>
              <a:rPr lang="en-GB" sz="3800" b="1" dirty="0">
                <a:latin typeface="+mj-lt"/>
              </a:rPr>
              <a:t>Rules for working with switch case</a:t>
            </a:r>
          </a:p>
          <a:p>
            <a:r>
              <a:rPr lang="en-GB" dirty="0">
                <a:latin typeface="+mj-lt"/>
              </a:rPr>
              <a:t>The expression inside the switch must evaluate to an integer, character or enumeration constant. switch...case only works with integral, character or enumeration constants.</a:t>
            </a:r>
          </a:p>
          <a:p>
            <a:r>
              <a:rPr lang="en-GB" dirty="0">
                <a:latin typeface="+mj-lt"/>
              </a:rPr>
              <a:t>The case keyword must follow one constant of the datatype evaluated by the expression. The case along with a constant value is known as a switch label.</a:t>
            </a:r>
          </a:p>
          <a:p>
            <a:r>
              <a:rPr lang="en-GB" dirty="0">
                <a:latin typeface="+mj-lt"/>
              </a:rPr>
              <a:t>You can have any number of cases.</a:t>
            </a:r>
          </a:p>
          <a:p>
            <a:r>
              <a:rPr lang="en-GB" dirty="0">
                <a:latin typeface="+mj-lt"/>
              </a:rPr>
              <a:t>Each and every case must be distinct from one another. For example, it is illegal to write two case 1 labels.</a:t>
            </a:r>
          </a:p>
          <a:p>
            <a:r>
              <a:rPr lang="en-GB" dirty="0">
                <a:latin typeface="+mj-lt"/>
              </a:rPr>
              <a:t>You are free to put cases in any order.  However, it is recommended to put them in ascending order as it increases program readability.</a:t>
            </a:r>
          </a:p>
          <a:p>
            <a:r>
              <a:rPr lang="en-GB" dirty="0">
                <a:latin typeface="+mj-lt"/>
              </a:rPr>
              <a:t>You can have any number of statements for a specific case.</a:t>
            </a:r>
          </a:p>
          <a:p>
            <a:r>
              <a:rPr lang="en-GB" dirty="0">
                <a:latin typeface="+mj-lt"/>
              </a:rPr>
              <a:t>The break statement is optional. It transfers program flow outside of switch...case.  However, if a case is met and the switch is not broken then it will continue through the statement counting all case conditions as true.</a:t>
            </a:r>
          </a:p>
          <a:p>
            <a:r>
              <a:rPr lang="en-GB" dirty="0">
                <a:latin typeface="+mj-lt"/>
              </a:rPr>
              <a:t>The default case is optional.  It works like an else block.  If no cases are matched then the control is transferred to the default block.  </a:t>
            </a:r>
          </a:p>
        </p:txBody>
      </p:sp>
    </p:spTree>
    <p:extLst>
      <p:ext uri="{BB962C8B-B14F-4D97-AF65-F5344CB8AC3E}">
        <p14:creationId xmlns:p14="http://schemas.microsoft.com/office/powerpoint/2010/main" val="374241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SWITCH…CASE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951627" y="692696"/>
            <a:ext cx="10287000" cy="5184576"/>
          </a:xfrm>
        </p:spPr>
        <p:txBody>
          <a:bodyPr>
            <a:normAutofit fontScale="55000" lnSpcReduction="20000"/>
          </a:bodyPr>
          <a:lstStyle/>
          <a:p>
            <a:pPr marL="0" indent="0">
              <a:spcBef>
                <a:spcPts val="0"/>
              </a:spcBef>
              <a:buNone/>
            </a:pPr>
            <a:r>
              <a:rPr lang="en-GB" sz="3300" b="1" dirty="0">
                <a:latin typeface="+mj-lt"/>
              </a:rPr>
              <a:t>How a switch…case works, line by line -</a:t>
            </a:r>
          </a:p>
          <a:p>
            <a:pPr marL="0" indent="0">
              <a:spcBef>
                <a:spcPts val="0"/>
              </a:spcBef>
              <a:buNone/>
            </a:pPr>
            <a:endParaRPr lang="en-GB" dirty="0">
              <a:latin typeface="+mj-lt"/>
            </a:endParaRPr>
          </a:p>
          <a:p>
            <a:pPr marL="0" indent="0">
              <a:spcBef>
                <a:spcPts val="0"/>
              </a:spcBef>
              <a:buNone/>
            </a:pPr>
            <a:r>
              <a:rPr lang="en-GB" dirty="0">
                <a:latin typeface="+mj-lt"/>
              </a:rPr>
              <a:t>	</a:t>
            </a:r>
            <a:r>
              <a:rPr lang="en-GB" dirty="0" err="1">
                <a:latin typeface="+mj-lt"/>
              </a:rPr>
              <a:t>int</a:t>
            </a:r>
            <a:r>
              <a:rPr lang="en-GB" dirty="0">
                <a:latin typeface="+mj-lt"/>
              </a:rPr>
              <a:t> </a:t>
            </a:r>
            <a:r>
              <a:rPr lang="en-GB" dirty="0" err="1">
                <a:latin typeface="+mj-lt"/>
              </a:rPr>
              <a:t>num</a:t>
            </a:r>
            <a:r>
              <a:rPr lang="en-GB" dirty="0">
                <a:latin typeface="+mj-lt"/>
              </a:rPr>
              <a:t> = 2;</a:t>
            </a:r>
          </a:p>
          <a:p>
            <a:pPr marL="0" indent="0">
              <a:spcBef>
                <a:spcPts val="0"/>
              </a:spcBef>
              <a:buNone/>
            </a:pPr>
            <a:endParaRPr lang="en-GB" dirty="0">
              <a:latin typeface="+mj-lt"/>
            </a:endParaRPr>
          </a:p>
          <a:p>
            <a:pPr marL="0" indent="0">
              <a:spcBef>
                <a:spcPts val="0"/>
              </a:spcBef>
              <a:buNone/>
            </a:pPr>
            <a:r>
              <a:rPr lang="en-GB" dirty="0">
                <a:latin typeface="+mj-lt"/>
              </a:rPr>
              <a:t>	switch(</a:t>
            </a:r>
            <a:r>
              <a:rPr lang="en-GB" dirty="0" err="1">
                <a:latin typeface="+mj-lt"/>
              </a:rPr>
              <a:t>num</a:t>
            </a:r>
            <a:r>
              <a:rPr lang="en-GB" dirty="0">
                <a:latin typeface="+mj-lt"/>
              </a:rPr>
              <a:t>)</a:t>
            </a:r>
          </a:p>
          <a:p>
            <a:pPr marL="0" indent="0">
              <a:spcBef>
                <a:spcPts val="0"/>
              </a:spcBef>
              <a:buNone/>
            </a:pPr>
            <a:r>
              <a:rPr lang="en-GB" dirty="0">
                <a:latin typeface="+mj-lt"/>
              </a:rPr>
              <a:t>	{</a:t>
            </a:r>
          </a:p>
          <a:p>
            <a:pPr marL="0" indent="0">
              <a:spcBef>
                <a:spcPts val="0"/>
              </a:spcBef>
              <a:buNone/>
            </a:pPr>
            <a:r>
              <a:rPr lang="en-GB" dirty="0">
                <a:latin typeface="+mj-lt"/>
              </a:rPr>
              <a:t>    	case 1: </a:t>
            </a:r>
            <a:r>
              <a:rPr lang="en-GB" dirty="0" err="1">
                <a:latin typeface="+mj-lt"/>
              </a:rPr>
              <a:t>printf</a:t>
            </a:r>
            <a:r>
              <a:rPr lang="en-GB" dirty="0">
                <a:latin typeface="+mj-lt"/>
              </a:rPr>
              <a:t>("I am One");</a:t>
            </a:r>
          </a:p>
          <a:p>
            <a:pPr marL="0" indent="0">
              <a:spcBef>
                <a:spcPts val="0"/>
              </a:spcBef>
              <a:buNone/>
            </a:pPr>
            <a:r>
              <a:rPr lang="en-GB" dirty="0">
                <a:latin typeface="+mj-lt"/>
              </a:rPr>
              <a:t>      	  break;</a:t>
            </a:r>
          </a:p>
          <a:p>
            <a:pPr marL="0" indent="0">
              <a:spcBef>
                <a:spcPts val="0"/>
              </a:spcBef>
              <a:buNone/>
            </a:pPr>
            <a:r>
              <a:rPr lang="en-GB" dirty="0">
                <a:latin typeface="+mj-lt"/>
              </a:rPr>
              <a:t> 	case 2: </a:t>
            </a:r>
            <a:r>
              <a:rPr lang="en-GB" dirty="0" err="1">
                <a:latin typeface="+mj-lt"/>
              </a:rPr>
              <a:t>printf</a:t>
            </a:r>
            <a:r>
              <a:rPr lang="en-GB" dirty="0">
                <a:latin typeface="+mj-lt"/>
              </a:rPr>
              <a:t>("I am Two"); </a:t>
            </a:r>
          </a:p>
          <a:p>
            <a:pPr marL="0" indent="0">
              <a:spcBef>
                <a:spcPts val="0"/>
              </a:spcBef>
              <a:buNone/>
            </a:pPr>
            <a:r>
              <a:rPr lang="en-GB" dirty="0">
                <a:latin typeface="+mj-lt"/>
              </a:rPr>
              <a:t>  	      break;</a:t>
            </a:r>
          </a:p>
          <a:p>
            <a:pPr marL="0" indent="0">
              <a:spcBef>
                <a:spcPts val="0"/>
              </a:spcBef>
              <a:buNone/>
            </a:pPr>
            <a:r>
              <a:rPr lang="en-GB" dirty="0">
                <a:latin typeface="+mj-lt"/>
              </a:rPr>
              <a:t> 	case 3: </a:t>
            </a:r>
            <a:r>
              <a:rPr lang="en-GB" dirty="0" err="1">
                <a:latin typeface="+mj-lt"/>
              </a:rPr>
              <a:t>printf</a:t>
            </a:r>
            <a:r>
              <a:rPr lang="en-GB" dirty="0">
                <a:latin typeface="+mj-lt"/>
              </a:rPr>
              <a:t>("I am Three");</a:t>
            </a:r>
          </a:p>
          <a:p>
            <a:pPr marL="0" indent="0">
              <a:spcBef>
                <a:spcPts val="0"/>
              </a:spcBef>
              <a:buNone/>
            </a:pPr>
            <a:r>
              <a:rPr lang="en-GB" dirty="0">
                <a:latin typeface="+mj-lt"/>
              </a:rPr>
              <a:t>   	     break;</a:t>
            </a:r>
          </a:p>
          <a:p>
            <a:pPr marL="0" indent="0">
              <a:spcBef>
                <a:spcPts val="0"/>
              </a:spcBef>
              <a:buNone/>
            </a:pPr>
            <a:r>
              <a:rPr lang="en-GB" dirty="0">
                <a:latin typeface="+mj-lt"/>
              </a:rPr>
              <a:t>	default: </a:t>
            </a:r>
            <a:r>
              <a:rPr lang="en-GB" dirty="0" err="1">
                <a:latin typeface="+mj-lt"/>
              </a:rPr>
              <a:t>printf</a:t>
            </a:r>
            <a:r>
              <a:rPr lang="en-GB" dirty="0">
                <a:latin typeface="+mj-lt"/>
              </a:rPr>
              <a:t>("I am an integer, but not 1, 2 or 3.");</a:t>
            </a:r>
          </a:p>
          <a:p>
            <a:pPr marL="0" indent="0">
              <a:spcBef>
                <a:spcPts val="0"/>
              </a:spcBef>
              <a:buNone/>
            </a:pPr>
            <a:r>
              <a:rPr lang="en-GB" dirty="0">
                <a:latin typeface="+mj-lt"/>
              </a:rPr>
              <a:t>	}</a:t>
            </a:r>
          </a:p>
          <a:p>
            <a:pPr marL="0" indent="0">
              <a:spcBef>
                <a:spcPts val="0"/>
              </a:spcBef>
              <a:buNone/>
            </a:pPr>
            <a:endParaRPr lang="en-GB" dirty="0">
              <a:latin typeface="+mj-lt"/>
            </a:endParaRPr>
          </a:p>
          <a:p>
            <a:pPr marL="0" indent="0">
              <a:spcBef>
                <a:spcPts val="0"/>
              </a:spcBef>
              <a:buNone/>
            </a:pPr>
            <a:endParaRPr lang="en-GB" dirty="0">
              <a:latin typeface="+mj-lt"/>
            </a:endParaRPr>
          </a:p>
          <a:p>
            <a:pPr marL="0" indent="0">
              <a:spcBef>
                <a:spcPts val="0"/>
              </a:spcBef>
              <a:buNone/>
            </a:pPr>
            <a:endParaRPr lang="en-GB" dirty="0">
              <a:latin typeface="+mj-lt"/>
            </a:endParaRPr>
          </a:p>
          <a:p>
            <a:pPr>
              <a:spcBef>
                <a:spcPts val="300"/>
              </a:spcBef>
            </a:pPr>
            <a:r>
              <a:rPr lang="en-GB" sz="3300" dirty="0">
                <a:latin typeface="+mj-lt"/>
              </a:rPr>
              <a:t>Initially I declared an integer variable </a:t>
            </a:r>
            <a:r>
              <a:rPr lang="en-GB" sz="3300" b="1" dirty="0" err="1">
                <a:latin typeface="+mj-lt"/>
              </a:rPr>
              <a:t>num</a:t>
            </a:r>
            <a:r>
              <a:rPr lang="en-GB" sz="3300" b="1" dirty="0">
                <a:latin typeface="+mj-lt"/>
              </a:rPr>
              <a:t> = 2</a:t>
            </a:r>
            <a:r>
              <a:rPr lang="en-GB" sz="3300" dirty="0">
                <a:latin typeface="+mj-lt"/>
              </a:rPr>
              <a:t>.</a:t>
            </a:r>
          </a:p>
          <a:p>
            <a:pPr>
              <a:spcBef>
                <a:spcPts val="300"/>
              </a:spcBef>
            </a:pPr>
            <a:r>
              <a:rPr lang="en-GB" sz="3300" b="1" dirty="0">
                <a:latin typeface="+mj-lt"/>
              </a:rPr>
              <a:t>switch(</a:t>
            </a:r>
            <a:r>
              <a:rPr lang="en-GB" sz="3300" b="1" dirty="0" err="1">
                <a:latin typeface="+mj-lt"/>
              </a:rPr>
              <a:t>num</a:t>
            </a:r>
            <a:r>
              <a:rPr lang="en-GB" sz="3300" b="1" dirty="0">
                <a:latin typeface="+mj-lt"/>
              </a:rPr>
              <a:t>)</a:t>
            </a:r>
            <a:r>
              <a:rPr lang="en-GB" sz="3300" dirty="0">
                <a:latin typeface="+mj-lt"/>
              </a:rPr>
              <a:t> will evaluate the value of </a:t>
            </a:r>
            <a:r>
              <a:rPr lang="en-GB" sz="3300" b="1" dirty="0" err="1">
                <a:latin typeface="+mj-lt"/>
              </a:rPr>
              <a:t>num</a:t>
            </a:r>
            <a:r>
              <a:rPr lang="en-GB" sz="3300" dirty="0">
                <a:latin typeface="+mj-lt"/>
              </a:rPr>
              <a:t> to </a:t>
            </a:r>
            <a:r>
              <a:rPr lang="en-GB" sz="3300" b="1" dirty="0">
                <a:latin typeface="+mj-lt"/>
              </a:rPr>
              <a:t>2</a:t>
            </a:r>
            <a:r>
              <a:rPr lang="en-GB" sz="3300" dirty="0">
                <a:latin typeface="+mj-lt"/>
              </a:rPr>
              <a:t>.</a:t>
            </a:r>
          </a:p>
          <a:p>
            <a:pPr>
              <a:spcBef>
                <a:spcPts val="300"/>
              </a:spcBef>
            </a:pPr>
            <a:r>
              <a:rPr lang="en-GB" sz="3300" dirty="0">
                <a:latin typeface="+mj-lt"/>
              </a:rPr>
              <a:t>After </a:t>
            </a:r>
            <a:r>
              <a:rPr lang="en-GB" sz="3300" b="1" dirty="0">
                <a:latin typeface="+mj-lt"/>
              </a:rPr>
              <a:t>switch(</a:t>
            </a:r>
            <a:r>
              <a:rPr lang="en-GB" sz="3300" b="1" dirty="0" err="1">
                <a:latin typeface="+mj-lt"/>
              </a:rPr>
              <a:t>num</a:t>
            </a:r>
            <a:r>
              <a:rPr lang="en-GB" sz="3300" b="1" dirty="0">
                <a:latin typeface="+mj-lt"/>
              </a:rPr>
              <a:t>)</a:t>
            </a:r>
            <a:r>
              <a:rPr lang="en-GB" sz="3300" dirty="0">
                <a:latin typeface="+mj-lt"/>
              </a:rPr>
              <a:t> gets evaluated, switch knows the case to transfer program control to.</a:t>
            </a:r>
          </a:p>
          <a:p>
            <a:pPr>
              <a:spcBef>
                <a:spcPts val="300"/>
              </a:spcBef>
            </a:pPr>
            <a:r>
              <a:rPr lang="en-GB" sz="3300" dirty="0">
                <a:latin typeface="+mj-lt"/>
              </a:rPr>
              <a:t>Instead of checking all cases one by one, it transfers program control directly to </a:t>
            </a:r>
            <a:r>
              <a:rPr lang="en-GB" sz="3300" b="1" dirty="0">
                <a:latin typeface="+mj-lt"/>
              </a:rPr>
              <a:t>case 2</a:t>
            </a:r>
            <a:r>
              <a:rPr lang="en-GB" sz="3300" dirty="0">
                <a:latin typeface="+mj-lt"/>
              </a:rPr>
              <a:t>.  If the value of </a:t>
            </a:r>
            <a:r>
              <a:rPr lang="en-GB" sz="3300" b="1" dirty="0" err="1">
                <a:latin typeface="+mj-lt"/>
              </a:rPr>
              <a:t>num</a:t>
            </a:r>
            <a:r>
              <a:rPr lang="en-GB" sz="3300" dirty="0">
                <a:latin typeface="+mj-lt"/>
              </a:rPr>
              <a:t> is not matched with any case then switch transfers control to the </a:t>
            </a:r>
            <a:r>
              <a:rPr lang="en-GB" sz="3300" b="1" dirty="0">
                <a:latin typeface="+mj-lt"/>
              </a:rPr>
              <a:t>default</a:t>
            </a:r>
            <a:r>
              <a:rPr lang="en-GB" sz="3300" dirty="0">
                <a:latin typeface="+mj-lt"/>
              </a:rPr>
              <a:t> case, if defined.</a:t>
            </a:r>
          </a:p>
          <a:p>
            <a:pPr>
              <a:spcBef>
                <a:spcPts val="300"/>
              </a:spcBef>
            </a:pPr>
            <a:r>
              <a:rPr lang="en-GB" sz="3300" dirty="0">
                <a:latin typeface="+mj-lt"/>
              </a:rPr>
              <a:t>After the control has been set to </a:t>
            </a:r>
            <a:r>
              <a:rPr lang="en-GB" sz="3300" b="1" dirty="0">
                <a:latin typeface="+mj-lt"/>
              </a:rPr>
              <a:t>case 2</a:t>
            </a:r>
            <a:r>
              <a:rPr lang="en-GB" sz="3300" dirty="0">
                <a:latin typeface="+mj-lt"/>
              </a:rPr>
              <a:t>, it executes all statements inside the case.  The case contains two statements – Firstly </a:t>
            </a:r>
            <a:r>
              <a:rPr lang="en-GB" sz="3300" b="1" dirty="0" err="1">
                <a:latin typeface="+mj-lt"/>
              </a:rPr>
              <a:t>printf</a:t>
            </a:r>
            <a:r>
              <a:rPr lang="en-GB" sz="3300" b="1" dirty="0">
                <a:latin typeface="+mj-lt"/>
              </a:rPr>
              <a:t>("I am Two");</a:t>
            </a:r>
            <a:r>
              <a:rPr lang="en-GB" sz="3300" dirty="0">
                <a:latin typeface="+mj-lt"/>
              </a:rPr>
              <a:t> and second </a:t>
            </a:r>
            <a:r>
              <a:rPr lang="en-GB" sz="3300" b="1" dirty="0">
                <a:latin typeface="+mj-lt"/>
              </a:rPr>
              <a:t>break</a:t>
            </a:r>
            <a:r>
              <a:rPr lang="en-GB" sz="3300" dirty="0">
                <a:latin typeface="+mj-lt"/>
              </a:rPr>
              <a:t>. </a:t>
            </a:r>
            <a:r>
              <a:rPr lang="en-GB" sz="3300" b="1" dirty="0" err="1">
                <a:latin typeface="+mj-lt"/>
              </a:rPr>
              <a:t>printf</a:t>
            </a:r>
            <a:r>
              <a:rPr lang="en-GB" sz="3300" b="1" dirty="0">
                <a:latin typeface="+mj-lt"/>
              </a:rPr>
              <a:t>("I am Two");</a:t>
            </a:r>
            <a:r>
              <a:rPr lang="en-GB" sz="3300" dirty="0">
                <a:latin typeface="+mj-lt"/>
              </a:rPr>
              <a:t> will print "I am Two" on console and then transfer control to </a:t>
            </a:r>
            <a:r>
              <a:rPr lang="en-GB" sz="3300" b="1" dirty="0">
                <a:latin typeface="+mj-lt"/>
              </a:rPr>
              <a:t>break</a:t>
            </a:r>
            <a:r>
              <a:rPr lang="en-GB" sz="3300" dirty="0">
                <a:latin typeface="+mj-lt"/>
              </a:rPr>
              <a:t>.</a:t>
            </a:r>
          </a:p>
          <a:p>
            <a:pPr>
              <a:spcBef>
                <a:spcPts val="300"/>
              </a:spcBef>
            </a:pPr>
            <a:r>
              <a:rPr lang="en-GB" sz="3300" dirty="0">
                <a:latin typeface="+mj-lt"/>
              </a:rPr>
              <a:t>The </a:t>
            </a:r>
            <a:r>
              <a:rPr lang="en-GB" sz="3300" b="1" dirty="0">
                <a:latin typeface="+mj-lt"/>
              </a:rPr>
              <a:t>break</a:t>
            </a:r>
            <a:r>
              <a:rPr lang="en-GB" sz="3300" dirty="0">
                <a:latin typeface="+mj-lt"/>
              </a:rPr>
              <a:t> statement terminates switch...case and transfers program control to the statement after switch.</a:t>
            </a:r>
          </a:p>
        </p:txBody>
      </p:sp>
    </p:spTree>
    <p:extLst>
      <p:ext uri="{BB962C8B-B14F-4D97-AF65-F5344CB8AC3E}">
        <p14:creationId xmlns:p14="http://schemas.microsoft.com/office/powerpoint/2010/main" val="207304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SWITCH…CASE</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2"/>
          <p:cNvPicPr>
            <a:picLocks noGrp="1" noChangeAspect="1"/>
          </p:cNvPicPr>
          <p:nvPr>
            <p:ph idx="13"/>
          </p:nvPr>
        </p:nvPicPr>
        <p:blipFill>
          <a:blip r:embed="rId3"/>
          <a:stretch>
            <a:fillRect/>
          </a:stretch>
        </p:blipFill>
        <p:spPr>
          <a:xfrm>
            <a:off x="4199142" y="332656"/>
            <a:ext cx="3791970" cy="5184775"/>
          </a:xfrm>
          <a:prstGeom prst="rect">
            <a:avLst/>
          </a:prstGeom>
        </p:spPr>
      </p:pic>
    </p:spTree>
    <p:extLst>
      <p:ext uri="{BB962C8B-B14F-4D97-AF65-F5344CB8AC3E}">
        <p14:creationId xmlns:p14="http://schemas.microsoft.com/office/powerpoint/2010/main" val="321438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NESTED SWITCH</a:t>
            </a: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p:txBody>
          <a:bodyPr/>
          <a:lstStyle/>
          <a:p>
            <a:r>
              <a:rPr lang="en-GB" dirty="0"/>
              <a:t>It is possible to nest switch statements inside of cases.  Not only that, but nested switches’ case statements may contain values common to both switch statements -</a:t>
            </a:r>
          </a:p>
          <a:p>
            <a:endParaRPr lang="en-GB" dirty="0"/>
          </a:p>
        </p:txBody>
      </p:sp>
      <p:pic>
        <p:nvPicPr>
          <p:cNvPr id="6" name="Picture 5"/>
          <p:cNvPicPr>
            <a:picLocks noChangeAspect="1"/>
          </p:cNvPicPr>
          <p:nvPr/>
        </p:nvPicPr>
        <p:blipFill>
          <a:blip r:embed="rId3"/>
          <a:stretch>
            <a:fillRect/>
          </a:stretch>
        </p:blipFill>
        <p:spPr>
          <a:xfrm>
            <a:off x="2097033" y="1916832"/>
            <a:ext cx="7996188" cy="3629905"/>
          </a:xfrm>
          <a:prstGeom prst="rect">
            <a:avLst/>
          </a:prstGeom>
        </p:spPr>
      </p:pic>
    </p:spTree>
    <p:extLst>
      <p:ext uri="{BB962C8B-B14F-4D97-AF65-F5344CB8AC3E}">
        <p14:creationId xmlns:p14="http://schemas.microsoft.com/office/powerpoint/2010/main" val="415970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3852" y="2099123"/>
            <a:ext cx="10385548" cy="1815882"/>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GB" sz="2800" dirty="0">
                <a:latin typeface="+mj-lt"/>
              </a:rPr>
              <a:t>Review the use of complex decision statements</a:t>
            </a:r>
          </a:p>
          <a:p>
            <a:pPr marL="285750" indent="-285750">
              <a:buFont typeface="Arial" panose="020B0604020202020204" pitchFamily="34" charset="0"/>
              <a:buChar char="•"/>
            </a:pPr>
            <a:r>
              <a:rPr lang="en-GB" sz="2800" dirty="0">
                <a:latin typeface="+mj-lt"/>
              </a:rPr>
              <a:t>Understand the concept of nesting in both conditional and choice-based statements</a:t>
            </a:r>
          </a:p>
          <a:p>
            <a:pPr marL="285750" indent="-285750">
              <a:buFont typeface="Arial" panose="020B0604020202020204" pitchFamily="34" charset="0"/>
              <a:buChar char="•"/>
            </a:pPr>
            <a:r>
              <a:rPr lang="en-GB" sz="2800" dirty="0">
                <a:latin typeface="+mj-lt"/>
              </a:rPr>
              <a:t>Partake in a self-paced tutorial to revise programming concepts</a:t>
            </a:r>
            <a:endParaRPr lang="en-GB" sz="2800" b="1" dirty="0">
              <a:latin typeface="+mj-lt"/>
            </a:endParaRPr>
          </a:p>
        </p:txBody>
      </p:sp>
    </p:spTree>
    <p:extLst>
      <p:ext uri="{BB962C8B-B14F-4D97-AF65-F5344CB8AC3E}">
        <p14:creationId xmlns:p14="http://schemas.microsoft.com/office/powerpoint/2010/main" val="10141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6A5E-9817-452B-A1C1-8C27F5E3F075}"/>
              </a:ext>
            </a:extLst>
          </p:cNvPr>
          <p:cNvSpPr>
            <a:spLocks noGrp="1"/>
          </p:cNvSpPr>
          <p:nvPr>
            <p:ph type="title"/>
          </p:nvPr>
        </p:nvSpPr>
        <p:spPr/>
        <p:txBody>
          <a:bodyPr/>
          <a:lstStyle/>
          <a:p>
            <a:r>
              <a:rPr lang="en-GB"/>
              <a:t>CONDITIONAL OPERATOR (?)</a:t>
            </a:r>
            <a:endParaRPr lang="en-GB" dirty="0"/>
          </a:p>
        </p:txBody>
      </p:sp>
      <p:sp>
        <p:nvSpPr>
          <p:cNvPr id="3" name="Content Placeholder 2">
            <a:extLst>
              <a:ext uri="{FF2B5EF4-FFF2-40B4-BE49-F238E27FC236}">
                <a16:creationId xmlns:a16="http://schemas.microsoft.com/office/drawing/2014/main" id="{6404F956-CB60-4DA3-A849-27F7C4AC6016}"/>
              </a:ext>
            </a:extLst>
          </p:cNvPr>
          <p:cNvSpPr>
            <a:spLocks noGrp="1"/>
          </p:cNvSpPr>
          <p:nvPr>
            <p:ph idx="13"/>
          </p:nvPr>
        </p:nvSpPr>
        <p:spPr/>
        <p:txBody>
          <a:bodyPr>
            <a:normAutofit fontScale="92500" lnSpcReduction="10000"/>
          </a:bodyPr>
          <a:lstStyle/>
          <a:p>
            <a:r>
              <a:rPr lang="en-GB" dirty="0"/>
              <a:t>The Conditional Operator, ‘?’, is a compact form of an if() statement.</a:t>
            </a:r>
          </a:p>
          <a:p>
            <a:r>
              <a:rPr lang="en-GB" dirty="0"/>
              <a:t>It is used to check an expression and then carry out one of two tasks depending upon the result.</a:t>
            </a:r>
          </a:p>
          <a:p>
            <a:r>
              <a:rPr lang="en-GB" dirty="0"/>
              <a:t>It resembles </a:t>
            </a:r>
            <a:r>
              <a:rPr lang="en-GB" b="1" dirty="0"/>
              <a:t>(expression) ? result1 : result2 </a:t>
            </a:r>
            <a:r>
              <a:rPr lang="en-GB" dirty="0"/>
              <a:t>and is used like this -</a:t>
            </a:r>
            <a:endParaRPr lang="en-GB" b="1" dirty="0"/>
          </a:p>
          <a:p>
            <a:endParaRPr lang="en-GB" b="1" dirty="0"/>
          </a:p>
          <a:p>
            <a:pPr marL="0" indent="0">
              <a:buNone/>
            </a:pPr>
            <a:r>
              <a:rPr lang="en-GB" b="1" dirty="0" err="1"/>
              <a:t>int</a:t>
            </a:r>
            <a:r>
              <a:rPr lang="en-GB" b="1" dirty="0"/>
              <a:t> integer1 = 25, integer2 = 50, </a:t>
            </a:r>
            <a:r>
              <a:rPr lang="en-GB" b="1" dirty="0" err="1"/>
              <a:t>largest_integer</a:t>
            </a:r>
            <a:r>
              <a:rPr lang="en-GB" b="1" dirty="0"/>
              <a:t>;</a:t>
            </a:r>
          </a:p>
          <a:p>
            <a:pPr marL="0" indent="0">
              <a:buNone/>
            </a:pPr>
            <a:r>
              <a:rPr lang="en-GB" b="1" dirty="0"/>
              <a:t> </a:t>
            </a:r>
          </a:p>
          <a:p>
            <a:pPr marL="0" indent="0">
              <a:buNone/>
            </a:pPr>
            <a:r>
              <a:rPr lang="en-GB" b="1" dirty="0" err="1"/>
              <a:t>largest_integer</a:t>
            </a:r>
            <a:r>
              <a:rPr lang="en-GB" b="1" dirty="0"/>
              <a:t> = (integer1 &gt; integer2) ? integer1 : integer2;</a:t>
            </a:r>
          </a:p>
        </p:txBody>
      </p:sp>
    </p:spTree>
    <p:extLst>
      <p:ext uri="{BB962C8B-B14F-4D97-AF65-F5344CB8AC3E}">
        <p14:creationId xmlns:p14="http://schemas.microsoft.com/office/powerpoint/2010/main" val="16836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IF…ELSE</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3852" y="1452794"/>
            <a:ext cx="10385548" cy="3108543"/>
          </a:xfrm>
          <a:prstGeom prst="rect">
            <a:avLst/>
          </a:prstGeom>
          <a:noFill/>
          <a:ln>
            <a:noFill/>
          </a:ln>
        </p:spPr>
        <p:txBody>
          <a:bodyPr wrap="square" rtlCol="0" anchor="ctr" anchorCtr="1">
            <a:spAutoFit/>
          </a:bodyPr>
          <a:lstStyle/>
          <a:p>
            <a:pPr marL="457200" indent="-457200">
              <a:buFont typeface="Arial" panose="020B0604020202020204" pitchFamily="34" charset="0"/>
              <a:buChar char="•"/>
            </a:pPr>
            <a:r>
              <a:rPr lang="en-GB" sz="2800" dirty="0">
                <a:latin typeface="+mj-lt"/>
              </a:rPr>
              <a:t>Simple </a:t>
            </a:r>
            <a:r>
              <a:rPr lang="en-GB" sz="2800" b="1" dirty="0">
                <a:latin typeface="+mj-lt"/>
              </a:rPr>
              <a:t>If </a:t>
            </a:r>
            <a:r>
              <a:rPr lang="en-GB" sz="2800" dirty="0">
                <a:latin typeface="+mj-lt"/>
              </a:rPr>
              <a:t>statements check if a condition is true and if so then one or more tasks are carried out</a:t>
            </a:r>
          </a:p>
          <a:p>
            <a:pPr marL="457200" indent="-457200">
              <a:buFont typeface="Arial" panose="020B0604020202020204" pitchFamily="34" charset="0"/>
              <a:buChar char="•"/>
            </a:pPr>
            <a:endParaRPr lang="en-GB" sz="2800" dirty="0">
              <a:latin typeface="+mj-lt"/>
            </a:endParaRPr>
          </a:p>
          <a:p>
            <a:pPr marL="457200" indent="-457200">
              <a:buFont typeface="Arial" panose="020B0604020202020204" pitchFamily="34" charset="0"/>
              <a:buChar char="•"/>
            </a:pPr>
            <a:r>
              <a:rPr lang="en-GB" sz="2800" b="1" dirty="0">
                <a:latin typeface="+mj-lt"/>
              </a:rPr>
              <a:t>If</a:t>
            </a:r>
            <a:r>
              <a:rPr lang="en-GB" sz="2800" dirty="0">
                <a:latin typeface="+mj-lt"/>
              </a:rPr>
              <a:t> statements can be further enhanced with the use of </a:t>
            </a:r>
            <a:r>
              <a:rPr lang="en-GB" sz="2800" b="1" dirty="0">
                <a:latin typeface="+mj-lt"/>
              </a:rPr>
              <a:t>else </a:t>
            </a:r>
            <a:r>
              <a:rPr lang="en-GB" sz="2800" dirty="0">
                <a:latin typeface="+mj-lt"/>
              </a:rPr>
              <a:t>to allow other tasks to execute even if the initial condition was false</a:t>
            </a:r>
            <a:endParaRPr lang="en-GB" sz="2800" b="1" dirty="0">
              <a:latin typeface="+mj-lt"/>
            </a:endParaRPr>
          </a:p>
          <a:p>
            <a:pPr marL="457200" indent="-457200">
              <a:buFont typeface="Arial" panose="020B0604020202020204" pitchFamily="34" charset="0"/>
              <a:buChar char="•"/>
            </a:pPr>
            <a:endParaRPr lang="en-GB" sz="2800" b="1" dirty="0">
              <a:latin typeface="+mj-lt"/>
            </a:endParaRPr>
          </a:p>
        </p:txBody>
      </p:sp>
    </p:spTree>
    <p:extLst>
      <p:ext uri="{BB962C8B-B14F-4D97-AF65-F5344CB8AC3E}">
        <p14:creationId xmlns:p14="http://schemas.microsoft.com/office/powerpoint/2010/main" val="325243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IF…ELSE</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a:xfrm>
            <a:off x="1744860" y="1981201"/>
            <a:ext cx="10287000" cy="4190999"/>
          </a:xfrm>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0099" y="548680"/>
            <a:ext cx="5705028" cy="3416320"/>
          </a:xfrm>
          <a:prstGeom prst="rect">
            <a:avLst/>
          </a:prstGeom>
          <a:noFill/>
          <a:ln>
            <a:noFill/>
          </a:ln>
        </p:spPr>
        <p:txBody>
          <a:bodyPr wrap="square" rtlCol="0" anchor="ctr" anchorCtr="1">
            <a:spAutoFit/>
          </a:bodyPr>
          <a:lstStyle/>
          <a:p>
            <a:r>
              <a:rPr lang="en-US" sz="2800" b="1" dirty="0">
                <a:latin typeface="+mj-lt"/>
              </a:rPr>
              <a:t>Syntax of if...else statement</a:t>
            </a:r>
          </a:p>
          <a:p>
            <a:endParaRPr lang="en-US" sz="2800" b="1" dirty="0">
              <a:latin typeface="+mj-lt"/>
            </a:endParaRPr>
          </a:p>
          <a:p>
            <a:r>
              <a:rPr lang="en-US" sz="1600" b="1" dirty="0">
                <a:latin typeface="+mj-lt"/>
              </a:rPr>
              <a:t>if(</a:t>
            </a:r>
            <a:r>
              <a:rPr lang="en-US" sz="1600" b="1" dirty="0" err="1">
                <a:latin typeface="+mj-lt"/>
              </a:rPr>
              <a:t>boolean_expression</a:t>
            </a:r>
            <a:r>
              <a:rPr lang="en-US" sz="1600" b="1" dirty="0">
                <a:latin typeface="+mj-lt"/>
              </a:rPr>
              <a:t>)</a:t>
            </a:r>
          </a:p>
          <a:p>
            <a:r>
              <a:rPr lang="en-US" sz="1600" b="1" dirty="0">
                <a:latin typeface="+mj-lt"/>
              </a:rPr>
              <a:t>{</a:t>
            </a:r>
          </a:p>
          <a:p>
            <a:r>
              <a:rPr lang="en-US" sz="1600" b="1" dirty="0">
                <a:latin typeface="+mj-lt"/>
              </a:rPr>
              <a:t>    // Body of if</a:t>
            </a:r>
          </a:p>
          <a:p>
            <a:r>
              <a:rPr lang="en-US" sz="1600" b="1" dirty="0">
                <a:latin typeface="+mj-lt"/>
              </a:rPr>
              <a:t>    // If expression is true then execute this</a:t>
            </a:r>
          </a:p>
          <a:p>
            <a:r>
              <a:rPr lang="en-US" sz="1600" b="1" dirty="0">
                <a:latin typeface="+mj-lt"/>
              </a:rPr>
              <a:t>}</a:t>
            </a:r>
          </a:p>
          <a:p>
            <a:r>
              <a:rPr lang="en-US" sz="1600" b="1" dirty="0">
                <a:latin typeface="+mj-lt"/>
              </a:rPr>
              <a:t>else</a:t>
            </a:r>
          </a:p>
          <a:p>
            <a:r>
              <a:rPr lang="en-US" sz="1600" b="1" dirty="0">
                <a:latin typeface="+mj-lt"/>
              </a:rPr>
              <a:t>{</a:t>
            </a:r>
          </a:p>
          <a:p>
            <a:r>
              <a:rPr lang="en-US" sz="1600" b="1" dirty="0">
                <a:latin typeface="+mj-lt"/>
              </a:rPr>
              <a:t>    // Body of else</a:t>
            </a:r>
          </a:p>
          <a:p>
            <a:r>
              <a:rPr lang="en-US" sz="1600" b="1" dirty="0">
                <a:latin typeface="+mj-lt"/>
              </a:rPr>
              <a:t>    // If expression is false then execute this</a:t>
            </a:r>
          </a:p>
          <a:p>
            <a:r>
              <a:rPr lang="en-US" sz="1600" b="1" dirty="0">
                <a:latin typeface="+mj-lt"/>
              </a:rPr>
              <a:t>}</a:t>
            </a:r>
            <a:endParaRPr lang="en-GB" sz="1600" b="1" dirty="0">
              <a:latin typeface="+mj-lt"/>
            </a:endParaRPr>
          </a:p>
        </p:txBody>
      </p:sp>
      <p:sp>
        <p:nvSpPr>
          <p:cNvPr id="6" name="TextBox 5"/>
          <p:cNvSpPr txBox="1"/>
          <p:nvPr/>
        </p:nvSpPr>
        <p:spPr>
          <a:xfrm>
            <a:off x="2061964" y="4443499"/>
            <a:ext cx="9217024" cy="923330"/>
          </a:xfrm>
          <a:prstGeom prst="rect">
            <a:avLst/>
          </a:prstGeom>
          <a:noFill/>
          <a:ln>
            <a:noFill/>
          </a:ln>
        </p:spPr>
        <p:txBody>
          <a:bodyPr wrap="square" rtlCol="0" anchor="ctr" anchorCtr="1">
            <a:spAutoFit/>
          </a:bodyPr>
          <a:lstStyle/>
          <a:p>
            <a:r>
              <a:rPr lang="en-US" dirty="0">
                <a:latin typeface="+mj-lt"/>
              </a:rPr>
              <a:t>In the syntax above, if the </a:t>
            </a:r>
            <a:r>
              <a:rPr lang="en-US" dirty="0" err="1">
                <a:latin typeface="+mj-lt"/>
              </a:rPr>
              <a:t>boolean</a:t>
            </a:r>
            <a:r>
              <a:rPr lang="en-US" dirty="0">
                <a:latin typeface="+mj-lt"/>
              </a:rPr>
              <a:t> expression is found to be true then the if statement block executes.  Otherwise the else statement is executed.  In any case, one of the statements must always execute.  In no case will both blocks execute.</a:t>
            </a:r>
            <a:endParaRPr lang="en-GB" dirty="0">
              <a:latin typeface="+mj-lt"/>
            </a:endParaRPr>
          </a:p>
        </p:txBody>
      </p:sp>
    </p:spTree>
    <p:extLst>
      <p:ext uri="{BB962C8B-B14F-4D97-AF65-F5344CB8AC3E}">
        <p14:creationId xmlns:p14="http://schemas.microsoft.com/office/powerpoint/2010/main" val="381413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IF…ELSE</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a:xfrm>
            <a:off x="1744860" y="1981201"/>
            <a:ext cx="10287000" cy="4190999"/>
          </a:xfrm>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430116" y="1743075"/>
            <a:ext cx="4076700" cy="3362325"/>
          </a:xfrm>
          <a:prstGeom prst="rect">
            <a:avLst/>
          </a:prstGeom>
        </p:spPr>
      </p:pic>
      <p:sp>
        <p:nvSpPr>
          <p:cNvPr id="8" name="TextBox 7"/>
          <p:cNvSpPr txBox="1"/>
          <p:nvPr/>
        </p:nvSpPr>
        <p:spPr>
          <a:xfrm>
            <a:off x="2782044" y="796062"/>
            <a:ext cx="5328592" cy="369332"/>
          </a:xfrm>
          <a:prstGeom prst="rect">
            <a:avLst/>
          </a:prstGeom>
          <a:noFill/>
          <a:ln>
            <a:noFill/>
          </a:ln>
        </p:spPr>
        <p:txBody>
          <a:bodyPr wrap="square" rtlCol="0" anchor="ctr" anchorCtr="1">
            <a:spAutoFit/>
          </a:bodyPr>
          <a:lstStyle/>
          <a:p>
            <a:r>
              <a:rPr lang="en-GB" b="1" dirty="0">
                <a:latin typeface="+mj-lt"/>
              </a:rPr>
              <a:t>Flowchart of if…else statement</a:t>
            </a:r>
          </a:p>
        </p:txBody>
      </p:sp>
    </p:spTree>
    <p:extLst>
      <p:ext uri="{BB962C8B-B14F-4D97-AF65-F5344CB8AC3E}">
        <p14:creationId xmlns:p14="http://schemas.microsoft.com/office/powerpoint/2010/main" val="9501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IF…ELSE…IF</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a:xfrm>
            <a:off x="1744860" y="1981201"/>
            <a:ext cx="10287000" cy="4190999"/>
          </a:xfrm>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89956" y="858083"/>
            <a:ext cx="6696744" cy="4247317"/>
          </a:xfrm>
          <a:prstGeom prst="rect">
            <a:avLst/>
          </a:prstGeom>
          <a:noFill/>
          <a:ln>
            <a:noFill/>
          </a:ln>
        </p:spPr>
        <p:txBody>
          <a:bodyPr wrap="square" rtlCol="0" anchor="ctr" anchorCtr="1">
            <a:spAutoFit/>
          </a:bodyPr>
          <a:lstStyle/>
          <a:p>
            <a:r>
              <a:rPr lang="en-GB" dirty="0">
                <a:latin typeface="+mj-lt"/>
              </a:rPr>
              <a:t>Often, one If…else statement is not enough.  Sometimes multiple options need to be considered.  Consider the following real life scenario –</a:t>
            </a:r>
          </a:p>
          <a:p>
            <a:endParaRPr lang="en-GB" dirty="0">
              <a:latin typeface="+mj-lt"/>
            </a:endParaRPr>
          </a:p>
          <a:p>
            <a:pPr marL="285750" indent="-285750">
              <a:buFont typeface="Arial" panose="020B0604020202020204" pitchFamily="34" charset="0"/>
              <a:buChar char="•"/>
            </a:pPr>
            <a:r>
              <a:rPr lang="en-US" dirty="0">
                <a:latin typeface="+mj-lt"/>
              </a:rPr>
              <a:t>If I have at least £1200, then I will purchase a Microsoft Surface Book. </a:t>
            </a:r>
          </a:p>
          <a:p>
            <a:pPr marL="285750" indent="-285750">
              <a:buFont typeface="Arial" panose="020B0604020202020204" pitchFamily="34" charset="0"/>
              <a:buChar char="•"/>
            </a:pPr>
            <a:r>
              <a:rPr lang="en-US" dirty="0">
                <a:latin typeface="+mj-lt"/>
              </a:rPr>
              <a:t>Otherwise, if I have at least £1000 then I will purchase an Apple </a:t>
            </a:r>
            <a:r>
              <a:rPr lang="en-US" dirty="0" err="1">
                <a:latin typeface="+mj-lt"/>
              </a:rPr>
              <a:t>Macbook</a:t>
            </a:r>
            <a:r>
              <a:rPr lang="en-US" dirty="0">
                <a:latin typeface="+mj-lt"/>
              </a:rPr>
              <a:t> Air. </a:t>
            </a:r>
          </a:p>
          <a:p>
            <a:pPr marL="285750" indent="-285750">
              <a:buFont typeface="Arial" panose="020B0604020202020204" pitchFamily="34" charset="0"/>
              <a:buChar char="•"/>
            </a:pPr>
            <a:r>
              <a:rPr lang="en-US" dirty="0">
                <a:latin typeface="+mj-lt"/>
              </a:rPr>
              <a:t>Otherwise, if I have at least £800 then I will purchase HP Ultra-book. </a:t>
            </a:r>
          </a:p>
          <a:p>
            <a:pPr marL="285750" indent="-285750">
              <a:buFont typeface="Arial" panose="020B0604020202020204" pitchFamily="34" charset="0"/>
              <a:buChar char="•"/>
            </a:pPr>
            <a:r>
              <a:rPr lang="en-US" dirty="0">
                <a:latin typeface="+mj-lt"/>
              </a:rPr>
              <a:t>Otherwise, I will purchase the best laptop I can afford.</a:t>
            </a:r>
          </a:p>
          <a:p>
            <a:pPr marL="285750" indent="-285750">
              <a:buFont typeface="Arial" panose="020B0604020202020204" pitchFamily="34" charset="0"/>
              <a:buChar char="•"/>
            </a:pPr>
            <a:endParaRPr lang="en-US" dirty="0">
              <a:latin typeface="+mj-lt"/>
            </a:endParaRPr>
          </a:p>
          <a:p>
            <a:r>
              <a:rPr lang="en-US" dirty="0">
                <a:latin typeface="+mj-lt"/>
              </a:rPr>
              <a:t>Each condition is dependent on the parent condition and must be checked sequentially.  Once a condition is found to be true then all the others can be ignored.</a:t>
            </a:r>
            <a:endParaRPr lang="en-GB" dirty="0">
              <a:latin typeface="+mj-lt"/>
            </a:endParaRPr>
          </a:p>
        </p:txBody>
      </p:sp>
    </p:spTree>
    <p:extLst>
      <p:ext uri="{BB962C8B-B14F-4D97-AF65-F5344CB8AC3E}">
        <p14:creationId xmlns:p14="http://schemas.microsoft.com/office/powerpoint/2010/main" val="178809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IF…ELSE…IF</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a:xfrm>
            <a:off x="1744860" y="1981201"/>
            <a:ext cx="10287000" cy="4190999"/>
          </a:xfrm>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276" y="-243408"/>
            <a:ext cx="5705028" cy="5693866"/>
          </a:xfrm>
          <a:prstGeom prst="rect">
            <a:avLst/>
          </a:prstGeom>
          <a:noFill/>
          <a:ln>
            <a:noFill/>
          </a:ln>
        </p:spPr>
        <p:txBody>
          <a:bodyPr wrap="square" rtlCol="0" anchor="ctr" anchorCtr="1">
            <a:spAutoFit/>
          </a:bodyPr>
          <a:lstStyle/>
          <a:p>
            <a:endParaRPr lang="en-US" sz="2800" b="1" dirty="0">
              <a:latin typeface="+mj-lt"/>
            </a:endParaRPr>
          </a:p>
          <a:p>
            <a:r>
              <a:rPr lang="en-US" sz="1400" b="1" dirty="0">
                <a:latin typeface="+mj-lt"/>
              </a:rPr>
              <a:t>if</a:t>
            </a:r>
            <a:r>
              <a:rPr lang="en-US" sz="1400" dirty="0">
                <a:latin typeface="+mj-lt"/>
              </a:rPr>
              <a:t> (boolean_expression_1) </a:t>
            </a:r>
          </a:p>
          <a:p>
            <a:r>
              <a:rPr lang="en-US" sz="1400" dirty="0">
                <a:latin typeface="+mj-lt"/>
              </a:rPr>
              <a:t>{ </a:t>
            </a:r>
          </a:p>
          <a:p>
            <a:r>
              <a:rPr lang="en-US" sz="1400" dirty="0">
                <a:latin typeface="+mj-lt"/>
              </a:rPr>
              <a:t>	// If expression 1 is true then execute </a:t>
            </a:r>
          </a:p>
          <a:p>
            <a:r>
              <a:rPr lang="en-US" sz="1400" dirty="0">
                <a:latin typeface="+mj-lt"/>
              </a:rPr>
              <a:t>	// this and skip other if </a:t>
            </a:r>
          </a:p>
          <a:p>
            <a:r>
              <a:rPr lang="en-US" sz="1400" dirty="0">
                <a:latin typeface="+mj-lt"/>
              </a:rPr>
              <a:t>} </a:t>
            </a:r>
          </a:p>
          <a:p>
            <a:r>
              <a:rPr lang="en-US" sz="1400" b="1" dirty="0">
                <a:latin typeface="+mj-lt"/>
              </a:rPr>
              <a:t>else</a:t>
            </a:r>
            <a:r>
              <a:rPr lang="en-US" sz="1400" dirty="0">
                <a:latin typeface="+mj-lt"/>
              </a:rPr>
              <a:t> </a:t>
            </a:r>
            <a:r>
              <a:rPr lang="en-US" sz="1400" b="1" dirty="0">
                <a:latin typeface="+mj-lt"/>
              </a:rPr>
              <a:t>if</a:t>
            </a:r>
            <a:r>
              <a:rPr lang="en-US" sz="1400" dirty="0">
                <a:latin typeface="+mj-lt"/>
              </a:rPr>
              <a:t> (boolean_expression_2) </a:t>
            </a:r>
          </a:p>
          <a:p>
            <a:r>
              <a:rPr lang="en-US" sz="1400" dirty="0">
                <a:latin typeface="+mj-lt"/>
              </a:rPr>
              <a:t>{ </a:t>
            </a:r>
          </a:p>
          <a:p>
            <a:r>
              <a:rPr lang="en-US" sz="1400" dirty="0">
                <a:latin typeface="+mj-lt"/>
              </a:rPr>
              <a:t>	// If expression 1 is false and </a:t>
            </a:r>
          </a:p>
          <a:p>
            <a:r>
              <a:rPr lang="en-US" sz="1400" dirty="0">
                <a:latin typeface="+mj-lt"/>
              </a:rPr>
              <a:t>	// expression 2 is true then execute </a:t>
            </a:r>
          </a:p>
          <a:p>
            <a:r>
              <a:rPr lang="en-US" sz="1400" dirty="0">
                <a:latin typeface="+mj-lt"/>
              </a:rPr>
              <a:t>	// this and skip other if </a:t>
            </a:r>
          </a:p>
          <a:p>
            <a:r>
              <a:rPr lang="en-US" sz="1400" dirty="0">
                <a:latin typeface="+mj-lt"/>
              </a:rPr>
              <a:t>} </a:t>
            </a:r>
          </a:p>
          <a:p>
            <a:r>
              <a:rPr lang="en-US" sz="1400" b="1" dirty="0">
                <a:latin typeface="+mj-lt"/>
              </a:rPr>
              <a:t>else</a:t>
            </a:r>
            <a:r>
              <a:rPr lang="en-US" sz="1400" dirty="0">
                <a:latin typeface="+mj-lt"/>
              </a:rPr>
              <a:t> </a:t>
            </a:r>
            <a:r>
              <a:rPr lang="en-US" sz="1400" b="1" dirty="0">
                <a:latin typeface="+mj-lt"/>
              </a:rPr>
              <a:t>if</a:t>
            </a:r>
            <a:r>
              <a:rPr lang="en-US" sz="1400" dirty="0">
                <a:latin typeface="+mj-lt"/>
              </a:rPr>
              <a:t> (</a:t>
            </a:r>
            <a:r>
              <a:rPr lang="en-US" sz="1400" dirty="0" err="1">
                <a:latin typeface="+mj-lt"/>
              </a:rPr>
              <a:t>boolean_expression_n</a:t>
            </a:r>
            <a:r>
              <a:rPr lang="en-US" sz="1400" dirty="0">
                <a:latin typeface="+mj-lt"/>
              </a:rPr>
              <a:t>) </a:t>
            </a:r>
          </a:p>
          <a:p>
            <a:r>
              <a:rPr lang="en-US" sz="1400" dirty="0">
                <a:latin typeface="+mj-lt"/>
              </a:rPr>
              <a:t>{ </a:t>
            </a:r>
          </a:p>
          <a:p>
            <a:r>
              <a:rPr lang="en-US" sz="1400" dirty="0">
                <a:latin typeface="+mj-lt"/>
              </a:rPr>
              <a:t>// If expression 1 is false, </a:t>
            </a:r>
          </a:p>
          <a:p>
            <a:r>
              <a:rPr lang="en-US" sz="1400" dirty="0">
                <a:latin typeface="+mj-lt"/>
              </a:rPr>
              <a:t>// expression 2 is also false, </a:t>
            </a:r>
          </a:p>
          <a:p>
            <a:r>
              <a:rPr lang="en-US" sz="1400" dirty="0">
                <a:latin typeface="+mj-lt"/>
              </a:rPr>
              <a:t>// expression n-1 is also false, </a:t>
            </a:r>
          </a:p>
          <a:p>
            <a:r>
              <a:rPr lang="en-US" sz="1400" dirty="0">
                <a:latin typeface="+mj-lt"/>
              </a:rPr>
              <a:t>// and expression n is true then execute </a:t>
            </a:r>
          </a:p>
          <a:p>
            <a:r>
              <a:rPr lang="en-US" sz="1400" dirty="0">
                <a:latin typeface="+mj-lt"/>
              </a:rPr>
              <a:t>// this and skip else. </a:t>
            </a:r>
          </a:p>
          <a:p>
            <a:r>
              <a:rPr lang="en-US" sz="1400" dirty="0">
                <a:latin typeface="+mj-lt"/>
              </a:rPr>
              <a:t>}</a:t>
            </a:r>
          </a:p>
          <a:p>
            <a:r>
              <a:rPr lang="en-US" sz="1400" b="1" dirty="0">
                <a:latin typeface="+mj-lt"/>
              </a:rPr>
              <a:t>else</a:t>
            </a:r>
            <a:r>
              <a:rPr lang="en-US" sz="1400" dirty="0">
                <a:latin typeface="+mj-lt"/>
              </a:rPr>
              <a:t> </a:t>
            </a:r>
          </a:p>
          <a:p>
            <a:r>
              <a:rPr lang="en-US" sz="1400" dirty="0">
                <a:latin typeface="+mj-lt"/>
              </a:rPr>
              <a:t>{ </a:t>
            </a:r>
          </a:p>
          <a:p>
            <a:r>
              <a:rPr lang="en-US" sz="1400" dirty="0">
                <a:latin typeface="+mj-lt"/>
              </a:rPr>
              <a:t>	// If no expressions are true then </a:t>
            </a:r>
          </a:p>
          <a:p>
            <a:r>
              <a:rPr lang="en-US" sz="1400" dirty="0">
                <a:latin typeface="+mj-lt"/>
              </a:rPr>
              <a:t>	// execute this skipping all other. </a:t>
            </a:r>
          </a:p>
          <a:p>
            <a:r>
              <a:rPr lang="en-US" sz="1400" dirty="0">
                <a:latin typeface="+mj-lt"/>
              </a:rPr>
              <a:t>}</a:t>
            </a:r>
            <a:endParaRPr lang="en-GB" sz="1400" b="1" dirty="0">
              <a:latin typeface="+mj-lt"/>
            </a:endParaRPr>
          </a:p>
        </p:txBody>
      </p:sp>
      <p:sp>
        <p:nvSpPr>
          <p:cNvPr id="5" name="TextBox 4"/>
          <p:cNvSpPr txBox="1"/>
          <p:nvPr/>
        </p:nvSpPr>
        <p:spPr>
          <a:xfrm>
            <a:off x="7548365" y="584337"/>
            <a:ext cx="4032448" cy="1231106"/>
          </a:xfrm>
          <a:prstGeom prst="rect">
            <a:avLst/>
          </a:prstGeom>
          <a:noFill/>
          <a:ln>
            <a:noFill/>
          </a:ln>
        </p:spPr>
        <p:txBody>
          <a:bodyPr wrap="square" rtlCol="0" anchor="ctr" anchorCtr="1">
            <a:spAutoFit/>
          </a:bodyPr>
          <a:lstStyle/>
          <a:p>
            <a:r>
              <a:rPr lang="en-US" sz="2800" b="1" dirty="0">
                <a:latin typeface="+mj-lt"/>
              </a:rPr>
              <a:t>Syntax of if...else…if statement ladder</a:t>
            </a:r>
          </a:p>
          <a:p>
            <a:endParaRPr lang="en-GB" dirty="0"/>
          </a:p>
        </p:txBody>
      </p:sp>
    </p:spTree>
    <p:extLst>
      <p:ext uri="{BB962C8B-B14F-4D97-AF65-F5344CB8AC3E}">
        <p14:creationId xmlns:p14="http://schemas.microsoft.com/office/powerpoint/2010/main" val="324919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IF…ELSE…IF</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a:xfrm>
            <a:off x="1744860" y="1981201"/>
            <a:ext cx="10287000" cy="4190999"/>
          </a:xfrm>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912044" y="404664"/>
            <a:ext cx="4366166" cy="5156889"/>
          </a:xfrm>
          <a:prstGeom prst="rect">
            <a:avLst/>
          </a:prstGeom>
        </p:spPr>
      </p:pic>
    </p:spTree>
    <p:extLst>
      <p:ext uri="{BB962C8B-B14F-4D97-AF65-F5344CB8AC3E}">
        <p14:creationId xmlns:p14="http://schemas.microsoft.com/office/powerpoint/2010/main" val="385314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677</TotalTime>
  <Words>930</Words>
  <Application>Microsoft Office PowerPoint</Application>
  <PresentationFormat>Custom</PresentationFormat>
  <Paragraphs>145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vt:lpstr>
      <vt:lpstr>Corbel</vt:lpstr>
      <vt:lpstr>Sales presentation on product or service</vt:lpstr>
      <vt:lpstr>Unit 16 – Procedural Programming</vt:lpstr>
      <vt:lpstr>AIMS &amp; OBJECTIVES</vt:lpstr>
      <vt:lpstr>CONDITIONAL OPERATOR (?)</vt:lpstr>
      <vt:lpstr>IF…ELSE</vt:lpstr>
      <vt:lpstr>IF…ELSE</vt:lpstr>
      <vt:lpstr>IF…ELSE</vt:lpstr>
      <vt:lpstr>IF…ELSE…IF</vt:lpstr>
      <vt:lpstr>IF…ELSE…IF</vt:lpstr>
      <vt:lpstr>IF…ELSE…IF</vt:lpstr>
      <vt:lpstr>ELSE IF</vt:lpstr>
      <vt:lpstr>NESTED IF &amp; ELSE IF</vt:lpstr>
      <vt:lpstr>NESTED IF &amp; ELSE IF</vt:lpstr>
      <vt:lpstr>SWITCH…CASE</vt:lpstr>
      <vt:lpstr>SWITCH…CASE</vt:lpstr>
      <vt:lpstr>SWITCH…CASE</vt:lpstr>
      <vt:lpstr>SWITCH…CASE</vt:lpstr>
      <vt:lpstr>SWITCH…CASE</vt:lpstr>
      <vt:lpstr>NESTED SWITCH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14 -Installing &amp; Maintaining Computer Hardware</dc:title>
  <dc:creator>Ben Read</dc:creator>
  <cp:lastModifiedBy>Ben.Read</cp:lastModifiedBy>
  <cp:revision>64</cp:revision>
  <dcterms:created xsi:type="dcterms:W3CDTF">2017-09-03T16:13:56Z</dcterms:created>
  <dcterms:modified xsi:type="dcterms:W3CDTF">2017-09-20T19:10:53Z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