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handoutMasterIdLst>
    <p:handoutMasterId r:id="rId16"/>
  </p:handout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88">
          <p15:clr>
            <a:srgbClr val="A4A3A4"/>
          </p15:clr>
        </p15:guide>
        <p15:guide id="3" orient="horz" pos="432">
          <p15:clr>
            <a:srgbClr val="A4A3A4"/>
          </p15:clr>
        </p15:guide>
        <p15:guide id="4" orient="horz" pos="3072">
          <p15:clr>
            <a:srgbClr val="A4A3A4"/>
          </p15:clr>
        </p15:guide>
        <p15:guide id="5" orient="horz" pos="3408">
          <p15:clr>
            <a:srgbClr val="A4A3A4"/>
          </p15:clr>
        </p15:guide>
        <p15:guide id="6" pos="3839">
          <p15:clr>
            <a:srgbClr val="A4A3A4"/>
          </p15:clr>
        </p15:guide>
        <p15:guide id="7" pos="383">
          <p15:clr>
            <a:srgbClr val="A4A3A4"/>
          </p15:clr>
        </p15:guide>
        <p15:guide id="8" pos="7295">
          <p15:clr>
            <a:srgbClr val="A4A3A4"/>
          </p15:clr>
        </p15:guide>
        <p15:guide id="9" pos="815">
          <p15:clr>
            <a:srgbClr val="A4A3A4"/>
          </p15:clr>
        </p15:guide>
        <p15:guide id="10" pos="2879">
          <p15:clr>
            <a:srgbClr val="A4A3A4"/>
          </p15:clr>
        </p15:guide>
        <p15:guide id="11" pos="30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p:cViewPr varScale="1">
        <p:scale>
          <a:sx n="92" d="100"/>
          <a:sy n="92" d="100"/>
        </p:scale>
        <p:origin x="90" y="186"/>
      </p:cViewPr>
      <p:guideLst>
        <p:guide orient="horz" pos="2160"/>
        <p:guide orient="horz" pos="3888"/>
        <p:guide orient="horz" pos="432"/>
        <p:guide orient="horz" pos="3072"/>
        <p:guide orient="horz" pos="3408"/>
        <p:guide pos="3839"/>
        <p:guide pos="383"/>
        <p:guide pos="7295"/>
        <p:guide pos="815"/>
        <p:guide pos="2879"/>
        <p:guide pos="3071"/>
      </p:guideLst>
    </p:cSldViewPr>
  </p:slideViewPr>
  <p:notesTextViewPr>
    <p:cViewPr>
      <p:scale>
        <a:sx n="1" d="1"/>
        <a:sy n="1" d="1"/>
      </p:scale>
      <p:origin x="0" y="0"/>
    </p:cViewPr>
  </p:notesTextViewPr>
  <p:notesViewPr>
    <p:cSldViewPr showGuides="1">
      <p:cViewPr varScale="1">
        <p:scale>
          <a:sx n="87" d="100"/>
          <a:sy n="87" d="100"/>
        </p:scale>
        <p:origin x="384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Read" userId="316ea3c3-ef73-4e56-801d-8b7e36ad6785" providerId="ADAL" clId="{4529626E-8A6D-494D-82F3-88134A4146F2}"/>
    <pc:docChg chg="custSel addSld modSld">
      <pc:chgData name="Ben.Read" userId="316ea3c3-ef73-4e56-801d-8b7e36ad6785" providerId="ADAL" clId="{4529626E-8A6D-494D-82F3-88134A4146F2}" dt="2017-09-17T20:17:41.886" v="346" actId="20577"/>
      <pc:docMkLst>
        <pc:docMk/>
      </pc:docMkLst>
      <pc:sldChg chg="modSp">
        <pc:chgData name="Ben.Read" userId="316ea3c3-ef73-4e56-801d-8b7e36ad6785" providerId="ADAL" clId="{4529626E-8A6D-494D-82F3-88134A4146F2}" dt="2017-09-17T20:14:27.220" v="31" actId="20577"/>
        <pc:sldMkLst>
          <pc:docMk/>
          <pc:sldMk cId="1014156243" sldId="257"/>
        </pc:sldMkLst>
        <pc:spChg chg="mod">
          <ac:chgData name="Ben.Read" userId="316ea3c3-ef73-4e56-801d-8b7e36ad6785" providerId="ADAL" clId="{4529626E-8A6D-494D-82F3-88134A4146F2}" dt="2017-09-17T20:14:27.220" v="31" actId="20577"/>
          <ac:spMkLst>
            <pc:docMk/>
            <pc:sldMk cId="1014156243" sldId="257"/>
            <ac:spMk id="7" creationId="{00000000-0000-0000-0000-000000000000}"/>
          </ac:spMkLst>
        </pc:spChg>
      </pc:sldChg>
      <pc:sldChg chg="modSp add">
        <pc:chgData name="Ben.Read" userId="316ea3c3-ef73-4e56-801d-8b7e36ad6785" providerId="ADAL" clId="{4529626E-8A6D-494D-82F3-88134A4146F2}" dt="2017-09-17T20:17:41.886" v="346" actId="20577"/>
        <pc:sldMkLst>
          <pc:docMk/>
          <pc:sldMk cId="2621731887" sldId="258"/>
        </pc:sldMkLst>
        <pc:spChg chg="mod">
          <ac:chgData name="Ben.Read" userId="316ea3c3-ef73-4e56-801d-8b7e36ad6785" providerId="ADAL" clId="{4529626E-8A6D-494D-82F3-88134A4146F2}" dt="2017-09-17T20:15:05.238" v="50" actId="20577"/>
          <ac:spMkLst>
            <pc:docMk/>
            <pc:sldMk cId="2621731887" sldId="258"/>
            <ac:spMk id="2" creationId="{839E3549-8A4E-4DB4-A49D-4E746999B455}"/>
          </ac:spMkLst>
        </pc:spChg>
        <pc:spChg chg="mod">
          <ac:chgData name="Ben.Read" userId="316ea3c3-ef73-4e56-801d-8b7e36ad6785" providerId="ADAL" clId="{4529626E-8A6D-494D-82F3-88134A4146F2}" dt="2017-09-17T20:17:41.886" v="346" actId="20577"/>
          <ac:spMkLst>
            <pc:docMk/>
            <pc:sldMk cId="2621731887" sldId="258"/>
            <ac:spMk id="3" creationId="{A0DB72BD-7F2B-48C8-8E5E-355557349C3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8CEC3D-96F7-401F-9673-3EE7F75C9C5B}" type="datetimeFigureOut">
              <a:rPr lang="en-US"/>
              <a:t>9/18/2017</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8ED8CD-4E4C-49AC-BDC6-2963BA49E54F}" type="slidenum">
              <a:rPr/>
              <a:t>‹#›</a:t>
            </a:fld>
            <a:endParaRPr dirty="0"/>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32BCF4-D26D-4DAF-9F57-FE1E61FE7935}" type="datetimeFigureOut">
              <a:rPr lang="en-US"/>
              <a:t>9/18/2017</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B91549-43BF-425A-AF25-75262019208C}" type="slidenum">
              <a:rPr/>
              <a:t>‹#›</a:t>
            </a:fld>
            <a:endParaRPr dirty="0"/>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B91549-43BF-425A-AF25-75262019208C}" type="slidenum">
              <a:rPr lang="en-US" smtClean="0"/>
              <a:t>1</a:t>
            </a:fld>
            <a:endParaRPr lang="en-US" dirty="0"/>
          </a:p>
        </p:txBody>
      </p:sp>
    </p:spTree>
    <p:extLst>
      <p:ext uri="{BB962C8B-B14F-4D97-AF65-F5344CB8AC3E}">
        <p14:creationId xmlns:p14="http://schemas.microsoft.com/office/powerpoint/2010/main" val="3531784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3"/>
          <p:cNvGrpSpPr/>
          <p:nvPr/>
        </p:nvGrpSpPr>
        <p:grpSpPr>
          <a:xfrm>
            <a:off x="31542" y="-1"/>
            <a:ext cx="12190413" cy="6858001"/>
            <a:chOff x="-1588" y="0"/>
            <a:chExt cx="12190413" cy="6858001"/>
          </a:xfrm>
        </p:grpSpPr>
        <p:sp>
          <p:nvSpPr>
            <p:cNvPr id="11" name="Rectangle 10"/>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873625" y="0"/>
              <a:ext cx="7315200" cy="6858001"/>
            </a:xfrm>
            <a:prstGeom prst="rect">
              <a:avLst/>
            </a:prstGeom>
          </p:spPr>
        </p:pic>
      </p:grpSp>
      <p:sp>
        <p:nvSpPr>
          <p:cNvPr id="2" name="Title 1"/>
          <p:cNvSpPr>
            <a:spLocks noGrp="1"/>
          </p:cNvSpPr>
          <p:nvPr>
            <p:ph type="ctrTitle"/>
          </p:nvPr>
        </p:nvSpPr>
        <p:spPr>
          <a:xfrm>
            <a:off x="608013" y="609600"/>
            <a:ext cx="3962400" cy="4724399"/>
          </a:xfrm>
        </p:spPr>
        <p:txBody>
          <a:bodyPr>
            <a:normAutofit/>
          </a:bodyPr>
          <a:lstStyle>
            <a:lvl1pPr>
              <a:defRPr sz="4800"/>
            </a:lvl1pPr>
          </a:lstStyle>
          <a:p>
            <a:r>
              <a:rPr lang="en-US"/>
              <a:t>Click to edit Master title style</a:t>
            </a:r>
            <a:endParaRPr dirty="0"/>
          </a:p>
        </p:txBody>
      </p:sp>
      <p:sp>
        <p:nvSpPr>
          <p:cNvPr id="3" name="Subtitle 2"/>
          <p:cNvSpPr>
            <a:spLocks noGrp="1"/>
          </p:cNvSpPr>
          <p:nvPr>
            <p:ph type="subTitle" idx="1"/>
          </p:nvPr>
        </p:nvSpPr>
        <p:spPr>
          <a:xfrm>
            <a:off x="608013" y="5410200"/>
            <a:ext cx="3962400" cy="7620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8" name="Date Placeholder 7"/>
          <p:cNvSpPr>
            <a:spLocks noGrp="1"/>
          </p:cNvSpPr>
          <p:nvPr>
            <p:ph type="dt" sz="half" idx="10"/>
          </p:nvPr>
        </p:nvSpPr>
        <p:spPr/>
        <p:txBody>
          <a:bodyPr/>
          <a:lstStyle>
            <a:lvl1pPr>
              <a:defRPr>
                <a:solidFill>
                  <a:schemeClr val="tx1"/>
                </a:solidFill>
              </a:defRPr>
            </a:lvl1pPr>
          </a:lstStyle>
          <a:p>
            <a:fld id="{DAD2365B-5397-4552-89D2-3C31D6B894C4}" type="datetime1">
              <a:rPr lang="en-US" smtClean="0"/>
              <a:t>9/18/2017</a:t>
            </a:fld>
            <a:endParaRPr lang="en-US" dirty="0"/>
          </a:p>
        </p:txBody>
      </p:sp>
      <p:sp>
        <p:nvSpPr>
          <p:cNvPr id="9" name="Footer Placeholder 8"/>
          <p:cNvSpPr>
            <a:spLocks noGrp="1"/>
          </p:cNvSpPr>
          <p:nvPr>
            <p:ph type="ftr" sz="quarter" idx="11"/>
          </p:nvPr>
        </p:nvSpPr>
        <p:spPr bwMode="ltGray"/>
        <p:txBody>
          <a:bodyPr/>
          <a:lstStyle>
            <a:lvl1pPr>
              <a:defRPr>
                <a:solidFill>
                  <a:schemeClr val="bg1"/>
                </a:solidFill>
              </a:defRPr>
            </a:lvl1pPr>
          </a:lstStyle>
          <a:p>
            <a:r>
              <a:rPr lang="en-US" dirty="0"/>
              <a:t>Add a footer</a:t>
            </a:r>
          </a:p>
        </p:txBody>
      </p:sp>
      <p:sp>
        <p:nvSpPr>
          <p:cNvPr id="10" name="Slide Number Placeholder 9"/>
          <p:cNvSpPr>
            <a:spLocks noGrp="1"/>
          </p:cNvSpPr>
          <p:nvPr>
            <p:ph type="sldNum" sz="quarter" idx="12"/>
          </p:nvPr>
        </p:nvSpPr>
        <p:spPr bwMode="ltGray"/>
        <p:txBody>
          <a:bodyPr/>
          <a:lstStyle>
            <a:lvl1pPr>
              <a:defRPr>
                <a:solidFill>
                  <a:schemeClr val="bg1"/>
                </a:solidFill>
              </a:defRPr>
            </a:lvl1p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178942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hasCustomPrompt="1"/>
          </p:nvPr>
        </p:nvSpPr>
        <p:spPr/>
        <p:txBody>
          <a:bodyPr vert="eaVert"/>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718D474-84CF-40A5-B032-DFFDE135438A}" type="datetime1">
              <a:rPr lang="en-US" smtClean="0"/>
              <a:t>9/18/2017</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2893434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2" y="685800"/>
            <a:ext cx="1295401" cy="5486400"/>
          </a:xfrm>
        </p:spPr>
        <p:txBody>
          <a:bodyPr vert="eaVert"/>
          <a:lstStyle/>
          <a:p>
            <a:r>
              <a:rPr lang="en-US"/>
              <a:t>Click to edit Master title style</a:t>
            </a:r>
            <a:endParaRPr/>
          </a:p>
        </p:txBody>
      </p:sp>
      <p:sp>
        <p:nvSpPr>
          <p:cNvPr id="3" name="Vertical Text Placeholder 2"/>
          <p:cNvSpPr>
            <a:spLocks noGrp="1"/>
          </p:cNvSpPr>
          <p:nvPr>
            <p:ph type="body" orient="vert" idx="1" hasCustomPrompt="1"/>
          </p:nvPr>
        </p:nvSpPr>
        <p:spPr>
          <a:xfrm>
            <a:off x="608012" y="685800"/>
            <a:ext cx="9474253" cy="5486400"/>
          </a:xfrm>
        </p:spPr>
        <p:txBody>
          <a:bodyPr vert="eaVert"/>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067C6EF-6B90-465F-AC36-47BDECADBD65}" type="datetime1">
              <a:rPr lang="en-US" smtClean="0"/>
              <a:t>9/18/2017</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187056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7" name="Content Placeholder 2"/>
          <p:cNvSpPr>
            <a:spLocks noGrp="1"/>
          </p:cNvSpPr>
          <p:nvPr>
            <p:ph idx="13" hasCustomPrompt="1"/>
          </p:nvPr>
        </p:nvSpPr>
        <p:spPr>
          <a:xfrm>
            <a:off x="1293812" y="685801"/>
            <a:ext cx="10287000" cy="4190999"/>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D1E4A86-2703-4937-ABF7-D8FBDB5C3D3E}" type="datetime1">
              <a:rPr lang="en-US" smtClean="0"/>
              <a:t>9/18/2017</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424241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14600"/>
            <a:ext cx="8229599" cy="2819400"/>
          </a:xfrm>
        </p:spPr>
        <p:txBody>
          <a:bodyPr anchor="b">
            <a:normAutofit/>
          </a:bodyPr>
          <a:lstStyle>
            <a:lvl1pPr algn="l">
              <a:defRPr sz="4800" b="0" cap="none" baseline="0"/>
            </a:lvl1pPr>
          </a:lstStyle>
          <a:p>
            <a:r>
              <a:rPr lang="en-US"/>
              <a:t>Click to edit Master title style</a:t>
            </a:r>
            <a:endParaRPr/>
          </a:p>
        </p:txBody>
      </p:sp>
      <p:sp>
        <p:nvSpPr>
          <p:cNvPr id="3" name="Text Placeholder 2"/>
          <p:cNvSpPr>
            <a:spLocks noGrp="1"/>
          </p:cNvSpPr>
          <p:nvPr>
            <p:ph type="body" idx="1"/>
          </p:nvPr>
        </p:nvSpPr>
        <p:spPr>
          <a:xfrm>
            <a:off x="606425" y="5410200"/>
            <a:ext cx="8231187" cy="762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2E02F23-BD92-4B7B-9DFF-42EEC8F21ED4}" type="datetime1">
              <a:rPr lang="en-US" smtClean="0"/>
              <a:t>9/18/2017</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250470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sz="half" idx="1" hasCustomPrompt="1"/>
          </p:nvPr>
        </p:nvSpPr>
        <p:spPr>
          <a:xfrm>
            <a:off x="1293813" y="685800"/>
            <a:ext cx="50292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551614" y="685800"/>
            <a:ext cx="5029199"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814B7EA-8738-442B-ADC7-3A7E6F5C49CD}" type="datetime1">
              <a:rPr lang="en-US" smtClean="0"/>
              <a:t>9/18/2017</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1122076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05400"/>
            <a:ext cx="10971372" cy="10668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664"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hasCustomPrompt="1"/>
          </p:nvPr>
        </p:nvSpPr>
        <p:spPr>
          <a:xfrm>
            <a:off x="1293664" y="17526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51613"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hasCustomPrompt="1"/>
          </p:nvPr>
        </p:nvSpPr>
        <p:spPr>
          <a:xfrm>
            <a:off x="6550025" y="17526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FE5692D-78A6-499F-901A-E660774CC8EE}" type="datetime1">
              <a:rPr lang="en-US" smtClean="0"/>
              <a:t>9/18/2017</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356480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6776F355-F21B-43C0-ABBD-B5AEBBE279A6}" type="datetime1">
              <a:rPr lang="en-US" smtClean="0"/>
              <a:t>9/18/2017</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308236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AB95E7-F437-40FB-91EE-0B08B57CB523}" type="datetime1">
              <a:rPr lang="en-US" smtClean="0"/>
              <a:t>9/18/2017</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244848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648200"/>
          </a:xfrm>
        </p:spPr>
        <p:txBody>
          <a:bodyPr anchor="b">
            <a:noAutofit/>
          </a:bodyPr>
          <a:lstStyle>
            <a:lvl1pPr algn="l">
              <a:defRPr sz="3600" b="0"/>
            </a:lvl1pPr>
          </a:lstStyle>
          <a:p>
            <a:r>
              <a:rPr lang="en-US"/>
              <a:t>Click to edit Master title style</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hasCustomPrompt="1"/>
          </p:nvPr>
        </p:nvSpPr>
        <p:spPr>
          <a:xfrm>
            <a:off x="4875212" y="685800"/>
            <a:ext cx="6704171" cy="5486400"/>
          </a:xfrm>
        </p:spPr>
        <p:txBody>
          <a:bodyPr>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67709EEF-87D9-4049-9A5D-A2B5E4C83A85}" type="datetime1">
              <a:rPr lang="en-US" smtClean="0"/>
              <a:t>9/18/2017</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35069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648200"/>
          </a:xfrm>
        </p:spPr>
        <p:txBody>
          <a:bodyPr anchor="b">
            <a:normAutofit/>
          </a:bodyPr>
          <a:lstStyle>
            <a:lvl1pPr algn="l">
              <a:defRPr sz="3600" b="0"/>
            </a:lvl1pPr>
          </a:lstStyle>
          <a:p>
            <a:r>
              <a:rPr lang="en-US"/>
              <a:t>Click to edit Master title style</a:t>
            </a:r>
            <a:endParaRPr dirty="0"/>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875213" y="685800"/>
            <a:ext cx="6705600" cy="5486400"/>
          </a:xfrm>
          <a:ln w="63500">
            <a:solidFill>
              <a:schemeClr val="bg1"/>
            </a:solidFill>
            <a:miter lim="800000"/>
          </a:ln>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5" name="Date Placeholder 4"/>
          <p:cNvSpPr>
            <a:spLocks noGrp="1"/>
          </p:cNvSpPr>
          <p:nvPr>
            <p:ph type="dt" sz="half" idx="10"/>
          </p:nvPr>
        </p:nvSpPr>
        <p:spPr/>
        <p:txBody>
          <a:bodyPr/>
          <a:lstStyle/>
          <a:p>
            <a:fld id="{CAEBD992-82F2-4752-BCD7-4BDCCFA26099}" type="datetime1">
              <a:rPr lang="en-US" smtClean="0"/>
              <a:t>9/18/2017</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162742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7" name="Rectangle 6"/>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1293813" y="685800"/>
            <a:ext cx="10287000" cy="4190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1"/>
          <p:cNvSpPr>
            <a:spLocks noGrp="1"/>
          </p:cNvSpPr>
          <p:nvPr>
            <p:ph type="title"/>
          </p:nvPr>
        </p:nvSpPr>
        <p:spPr>
          <a:xfrm>
            <a:off x="609441" y="5105400"/>
            <a:ext cx="10971372" cy="1066800"/>
          </a:xfrm>
          <a:prstGeom prst="rect">
            <a:avLst/>
          </a:prstGeom>
        </p:spPr>
        <p:txBody>
          <a:bodyPr vert="horz" lIns="91440" tIns="45720" rIns="91440" bIns="45720" rtlCol="0" anchor="b">
            <a:normAutofit/>
          </a:bodyPr>
          <a:lstStyle/>
          <a:p>
            <a:r>
              <a:rPr lang="en-US"/>
              <a:t>Click to edit Master title style</a:t>
            </a:r>
            <a:endParaRP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solidFill>
              </a:defRPr>
            </a:lvl1pPr>
          </a:lstStyle>
          <a:p>
            <a:fld id="{7590C4DA-EDE6-465C-B91D-0B6D7078AFBA}" type="datetime1">
              <a:rPr lang="en-US" smtClean="0"/>
              <a:pPr/>
              <a:t>9/18/2017</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solidFill>
              </a:defRPr>
            </a:lvl1p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184353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58134" indent="-285750" algn="l" defTabSz="914400" rtl="0" eaLnBrk="1" latinLnBrk="0" hangingPunct="1">
        <a:lnSpc>
          <a:spcPct val="90000"/>
        </a:lnSpc>
        <a:spcBef>
          <a:spcPts val="600"/>
        </a:spcBef>
        <a:buSzPct val="80000"/>
        <a:buFont typeface="Arial" panose="020B0604020202020204"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16 – Procedural Programming</a:t>
            </a:r>
          </a:p>
        </p:txBody>
      </p:sp>
      <p:sp>
        <p:nvSpPr>
          <p:cNvPr id="3" name="Subtitle 2"/>
          <p:cNvSpPr>
            <a:spLocks noGrp="1"/>
          </p:cNvSpPr>
          <p:nvPr>
            <p:ph type="subTitle" idx="1"/>
          </p:nvPr>
        </p:nvSpPr>
        <p:spPr/>
        <p:txBody>
          <a:bodyPr/>
          <a:lstStyle/>
          <a:p>
            <a:r>
              <a:rPr lang="en-US" dirty="0"/>
              <a:t>with Ben Read</a:t>
            </a:r>
          </a:p>
        </p:txBody>
      </p:sp>
      <p:pic>
        <p:nvPicPr>
          <p:cNvPr id="4" name="Picture 3" descr="D:\FarehamCollege_logo1-200x2001.jpg">
            <a:extLst>
              <a:ext uri="{FF2B5EF4-FFF2-40B4-BE49-F238E27FC236}">
                <a16:creationId xmlns:a16="http://schemas.microsoft.com/office/drawing/2014/main" id="{B14F7901-B78D-425F-A51E-8E5EA3DE176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9756" y="154291"/>
            <a:ext cx="1184920" cy="888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E3549-8A4E-4DB4-A49D-4E746999B455}"/>
              </a:ext>
            </a:extLst>
          </p:cNvPr>
          <p:cNvSpPr>
            <a:spLocks noGrp="1"/>
          </p:cNvSpPr>
          <p:nvPr>
            <p:ph type="title"/>
          </p:nvPr>
        </p:nvSpPr>
        <p:spPr>
          <a:xfrm>
            <a:off x="621804" y="5105400"/>
            <a:ext cx="10971372" cy="1066800"/>
          </a:xfrm>
        </p:spPr>
        <p:txBody>
          <a:bodyPr/>
          <a:lstStyle/>
          <a:p>
            <a:r>
              <a:rPr lang="en-GB" dirty="0" smtClean="0"/>
              <a:t>IF CONDITIONAL STATEMENTS</a:t>
            </a:r>
            <a:endParaRPr lang="en-GB" dirty="0"/>
          </a:p>
        </p:txBody>
      </p:sp>
      <p:sp>
        <p:nvSpPr>
          <p:cNvPr id="3" name="Content Placeholder 2"/>
          <p:cNvSpPr>
            <a:spLocks noGrp="1"/>
          </p:cNvSpPr>
          <p:nvPr>
            <p:ph idx="13"/>
          </p:nvPr>
        </p:nvSpPr>
        <p:spPr>
          <a:xfrm>
            <a:off x="1053852" y="1124744"/>
            <a:ext cx="10287000" cy="4190999"/>
          </a:xfrm>
        </p:spPr>
        <p:txBody>
          <a:bodyPr>
            <a:normAutofit fontScale="92500" lnSpcReduction="10000"/>
          </a:bodyPr>
          <a:lstStyle/>
          <a:p>
            <a:pPr marL="0" indent="0">
              <a:buNone/>
            </a:pPr>
            <a:r>
              <a:rPr lang="en-GB" dirty="0" smtClean="0">
                <a:latin typeface="+mj-lt"/>
              </a:rPr>
              <a:t>The C </a:t>
            </a:r>
            <a:r>
              <a:rPr lang="en-GB" dirty="0">
                <a:latin typeface="+mj-lt"/>
              </a:rPr>
              <a:t>language supports three variants of </a:t>
            </a:r>
            <a:r>
              <a:rPr lang="en-GB" dirty="0" smtClean="0">
                <a:latin typeface="+mj-lt"/>
              </a:rPr>
              <a:t>the If </a:t>
            </a:r>
            <a:r>
              <a:rPr lang="en-GB" dirty="0">
                <a:latin typeface="+mj-lt"/>
              </a:rPr>
              <a:t>statement.</a:t>
            </a:r>
          </a:p>
          <a:p>
            <a:endParaRPr lang="en-GB" dirty="0">
              <a:latin typeface="+mj-lt"/>
            </a:endParaRPr>
          </a:p>
          <a:p>
            <a:r>
              <a:rPr lang="en-GB" dirty="0">
                <a:latin typeface="+mj-lt"/>
              </a:rPr>
              <a:t>Simple </a:t>
            </a:r>
            <a:r>
              <a:rPr lang="en-GB" dirty="0" smtClean="0">
                <a:latin typeface="+mj-lt"/>
              </a:rPr>
              <a:t>If </a:t>
            </a:r>
            <a:r>
              <a:rPr lang="en-GB" dirty="0">
                <a:latin typeface="+mj-lt"/>
              </a:rPr>
              <a:t>statement</a:t>
            </a:r>
          </a:p>
          <a:p>
            <a:r>
              <a:rPr lang="en-GB" dirty="0" smtClean="0">
                <a:latin typeface="+mj-lt"/>
              </a:rPr>
              <a:t>If...Else </a:t>
            </a:r>
            <a:r>
              <a:rPr lang="en-GB" dirty="0">
                <a:latin typeface="+mj-lt"/>
              </a:rPr>
              <a:t>and </a:t>
            </a:r>
            <a:r>
              <a:rPr lang="en-GB" dirty="0" smtClean="0">
                <a:latin typeface="+mj-lt"/>
              </a:rPr>
              <a:t>If...Else...If </a:t>
            </a:r>
            <a:r>
              <a:rPr lang="en-GB" dirty="0">
                <a:latin typeface="+mj-lt"/>
              </a:rPr>
              <a:t>statement</a:t>
            </a:r>
          </a:p>
          <a:p>
            <a:r>
              <a:rPr lang="en-GB" dirty="0">
                <a:latin typeface="+mj-lt"/>
              </a:rPr>
              <a:t>Nested </a:t>
            </a:r>
            <a:r>
              <a:rPr lang="en-GB" dirty="0" smtClean="0">
                <a:latin typeface="+mj-lt"/>
              </a:rPr>
              <a:t>If...Else </a:t>
            </a:r>
            <a:r>
              <a:rPr lang="en-GB" dirty="0" smtClean="0">
                <a:latin typeface="+mj-lt"/>
              </a:rPr>
              <a:t>statement</a:t>
            </a:r>
          </a:p>
          <a:p>
            <a:endParaRPr lang="en-GB" dirty="0">
              <a:latin typeface="+mj-lt"/>
            </a:endParaRPr>
          </a:p>
          <a:p>
            <a:pPr marL="0" indent="0">
              <a:buNone/>
            </a:pPr>
            <a:r>
              <a:rPr lang="en-GB" dirty="0">
                <a:latin typeface="+mj-lt"/>
              </a:rPr>
              <a:t>If statements perform actions based on </a:t>
            </a:r>
            <a:r>
              <a:rPr lang="en-GB" dirty="0" err="1">
                <a:latin typeface="+mj-lt"/>
              </a:rPr>
              <a:t>boolean</a:t>
            </a:r>
            <a:r>
              <a:rPr lang="en-GB" dirty="0">
                <a:latin typeface="+mj-lt"/>
              </a:rPr>
              <a:t> </a:t>
            </a:r>
            <a:r>
              <a:rPr lang="en-GB" dirty="0" smtClean="0">
                <a:latin typeface="+mj-lt"/>
              </a:rPr>
              <a:t>expressions, </a:t>
            </a:r>
            <a:r>
              <a:rPr lang="en-GB" dirty="0">
                <a:latin typeface="+mj-lt"/>
              </a:rPr>
              <a:t>true or false.</a:t>
            </a:r>
          </a:p>
          <a:p>
            <a:endParaRPr lang="en-GB" dirty="0">
              <a:latin typeface="+mj-lt"/>
            </a:endParaRPr>
          </a:p>
        </p:txBody>
      </p:sp>
    </p:spTree>
    <p:extLst>
      <p:ext uri="{BB962C8B-B14F-4D97-AF65-F5344CB8AC3E}">
        <p14:creationId xmlns:p14="http://schemas.microsoft.com/office/powerpoint/2010/main" val="2254419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E3549-8A4E-4DB4-A49D-4E746999B455}"/>
              </a:ext>
            </a:extLst>
          </p:cNvPr>
          <p:cNvSpPr>
            <a:spLocks noGrp="1"/>
          </p:cNvSpPr>
          <p:nvPr>
            <p:ph type="title"/>
          </p:nvPr>
        </p:nvSpPr>
        <p:spPr>
          <a:xfrm>
            <a:off x="621804" y="5105400"/>
            <a:ext cx="10971372" cy="1066800"/>
          </a:xfrm>
        </p:spPr>
        <p:txBody>
          <a:bodyPr/>
          <a:lstStyle/>
          <a:p>
            <a:r>
              <a:rPr lang="en-GB" dirty="0" smtClean="0"/>
              <a:t>SIMPLE IF STATEMENT SYNTAX</a:t>
            </a:r>
            <a:endParaRPr lang="en-GB" dirty="0"/>
          </a:p>
        </p:txBody>
      </p:sp>
      <p:sp>
        <p:nvSpPr>
          <p:cNvPr id="3" name="Content Placeholder 2"/>
          <p:cNvSpPr>
            <a:spLocks noGrp="1"/>
          </p:cNvSpPr>
          <p:nvPr>
            <p:ph idx="13"/>
          </p:nvPr>
        </p:nvSpPr>
        <p:spPr>
          <a:xfrm>
            <a:off x="1306176" y="914401"/>
            <a:ext cx="10287000" cy="4190999"/>
          </a:xfrm>
        </p:spPr>
        <p:txBody>
          <a:bodyPr>
            <a:normAutofit lnSpcReduction="10000"/>
          </a:bodyPr>
          <a:lstStyle/>
          <a:p>
            <a:pPr marL="0" indent="0">
              <a:buNone/>
            </a:pPr>
            <a:r>
              <a:rPr lang="en-GB" dirty="0">
                <a:latin typeface="+mj-lt"/>
              </a:rPr>
              <a:t>if(</a:t>
            </a:r>
            <a:r>
              <a:rPr lang="en-GB" dirty="0" err="1">
                <a:latin typeface="+mj-lt"/>
              </a:rPr>
              <a:t>boolean_expression</a:t>
            </a:r>
            <a:r>
              <a:rPr lang="en-GB" dirty="0">
                <a:latin typeface="+mj-lt"/>
              </a:rPr>
              <a:t>)</a:t>
            </a:r>
          </a:p>
          <a:p>
            <a:pPr marL="0" indent="0">
              <a:buNone/>
            </a:pPr>
            <a:r>
              <a:rPr lang="en-GB" dirty="0">
                <a:latin typeface="+mj-lt"/>
              </a:rPr>
              <a:t>{</a:t>
            </a:r>
          </a:p>
          <a:p>
            <a:pPr marL="0" indent="0">
              <a:buNone/>
            </a:pPr>
            <a:r>
              <a:rPr lang="en-GB" dirty="0">
                <a:latin typeface="+mj-lt"/>
              </a:rPr>
              <a:t>    // body of if</a:t>
            </a:r>
          </a:p>
          <a:p>
            <a:pPr marL="0" indent="0">
              <a:buNone/>
            </a:pPr>
            <a:r>
              <a:rPr lang="en-GB" dirty="0">
                <a:latin typeface="+mj-lt"/>
              </a:rPr>
              <a:t>}</a:t>
            </a:r>
          </a:p>
          <a:p>
            <a:pPr marL="0" indent="0">
              <a:buNone/>
            </a:pPr>
            <a:endParaRPr lang="en-GB" dirty="0" smtClean="0">
              <a:latin typeface="+mj-lt"/>
            </a:endParaRPr>
          </a:p>
          <a:p>
            <a:pPr marL="0" indent="0">
              <a:buNone/>
            </a:pPr>
            <a:r>
              <a:rPr lang="en-GB" dirty="0" smtClean="0">
                <a:latin typeface="+mj-lt"/>
              </a:rPr>
              <a:t>In the above </a:t>
            </a:r>
            <a:r>
              <a:rPr lang="en-GB" dirty="0">
                <a:latin typeface="+mj-lt"/>
              </a:rPr>
              <a:t>syntax if </a:t>
            </a:r>
            <a:r>
              <a:rPr lang="en-GB" dirty="0" smtClean="0">
                <a:latin typeface="+mj-lt"/>
              </a:rPr>
              <a:t>the </a:t>
            </a:r>
            <a:r>
              <a:rPr lang="en-GB" dirty="0" err="1" smtClean="0">
                <a:latin typeface="+mj-lt"/>
              </a:rPr>
              <a:t>boolean</a:t>
            </a:r>
            <a:r>
              <a:rPr lang="en-GB" dirty="0" smtClean="0">
                <a:latin typeface="+mj-lt"/>
              </a:rPr>
              <a:t> </a:t>
            </a:r>
            <a:r>
              <a:rPr lang="en-GB" dirty="0">
                <a:latin typeface="+mj-lt"/>
              </a:rPr>
              <a:t>expression evaluates </a:t>
            </a:r>
            <a:r>
              <a:rPr lang="en-GB" dirty="0" smtClean="0">
                <a:latin typeface="+mj-lt"/>
              </a:rPr>
              <a:t>as true</a:t>
            </a:r>
            <a:r>
              <a:rPr lang="en-GB" dirty="0">
                <a:latin typeface="+mj-lt"/>
              </a:rPr>
              <a:t>, then statements inside </a:t>
            </a:r>
            <a:r>
              <a:rPr lang="en-GB" dirty="0" smtClean="0">
                <a:latin typeface="+mj-lt"/>
              </a:rPr>
              <a:t>the if() </a:t>
            </a:r>
            <a:r>
              <a:rPr lang="en-GB" dirty="0">
                <a:latin typeface="+mj-lt"/>
              </a:rPr>
              <a:t>body </a:t>
            </a:r>
            <a:r>
              <a:rPr lang="en-GB" dirty="0" smtClean="0">
                <a:latin typeface="+mj-lt"/>
              </a:rPr>
              <a:t>execute, </a:t>
            </a:r>
            <a:r>
              <a:rPr lang="en-GB" dirty="0">
                <a:latin typeface="+mj-lt"/>
              </a:rPr>
              <a:t>otherwise </a:t>
            </a:r>
            <a:r>
              <a:rPr lang="en-GB" dirty="0" smtClean="0">
                <a:latin typeface="+mj-lt"/>
              </a:rPr>
              <a:t>they are skipped</a:t>
            </a:r>
            <a:r>
              <a:rPr lang="en-GB" dirty="0">
                <a:latin typeface="+mj-lt"/>
              </a:rPr>
              <a:t>.</a:t>
            </a:r>
          </a:p>
        </p:txBody>
      </p:sp>
    </p:spTree>
    <p:extLst>
      <p:ext uri="{BB962C8B-B14F-4D97-AF65-F5344CB8AC3E}">
        <p14:creationId xmlns:p14="http://schemas.microsoft.com/office/powerpoint/2010/main" val="2139796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E3549-8A4E-4DB4-A49D-4E746999B455}"/>
              </a:ext>
            </a:extLst>
          </p:cNvPr>
          <p:cNvSpPr>
            <a:spLocks noGrp="1"/>
          </p:cNvSpPr>
          <p:nvPr>
            <p:ph type="title"/>
          </p:nvPr>
        </p:nvSpPr>
        <p:spPr>
          <a:xfrm>
            <a:off x="621804" y="5105400"/>
            <a:ext cx="10971372" cy="1066800"/>
          </a:xfrm>
        </p:spPr>
        <p:txBody>
          <a:bodyPr/>
          <a:lstStyle/>
          <a:p>
            <a:r>
              <a:rPr lang="en-GB" dirty="0" smtClean="0"/>
              <a:t>SIMPLE IF STATEMENT SYNTAX</a:t>
            </a:r>
            <a:endParaRPr lang="en-GB" dirty="0"/>
          </a:p>
        </p:txBody>
      </p:sp>
      <p:pic>
        <p:nvPicPr>
          <p:cNvPr id="4" name="Content Placeholder 3"/>
          <p:cNvPicPr>
            <a:picLocks noGrp="1" noChangeAspect="1"/>
          </p:cNvPicPr>
          <p:nvPr>
            <p:ph idx="13"/>
          </p:nvPr>
        </p:nvPicPr>
        <p:blipFill>
          <a:blip r:embed="rId2"/>
          <a:stretch>
            <a:fillRect/>
          </a:stretch>
        </p:blipFill>
        <p:spPr>
          <a:xfrm>
            <a:off x="4200757" y="404664"/>
            <a:ext cx="3813466" cy="5039626"/>
          </a:xfrm>
          <a:prstGeom prst="rect">
            <a:avLst/>
          </a:prstGeom>
        </p:spPr>
      </p:pic>
    </p:spTree>
    <p:extLst>
      <p:ext uri="{BB962C8B-B14F-4D97-AF65-F5344CB8AC3E}">
        <p14:creationId xmlns:p14="http://schemas.microsoft.com/office/powerpoint/2010/main" val="3280851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E3549-8A4E-4DB4-A49D-4E746999B455}"/>
              </a:ext>
            </a:extLst>
          </p:cNvPr>
          <p:cNvSpPr>
            <a:spLocks noGrp="1"/>
          </p:cNvSpPr>
          <p:nvPr>
            <p:ph type="title"/>
          </p:nvPr>
        </p:nvSpPr>
        <p:spPr>
          <a:xfrm>
            <a:off x="621804" y="5105400"/>
            <a:ext cx="10971372" cy="1066800"/>
          </a:xfrm>
        </p:spPr>
        <p:txBody>
          <a:bodyPr/>
          <a:lstStyle/>
          <a:p>
            <a:r>
              <a:rPr lang="en-GB" dirty="0" smtClean="0"/>
              <a:t>SINGLE OR COMPOUND IF STATEMENTS</a:t>
            </a:r>
            <a:endParaRPr lang="en-GB" dirty="0"/>
          </a:p>
        </p:txBody>
      </p:sp>
      <p:sp>
        <p:nvSpPr>
          <p:cNvPr id="3" name="Content Placeholder 2"/>
          <p:cNvSpPr>
            <a:spLocks noGrp="1"/>
          </p:cNvSpPr>
          <p:nvPr>
            <p:ph idx="13"/>
          </p:nvPr>
        </p:nvSpPr>
        <p:spPr>
          <a:xfrm>
            <a:off x="1306176" y="692696"/>
            <a:ext cx="10287000" cy="4190999"/>
          </a:xfrm>
        </p:spPr>
        <p:txBody>
          <a:bodyPr>
            <a:noAutofit/>
          </a:bodyPr>
          <a:lstStyle/>
          <a:p>
            <a:pPr marL="0" indent="0">
              <a:buNone/>
            </a:pPr>
            <a:r>
              <a:rPr lang="en-GB" sz="1800" dirty="0">
                <a:latin typeface="+mj-lt"/>
              </a:rPr>
              <a:t>If there is only </a:t>
            </a:r>
            <a:r>
              <a:rPr lang="en-GB" sz="1800" dirty="0" smtClean="0">
                <a:latin typeface="+mj-lt"/>
              </a:rPr>
              <a:t>a single </a:t>
            </a:r>
            <a:r>
              <a:rPr lang="en-GB" sz="1800" dirty="0">
                <a:latin typeface="+mj-lt"/>
              </a:rPr>
              <a:t>statement inside </a:t>
            </a:r>
            <a:r>
              <a:rPr lang="en-GB" sz="1800" dirty="0" smtClean="0">
                <a:latin typeface="+mj-lt"/>
              </a:rPr>
              <a:t>the if </a:t>
            </a:r>
            <a:r>
              <a:rPr lang="en-GB" sz="1800" dirty="0">
                <a:latin typeface="+mj-lt"/>
              </a:rPr>
              <a:t>body, then braces { } are optional. </a:t>
            </a:r>
            <a:r>
              <a:rPr lang="en-GB" sz="1800" dirty="0" smtClean="0">
                <a:latin typeface="+mj-lt"/>
              </a:rPr>
              <a:t> However</a:t>
            </a:r>
            <a:r>
              <a:rPr lang="en-GB" sz="1800" dirty="0">
                <a:latin typeface="+mj-lt"/>
              </a:rPr>
              <a:t>, braces after if </a:t>
            </a:r>
            <a:r>
              <a:rPr lang="en-GB" sz="1800" dirty="0" smtClean="0">
                <a:latin typeface="+mj-lt"/>
              </a:rPr>
              <a:t>statements are mandatory </a:t>
            </a:r>
            <a:r>
              <a:rPr lang="en-GB" sz="1800" dirty="0">
                <a:latin typeface="+mj-lt"/>
              </a:rPr>
              <a:t>when </a:t>
            </a:r>
            <a:r>
              <a:rPr lang="en-GB" sz="1800" dirty="0" smtClean="0">
                <a:latin typeface="+mj-lt"/>
              </a:rPr>
              <a:t>the body </a:t>
            </a:r>
            <a:r>
              <a:rPr lang="en-GB" sz="1800" dirty="0">
                <a:latin typeface="+mj-lt"/>
              </a:rPr>
              <a:t>of </a:t>
            </a:r>
            <a:r>
              <a:rPr lang="en-GB" sz="1800" dirty="0" smtClean="0">
                <a:latin typeface="+mj-lt"/>
              </a:rPr>
              <a:t>if </a:t>
            </a:r>
            <a:r>
              <a:rPr lang="en-GB" sz="1800" dirty="0">
                <a:latin typeface="+mj-lt"/>
              </a:rPr>
              <a:t>contains more than one statement.</a:t>
            </a:r>
          </a:p>
          <a:p>
            <a:pPr marL="0" indent="0">
              <a:buNone/>
            </a:pPr>
            <a:r>
              <a:rPr lang="en-GB" sz="1800" dirty="0" smtClean="0">
                <a:latin typeface="+mj-lt"/>
              </a:rPr>
              <a:t>So</a:t>
            </a:r>
            <a:r>
              <a:rPr lang="en-GB" sz="1800" dirty="0">
                <a:latin typeface="+mj-lt"/>
              </a:rPr>
              <a:t>, you can write an </a:t>
            </a:r>
            <a:r>
              <a:rPr lang="en-GB" sz="1800" dirty="0" smtClean="0">
                <a:latin typeface="+mj-lt"/>
              </a:rPr>
              <a:t>if() </a:t>
            </a:r>
            <a:r>
              <a:rPr lang="en-GB" sz="1800" dirty="0">
                <a:latin typeface="+mj-lt"/>
              </a:rPr>
              <a:t>condition in two </a:t>
            </a:r>
            <a:r>
              <a:rPr lang="en-GB" sz="1800" dirty="0" smtClean="0">
                <a:latin typeface="+mj-lt"/>
              </a:rPr>
              <a:t>ways –</a:t>
            </a:r>
          </a:p>
          <a:p>
            <a:pPr marL="0" indent="0">
              <a:buNone/>
            </a:pPr>
            <a:endParaRPr lang="en-GB" sz="1400" dirty="0">
              <a:latin typeface="+mj-lt"/>
            </a:endParaRPr>
          </a:p>
          <a:p>
            <a:pPr marL="0" indent="0">
              <a:spcBef>
                <a:spcPts val="0"/>
              </a:spcBef>
              <a:buNone/>
            </a:pPr>
            <a:r>
              <a:rPr lang="en-GB" sz="1400" dirty="0" smtClean="0">
                <a:latin typeface="+mj-lt"/>
              </a:rPr>
              <a:t>if(</a:t>
            </a:r>
            <a:r>
              <a:rPr lang="en-GB" sz="1400" dirty="0" err="1" smtClean="0">
                <a:latin typeface="+mj-lt"/>
              </a:rPr>
              <a:t>boolean_expression</a:t>
            </a:r>
            <a:r>
              <a:rPr lang="en-GB" sz="1400" dirty="0" smtClean="0">
                <a:latin typeface="+mj-lt"/>
              </a:rPr>
              <a:t>)</a:t>
            </a:r>
          </a:p>
          <a:p>
            <a:pPr marL="0" indent="0">
              <a:spcBef>
                <a:spcPts val="0"/>
              </a:spcBef>
              <a:buNone/>
            </a:pPr>
            <a:r>
              <a:rPr lang="en-GB" sz="1400" dirty="0" smtClean="0">
                <a:latin typeface="+mj-lt"/>
              </a:rPr>
              <a:t>// </a:t>
            </a:r>
            <a:r>
              <a:rPr lang="en-GB" sz="1400" dirty="0">
                <a:latin typeface="+mj-lt"/>
              </a:rPr>
              <a:t>Single statement inside </a:t>
            </a:r>
            <a:r>
              <a:rPr lang="en-GB" sz="1400" dirty="0" smtClean="0">
                <a:latin typeface="+mj-lt"/>
              </a:rPr>
              <a:t>if</a:t>
            </a:r>
          </a:p>
          <a:p>
            <a:pPr marL="0" indent="0">
              <a:buNone/>
            </a:pPr>
            <a:r>
              <a:rPr lang="en-GB" sz="1400" b="1" dirty="0" smtClean="0">
                <a:latin typeface="+mj-lt"/>
              </a:rPr>
              <a:t>OR</a:t>
            </a:r>
          </a:p>
          <a:p>
            <a:pPr marL="0" indent="0">
              <a:buNone/>
            </a:pPr>
            <a:endParaRPr lang="en-GB" sz="1400" b="1" dirty="0" smtClean="0">
              <a:latin typeface="+mj-lt"/>
            </a:endParaRPr>
          </a:p>
          <a:p>
            <a:pPr marL="0" indent="0">
              <a:spcBef>
                <a:spcPts val="0"/>
              </a:spcBef>
              <a:buNone/>
            </a:pPr>
            <a:r>
              <a:rPr lang="en-GB" sz="1400" dirty="0" smtClean="0">
                <a:latin typeface="+mj-lt"/>
              </a:rPr>
              <a:t>if(</a:t>
            </a:r>
            <a:r>
              <a:rPr lang="en-GB" sz="1400" dirty="0" err="1" smtClean="0">
                <a:latin typeface="+mj-lt"/>
              </a:rPr>
              <a:t>boolean_expression</a:t>
            </a:r>
            <a:r>
              <a:rPr lang="en-GB" sz="1400" dirty="0">
                <a:latin typeface="+mj-lt"/>
              </a:rPr>
              <a:t>)</a:t>
            </a:r>
          </a:p>
          <a:p>
            <a:pPr marL="0" indent="0">
              <a:spcBef>
                <a:spcPts val="0"/>
              </a:spcBef>
              <a:buNone/>
            </a:pPr>
            <a:r>
              <a:rPr lang="en-GB" sz="1400" dirty="0" smtClean="0">
                <a:latin typeface="+mj-lt"/>
              </a:rPr>
              <a:t>{</a:t>
            </a:r>
          </a:p>
          <a:p>
            <a:pPr marL="0" indent="0">
              <a:spcBef>
                <a:spcPts val="0"/>
              </a:spcBef>
              <a:buNone/>
            </a:pPr>
            <a:r>
              <a:rPr lang="en-GB" sz="1400" dirty="0">
                <a:latin typeface="+mj-lt"/>
              </a:rPr>
              <a:t>	</a:t>
            </a:r>
            <a:r>
              <a:rPr lang="en-GB" sz="1400" dirty="0" smtClean="0">
                <a:latin typeface="+mj-lt"/>
              </a:rPr>
              <a:t>// </a:t>
            </a:r>
            <a:r>
              <a:rPr lang="en-GB" sz="1400" dirty="0">
                <a:latin typeface="+mj-lt"/>
              </a:rPr>
              <a:t>Statement </a:t>
            </a:r>
            <a:r>
              <a:rPr lang="en-GB" sz="1400" dirty="0" smtClean="0">
                <a:latin typeface="+mj-lt"/>
              </a:rPr>
              <a:t>1</a:t>
            </a:r>
          </a:p>
          <a:p>
            <a:pPr marL="0" indent="0">
              <a:spcBef>
                <a:spcPts val="0"/>
              </a:spcBef>
              <a:buNone/>
            </a:pPr>
            <a:r>
              <a:rPr lang="en-GB" sz="1400" dirty="0">
                <a:latin typeface="+mj-lt"/>
              </a:rPr>
              <a:t>	</a:t>
            </a:r>
            <a:r>
              <a:rPr lang="en-GB" sz="1400" dirty="0" smtClean="0">
                <a:latin typeface="+mj-lt"/>
              </a:rPr>
              <a:t> </a:t>
            </a:r>
            <a:r>
              <a:rPr lang="en-GB" sz="1400" dirty="0">
                <a:latin typeface="+mj-lt"/>
              </a:rPr>
              <a:t>// Statement </a:t>
            </a:r>
            <a:r>
              <a:rPr lang="en-GB" sz="1400" dirty="0" smtClean="0">
                <a:latin typeface="+mj-lt"/>
              </a:rPr>
              <a:t>2</a:t>
            </a:r>
          </a:p>
          <a:p>
            <a:pPr marL="0" indent="0">
              <a:spcBef>
                <a:spcPts val="0"/>
              </a:spcBef>
              <a:buNone/>
            </a:pPr>
            <a:r>
              <a:rPr lang="en-GB" sz="1400" dirty="0" smtClean="0">
                <a:latin typeface="+mj-lt"/>
              </a:rPr>
              <a:t>	…</a:t>
            </a:r>
          </a:p>
          <a:p>
            <a:pPr marL="0" indent="0">
              <a:spcBef>
                <a:spcPts val="0"/>
              </a:spcBef>
              <a:buNone/>
            </a:pPr>
            <a:r>
              <a:rPr lang="en-GB" sz="1400" dirty="0" smtClean="0">
                <a:latin typeface="+mj-lt"/>
              </a:rPr>
              <a:t>	…	</a:t>
            </a:r>
          </a:p>
          <a:p>
            <a:pPr marL="0" indent="0">
              <a:spcBef>
                <a:spcPts val="0"/>
              </a:spcBef>
              <a:buNone/>
            </a:pPr>
            <a:r>
              <a:rPr lang="en-GB" sz="1400" dirty="0">
                <a:latin typeface="+mj-lt"/>
              </a:rPr>
              <a:t>	</a:t>
            </a:r>
            <a:r>
              <a:rPr lang="en-GB" sz="1400" dirty="0" smtClean="0">
                <a:latin typeface="+mj-lt"/>
              </a:rPr>
              <a:t> </a:t>
            </a:r>
            <a:r>
              <a:rPr lang="en-GB" sz="1400" dirty="0">
                <a:latin typeface="+mj-lt"/>
              </a:rPr>
              <a:t>// Statement n</a:t>
            </a:r>
          </a:p>
          <a:p>
            <a:pPr marL="0" indent="0">
              <a:spcBef>
                <a:spcPts val="0"/>
              </a:spcBef>
              <a:buNone/>
            </a:pPr>
            <a:r>
              <a:rPr lang="en-GB" sz="1400" dirty="0">
                <a:latin typeface="+mj-lt"/>
              </a:rPr>
              <a:t>}</a:t>
            </a:r>
          </a:p>
        </p:txBody>
      </p:sp>
    </p:spTree>
    <p:extLst>
      <p:ext uri="{BB962C8B-B14F-4D97-AF65-F5344CB8AC3E}">
        <p14:creationId xmlns:p14="http://schemas.microsoft.com/office/powerpoint/2010/main" val="138782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66CE-7160-4E8A-ADF6-BC8846F1CDF5}"/>
              </a:ext>
            </a:extLst>
          </p:cNvPr>
          <p:cNvSpPr>
            <a:spLocks noGrp="1"/>
          </p:cNvSpPr>
          <p:nvPr>
            <p:ph type="title"/>
          </p:nvPr>
        </p:nvSpPr>
        <p:spPr/>
        <p:txBody>
          <a:bodyPr/>
          <a:lstStyle/>
          <a:p>
            <a:r>
              <a:rPr lang="en-GB" dirty="0"/>
              <a:t>AIMS &amp; OBJECTIVES</a:t>
            </a:r>
          </a:p>
        </p:txBody>
      </p:sp>
      <p:sp>
        <p:nvSpPr>
          <p:cNvPr id="3" name="Content Placeholder 2">
            <a:extLst>
              <a:ext uri="{FF2B5EF4-FFF2-40B4-BE49-F238E27FC236}">
                <a16:creationId xmlns:a16="http://schemas.microsoft.com/office/drawing/2014/main" id="{BABB1A62-ADDE-4D6D-9500-E916807B6851}"/>
              </a:ext>
            </a:extLst>
          </p:cNvPr>
          <p:cNvSpPr>
            <a:spLocks noGrp="1"/>
          </p:cNvSpPr>
          <p:nvPr>
            <p:ph idx="13"/>
          </p:nvPr>
        </p:nvSpPr>
        <p:spPr/>
        <p:txBody>
          <a:bodyPr/>
          <a:lstStyle/>
          <a:p>
            <a:endParaRPr lang="en-GB" dirty="0">
              <a:latin typeface="+mj-lt"/>
            </a:endParaRPr>
          </a:p>
          <a:p>
            <a:endParaRPr lang="en-GB" dirty="0">
              <a:latin typeface="+mj-lt"/>
            </a:endParaRPr>
          </a:p>
        </p:txBody>
      </p:sp>
      <p:pic>
        <p:nvPicPr>
          <p:cNvPr id="4" name="Picture 3" descr="D:\FarehamCollege_logo1-200x2001.jpg">
            <a:extLst>
              <a:ext uri="{FF2B5EF4-FFF2-40B4-BE49-F238E27FC236}">
                <a16:creationId xmlns:a16="http://schemas.microsoft.com/office/drawing/2014/main" id="{DB0E9A03-1815-469B-9E96-F4F1E5CCFCE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6940" y="5877272"/>
            <a:ext cx="1184920" cy="8886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53852" y="2314566"/>
            <a:ext cx="10385548" cy="1384995"/>
          </a:xfrm>
          <a:prstGeom prst="rect">
            <a:avLst/>
          </a:prstGeom>
          <a:noFill/>
          <a:ln>
            <a:noFill/>
          </a:ln>
        </p:spPr>
        <p:txBody>
          <a:bodyPr wrap="square" rtlCol="0" anchor="ctr" anchorCtr="1">
            <a:spAutoFit/>
          </a:bodyPr>
          <a:lstStyle/>
          <a:p>
            <a:pPr marL="285750" indent="-285750">
              <a:buFont typeface="Arial" panose="020B0604020202020204" pitchFamily="34" charset="0"/>
              <a:buChar char="•"/>
            </a:pPr>
            <a:r>
              <a:rPr lang="en-GB" sz="2800" dirty="0">
                <a:latin typeface="+mj-lt"/>
              </a:rPr>
              <a:t>Differentiate between scopes when declaring variables</a:t>
            </a:r>
          </a:p>
          <a:p>
            <a:pPr marL="285750" indent="-285750">
              <a:buFont typeface="Arial" panose="020B0604020202020204" pitchFamily="34" charset="0"/>
              <a:buChar char="•"/>
            </a:pPr>
            <a:r>
              <a:rPr lang="en-GB" sz="2800" dirty="0">
                <a:latin typeface="+mj-lt"/>
              </a:rPr>
              <a:t>Review the use of conditional statements, e.g. if()</a:t>
            </a:r>
          </a:p>
          <a:p>
            <a:pPr marL="285750" indent="-285750">
              <a:buFont typeface="Arial" panose="020B0604020202020204" pitchFamily="34" charset="0"/>
              <a:buChar char="•"/>
            </a:pPr>
            <a:r>
              <a:rPr lang="en-GB" sz="2800" dirty="0">
                <a:latin typeface="+mj-lt"/>
              </a:rPr>
              <a:t>Partake in a self-paced tutorial to revise </a:t>
            </a:r>
            <a:r>
              <a:rPr lang="en-GB" sz="2800" dirty="0" smtClean="0">
                <a:latin typeface="+mj-lt"/>
              </a:rPr>
              <a:t>programming concepts</a:t>
            </a:r>
            <a:endParaRPr lang="en-GB" sz="2800" b="1" dirty="0">
              <a:latin typeface="+mj-lt"/>
            </a:endParaRPr>
          </a:p>
        </p:txBody>
      </p:sp>
    </p:spTree>
    <p:extLst>
      <p:ext uri="{BB962C8B-B14F-4D97-AF65-F5344CB8AC3E}">
        <p14:creationId xmlns:p14="http://schemas.microsoft.com/office/powerpoint/2010/main" val="1014156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E3549-8A4E-4DB4-A49D-4E746999B455}"/>
              </a:ext>
            </a:extLst>
          </p:cNvPr>
          <p:cNvSpPr>
            <a:spLocks noGrp="1"/>
          </p:cNvSpPr>
          <p:nvPr>
            <p:ph type="title"/>
          </p:nvPr>
        </p:nvSpPr>
        <p:spPr/>
        <p:txBody>
          <a:bodyPr/>
          <a:lstStyle/>
          <a:p>
            <a:r>
              <a:rPr lang="en-GB" dirty="0"/>
              <a:t>VARIABLES BY SCOPE</a:t>
            </a:r>
          </a:p>
        </p:txBody>
      </p:sp>
      <p:sp>
        <p:nvSpPr>
          <p:cNvPr id="3" name="Content Placeholder 2">
            <a:extLst>
              <a:ext uri="{FF2B5EF4-FFF2-40B4-BE49-F238E27FC236}">
                <a16:creationId xmlns:a16="http://schemas.microsoft.com/office/drawing/2014/main" id="{A0DB72BD-7F2B-48C8-8E5E-355557349C3F}"/>
              </a:ext>
            </a:extLst>
          </p:cNvPr>
          <p:cNvSpPr>
            <a:spLocks noGrp="1"/>
          </p:cNvSpPr>
          <p:nvPr>
            <p:ph idx="13"/>
          </p:nvPr>
        </p:nvSpPr>
        <p:spPr>
          <a:xfrm>
            <a:off x="1289656" y="2204864"/>
            <a:ext cx="10287000" cy="1663079"/>
          </a:xfrm>
        </p:spPr>
        <p:txBody>
          <a:bodyPr/>
          <a:lstStyle/>
          <a:p>
            <a:r>
              <a:rPr lang="en-GB" dirty="0">
                <a:latin typeface="+mj-lt"/>
              </a:rPr>
              <a:t>Variables behave differently depending on which scope they are declared in</a:t>
            </a:r>
          </a:p>
          <a:p>
            <a:r>
              <a:rPr lang="en-GB" dirty="0">
                <a:latin typeface="+mj-lt"/>
              </a:rPr>
              <a:t>There are two primary </a:t>
            </a:r>
            <a:r>
              <a:rPr lang="en-GB" dirty="0" smtClean="0">
                <a:latin typeface="+mj-lt"/>
              </a:rPr>
              <a:t>scopes – </a:t>
            </a:r>
            <a:r>
              <a:rPr lang="en-GB" dirty="0">
                <a:latin typeface="+mj-lt"/>
              </a:rPr>
              <a:t>global and </a:t>
            </a:r>
            <a:r>
              <a:rPr lang="en-GB" dirty="0" smtClean="0">
                <a:latin typeface="+mj-lt"/>
              </a:rPr>
              <a:t>local</a:t>
            </a:r>
            <a:endParaRPr lang="en-GB" dirty="0">
              <a:latin typeface="+mj-lt"/>
            </a:endParaRPr>
          </a:p>
        </p:txBody>
      </p:sp>
    </p:spTree>
    <p:extLst>
      <p:ext uri="{BB962C8B-B14F-4D97-AF65-F5344CB8AC3E}">
        <p14:creationId xmlns:p14="http://schemas.microsoft.com/office/powerpoint/2010/main" val="2621731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E3549-8A4E-4DB4-A49D-4E746999B455}"/>
              </a:ext>
            </a:extLst>
          </p:cNvPr>
          <p:cNvSpPr>
            <a:spLocks noGrp="1"/>
          </p:cNvSpPr>
          <p:nvPr>
            <p:ph type="title"/>
          </p:nvPr>
        </p:nvSpPr>
        <p:spPr/>
        <p:txBody>
          <a:bodyPr/>
          <a:lstStyle/>
          <a:p>
            <a:r>
              <a:rPr lang="en-GB" dirty="0"/>
              <a:t>VARIABLES BY SCOPE</a:t>
            </a:r>
          </a:p>
        </p:txBody>
      </p:sp>
      <p:sp>
        <p:nvSpPr>
          <p:cNvPr id="3" name="Content Placeholder 2">
            <a:extLst>
              <a:ext uri="{FF2B5EF4-FFF2-40B4-BE49-F238E27FC236}">
                <a16:creationId xmlns:a16="http://schemas.microsoft.com/office/drawing/2014/main" id="{A0DB72BD-7F2B-48C8-8E5E-355557349C3F}"/>
              </a:ext>
            </a:extLst>
          </p:cNvPr>
          <p:cNvSpPr>
            <a:spLocks noGrp="1"/>
          </p:cNvSpPr>
          <p:nvPr>
            <p:ph idx="13"/>
          </p:nvPr>
        </p:nvSpPr>
        <p:spPr>
          <a:xfrm>
            <a:off x="951627" y="435529"/>
            <a:ext cx="10287000" cy="4680520"/>
          </a:xfrm>
        </p:spPr>
        <p:txBody>
          <a:bodyPr>
            <a:normAutofit/>
          </a:bodyPr>
          <a:lstStyle/>
          <a:p>
            <a:pPr marL="0" indent="0">
              <a:buNone/>
            </a:pPr>
            <a:r>
              <a:rPr lang="en-GB" dirty="0" smtClean="0">
                <a:latin typeface="+mj-lt"/>
              </a:rPr>
              <a:t>Global variables are declared above the main() function and can be accessed from anywhere in the program –</a:t>
            </a:r>
          </a:p>
          <a:p>
            <a:pPr marL="0" indent="0">
              <a:buNone/>
            </a:pPr>
            <a:endParaRPr lang="en-GB" dirty="0">
              <a:latin typeface="+mj-lt"/>
            </a:endParaRPr>
          </a:p>
          <a:p>
            <a:pPr marL="0" indent="0">
              <a:buNone/>
            </a:pPr>
            <a:r>
              <a:rPr lang="en-GB" sz="2400" dirty="0" smtClean="0">
                <a:latin typeface="+mj-lt"/>
              </a:rPr>
              <a:t>#</a:t>
            </a:r>
            <a:r>
              <a:rPr lang="en-GB" sz="2400" dirty="0">
                <a:latin typeface="+mj-lt"/>
              </a:rPr>
              <a:t>include &lt;</a:t>
            </a:r>
            <a:r>
              <a:rPr lang="en-GB" sz="2400" dirty="0" err="1">
                <a:latin typeface="+mj-lt"/>
              </a:rPr>
              <a:t>stdio.h</a:t>
            </a:r>
            <a:r>
              <a:rPr lang="en-GB" sz="2400" dirty="0">
                <a:latin typeface="+mj-lt"/>
              </a:rPr>
              <a:t>&gt;</a:t>
            </a:r>
          </a:p>
          <a:p>
            <a:pPr marL="0" indent="0">
              <a:buNone/>
            </a:pPr>
            <a:r>
              <a:rPr lang="en-GB" sz="2400" dirty="0" err="1" smtClean="0">
                <a:latin typeface="+mj-lt"/>
              </a:rPr>
              <a:t>int</a:t>
            </a:r>
            <a:r>
              <a:rPr lang="en-GB" sz="2400" dirty="0" smtClean="0">
                <a:latin typeface="+mj-lt"/>
              </a:rPr>
              <a:t> global1;</a:t>
            </a:r>
            <a:endParaRPr lang="en-GB" sz="2400" dirty="0">
              <a:latin typeface="+mj-lt"/>
            </a:endParaRPr>
          </a:p>
          <a:p>
            <a:pPr marL="0" indent="0">
              <a:buNone/>
            </a:pPr>
            <a:r>
              <a:rPr lang="en-GB" sz="2400" dirty="0" err="1" smtClean="0">
                <a:latin typeface="+mj-lt"/>
              </a:rPr>
              <a:t>int</a:t>
            </a:r>
            <a:r>
              <a:rPr lang="en-GB" sz="2400" dirty="0" smtClean="0">
                <a:latin typeface="+mj-lt"/>
              </a:rPr>
              <a:t> </a:t>
            </a:r>
            <a:r>
              <a:rPr lang="en-GB" sz="2400" dirty="0">
                <a:latin typeface="+mj-lt"/>
              </a:rPr>
              <a:t>main()</a:t>
            </a:r>
          </a:p>
          <a:p>
            <a:pPr marL="0" indent="0">
              <a:buNone/>
            </a:pPr>
            <a:r>
              <a:rPr lang="en-GB" sz="2400" dirty="0" smtClean="0">
                <a:latin typeface="+mj-lt"/>
              </a:rPr>
              <a:t>{</a:t>
            </a:r>
          </a:p>
          <a:p>
            <a:pPr marL="0" indent="0">
              <a:buNone/>
            </a:pPr>
            <a:r>
              <a:rPr lang="en-GB" sz="2400" dirty="0">
                <a:latin typeface="+mj-lt"/>
              </a:rPr>
              <a:t>}</a:t>
            </a:r>
          </a:p>
        </p:txBody>
      </p:sp>
    </p:spTree>
    <p:extLst>
      <p:ext uri="{BB962C8B-B14F-4D97-AF65-F5344CB8AC3E}">
        <p14:creationId xmlns:p14="http://schemas.microsoft.com/office/powerpoint/2010/main" val="251118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E3549-8A4E-4DB4-A49D-4E746999B455}"/>
              </a:ext>
            </a:extLst>
          </p:cNvPr>
          <p:cNvSpPr>
            <a:spLocks noGrp="1"/>
          </p:cNvSpPr>
          <p:nvPr>
            <p:ph type="title"/>
          </p:nvPr>
        </p:nvSpPr>
        <p:spPr/>
        <p:txBody>
          <a:bodyPr/>
          <a:lstStyle/>
          <a:p>
            <a:r>
              <a:rPr lang="en-GB" dirty="0"/>
              <a:t>VARIABLES BY SCOPE</a:t>
            </a:r>
          </a:p>
        </p:txBody>
      </p:sp>
      <p:sp>
        <p:nvSpPr>
          <p:cNvPr id="3" name="Content Placeholder 2">
            <a:extLst>
              <a:ext uri="{FF2B5EF4-FFF2-40B4-BE49-F238E27FC236}">
                <a16:creationId xmlns:a16="http://schemas.microsoft.com/office/drawing/2014/main" id="{A0DB72BD-7F2B-48C8-8E5E-355557349C3F}"/>
              </a:ext>
            </a:extLst>
          </p:cNvPr>
          <p:cNvSpPr>
            <a:spLocks noGrp="1"/>
          </p:cNvSpPr>
          <p:nvPr>
            <p:ph idx="13"/>
          </p:nvPr>
        </p:nvSpPr>
        <p:spPr>
          <a:xfrm>
            <a:off x="951627" y="435529"/>
            <a:ext cx="10287000" cy="4680520"/>
          </a:xfrm>
        </p:spPr>
        <p:txBody>
          <a:bodyPr>
            <a:normAutofit/>
          </a:bodyPr>
          <a:lstStyle/>
          <a:p>
            <a:pPr marL="0" indent="0">
              <a:buNone/>
            </a:pPr>
            <a:r>
              <a:rPr lang="en-GB" dirty="0" smtClean="0">
                <a:latin typeface="+mj-lt"/>
              </a:rPr>
              <a:t>Local variables are declared within a particular statement block and can only be accessed by elements in the same scope.  When a variable is declared within a function then it can be accessed by anything within that function’s scope -</a:t>
            </a:r>
            <a:endParaRPr lang="en-GB" dirty="0">
              <a:latin typeface="+mj-lt"/>
            </a:endParaRPr>
          </a:p>
          <a:p>
            <a:pPr marL="0" indent="0">
              <a:buNone/>
            </a:pPr>
            <a:r>
              <a:rPr lang="en-GB" sz="2400" dirty="0" smtClean="0">
                <a:latin typeface="+mj-lt"/>
              </a:rPr>
              <a:t>#</a:t>
            </a:r>
            <a:r>
              <a:rPr lang="en-GB" sz="2400" dirty="0">
                <a:latin typeface="+mj-lt"/>
              </a:rPr>
              <a:t>include &lt;</a:t>
            </a:r>
            <a:r>
              <a:rPr lang="en-GB" sz="2400" dirty="0" err="1">
                <a:latin typeface="+mj-lt"/>
              </a:rPr>
              <a:t>stdio.h</a:t>
            </a:r>
            <a:r>
              <a:rPr lang="en-GB" sz="2400" dirty="0" smtClean="0">
                <a:latin typeface="+mj-lt"/>
              </a:rPr>
              <a:t>&gt;</a:t>
            </a:r>
            <a:endParaRPr lang="en-GB" sz="2400" dirty="0">
              <a:latin typeface="+mj-lt"/>
            </a:endParaRPr>
          </a:p>
          <a:p>
            <a:pPr marL="0" indent="0">
              <a:buNone/>
            </a:pPr>
            <a:r>
              <a:rPr lang="en-GB" sz="2400" dirty="0" err="1" smtClean="0">
                <a:latin typeface="+mj-lt"/>
              </a:rPr>
              <a:t>int</a:t>
            </a:r>
            <a:r>
              <a:rPr lang="en-GB" sz="2400" dirty="0" smtClean="0">
                <a:latin typeface="+mj-lt"/>
              </a:rPr>
              <a:t> </a:t>
            </a:r>
            <a:r>
              <a:rPr lang="en-GB" sz="2400" dirty="0">
                <a:latin typeface="+mj-lt"/>
              </a:rPr>
              <a:t>main()</a:t>
            </a:r>
          </a:p>
          <a:p>
            <a:pPr marL="0" indent="0">
              <a:buNone/>
            </a:pPr>
            <a:r>
              <a:rPr lang="en-GB" sz="2400" dirty="0" smtClean="0">
                <a:latin typeface="+mj-lt"/>
              </a:rPr>
              <a:t>{</a:t>
            </a:r>
          </a:p>
          <a:p>
            <a:pPr marL="0" indent="0">
              <a:buNone/>
            </a:pPr>
            <a:r>
              <a:rPr lang="en-GB" sz="2400" dirty="0" smtClean="0">
                <a:latin typeface="+mj-lt"/>
              </a:rPr>
              <a:t>	</a:t>
            </a:r>
            <a:r>
              <a:rPr lang="en-GB" sz="2400" dirty="0" err="1" smtClean="0">
                <a:latin typeface="+mj-lt"/>
              </a:rPr>
              <a:t>int</a:t>
            </a:r>
            <a:r>
              <a:rPr lang="en-GB" sz="2400" dirty="0" smtClean="0">
                <a:latin typeface="+mj-lt"/>
              </a:rPr>
              <a:t> local1;</a:t>
            </a:r>
          </a:p>
          <a:p>
            <a:pPr marL="0" indent="0">
              <a:buNone/>
            </a:pPr>
            <a:r>
              <a:rPr lang="en-GB" sz="2400" dirty="0" smtClean="0">
                <a:latin typeface="+mj-lt"/>
              </a:rPr>
              <a:t>}</a:t>
            </a:r>
          </a:p>
          <a:p>
            <a:pPr marL="0" indent="0">
              <a:buNone/>
            </a:pPr>
            <a:endParaRPr lang="en-GB" dirty="0">
              <a:latin typeface="+mj-lt"/>
            </a:endParaRPr>
          </a:p>
        </p:txBody>
      </p:sp>
    </p:spTree>
    <p:extLst>
      <p:ext uri="{BB962C8B-B14F-4D97-AF65-F5344CB8AC3E}">
        <p14:creationId xmlns:p14="http://schemas.microsoft.com/office/powerpoint/2010/main" val="3090092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E3549-8A4E-4DB4-A49D-4E746999B455}"/>
              </a:ext>
            </a:extLst>
          </p:cNvPr>
          <p:cNvSpPr>
            <a:spLocks noGrp="1"/>
          </p:cNvSpPr>
          <p:nvPr>
            <p:ph type="title"/>
          </p:nvPr>
        </p:nvSpPr>
        <p:spPr/>
        <p:txBody>
          <a:bodyPr/>
          <a:lstStyle/>
          <a:p>
            <a:r>
              <a:rPr lang="en-GB" dirty="0"/>
              <a:t>VARIABLES BY SCOPE</a:t>
            </a:r>
          </a:p>
        </p:txBody>
      </p:sp>
      <p:sp>
        <p:nvSpPr>
          <p:cNvPr id="3" name="Content Placeholder 2">
            <a:extLst>
              <a:ext uri="{FF2B5EF4-FFF2-40B4-BE49-F238E27FC236}">
                <a16:creationId xmlns:a16="http://schemas.microsoft.com/office/drawing/2014/main" id="{A0DB72BD-7F2B-48C8-8E5E-355557349C3F}"/>
              </a:ext>
            </a:extLst>
          </p:cNvPr>
          <p:cNvSpPr>
            <a:spLocks noGrp="1"/>
          </p:cNvSpPr>
          <p:nvPr>
            <p:ph idx="13"/>
          </p:nvPr>
        </p:nvSpPr>
        <p:spPr>
          <a:xfrm>
            <a:off x="609440" y="548680"/>
            <a:ext cx="10597539" cy="5112568"/>
          </a:xfrm>
        </p:spPr>
        <p:txBody>
          <a:bodyPr>
            <a:normAutofit fontScale="77500" lnSpcReduction="20000"/>
          </a:bodyPr>
          <a:lstStyle/>
          <a:p>
            <a:pPr marL="0" indent="0">
              <a:buNone/>
            </a:pPr>
            <a:r>
              <a:rPr lang="en-GB" dirty="0" smtClean="0">
                <a:latin typeface="+mj-lt"/>
              </a:rPr>
              <a:t>This rule applies to any scope.  Therefore a variable can be declared inside the scope of an if() statement and will only be visible to that if() statement -</a:t>
            </a:r>
            <a:endParaRPr lang="en-GB" dirty="0">
              <a:latin typeface="+mj-lt"/>
            </a:endParaRPr>
          </a:p>
          <a:p>
            <a:pPr marL="0" indent="0">
              <a:buNone/>
            </a:pPr>
            <a:r>
              <a:rPr lang="en-GB" sz="2200" dirty="0" smtClean="0">
                <a:latin typeface="+mj-lt"/>
              </a:rPr>
              <a:t>#</a:t>
            </a:r>
            <a:r>
              <a:rPr lang="en-GB" sz="2200" dirty="0">
                <a:latin typeface="+mj-lt"/>
              </a:rPr>
              <a:t>include &lt;</a:t>
            </a:r>
            <a:r>
              <a:rPr lang="en-GB" sz="2200" dirty="0" err="1">
                <a:latin typeface="+mj-lt"/>
              </a:rPr>
              <a:t>stdio.h</a:t>
            </a:r>
            <a:r>
              <a:rPr lang="en-GB" sz="2200" dirty="0" smtClean="0">
                <a:latin typeface="+mj-lt"/>
              </a:rPr>
              <a:t>&gt;</a:t>
            </a:r>
            <a:endParaRPr lang="en-GB" sz="2200" dirty="0">
              <a:latin typeface="+mj-lt"/>
            </a:endParaRPr>
          </a:p>
          <a:p>
            <a:pPr marL="0" indent="0">
              <a:buNone/>
            </a:pPr>
            <a:r>
              <a:rPr lang="en-GB" sz="2200" dirty="0" err="1" smtClean="0">
                <a:latin typeface="+mj-lt"/>
              </a:rPr>
              <a:t>int</a:t>
            </a:r>
            <a:r>
              <a:rPr lang="en-GB" sz="2200" dirty="0" smtClean="0">
                <a:latin typeface="+mj-lt"/>
              </a:rPr>
              <a:t> </a:t>
            </a:r>
            <a:r>
              <a:rPr lang="en-GB" sz="2200" dirty="0">
                <a:latin typeface="+mj-lt"/>
              </a:rPr>
              <a:t>main()</a:t>
            </a:r>
          </a:p>
          <a:p>
            <a:pPr marL="0" indent="0">
              <a:buNone/>
            </a:pPr>
            <a:r>
              <a:rPr lang="en-GB" sz="2200" dirty="0" smtClean="0">
                <a:latin typeface="+mj-lt"/>
              </a:rPr>
              <a:t>{</a:t>
            </a:r>
          </a:p>
          <a:p>
            <a:pPr marL="0" indent="0">
              <a:buNone/>
            </a:pPr>
            <a:r>
              <a:rPr lang="en-GB" sz="2200" dirty="0" smtClean="0">
                <a:latin typeface="+mj-lt"/>
              </a:rPr>
              <a:t>	</a:t>
            </a:r>
            <a:r>
              <a:rPr lang="en-GB" sz="2200" dirty="0" err="1" smtClean="0">
                <a:latin typeface="+mj-lt"/>
              </a:rPr>
              <a:t>int</a:t>
            </a:r>
            <a:r>
              <a:rPr lang="en-GB" sz="2200" dirty="0" smtClean="0">
                <a:latin typeface="+mj-lt"/>
              </a:rPr>
              <a:t> local1 = 1;</a:t>
            </a:r>
          </a:p>
          <a:p>
            <a:pPr marL="0" indent="0">
              <a:buNone/>
            </a:pPr>
            <a:r>
              <a:rPr lang="en-GB" sz="2200" dirty="0">
                <a:latin typeface="+mj-lt"/>
              </a:rPr>
              <a:t>	</a:t>
            </a:r>
            <a:r>
              <a:rPr lang="en-GB" sz="2200" dirty="0" smtClean="0">
                <a:latin typeface="+mj-lt"/>
              </a:rPr>
              <a:t>if(local1 &gt; 0)</a:t>
            </a:r>
          </a:p>
          <a:p>
            <a:pPr marL="0" indent="0">
              <a:buNone/>
            </a:pPr>
            <a:r>
              <a:rPr lang="en-GB" sz="2200" dirty="0">
                <a:latin typeface="+mj-lt"/>
              </a:rPr>
              <a:t>	</a:t>
            </a:r>
            <a:r>
              <a:rPr lang="en-GB" sz="2200" dirty="0" smtClean="0">
                <a:latin typeface="+mj-lt"/>
              </a:rPr>
              <a:t>{</a:t>
            </a:r>
          </a:p>
          <a:p>
            <a:pPr marL="0" indent="0">
              <a:buNone/>
            </a:pPr>
            <a:r>
              <a:rPr lang="en-GB" sz="2200" dirty="0" smtClean="0">
                <a:latin typeface="+mj-lt"/>
              </a:rPr>
              <a:t>		</a:t>
            </a:r>
            <a:r>
              <a:rPr lang="en-GB" sz="2200" dirty="0" err="1" smtClean="0">
                <a:latin typeface="+mj-lt"/>
              </a:rPr>
              <a:t>int</a:t>
            </a:r>
            <a:r>
              <a:rPr lang="en-GB" sz="2200" dirty="0" smtClean="0">
                <a:latin typeface="+mj-lt"/>
              </a:rPr>
              <a:t> local2 = 2;		</a:t>
            </a:r>
          </a:p>
          <a:p>
            <a:pPr marL="0" indent="0">
              <a:buNone/>
            </a:pPr>
            <a:r>
              <a:rPr lang="en-GB" sz="2200" dirty="0" smtClean="0">
                <a:latin typeface="+mj-lt"/>
              </a:rPr>
              <a:t>		</a:t>
            </a:r>
            <a:r>
              <a:rPr lang="en-GB" sz="2200" dirty="0" err="1" smtClean="0">
                <a:latin typeface="+mj-lt"/>
              </a:rPr>
              <a:t>printf</a:t>
            </a:r>
            <a:r>
              <a:rPr lang="en-GB" sz="2200" dirty="0" smtClean="0">
                <a:latin typeface="+mj-lt"/>
              </a:rPr>
              <a:t>(“Local1 = %d, Local2 = %d\n”, local1, local2);</a:t>
            </a:r>
          </a:p>
          <a:p>
            <a:pPr marL="0" indent="0">
              <a:buNone/>
            </a:pPr>
            <a:r>
              <a:rPr lang="en-GB" sz="2200" dirty="0">
                <a:latin typeface="+mj-lt"/>
              </a:rPr>
              <a:t>	</a:t>
            </a:r>
            <a:r>
              <a:rPr lang="en-GB" sz="2200" dirty="0" smtClean="0">
                <a:latin typeface="+mj-lt"/>
              </a:rPr>
              <a:t>}</a:t>
            </a:r>
          </a:p>
          <a:p>
            <a:pPr marL="0" indent="0">
              <a:buNone/>
            </a:pPr>
            <a:endParaRPr lang="en-GB" sz="2200" dirty="0" smtClean="0">
              <a:latin typeface="+mj-lt"/>
            </a:endParaRPr>
          </a:p>
          <a:p>
            <a:pPr marL="0" indent="0">
              <a:buNone/>
            </a:pPr>
            <a:r>
              <a:rPr lang="en-GB" sz="2200" dirty="0" smtClean="0">
                <a:latin typeface="+mj-lt"/>
              </a:rPr>
              <a:t>}</a:t>
            </a:r>
          </a:p>
          <a:p>
            <a:pPr marL="0" indent="0">
              <a:buNone/>
            </a:pPr>
            <a:endParaRPr lang="en-GB" dirty="0">
              <a:latin typeface="+mj-lt"/>
            </a:endParaRPr>
          </a:p>
        </p:txBody>
      </p:sp>
    </p:spTree>
    <p:extLst>
      <p:ext uri="{BB962C8B-B14F-4D97-AF65-F5344CB8AC3E}">
        <p14:creationId xmlns:p14="http://schemas.microsoft.com/office/powerpoint/2010/main" val="1600392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E3549-8A4E-4DB4-A49D-4E746999B455}"/>
              </a:ext>
            </a:extLst>
          </p:cNvPr>
          <p:cNvSpPr>
            <a:spLocks noGrp="1"/>
          </p:cNvSpPr>
          <p:nvPr>
            <p:ph type="title"/>
          </p:nvPr>
        </p:nvSpPr>
        <p:spPr>
          <a:xfrm>
            <a:off x="621804" y="5105400"/>
            <a:ext cx="10971372" cy="1066800"/>
          </a:xfrm>
        </p:spPr>
        <p:txBody>
          <a:bodyPr/>
          <a:lstStyle/>
          <a:p>
            <a:r>
              <a:rPr lang="en-GB" dirty="0" smtClean="0"/>
              <a:t>STATIC VARIABLES</a:t>
            </a:r>
            <a:endParaRPr lang="en-GB" dirty="0"/>
          </a:p>
        </p:txBody>
      </p:sp>
      <p:sp>
        <p:nvSpPr>
          <p:cNvPr id="3" name="Content Placeholder 2">
            <a:extLst>
              <a:ext uri="{FF2B5EF4-FFF2-40B4-BE49-F238E27FC236}">
                <a16:creationId xmlns:a16="http://schemas.microsoft.com/office/drawing/2014/main" id="{A0DB72BD-7F2B-48C8-8E5E-355557349C3F}"/>
              </a:ext>
            </a:extLst>
          </p:cNvPr>
          <p:cNvSpPr>
            <a:spLocks noGrp="1"/>
          </p:cNvSpPr>
          <p:nvPr>
            <p:ph idx="13"/>
          </p:nvPr>
        </p:nvSpPr>
        <p:spPr>
          <a:xfrm>
            <a:off x="808720" y="836712"/>
            <a:ext cx="10597539" cy="5112568"/>
          </a:xfrm>
        </p:spPr>
        <p:txBody>
          <a:bodyPr>
            <a:normAutofit/>
          </a:bodyPr>
          <a:lstStyle/>
          <a:p>
            <a:pPr marL="0" indent="0">
              <a:buNone/>
            </a:pPr>
            <a:r>
              <a:rPr lang="en-GB" dirty="0" smtClean="0">
                <a:latin typeface="+mj-lt"/>
              </a:rPr>
              <a:t>Local variables which are declared inside functions only exist in memory while that function is being processed.  Once the function completes its task and returns its value the contents of its local variables are destroyed.</a:t>
            </a:r>
          </a:p>
          <a:p>
            <a:pPr marL="0" indent="0">
              <a:buNone/>
            </a:pPr>
            <a:r>
              <a:rPr lang="en-GB" dirty="0" smtClean="0">
                <a:latin typeface="+mj-lt"/>
              </a:rPr>
              <a:t>Sometimes it is necessary to retain the value of a local variable, even after a function has completed processing.  To do this we need to use a static local variable.</a:t>
            </a:r>
          </a:p>
          <a:p>
            <a:pPr marL="0" indent="0">
              <a:buNone/>
            </a:pPr>
            <a:r>
              <a:rPr lang="en-GB" dirty="0" smtClean="0">
                <a:latin typeface="+mj-lt"/>
              </a:rPr>
              <a:t>To declare a static variable, simply add the </a:t>
            </a:r>
            <a:r>
              <a:rPr lang="en-GB" b="1" dirty="0" smtClean="0">
                <a:latin typeface="+mj-lt"/>
              </a:rPr>
              <a:t>static</a:t>
            </a:r>
            <a:r>
              <a:rPr lang="en-GB" dirty="0" smtClean="0">
                <a:latin typeface="+mj-lt"/>
              </a:rPr>
              <a:t> keyword before the datatype, e.g. </a:t>
            </a:r>
          </a:p>
          <a:p>
            <a:pPr marL="0" indent="0">
              <a:buNone/>
            </a:pPr>
            <a:r>
              <a:rPr lang="en-GB" dirty="0" smtClean="0">
                <a:latin typeface="+mj-lt"/>
              </a:rPr>
              <a:t>static </a:t>
            </a:r>
            <a:r>
              <a:rPr lang="en-GB" dirty="0" err="1" smtClean="0">
                <a:latin typeface="+mj-lt"/>
              </a:rPr>
              <a:t>int</a:t>
            </a:r>
            <a:r>
              <a:rPr lang="en-GB" dirty="0" smtClean="0">
                <a:latin typeface="+mj-lt"/>
              </a:rPr>
              <a:t> integer1 = 10;</a:t>
            </a:r>
            <a:endParaRPr lang="en-GB" dirty="0">
              <a:latin typeface="+mj-lt"/>
            </a:endParaRPr>
          </a:p>
          <a:p>
            <a:pPr marL="0" indent="0">
              <a:buNone/>
            </a:pPr>
            <a:endParaRPr lang="en-GB" dirty="0">
              <a:latin typeface="+mj-lt"/>
            </a:endParaRPr>
          </a:p>
        </p:txBody>
      </p:sp>
    </p:spTree>
    <p:extLst>
      <p:ext uri="{BB962C8B-B14F-4D97-AF65-F5344CB8AC3E}">
        <p14:creationId xmlns:p14="http://schemas.microsoft.com/office/powerpoint/2010/main" val="3734468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E3549-8A4E-4DB4-A49D-4E746999B455}"/>
              </a:ext>
            </a:extLst>
          </p:cNvPr>
          <p:cNvSpPr>
            <a:spLocks noGrp="1"/>
          </p:cNvSpPr>
          <p:nvPr>
            <p:ph type="title"/>
          </p:nvPr>
        </p:nvSpPr>
        <p:spPr>
          <a:xfrm>
            <a:off x="621804" y="5105400"/>
            <a:ext cx="10971372" cy="1066800"/>
          </a:xfrm>
        </p:spPr>
        <p:txBody>
          <a:bodyPr/>
          <a:lstStyle/>
          <a:p>
            <a:r>
              <a:rPr lang="en-GB" dirty="0" smtClean="0"/>
              <a:t>STATIC VARIABLES</a:t>
            </a:r>
            <a:endParaRPr lang="en-GB" dirty="0"/>
          </a:p>
        </p:txBody>
      </p:sp>
      <p:pic>
        <p:nvPicPr>
          <p:cNvPr id="4" name="Content Placeholder 3"/>
          <p:cNvPicPr>
            <a:picLocks noGrp="1" noChangeAspect="1"/>
          </p:cNvPicPr>
          <p:nvPr>
            <p:ph idx="13"/>
          </p:nvPr>
        </p:nvPicPr>
        <p:blipFill>
          <a:blip r:embed="rId2"/>
          <a:stretch>
            <a:fillRect/>
          </a:stretch>
        </p:blipFill>
        <p:spPr>
          <a:xfrm>
            <a:off x="2532062" y="557212"/>
            <a:ext cx="6753225" cy="5095875"/>
          </a:xfrm>
          <a:prstGeom prst="rect">
            <a:avLst/>
          </a:prstGeom>
        </p:spPr>
      </p:pic>
    </p:spTree>
    <p:extLst>
      <p:ext uri="{BB962C8B-B14F-4D97-AF65-F5344CB8AC3E}">
        <p14:creationId xmlns:p14="http://schemas.microsoft.com/office/powerpoint/2010/main" val="376162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E3549-8A4E-4DB4-A49D-4E746999B455}"/>
              </a:ext>
            </a:extLst>
          </p:cNvPr>
          <p:cNvSpPr>
            <a:spLocks noGrp="1"/>
          </p:cNvSpPr>
          <p:nvPr>
            <p:ph type="title"/>
          </p:nvPr>
        </p:nvSpPr>
        <p:spPr>
          <a:xfrm>
            <a:off x="621804" y="5105400"/>
            <a:ext cx="10971372" cy="1066800"/>
          </a:xfrm>
        </p:spPr>
        <p:txBody>
          <a:bodyPr/>
          <a:lstStyle/>
          <a:p>
            <a:r>
              <a:rPr lang="en-GB" dirty="0" smtClean="0"/>
              <a:t>IF CONDITIONAL STATEMENTS</a:t>
            </a:r>
            <a:endParaRPr lang="en-GB" dirty="0"/>
          </a:p>
        </p:txBody>
      </p:sp>
      <p:sp>
        <p:nvSpPr>
          <p:cNvPr id="3" name="Content Placeholder 2"/>
          <p:cNvSpPr>
            <a:spLocks noGrp="1"/>
          </p:cNvSpPr>
          <p:nvPr>
            <p:ph idx="13"/>
          </p:nvPr>
        </p:nvSpPr>
        <p:spPr>
          <a:xfrm>
            <a:off x="1306176" y="1340768"/>
            <a:ext cx="10287000" cy="4190999"/>
          </a:xfrm>
        </p:spPr>
        <p:txBody>
          <a:bodyPr>
            <a:normAutofit/>
          </a:bodyPr>
          <a:lstStyle/>
          <a:p>
            <a:r>
              <a:rPr lang="en-GB" dirty="0" smtClean="0">
                <a:latin typeface="+mj-lt"/>
              </a:rPr>
              <a:t>If...Else </a:t>
            </a:r>
            <a:r>
              <a:rPr lang="en-GB" dirty="0">
                <a:latin typeface="+mj-lt"/>
              </a:rPr>
              <a:t>is a branching statement. It is used to take an action based </a:t>
            </a:r>
            <a:r>
              <a:rPr lang="en-GB" dirty="0" smtClean="0">
                <a:latin typeface="+mj-lt"/>
              </a:rPr>
              <a:t>on a </a:t>
            </a:r>
            <a:r>
              <a:rPr lang="en-GB" dirty="0">
                <a:latin typeface="+mj-lt"/>
              </a:rPr>
              <a:t>condition. For example - if </a:t>
            </a:r>
            <a:r>
              <a:rPr lang="en-GB" dirty="0" smtClean="0">
                <a:latin typeface="+mj-lt"/>
              </a:rPr>
              <a:t>the user </a:t>
            </a:r>
            <a:r>
              <a:rPr lang="en-GB" dirty="0">
                <a:latin typeface="+mj-lt"/>
              </a:rPr>
              <a:t>inputs </a:t>
            </a:r>
            <a:r>
              <a:rPr lang="en-GB" dirty="0" smtClean="0">
                <a:latin typeface="+mj-lt"/>
              </a:rPr>
              <a:t>a valid </a:t>
            </a:r>
            <a:r>
              <a:rPr lang="en-GB" dirty="0">
                <a:latin typeface="+mj-lt"/>
              </a:rPr>
              <a:t>account number and </a:t>
            </a:r>
            <a:r>
              <a:rPr lang="en-GB" dirty="0" smtClean="0">
                <a:latin typeface="+mj-lt"/>
              </a:rPr>
              <a:t>pin </a:t>
            </a:r>
            <a:r>
              <a:rPr lang="en-GB" dirty="0">
                <a:latin typeface="+mj-lt"/>
              </a:rPr>
              <a:t>then allow </a:t>
            </a:r>
            <a:r>
              <a:rPr lang="en-GB" dirty="0" smtClean="0">
                <a:latin typeface="+mj-lt"/>
              </a:rPr>
              <a:t>their money withdrawal, otherwise deny them access.</a:t>
            </a:r>
            <a:endParaRPr lang="en-GB" dirty="0">
              <a:latin typeface="+mj-lt"/>
            </a:endParaRPr>
          </a:p>
          <a:p>
            <a:r>
              <a:rPr lang="en-GB" dirty="0" smtClean="0">
                <a:latin typeface="+mj-lt"/>
              </a:rPr>
              <a:t>An If() </a:t>
            </a:r>
            <a:r>
              <a:rPr lang="en-GB" dirty="0">
                <a:latin typeface="+mj-lt"/>
              </a:rPr>
              <a:t>statement works like "If condition is met, then execute the task". </a:t>
            </a:r>
            <a:r>
              <a:rPr lang="en-GB" dirty="0" smtClean="0">
                <a:latin typeface="+mj-lt"/>
              </a:rPr>
              <a:t> It </a:t>
            </a:r>
            <a:r>
              <a:rPr lang="en-GB" dirty="0">
                <a:latin typeface="+mj-lt"/>
              </a:rPr>
              <a:t>is used to compare things and take some action based on the comparison. </a:t>
            </a:r>
            <a:r>
              <a:rPr lang="en-GB" dirty="0" smtClean="0">
                <a:latin typeface="+mj-lt"/>
              </a:rPr>
              <a:t> Relational </a:t>
            </a:r>
            <a:r>
              <a:rPr lang="en-GB" dirty="0">
                <a:latin typeface="+mj-lt"/>
              </a:rPr>
              <a:t>and logical operators </a:t>
            </a:r>
            <a:r>
              <a:rPr lang="en-GB" dirty="0" smtClean="0">
                <a:latin typeface="+mj-lt"/>
              </a:rPr>
              <a:t>support </a:t>
            </a:r>
            <a:r>
              <a:rPr lang="en-GB" dirty="0">
                <a:latin typeface="+mj-lt"/>
              </a:rPr>
              <a:t>this comparison</a:t>
            </a:r>
            <a:r>
              <a:rPr lang="en-GB" dirty="0" smtClean="0">
                <a:latin typeface="+mj-lt"/>
              </a:rPr>
              <a:t>.</a:t>
            </a:r>
            <a:endParaRPr lang="en-GB" dirty="0">
              <a:latin typeface="+mj-lt"/>
            </a:endParaRPr>
          </a:p>
        </p:txBody>
      </p:sp>
    </p:spTree>
    <p:extLst>
      <p:ext uri="{BB962C8B-B14F-4D97-AF65-F5344CB8AC3E}">
        <p14:creationId xmlns:p14="http://schemas.microsoft.com/office/powerpoint/2010/main" val="1748819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Sales presentation on product or servic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spDef>
      <a:spPr>
        <a:ln>
          <a:noFill/>
        </a:ln>
      </a:spPr>
      <a:bodyPr rtlCol="0" anchor="ctr"/>
      <a:lstStyle>
        <a:defPPr algn="ctr">
          <a:defRPr dirty="0"/>
        </a:defPPr>
      </a:lstStyle>
      <a:style>
        <a:lnRef idx="3">
          <a:schemeClr val="lt1"/>
        </a:lnRef>
        <a:fillRef idx="1">
          <a:schemeClr val="accent2"/>
        </a:fillRef>
        <a:effectRef idx="1">
          <a:schemeClr val="accent2"/>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ales presentation on product or service.potx" id="{BB6578FA-E30D-45EC-B849-CACB373ADC90}" vid="{5A523E24-2D1D-4F75-BD91-64E0BBADB4AA}"/>
    </a:ext>
  </a:extLst>
</a:theme>
</file>

<file path=ppt/theme/theme2.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sales presentation on product or service</Template>
  <TotalTime>466</TotalTime>
  <Words>532</Words>
  <Application>Microsoft Office PowerPoint</Application>
  <PresentationFormat>Custom</PresentationFormat>
  <Paragraphs>79</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Cambria</vt:lpstr>
      <vt:lpstr>Corbel</vt:lpstr>
      <vt:lpstr>Sales presentation on product or service</vt:lpstr>
      <vt:lpstr>Unit 16 – Procedural Programming</vt:lpstr>
      <vt:lpstr>AIMS &amp; OBJECTIVES</vt:lpstr>
      <vt:lpstr>VARIABLES BY SCOPE</vt:lpstr>
      <vt:lpstr>VARIABLES BY SCOPE</vt:lpstr>
      <vt:lpstr>VARIABLES BY SCOPE</vt:lpstr>
      <vt:lpstr>VARIABLES BY SCOPE</vt:lpstr>
      <vt:lpstr>STATIC VARIABLES</vt:lpstr>
      <vt:lpstr>STATIC VARIABLES</vt:lpstr>
      <vt:lpstr>IF CONDITIONAL STATEMENTS</vt:lpstr>
      <vt:lpstr>IF CONDITIONAL STATEMENTS</vt:lpstr>
      <vt:lpstr>SIMPLE IF STATEMENT SYNTAX</vt:lpstr>
      <vt:lpstr>SIMPLE IF STATEMENT SYNTAX</vt:lpstr>
      <vt:lpstr>SINGLE OR COMPOUND IF STATEMENTS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14 -Installing &amp; Maintaining Computer Hardware</dc:title>
  <dc:creator>Ben Read</dc:creator>
  <cp:lastModifiedBy>Ben.Read</cp:lastModifiedBy>
  <cp:revision>40</cp:revision>
  <dcterms:created xsi:type="dcterms:W3CDTF">2017-09-03T16:13:56Z</dcterms:created>
  <dcterms:modified xsi:type="dcterms:W3CDTF">2017-09-18T08:34:18Z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