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9" d="100"/>
          <a:sy n="89"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28C7-E456-432A-8670-7700DFA1E4AE}"/>
              </a:ext>
            </a:extLst>
          </p:cNvPr>
          <p:cNvSpPr>
            <a:spLocks noGrp="1"/>
          </p:cNvSpPr>
          <p:nvPr>
            <p:ph type="ctrTitle"/>
          </p:nvPr>
        </p:nvSpPr>
        <p:spPr/>
        <p:txBody>
          <a:bodyPr/>
          <a:lstStyle/>
          <a:p>
            <a:r>
              <a:rPr lang="en-GB" dirty="0"/>
              <a:t>UNIT 15 – Object oriented programming</a:t>
            </a:r>
          </a:p>
        </p:txBody>
      </p:sp>
      <p:sp>
        <p:nvSpPr>
          <p:cNvPr id="3" name="Subtitle 2">
            <a:extLst>
              <a:ext uri="{FF2B5EF4-FFF2-40B4-BE49-F238E27FC236}">
                <a16:creationId xmlns:a16="http://schemas.microsoft.com/office/drawing/2014/main" id="{5E4F2BC0-610E-4251-B00E-25289F7446A0}"/>
              </a:ext>
            </a:extLst>
          </p:cNvPr>
          <p:cNvSpPr>
            <a:spLocks noGrp="1"/>
          </p:cNvSpPr>
          <p:nvPr>
            <p:ph type="subTitle" idx="1"/>
          </p:nvPr>
        </p:nvSpPr>
        <p:spPr/>
        <p:txBody>
          <a:bodyPr/>
          <a:lstStyle/>
          <a:p>
            <a:r>
              <a:rPr lang="en-GB" dirty="0"/>
              <a:t>With ben read</a:t>
            </a:r>
          </a:p>
        </p:txBody>
      </p:sp>
    </p:spTree>
    <p:extLst>
      <p:ext uri="{BB962C8B-B14F-4D97-AF65-F5344CB8AC3E}">
        <p14:creationId xmlns:p14="http://schemas.microsoft.com/office/powerpoint/2010/main" val="116259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FBBF-B865-44B3-B6ED-4BC40B767758}"/>
              </a:ext>
            </a:extLst>
          </p:cNvPr>
          <p:cNvSpPr>
            <a:spLocks noGrp="1"/>
          </p:cNvSpPr>
          <p:nvPr>
            <p:ph type="title"/>
          </p:nvPr>
        </p:nvSpPr>
        <p:spPr/>
        <p:txBody>
          <a:bodyPr/>
          <a:lstStyle/>
          <a:p>
            <a:r>
              <a:rPr lang="en-GB" dirty="0"/>
              <a:t>Structures as function arguments – Call BY </a:t>
            </a:r>
            <a:r>
              <a:rPr lang="en-GB"/>
              <a:t>REFERENCE (B)</a:t>
            </a:r>
            <a:endParaRPr lang="en-GB" dirty="0"/>
          </a:p>
        </p:txBody>
      </p:sp>
      <p:sp>
        <p:nvSpPr>
          <p:cNvPr id="3" name="Content Placeholder 2">
            <a:extLst>
              <a:ext uri="{FF2B5EF4-FFF2-40B4-BE49-F238E27FC236}">
                <a16:creationId xmlns:a16="http://schemas.microsoft.com/office/drawing/2014/main" id="{64D7224E-3D89-4701-8F2A-1F903AFB59EE}"/>
              </a:ext>
            </a:extLst>
          </p:cNvPr>
          <p:cNvSpPr>
            <a:spLocks noGrp="1"/>
          </p:cNvSpPr>
          <p:nvPr>
            <p:ph idx="1"/>
          </p:nvPr>
        </p:nvSpPr>
        <p:spPr>
          <a:xfrm>
            <a:off x="1141412" y="2249487"/>
            <a:ext cx="9905999" cy="4412570"/>
          </a:xfrm>
        </p:spPr>
        <p:txBody>
          <a:bodyPr>
            <a:normAutofit/>
          </a:bodyPr>
          <a:lstStyle/>
          <a:p>
            <a:pPr marL="0" indent="0">
              <a:buNone/>
            </a:pPr>
            <a:r>
              <a:rPr lang="en-GB" sz="1800" dirty="0"/>
              <a:t>Calling by reference uses pointers.  There are two methods to achieve the same results.  We will cover these in the next class −</a:t>
            </a:r>
          </a:p>
          <a:p>
            <a:pPr marL="0" indent="0">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600" dirty="0">
                <a:latin typeface="Courier New" panose="02070309020205020404" pitchFamily="49" charset="0"/>
                <a:cs typeface="Courier New" panose="02070309020205020404" pitchFamily="49" charset="0"/>
              </a:rPr>
              <a:t>void </a:t>
            </a:r>
            <a:r>
              <a:rPr lang="en-GB" sz="1600" dirty="0" err="1">
                <a:latin typeface="Courier New" panose="02070309020205020404" pitchFamily="49" charset="0"/>
                <a:cs typeface="Courier New" panose="02070309020205020404" pitchFamily="49" charset="0"/>
              </a:rPr>
              <a:t>printBook</a:t>
            </a:r>
            <a:r>
              <a:rPr lang="en-GB" sz="1600" dirty="0">
                <a:latin typeface="Courier New" panose="02070309020205020404" pitchFamily="49" charset="0"/>
                <a:cs typeface="Courier New" panose="02070309020205020404" pitchFamily="49" charset="0"/>
              </a:rPr>
              <a:t>(struct Books </a:t>
            </a:r>
            <a:r>
              <a:rPr lang="en-GB" sz="1600" dirty="0">
                <a:solidFill>
                  <a:srgbClr val="FF0000"/>
                </a:solidFill>
                <a:latin typeface="Courier New" panose="02070309020205020404" pitchFamily="49" charset="0"/>
                <a:cs typeface="Courier New" panose="02070309020205020404" pitchFamily="49" charset="0"/>
              </a:rPr>
              <a:t>&amp;</a:t>
            </a:r>
            <a:r>
              <a:rPr lang="en-GB" sz="1600" dirty="0">
                <a:latin typeface="Courier New" panose="02070309020205020404" pitchFamily="49" charset="0"/>
                <a:cs typeface="Courier New" panose="02070309020205020404" pitchFamily="49" charset="0"/>
              </a:rPr>
              <a:t>book)</a:t>
            </a:r>
          </a:p>
          <a:p>
            <a:pPr marL="0" indent="0">
              <a:spcBef>
                <a:spcPts val="0"/>
              </a:spcBef>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600" dirty="0" err="1">
                <a:latin typeface="Courier New" panose="02070309020205020404" pitchFamily="49" charset="0"/>
                <a:cs typeface="Courier New" panose="02070309020205020404" pitchFamily="49" charset="0"/>
              </a:rPr>
              <a:t>printBook</a:t>
            </a:r>
            <a:r>
              <a:rPr lang="en-GB" sz="1600" dirty="0">
                <a:latin typeface="Courier New" panose="02070309020205020404" pitchFamily="49" charset="0"/>
                <a:cs typeface="Courier New" panose="02070309020205020404" pitchFamily="49" charset="0"/>
              </a:rPr>
              <a:t>(Book1)</a:t>
            </a:r>
          </a:p>
          <a:p>
            <a:pPr marL="0" indent="0">
              <a:spcBef>
                <a:spcPts val="0"/>
              </a:spcBef>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600" dirty="0">
                <a:latin typeface="Courier New" panose="02070309020205020404" pitchFamily="49" charset="0"/>
                <a:cs typeface="Courier New" panose="02070309020205020404" pitchFamily="49" charset="0"/>
              </a:rPr>
              <a:t>void </a:t>
            </a:r>
            <a:r>
              <a:rPr lang="en-GB" sz="1600" dirty="0" err="1">
                <a:latin typeface="Courier New" panose="02070309020205020404" pitchFamily="49" charset="0"/>
                <a:cs typeface="Courier New" panose="02070309020205020404" pitchFamily="49" charset="0"/>
              </a:rPr>
              <a:t>printBook</a:t>
            </a:r>
            <a:r>
              <a:rPr lang="en-GB" sz="1600" dirty="0">
                <a:latin typeface="Courier New" panose="02070309020205020404" pitchFamily="49" charset="0"/>
                <a:cs typeface="Courier New" panose="02070309020205020404" pitchFamily="49" charset="0"/>
              </a:rPr>
              <a:t>(struct Books </a:t>
            </a:r>
            <a:r>
              <a:rPr lang="en-GB" sz="1600" dirty="0">
                <a:solidFill>
                  <a:srgbClr val="FF0000"/>
                </a:solidFill>
                <a:latin typeface="Courier New" panose="02070309020205020404" pitchFamily="49" charset="0"/>
                <a:cs typeface="Courier New" panose="02070309020205020404" pitchFamily="49" charset="0"/>
              </a:rPr>
              <a:t>&amp;</a:t>
            </a:r>
            <a:r>
              <a:rPr lang="en-GB" sz="1600" dirty="0">
                <a:latin typeface="Courier New" panose="02070309020205020404" pitchFamily="49" charset="0"/>
                <a:cs typeface="Courier New" panose="02070309020205020404" pitchFamily="49" charset="0"/>
              </a:rPr>
              <a:t>book)</a:t>
            </a:r>
          </a:p>
          <a:p>
            <a:pPr marL="0" indent="0">
              <a:spcBef>
                <a:spcPts val="0"/>
              </a:spcBef>
              <a:buNone/>
            </a:pP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title : " &lt;&lt; </a:t>
            </a:r>
            <a:r>
              <a:rPr lang="en-GB" sz="1600" dirty="0" err="1">
                <a:latin typeface="Courier New" panose="02070309020205020404" pitchFamily="49" charset="0"/>
                <a:cs typeface="Courier New" panose="02070309020205020404" pitchFamily="49" charset="0"/>
              </a:rPr>
              <a:t>book</a:t>
            </a:r>
            <a:r>
              <a:rPr lang="en-GB" sz="1600" dirty="0" err="1">
                <a:solidFill>
                  <a:srgbClr val="FF0000"/>
                </a:solidFill>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title</a:t>
            </a:r>
            <a:r>
              <a:rPr lang="en-GB" sz="1600" dirty="0">
                <a:latin typeface="Courier New" panose="02070309020205020404" pitchFamily="49" charset="0"/>
                <a:cs typeface="Courier New" panose="02070309020205020404" pitchFamily="49" charset="0"/>
              </a:rPr>
              <a:t>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author : " &lt;&lt; </a:t>
            </a:r>
            <a:r>
              <a:rPr lang="en-GB" sz="1600" dirty="0" err="1">
                <a:latin typeface="Courier New" panose="02070309020205020404" pitchFamily="49" charset="0"/>
                <a:cs typeface="Courier New" panose="02070309020205020404" pitchFamily="49" charset="0"/>
              </a:rPr>
              <a:t>book</a:t>
            </a:r>
            <a:r>
              <a:rPr lang="en-GB" sz="1600" dirty="0" err="1">
                <a:solidFill>
                  <a:srgbClr val="FF0000"/>
                </a:solidFill>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author</a:t>
            </a:r>
            <a:r>
              <a:rPr lang="en-GB" sz="1600" dirty="0">
                <a:latin typeface="Courier New" panose="02070309020205020404" pitchFamily="49" charset="0"/>
                <a:cs typeface="Courier New" panose="02070309020205020404" pitchFamily="49" charset="0"/>
              </a:rPr>
              <a:t>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subject : " &lt;&lt; </a:t>
            </a:r>
            <a:r>
              <a:rPr lang="en-GB" sz="1600" dirty="0" err="1">
                <a:latin typeface="Courier New" panose="02070309020205020404" pitchFamily="49" charset="0"/>
                <a:cs typeface="Courier New" panose="02070309020205020404" pitchFamily="49" charset="0"/>
              </a:rPr>
              <a:t>book</a:t>
            </a:r>
            <a:r>
              <a:rPr lang="en-GB" sz="1600" dirty="0" err="1">
                <a:solidFill>
                  <a:srgbClr val="FF0000"/>
                </a:solidFill>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subject</a:t>
            </a:r>
            <a:r>
              <a:rPr lang="en-GB" sz="1600" dirty="0">
                <a:latin typeface="Courier New" panose="02070309020205020404" pitchFamily="49" charset="0"/>
                <a:cs typeface="Courier New" panose="02070309020205020404" pitchFamily="49" charset="0"/>
              </a:rPr>
              <a:t>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id : " &lt;&lt; </a:t>
            </a:r>
            <a:r>
              <a:rPr lang="en-GB" sz="1600" dirty="0" err="1">
                <a:latin typeface="Courier New" panose="02070309020205020404" pitchFamily="49" charset="0"/>
                <a:cs typeface="Courier New" panose="02070309020205020404" pitchFamily="49" charset="0"/>
              </a:rPr>
              <a:t>book</a:t>
            </a:r>
            <a:r>
              <a:rPr lang="en-GB" sz="1600" dirty="0" err="1">
                <a:solidFill>
                  <a:srgbClr val="FF0000"/>
                </a:solidFill>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book_id</a:t>
            </a:r>
            <a:r>
              <a:rPr lang="en-GB" sz="1600" dirty="0">
                <a:latin typeface="Courier New" panose="02070309020205020404" pitchFamily="49" charset="0"/>
                <a:cs typeface="Courier New" panose="02070309020205020404" pitchFamily="49" charset="0"/>
              </a:rPr>
              <a:t>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20845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2D66-2853-4376-B193-AC73EA8F7802}"/>
              </a:ext>
            </a:extLst>
          </p:cNvPr>
          <p:cNvSpPr>
            <a:spLocks noGrp="1"/>
          </p:cNvSpPr>
          <p:nvPr>
            <p:ph type="title"/>
          </p:nvPr>
        </p:nvSpPr>
        <p:spPr/>
        <p:txBody>
          <a:bodyPr/>
          <a:lstStyle/>
          <a:p>
            <a:r>
              <a:rPr lang="en-GB" dirty="0"/>
              <a:t>Aims &amp; objectives</a:t>
            </a:r>
          </a:p>
        </p:txBody>
      </p:sp>
      <p:sp>
        <p:nvSpPr>
          <p:cNvPr id="3" name="Content Placeholder 2">
            <a:extLst>
              <a:ext uri="{FF2B5EF4-FFF2-40B4-BE49-F238E27FC236}">
                <a16:creationId xmlns:a16="http://schemas.microsoft.com/office/drawing/2014/main" id="{6E27DEBE-8B5D-4E64-9A6E-5A85B59267A7}"/>
              </a:ext>
            </a:extLst>
          </p:cNvPr>
          <p:cNvSpPr>
            <a:spLocks noGrp="1"/>
          </p:cNvSpPr>
          <p:nvPr>
            <p:ph idx="1"/>
          </p:nvPr>
        </p:nvSpPr>
        <p:spPr/>
        <p:txBody>
          <a:bodyPr/>
          <a:lstStyle/>
          <a:p>
            <a:pPr marL="285750" indent="-285750"/>
            <a:r>
              <a:rPr lang="en-GB" dirty="0"/>
              <a:t>Analyse the use of Structures in C/C++</a:t>
            </a:r>
          </a:p>
          <a:p>
            <a:pPr marL="285750" indent="-285750"/>
            <a:r>
              <a:rPr lang="en-GB" dirty="0"/>
              <a:t>Review methods of creation and utilisation of your own structures</a:t>
            </a:r>
          </a:p>
          <a:p>
            <a:pPr marL="285750" indent="-285750"/>
            <a:r>
              <a:rPr lang="en-GB" dirty="0"/>
              <a:t>Review the week’s techniques via a self-paced tutorial</a:t>
            </a:r>
          </a:p>
        </p:txBody>
      </p:sp>
    </p:spTree>
    <p:extLst>
      <p:ext uri="{BB962C8B-B14F-4D97-AF65-F5344CB8AC3E}">
        <p14:creationId xmlns:p14="http://schemas.microsoft.com/office/powerpoint/2010/main" val="903122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structures</a:t>
            </a:r>
          </a:p>
        </p:txBody>
      </p:sp>
      <p:sp>
        <p:nvSpPr>
          <p:cNvPr id="3" name="Content Placeholder 2"/>
          <p:cNvSpPr>
            <a:spLocks noGrp="1"/>
          </p:cNvSpPr>
          <p:nvPr>
            <p:ph idx="1"/>
          </p:nvPr>
        </p:nvSpPr>
        <p:spPr/>
        <p:txBody>
          <a:bodyPr>
            <a:normAutofit/>
          </a:bodyPr>
          <a:lstStyle/>
          <a:p>
            <a:pPr marL="0" indent="0">
              <a:buNone/>
            </a:pPr>
            <a:r>
              <a:rPr lang="en-US" sz="1800" dirty="0"/>
              <a:t>C/C++ arrays allow you to define variables that combine several data items of the same kind, but </a:t>
            </a:r>
            <a:r>
              <a:rPr lang="en-US" sz="1800" b="1" dirty="0"/>
              <a:t>structure</a:t>
            </a:r>
            <a:r>
              <a:rPr lang="en-US" sz="1800" dirty="0"/>
              <a:t> is another user defined data type which allows you to combine data items of different kinds.</a:t>
            </a:r>
          </a:p>
          <a:p>
            <a:pPr marL="0" indent="0">
              <a:buNone/>
            </a:pPr>
            <a:r>
              <a:rPr lang="en-US" sz="1800" dirty="0"/>
              <a:t>Structures are used to represent a record - suppose you want to keep track of your books in a library.  You might want to track the following attributes about each book −</a:t>
            </a:r>
          </a:p>
          <a:p>
            <a:r>
              <a:rPr lang="en-US" sz="1800" dirty="0"/>
              <a:t>Title</a:t>
            </a:r>
          </a:p>
          <a:p>
            <a:r>
              <a:rPr lang="en-US" sz="1800" dirty="0"/>
              <a:t>Author</a:t>
            </a:r>
          </a:p>
          <a:p>
            <a:r>
              <a:rPr lang="en-US" sz="1800" dirty="0"/>
              <a:t>Subject</a:t>
            </a:r>
          </a:p>
          <a:p>
            <a:r>
              <a:rPr lang="en-US" sz="1800" dirty="0"/>
              <a:t>Book ID</a:t>
            </a:r>
          </a:p>
          <a:p>
            <a:endParaRPr lang="en-GB" sz="1800" dirty="0"/>
          </a:p>
        </p:txBody>
      </p:sp>
      <p:pic>
        <p:nvPicPr>
          <p:cNvPr id="1026" name="Picture 2" descr="Image result for boo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8670" y="4020344"/>
            <a:ext cx="4788741" cy="239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165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Defining a structure</a:t>
            </a:r>
          </a:p>
        </p:txBody>
      </p:sp>
      <p:sp>
        <p:nvSpPr>
          <p:cNvPr id="3" name="Content Placeholder 2"/>
          <p:cNvSpPr>
            <a:spLocks noGrp="1"/>
          </p:cNvSpPr>
          <p:nvPr>
            <p:ph idx="1"/>
          </p:nvPr>
        </p:nvSpPr>
        <p:spPr>
          <a:xfrm>
            <a:off x="1141412" y="2249486"/>
            <a:ext cx="9905999" cy="4387981"/>
          </a:xfrm>
        </p:spPr>
        <p:txBody>
          <a:bodyPr>
            <a:normAutofit/>
          </a:bodyPr>
          <a:lstStyle/>
          <a:p>
            <a:pPr marL="0" indent="0">
              <a:buNone/>
            </a:pPr>
            <a:r>
              <a:rPr lang="en-US" sz="1800" dirty="0"/>
              <a:t>To define a structure, you must use the </a:t>
            </a:r>
            <a:r>
              <a:rPr lang="en-US" sz="1800" b="1" dirty="0" err="1"/>
              <a:t>struct</a:t>
            </a:r>
            <a:r>
              <a:rPr lang="en-US" sz="1800" dirty="0"/>
              <a:t> statement. The </a:t>
            </a:r>
            <a:r>
              <a:rPr lang="en-US" sz="1800" b="1" dirty="0" err="1"/>
              <a:t>struct</a:t>
            </a:r>
            <a:r>
              <a:rPr lang="en-US" sz="1800" dirty="0"/>
              <a:t> statement defines a new data type, with more than one member, for your program.  The format of the </a:t>
            </a:r>
            <a:r>
              <a:rPr lang="en-US" sz="1800" dirty="0" err="1"/>
              <a:t>struct</a:t>
            </a:r>
            <a:r>
              <a:rPr lang="en-US" sz="1800" dirty="0"/>
              <a:t> statement is this −</a:t>
            </a:r>
          </a:p>
          <a:p>
            <a:pPr marL="0" indent="0">
              <a:buNone/>
            </a:pPr>
            <a:endParaRPr lang="en-US" sz="1800" dirty="0"/>
          </a:p>
          <a:p>
            <a:pPr marL="0" indent="0">
              <a:spcBef>
                <a:spcPts val="0"/>
              </a:spcBef>
              <a:buNone/>
            </a:pPr>
            <a:r>
              <a:rPr lang="en-US" sz="1600" dirty="0" err="1">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[optional structure tag] </a:t>
            </a:r>
          </a:p>
          <a:p>
            <a:pPr marL="0" indent="0">
              <a:spcBef>
                <a:spcPts val="0"/>
              </a:spcBef>
              <a:buNone/>
            </a:pPr>
            <a:r>
              <a:rPr lang="en-US" sz="1600" dirty="0">
                <a:latin typeface="Courier New" panose="02070309020205020404" pitchFamily="49" charset="0"/>
                <a:cs typeface="Courier New" panose="02070309020205020404" pitchFamily="49" charset="0"/>
              </a:rPr>
              <a:t>{</a:t>
            </a:r>
          </a:p>
          <a:p>
            <a:pPr marL="0" indent="0">
              <a:spcBef>
                <a:spcPts val="0"/>
              </a:spcBef>
              <a:buNone/>
            </a:pPr>
            <a:r>
              <a:rPr lang="en-US" sz="1600" dirty="0">
                <a:latin typeface="Courier New" panose="02070309020205020404" pitchFamily="49" charset="0"/>
                <a:cs typeface="Courier New" panose="02070309020205020404" pitchFamily="49" charset="0"/>
              </a:rPr>
              <a:t>   member definition;</a:t>
            </a:r>
          </a:p>
          <a:p>
            <a:pPr marL="0" indent="0">
              <a:spcBef>
                <a:spcPts val="0"/>
              </a:spcBef>
              <a:buNone/>
            </a:pPr>
            <a:r>
              <a:rPr lang="en-US" sz="1600" dirty="0">
                <a:latin typeface="Courier New" panose="02070309020205020404" pitchFamily="49" charset="0"/>
                <a:cs typeface="Courier New" panose="02070309020205020404" pitchFamily="49" charset="0"/>
              </a:rPr>
              <a:t>   member definition;</a:t>
            </a:r>
          </a:p>
          <a:p>
            <a:pPr marL="0" indent="0">
              <a:spcBef>
                <a:spcPts val="0"/>
              </a:spcBef>
              <a:buNone/>
            </a:pPr>
            <a:r>
              <a:rPr lang="en-US" sz="1600" dirty="0">
                <a:latin typeface="Courier New" panose="02070309020205020404" pitchFamily="49" charset="0"/>
                <a:cs typeface="Courier New" panose="02070309020205020404" pitchFamily="49" charset="0"/>
              </a:rPr>
              <a:t>   ...</a:t>
            </a:r>
          </a:p>
          <a:p>
            <a:pPr marL="0" indent="0">
              <a:spcBef>
                <a:spcPts val="0"/>
              </a:spcBef>
              <a:buNone/>
            </a:pPr>
            <a:r>
              <a:rPr lang="en-US" sz="1600" dirty="0">
                <a:latin typeface="Courier New" panose="02070309020205020404" pitchFamily="49" charset="0"/>
                <a:cs typeface="Courier New" panose="02070309020205020404" pitchFamily="49" charset="0"/>
              </a:rPr>
              <a:t>   member definition;</a:t>
            </a:r>
          </a:p>
          <a:p>
            <a:pPr marL="0" indent="0">
              <a:spcBef>
                <a:spcPts val="0"/>
              </a:spcBef>
              <a:buNone/>
            </a:pPr>
            <a:r>
              <a:rPr lang="en-US" sz="1600" dirty="0">
                <a:latin typeface="Courier New" panose="02070309020205020404" pitchFamily="49" charset="0"/>
                <a:cs typeface="Courier New" panose="02070309020205020404" pitchFamily="49" charset="0"/>
              </a:rPr>
              <a:t>} [one or more optional structure variables];</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244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Defining a structure</a:t>
            </a:r>
          </a:p>
        </p:txBody>
      </p:sp>
      <p:sp>
        <p:nvSpPr>
          <p:cNvPr id="3" name="Content Placeholder 2"/>
          <p:cNvSpPr>
            <a:spLocks noGrp="1"/>
          </p:cNvSpPr>
          <p:nvPr>
            <p:ph idx="1"/>
          </p:nvPr>
        </p:nvSpPr>
        <p:spPr>
          <a:xfrm>
            <a:off x="1141412" y="2249487"/>
            <a:ext cx="9905999" cy="4495558"/>
          </a:xfrm>
        </p:spPr>
        <p:txBody>
          <a:bodyPr>
            <a:normAutofit/>
          </a:bodyPr>
          <a:lstStyle/>
          <a:p>
            <a:pPr marL="0" indent="0">
              <a:buNone/>
            </a:pPr>
            <a:r>
              <a:rPr lang="en-US" sz="1800" dirty="0"/>
              <a:t>The </a:t>
            </a:r>
            <a:r>
              <a:rPr lang="en-US" sz="1800" b="1" dirty="0"/>
              <a:t>structure tag</a:t>
            </a:r>
            <a:r>
              <a:rPr lang="en-US" sz="1800" dirty="0"/>
              <a:t> is optional and each member definition is a normal variable definition, such as </a:t>
            </a:r>
            <a:r>
              <a:rPr lang="en-US" sz="1800" dirty="0" err="1"/>
              <a:t>int</a:t>
            </a:r>
            <a:r>
              <a:rPr lang="en-US" sz="1800" dirty="0"/>
              <a:t> </a:t>
            </a:r>
            <a:r>
              <a:rPr lang="en-US" sz="1800" dirty="0" err="1"/>
              <a:t>i</a:t>
            </a:r>
            <a:r>
              <a:rPr lang="en-US" sz="1800" dirty="0"/>
              <a:t>; or float f; or any other valid variable definition. At the end of the structure's definition, before the final semicolon, you can specify one or more structure variables but it is optional. Here is the way you would declare the Book structure −</a:t>
            </a:r>
          </a:p>
          <a:p>
            <a:pPr marL="0" indent="0">
              <a:buNone/>
            </a:pPr>
            <a:endParaRPr lang="en-US" sz="1800" dirty="0"/>
          </a:p>
          <a:p>
            <a:pPr marL="0" indent="0">
              <a:spcBef>
                <a:spcPts val="0"/>
              </a:spcBef>
              <a:buNone/>
            </a:pPr>
            <a:r>
              <a:rPr lang="en-US" sz="1800" dirty="0" err="1">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Books </a:t>
            </a:r>
          </a:p>
          <a:p>
            <a:pPr marL="0" indent="0">
              <a:spcBef>
                <a:spcPts val="0"/>
              </a:spcBef>
              <a:buNone/>
            </a:pPr>
            <a:r>
              <a:rPr lang="en-US" sz="1800" dirty="0">
                <a:latin typeface="Courier New" panose="02070309020205020404" pitchFamily="49" charset="0"/>
                <a:cs typeface="Courier New" panose="02070309020205020404" pitchFamily="49" charset="0"/>
              </a:rPr>
              <a:t>{</a:t>
            </a: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string title;</a:t>
            </a: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string author;</a:t>
            </a: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string subject;</a:t>
            </a: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book_id</a:t>
            </a:r>
            <a:r>
              <a:rPr lang="en-US" sz="1800" dirty="0">
                <a:latin typeface="Courier New" panose="02070309020205020404" pitchFamily="49" charset="0"/>
                <a:cs typeface="Courier New" panose="02070309020205020404" pitchFamily="49" charset="0"/>
              </a:rPr>
              <a:t>;</a:t>
            </a:r>
          </a:p>
          <a:p>
            <a:pPr marL="0" indent="0">
              <a:spcBef>
                <a:spcPts val="0"/>
              </a:spcBef>
              <a:buNone/>
            </a:pPr>
            <a:r>
              <a:rPr lang="en-US" sz="1800" dirty="0">
                <a:latin typeface="Courier New" panose="02070309020205020404" pitchFamily="49" charset="0"/>
                <a:cs typeface="Courier New" panose="02070309020205020404" pitchFamily="49" charset="0"/>
              </a:rPr>
              <a:t>} book; </a:t>
            </a:r>
            <a:endParaRPr lang="en-GB" sz="1800"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6847503" y="3840099"/>
            <a:ext cx="4199908" cy="2794848"/>
          </a:xfrm>
          <a:prstGeom prst="rect">
            <a:avLst/>
          </a:prstGeom>
        </p:spPr>
      </p:pic>
    </p:spTree>
    <p:extLst>
      <p:ext uri="{BB962C8B-B14F-4D97-AF65-F5344CB8AC3E}">
        <p14:creationId xmlns:p14="http://schemas.microsoft.com/office/powerpoint/2010/main" val="1090970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Accessing a structure</a:t>
            </a:r>
          </a:p>
        </p:txBody>
      </p:sp>
      <p:sp>
        <p:nvSpPr>
          <p:cNvPr id="3" name="Content Placeholder 2"/>
          <p:cNvSpPr>
            <a:spLocks noGrp="1"/>
          </p:cNvSpPr>
          <p:nvPr>
            <p:ph idx="1"/>
          </p:nvPr>
        </p:nvSpPr>
        <p:spPr/>
        <p:txBody>
          <a:bodyPr/>
          <a:lstStyle/>
          <a:p>
            <a:r>
              <a:rPr lang="en-US" dirty="0"/>
              <a:t>To access any member of a structure, we use the </a:t>
            </a:r>
            <a:r>
              <a:rPr lang="en-US" b="1" dirty="0"/>
              <a:t>member access operator (.)</a:t>
            </a:r>
            <a:r>
              <a:rPr lang="en-US" dirty="0"/>
              <a:t> The member access operator is coded as a period between the structure variable name and the structure member that we wish to access.  You would use the </a:t>
            </a:r>
            <a:r>
              <a:rPr lang="en-US" b="1" dirty="0" err="1"/>
              <a:t>struct</a:t>
            </a:r>
            <a:r>
              <a:rPr lang="en-US" dirty="0"/>
              <a:t> keyword to define additional variables of the structure type. </a:t>
            </a:r>
          </a:p>
          <a:p>
            <a:r>
              <a:rPr lang="en-US" dirty="0"/>
              <a:t>Following is an example to explain usage of structure −</a:t>
            </a:r>
            <a:endParaRPr lang="en-GB" dirty="0"/>
          </a:p>
        </p:txBody>
      </p:sp>
    </p:spTree>
    <p:extLst>
      <p:ext uri="{BB962C8B-B14F-4D97-AF65-F5344CB8AC3E}">
        <p14:creationId xmlns:p14="http://schemas.microsoft.com/office/powerpoint/2010/main" val="1118074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5" name="Picture 4"/>
          <p:cNvPicPr>
            <a:picLocks noChangeAspect="1"/>
          </p:cNvPicPr>
          <p:nvPr/>
        </p:nvPicPr>
        <p:blipFill>
          <a:blip r:embed="rId2"/>
          <a:stretch>
            <a:fillRect/>
          </a:stretch>
        </p:blipFill>
        <p:spPr>
          <a:xfrm>
            <a:off x="2856086" y="0"/>
            <a:ext cx="6476650" cy="6859506"/>
          </a:xfrm>
          <a:prstGeom prst="rect">
            <a:avLst/>
          </a:prstGeom>
        </p:spPr>
      </p:pic>
    </p:spTree>
    <p:extLst>
      <p:ext uri="{BB962C8B-B14F-4D97-AF65-F5344CB8AC3E}">
        <p14:creationId xmlns:p14="http://schemas.microsoft.com/office/powerpoint/2010/main" val="169098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FBBF-B865-44B3-B6ED-4BC40B767758}"/>
              </a:ext>
            </a:extLst>
          </p:cNvPr>
          <p:cNvSpPr>
            <a:spLocks noGrp="1"/>
          </p:cNvSpPr>
          <p:nvPr>
            <p:ph type="title"/>
          </p:nvPr>
        </p:nvSpPr>
        <p:spPr/>
        <p:txBody>
          <a:bodyPr/>
          <a:lstStyle/>
          <a:p>
            <a:r>
              <a:rPr lang="en-GB" dirty="0"/>
              <a:t>Structures as function arguments – Call BY VALUE</a:t>
            </a:r>
          </a:p>
        </p:txBody>
      </p:sp>
      <p:sp>
        <p:nvSpPr>
          <p:cNvPr id="3" name="Content Placeholder 2">
            <a:extLst>
              <a:ext uri="{FF2B5EF4-FFF2-40B4-BE49-F238E27FC236}">
                <a16:creationId xmlns:a16="http://schemas.microsoft.com/office/drawing/2014/main" id="{64D7224E-3D89-4701-8F2A-1F903AFB59EE}"/>
              </a:ext>
            </a:extLst>
          </p:cNvPr>
          <p:cNvSpPr>
            <a:spLocks noGrp="1"/>
          </p:cNvSpPr>
          <p:nvPr>
            <p:ph idx="1"/>
          </p:nvPr>
        </p:nvSpPr>
        <p:spPr>
          <a:xfrm>
            <a:off x="1141412" y="2249487"/>
            <a:ext cx="9905999" cy="4412570"/>
          </a:xfrm>
        </p:spPr>
        <p:txBody>
          <a:bodyPr>
            <a:normAutofit/>
          </a:bodyPr>
          <a:lstStyle/>
          <a:p>
            <a:pPr marL="0" indent="0">
              <a:buNone/>
            </a:pPr>
            <a:r>
              <a:rPr lang="en-GB" sz="1800" dirty="0"/>
              <a:t>You can pass a structure as a function argument in a very similar way to passing any other variable.  You would access structure variables as shown in the above example −</a:t>
            </a:r>
          </a:p>
          <a:p>
            <a:pPr marL="0" indent="0">
              <a:spcBef>
                <a:spcPts val="0"/>
              </a:spcBef>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600" dirty="0">
                <a:latin typeface="Courier New" panose="02070309020205020404" pitchFamily="49" charset="0"/>
                <a:cs typeface="Courier New" panose="02070309020205020404" pitchFamily="49" charset="0"/>
              </a:rPr>
              <a:t>void </a:t>
            </a:r>
            <a:r>
              <a:rPr lang="en-GB" sz="1600" dirty="0" err="1" smtClean="0">
                <a:latin typeface="Courier New" panose="02070309020205020404" pitchFamily="49" charset="0"/>
                <a:cs typeface="Courier New" panose="02070309020205020404" pitchFamily="49" charset="0"/>
              </a:rPr>
              <a:t>printBook</a:t>
            </a:r>
            <a:r>
              <a:rPr lang="en-GB" sz="1600" dirty="0" smtClean="0">
                <a:latin typeface="Courier New" panose="02070309020205020404" pitchFamily="49" charset="0"/>
                <a:cs typeface="Courier New" panose="02070309020205020404" pitchFamily="49" charset="0"/>
              </a:rPr>
              <a:t>(Books);</a:t>
            </a:r>
            <a:endParaRPr lang="en-GB" sz="1600" dirty="0">
              <a:latin typeface="Courier New" panose="02070309020205020404" pitchFamily="49" charset="0"/>
              <a:cs typeface="Courier New" panose="02070309020205020404" pitchFamily="49" charset="0"/>
            </a:endParaRPr>
          </a:p>
          <a:p>
            <a:pPr marL="0" indent="0">
              <a:spcBef>
                <a:spcPts val="0"/>
              </a:spcBef>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600" dirty="0" err="1">
                <a:latin typeface="Courier New" panose="02070309020205020404" pitchFamily="49" charset="0"/>
                <a:cs typeface="Courier New" panose="02070309020205020404" pitchFamily="49" charset="0"/>
              </a:rPr>
              <a:t>printBook</a:t>
            </a:r>
            <a:r>
              <a:rPr lang="en-GB" sz="1600" dirty="0">
                <a:latin typeface="Courier New" panose="02070309020205020404" pitchFamily="49" charset="0"/>
                <a:cs typeface="Courier New" panose="02070309020205020404" pitchFamily="49" charset="0"/>
              </a:rPr>
              <a:t>(Book1</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a:p>
            <a:pPr marL="0" indent="0">
              <a:spcBef>
                <a:spcPts val="0"/>
              </a:spcBef>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600" dirty="0">
                <a:latin typeface="Courier New" panose="02070309020205020404" pitchFamily="49" charset="0"/>
                <a:cs typeface="Courier New" panose="02070309020205020404" pitchFamily="49" charset="0"/>
              </a:rPr>
              <a:t>void </a:t>
            </a:r>
            <a:r>
              <a:rPr lang="en-GB" sz="1600" dirty="0" err="1" smtClean="0">
                <a:latin typeface="Courier New" panose="02070309020205020404" pitchFamily="49" charset="0"/>
                <a:cs typeface="Courier New" panose="02070309020205020404" pitchFamily="49" charset="0"/>
              </a:rPr>
              <a:t>printBook</a:t>
            </a:r>
            <a:r>
              <a:rPr lang="en-GB" sz="1600" dirty="0" smtClean="0">
                <a:latin typeface="Courier New" panose="02070309020205020404" pitchFamily="49" charset="0"/>
                <a:cs typeface="Courier New" panose="02070309020205020404" pitchFamily="49" charset="0"/>
              </a:rPr>
              <a:t>(Books </a:t>
            </a:r>
            <a:r>
              <a:rPr lang="en-GB" sz="1600" dirty="0">
                <a:latin typeface="Courier New" panose="02070309020205020404" pitchFamily="49" charset="0"/>
                <a:cs typeface="Courier New" panose="02070309020205020404" pitchFamily="49" charset="0"/>
              </a:rPr>
              <a:t>book)</a:t>
            </a:r>
          </a:p>
          <a:p>
            <a:pPr marL="0" indent="0">
              <a:spcBef>
                <a:spcPts val="0"/>
              </a:spcBef>
              <a:buNone/>
            </a:pP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title : " &lt;&lt; </a:t>
            </a:r>
            <a:r>
              <a:rPr lang="en-GB" sz="1600" dirty="0" err="1">
                <a:latin typeface="Courier New" panose="02070309020205020404" pitchFamily="49" charset="0"/>
                <a:cs typeface="Courier New" panose="02070309020205020404" pitchFamily="49" charset="0"/>
              </a:rPr>
              <a:t>book.title</a:t>
            </a:r>
            <a:r>
              <a:rPr lang="en-GB" sz="1600" dirty="0">
                <a:latin typeface="Courier New" panose="02070309020205020404" pitchFamily="49" charset="0"/>
                <a:cs typeface="Courier New" panose="02070309020205020404" pitchFamily="49" charset="0"/>
              </a:rPr>
              <a:t>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author : " &lt;&lt; </a:t>
            </a:r>
            <a:r>
              <a:rPr lang="en-GB" sz="1600" dirty="0" err="1">
                <a:latin typeface="Courier New" panose="02070309020205020404" pitchFamily="49" charset="0"/>
                <a:cs typeface="Courier New" panose="02070309020205020404" pitchFamily="49" charset="0"/>
              </a:rPr>
              <a:t>book.author</a:t>
            </a:r>
            <a:r>
              <a:rPr lang="en-GB" sz="1600" dirty="0">
                <a:latin typeface="Courier New" panose="02070309020205020404" pitchFamily="49" charset="0"/>
                <a:cs typeface="Courier New" panose="02070309020205020404" pitchFamily="49" charset="0"/>
              </a:rPr>
              <a:t>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subject : " &lt;&lt; </a:t>
            </a:r>
            <a:r>
              <a:rPr lang="en-GB" sz="1600" dirty="0" err="1">
                <a:latin typeface="Courier New" panose="02070309020205020404" pitchFamily="49" charset="0"/>
                <a:cs typeface="Courier New" panose="02070309020205020404" pitchFamily="49" charset="0"/>
              </a:rPr>
              <a:t>book.subject</a:t>
            </a:r>
            <a:r>
              <a:rPr lang="en-GB" sz="1600" dirty="0">
                <a:latin typeface="Courier New" panose="02070309020205020404" pitchFamily="49" charset="0"/>
                <a:cs typeface="Courier New" panose="02070309020205020404" pitchFamily="49" charset="0"/>
              </a:rPr>
              <a:t>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id : " &lt;&lt; </a:t>
            </a:r>
            <a:r>
              <a:rPr lang="en-GB" sz="1600" dirty="0" err="1">
                <a:latin typeface="Courier New" panose="02070309020205020404" pitchFamily="49" charset="0"/>
                <a:cs typeface="Courier New" panose="02070309020205020404" pitchFamily="49" charset="0"/>
              </a:rPr>
              <a:t>book.book_id</a:t>
            </a:r>
            <a:r>
              <a:rPr lang="en-GB" sz="1600" dirty="0">
                <a:latin typeface="Courier New" panose="02070309020205020404" pitchFamily="49" charset="0"/>
                <a:cs typeface="Courier New" panose="02070309020205020404" pitchFamily="49" charset="0"/>
              </a:rPr>
              <a:t>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2898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FBBF-B865-44B3-B6ED-4BC40B767758}"/>
              </a:ext>
            </a:extLst>
          </p:cNvPr>
          <p:cNvSpPr>
            <a:spLocks noGrp="1"/>
          </p:cNvSpPr>
          <p:nvPr>
            <p:ph type="title"/>
          </p:nvPr>
        </p:nvSpPr>
        <p:spPr/>
        <p:txBody>
          <a:bodyPr/>
          <a:lstStyle/>
          <a:p>
            <a:r>
              <a:rPr lang="en-GB" dirty="0"/>
              <a:t>Structures as function arguments – Call BY REFERENCE (A)</a:t>
            </a:r>
          </a:p>
        </p:txBody>
      </p:sp>
      <p:sp>
        <p:nvSpPr>
          <p:cNvPr id="3" name="Content Placeholder 2">
            <a:extLst>
              <a:ext uri="{FF2B5EF4-FFF2-40B4-BE49-F238E27FC236}">
                <a16:creationId xmlns:a16="http://schemas.microsoft.com/office/drawing/2014/main" id="{64D7224E-3D89-4701-8F2A-1F903AFB59EE}"/>
              </a:ext>
            </a:extLst>
          </p:cNvPr>
          <p:cNvSpPr>
            <a:spLocks noGrp="1"/>
          </p:cNvSpPr>
          <p:nvPr>
            <p:ph idx="1"/>
          </p:nvPr>
        </p:nvSpPr>
        <p:spPr>
          <a:xfrm>
            <a:off x="1141412" y="2249487"/>
            <a:ext cx="9905999" cy="4412570"/>
          </a:xfrm>
        </p:spPr>
        <p:txBody>
          <a:bodyPr>
            <a:normAutofit/>
          </a:bodyPr>
          <a:lstStyle/>
          <a:p>
            <a:pPr marL="0" indent="0">
              <a:buNone/>
            </a:pPr>
            <a:r>
              <a:rPr lang="en-GB" sz="1800" dirty="0"/>
              <a:t>Calling by reference uses pointers.  There are two methods to achieve the same results.  We will cover these in the next class −</a:t>
            </a:r>
          </a:p>
          <a:p>
            <a:pPr marL="0" indent="0">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600" dirty="0">
                <a:latin typeface="Courier New" panose="02070309020205020404" pitchFamily="49" charset="0"/>
                <a:cs typeface="Courier New" panose="02070309020205020404" pitchFamily="49" charset="0"/>
              </a:rPr>
              <a:t>void </a:t>
            </a:r>
            <a:r>
              <a:rPr lang="en-GB" sz="1600" dirty="0" err="1">
                <a:latin typeface="Courier New" panose="02070309020205020404" pitchFamily="49" charset="0"/>
                <a:cs typeface="Courier New" panose="02070309020205020404" pitchFamily="49" charset="0"/>
              </a:rPr>
              <a:t>printBook</a:t>
            </a:r>
            <a:r>
              <a:rPr lang="en-GB" sz="1600" dirty="0">
                <a:latin typeface="Courier New" panose="02070309020205020404" pitchFamily="49" charset="0"/>
                <a:cs typeface="Courier New" panose="02070309020205020404" pitchFamily="49" charset="0"/>
              </a:rPr>
              <a:t>(struct Books </a:t>
            </a:r>
            <a:r>
              <a:rPr lang="en-GB" sz="1600" dirty="0">
                <a:solidFill>
                  <a:srgbClr val="FF0000"/>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book)</a:t>
            </a:r>
          </a:p>
          <a:p>
            <a:pPr marL="0" indent="0">
              <a:spcBef>
                <a:spcPts val="0"/>
              </a:spcBef>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600" dirty="0" err="1">
                <a:latin typeface="Courier New" panose="02070309020205020404" pitchFamily="49" charset="0"/>
                <a:cs typeface="Courier New" panose="02070309020205020404" pitchFamily="49" charset="0"/>
              </a:rPr>
              <a:t>printBook</a:t>
            </a:r>
            <a:r>
              <a:rPr lang="en-GB" sz="1600" dirty="0">
                <a:latin typeface="Courier New" panose="02070309020205020404" pitchFamily="49" charset="0"/>
                <a:cs typeface="Courier New" panose="02070309020205020404" pitchFamily="49" charset="0"/>
              </a:rPr>
              <a:t>(</a:t>
            </a:r>
            <a:r>
              <a:rPr lang="en-GB" sz="1600" dirty="0">
                <a:solidFill>
                  <a:srgbClr val="FF0000"/>
                </a:solidFill>
                <a:latin typeface="Courier New" panose="02070309020205020404" pitchFamily="49" charset="0"/>
                <a:cs typeface="Courier New" panose="02070309020205020404" pitchFamily="49" charset="0"/>
              </a:rPr>
              <a:t>&amp;</a:t>
            </a:r>
            <a:r>
              <a:rPr lang="en-GB" sz="1600" dirty="0">
                <a:latin typeface="Courier New" panose="02070309020205020404" pitchFamily="49" charset="0"/>
                <a:cs typeface="Courier New" panose="02070309020205020404" pitchFamily="49" charset="0"/>
              </a:rPr>
              <a:t>Book1)</a:t>
            </a:r>
          </a:p>
          <a:p>
            <a:pPr marL="0" indent="0">
              <a:spcBef>
                <a:spcPts val="0"/>
              </a:spcBef>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600" dirty="0">
                <a:latin typeface="Courier New" panose="02070309020205020404" pitchFamily="49" charset="0"/>
                <a:cs typeface="Courier New" panose="02070309020205020404" pitchFamily="49" charset="0"/>
              </a:rPr>
              <a:t>void </a:t>
            </a:r>
            <a:r>
              <a:rPr lang="en-GB" sz="1600" dirty="0" err="1">
                <a:latin typeface="Courier New" panose="02070309020205020404" pitchFamily="49" charset="0"/>
                <a:cs typeface="Courier New" panose="02070309020205020404" pitchFamily="49" charset="0"/>
              </a:rPr>
              <a:t>printBook</a:t>
            </a:r>
            <a:r>
              <a:rPr lang="en-GB" sz="1600" dirty="0">
                <a:latin typeface="Courier New" panose="02070309020205020404" pitchFamily="49" charset="0"/>
                <a:cs typeface="Courier New" panose="02070309020205020404" pitchFamily="49" charset="0"/>
              </a:rPr>
              <a:t>(struct Books </a:t>
            </a:r>
            <a:r>
              <a:rPr lang="en-GB" sz="1600" dirty="0">
                <a:solidFill>
                  <a:srgbClr val="FF0000"/>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book)</a:t>
            </a:r>
          </a:p>
          <a:p>
            <a:pPr marL="0" indent="0">
              <a:spcBef>
                <a:spcPts val="0"/>
              </a:spcBef>
              <a:buNone/>
            </a:pP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title : " &lt;&lt; book</a:t>
            </a:r>
            <a:r>
              <a:rPr lang="en-GB" sz="1600" dirty="0">
                <a:solidFill>
                  <a:srgbClr val="FF0000"/>
                </a:solidFill>
                <a:latin typeface="Courier New" panose="02070309020205020404" pitchFamily="49" charset="0"/>
                <a:cs typeface="Courier New" panose="02070309020205020404" pitchFamily="49" charset="0"/>
              </a:rPr>
              <a:t>-&gt;</a:t>
            </a:r>
            <a:r>
              <a:rPr lang="en-GB" sz="1600" dirty="0">
                <a:latin typeface="Courier New" panose="02070309020205020404" pitchFamily="49" charset="0"/>
                <a:cs typeface="Courier New" panose="02070309020205020404" pitchFamily="49" charset="0"/>
              </a:rPr>
              <a:t>title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author : " &lt;&lt; book</a:t>
            </a:r>
            <a:r>
              <a:rPr lang="en-GB" sz="1600" dirty="0">
                <a:solidFill>
                  <a:srgbClr val="FF0000"/>
                </a:solidFill>
                <a:latin typeface="Courier New" panose="02070309020205020404" pitchFamily="49" charset="0"/>
                <a:cs typeface="Courier New" panose="02070309020205020404" pitchFamily="49" charset="0"/>
              </a:rPr>
              <a:t>-&gt;</a:t>
            </a:r>
            <a:r>
              <a:rPr lang="en-GB" sz="1600" dirty="0">
                <a:latin typeface="Courier New" panose="02070309020205020404" pitchFamily="49" charset="0"/>
                <a:cs typeface="Courier New" panose="02070309020205020404" pitchFamily="49" charset="0"/>
              </a:rPr>
              <a:t>author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subject : " &lt;&lt; book</a:t>
            </a:r>
            <a:r>
              <a:rPr lang="en-GB" sz="1600" dirty="0">
                <a:solidFill>
                  <a:srgbClr val="FF0000"/>
                </a:solidFill>
                <a:latin typeface="Courier New" panose="02070309020205020404" pitchFamily="49" charset="0"/>
                <a:cs typeface="Courier New" panose="02070309020205020404" pitchFamily="49" charset="0"/>
              </a:rPr>
              <a:t>-&gt;</a:t>
            </a:r>
            <a:r>
              <a:rPr lang="en-GB" sz="1600" dirty="0">
                <a:latin typeface="Courier New" panose="02070309020205020404" pitchFamily="49" charset="0"/>
                <a:cs typeface="Courier New" panose="02070309020205020404" pitchFamily="49" charset="0"/>
              </a:rPr>
              <a:t>subject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cout</a:t>
            </a:r>
            <a:r>
              <a:rPr lang="en-GB" sz="1600" dirty="0">
                <a:latin typeface="Courier New" panose="02070309020205020404" pitchFamily="49" charset="0"/>
                <a:cs typeface="Courier New" panose="02070309020205020404" pitchFamily="49" charset="0"/>
              </a:rPr>
              <a:t> &lt;&lt; "Book id : " &lt;&lt; book</a:t>
            </a:r>
            <a:r>
              <a:rPr lang="en-GB" sz="1600" dirty="0">
                <a:solidFill>
                  <a:srgbClr val="FF0000"/>
                </a:solidFill>
                <a:latin typeface="Courier New" panose="02070309020205020404" pitchFamily="49" charset="0"/>
                <a:cs typeface="Courier New" panose="02070309020205020404" pitchFamily="49" charset="0"/>
              </a:rPr>
              <a:t>-&gt;</a:t>
            </a:r>
            <a:r>
              <a:rPr lang="en-GB" sz="1600" dirty="0" err="1">
                <a:latin typeface="Courier New" panose="02070309020205020404" pitchFamily="49" charset="0"/>
                <a:cs typeface="Courier New" panose="02070309020205020404" pitchFamily="49" charset="0"/>
              </a:rPr>
              <a:t>book_id</a:t>
            </a:r>
            <a:r>
              <a:rPr lang="en-GB" sz="1600" dirty="0">
                <a:latin typeface="Courier New" panose="02070309020205020404" pitchFamily="49" charset="0"/>
                <a:cs typeface="Courier New" panose="02070309020205020404" pitchFamily="49" charset="0"/>
              </a:rPr>
              <a:t> &lt;&lt;</a:t>
            </a:r>
            <a:r>
              <a:rPr lang="en-GB" sz="1600" dirty="0" err="1">
                <a:latin typeface="Courier New" panose="02070309020205020404" pitchFamily="49" charset="0"/>
                <a:cs typeface="Courier New" panose="02070309020205020404" pitchFamily="49" charset="0"/>
              </a:rPr>
              <a:t>endl</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309207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409</TotalTime>
  <Words>470</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Courier New</vt:lpstr>
      <vt:lpstr>Trebuchet MS</vt:lpstr>
      <vt:lpstr>Tw Cen MT</vt:lpstr>
      <vt:lpstr>Circuit</vt:lpstr>
      <vt:lpstr>UNIT 15 – Object oriented programming</vt:lpstr>
      <vt:lpstr>Aims &amp; objectives</vt:lpstr>
      <vt:lpstr>structures</vt:lpstr>
      <vt:lpstr>Defining a structure</vt:lpstr>
      <vt:lpstr>Defining a structure</vt:lpstr>
      <vt:lpstr>Accessing a structure</vt:lpstr>
      <vt:lpstr>PowerPoint Presentation</vt:lpstr>
      <vt:lpstr>Structures as function arguments – Call BY VALUE</vt:lpstr>
      <vt:lpstr>Structures as function arguments – Call BY REFERENCE (A)</vt:lpstr>
      <vt:lpstr>Structures as function arguments – Call BY REFERENCE (B)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15 – Object oriented programming</dc:title>
  <dc:creator>Ben Read</dc:creator>
  <cp:lastModifiedBy>Ben.Read</cp:lastModifiedBy>
  <cp:revision>17</cp:revision>
  <dcterms:created xsi:type="dcterms:W3CDTF">2018-01-07T14:18:48Z</dcterms:created>
  <dcterms:modified xsi:type="dcterms:W3CDTF">2019-02-12T12:04:23Z</dcterms:modified>
</cp:coreProperties>
</file>