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2EBB5-4C0C-41DA-8CCA-5706527F192B}" v="9" dt="2019-02-05T21:43:28.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3412EBB5-4C0C-41DA-8CCA-5706527F192B}"/>
    <pc:docChg chg="custSel addSld modSld">
      <pc:chgData name="Ben.Read" userId="316ea3c3-ef73-4e56-801d-8b7e36ad6785" providerId="ADAL" clId="{3412EBB5-4C0C-41DA-8CCA-5706527F192B}" dt="2019-02-05T21:43:28.574" v="8" actId="1076"/>
      <pc:docMkLst>
        <pc:docMk/>
      </pc:docMkLst>
      <pc:sldChg chg="addSp delSp modSp add">
        <pc:chgData name="Ben.Read" userId="316ea3c3-ef73-4e56-801d-8b7e36ad6785" providerId="ADAL" clId="{3412EBB5-4C0C-41DA-8CCA-5706527F192B}" dt="2019-02-05T21:43:28.574" v="8" actId="1076"/>
        <pc:sldMkLst>
          <pc:docMk/>
          <pc:sldMk cId="2125330623" sldId="265"/>
        </pc:sldMkLst>
        <pc:spChg chg="del">
          <ac:chgData name="Ben.Read" userId="316ea3c3-ef73-4e56-801d-8b7e36ad6785" providerId="ADAL" clId="{3412EBB5-4C0C-41DA-8CCA-5706527F192B}" dt="2019-02-05T21:42:41.522" v="2" actId="478"/>
          <ac:spMkLst>
            <pc:docMk/>
            <pc:sldMk cId="2125330623" sldId="265"/>
            <ac:spMk id="2" creationId="{D7E01B6A-FAC7-40F6-821E-03460B240495}"/>
          </ac:spMkLst>
        </pc:spChg>
        <pc:spChg chg="del">
          <ac:chgData name="Ben.Read" userId="316ea3c3-ef73-4e56-801d-8b7e36ad6785" providerId="ADAL" clId="{3412EBB5-4C0C-41DA-8CCA-5706527F192B}" dt="2019-02-05T21:42:36.903" v="1"/>
          <ac:spMkLst>
            <pc:docMk/>
            <pc:sldMk cId="2125330623" sldId="265"/>
            <ac:spMk id="3" creationId="{D792F223-D2B9-420B-AEFC-8F5EB055D8A3}"/>
          </ac:spMkLst>
        </pc:spChg>
        <pc:picChg chg="add mod">
          <ac:chgData name="Ben.Read" userId="316ea3c3-ef73-4e56-801d-8b7e36ad6785" providerId="ADAL" clId="{3412EBB5-4C0C-41DA-8CCA-5706527F192B}" dt="2019-02-05T21:43:28.574" v="8" actId="1076"/>
          <ac:picMkLst>
            <pc:docMk/>
            <pc:sldMk cId="2125330623" sldId="265"/>
            <ac:picMk id="4" creationId="{C28B98B5-4498-495D-A6FF-91D4525FC7C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https://www.youtube.com/embed/k8jePWMIC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C28B98B5-4498-495D-A6FF-91D4525FC7C5}"/>
              </a:ext>
            </a:extLst>
          </p:cNvPr>
          <p:cNvPicPr>
            <a:picLocks noGrp="1" noRot="1" noChangeAspect="1"/>
          </p:cNvPicPr>
          <p:nvPr>
            <p:ph idx="1"/>
            <a:videoFile r:link="rId1"/>
          </p:nvPr>
        </p:nvPicPr>
        <p:blipFill>
          <a:blip r:embed="rId3"/>
          <a:stretch>
            <a:fillRect/>
          </a:stretch>
        </p:blipFill>
        <p:spPr>
          <a:xfrm>
            <a:off x="1333665" y="750186"/>
            <a:ext cx="9524670" cy="5357627"/>
          </a:xfrm>
          <a:prstGeom prst="rect">
            <a:avLst/>
          </a:prstGeom>
        </p:spPr>
      </p:pic>
    </p:spTree>
    <p:extLst>
      <p:ext uri="{BB962C8B-B14F-4D97-AF65-F5344CB8AC3E}">
        <p14:creationId xmlns:p14="http://schemas.microsoft.com/office/powerpoint/2010/main" val="212533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further uses for Pointers in C/C++</a:t>
            </a:r>
          </a:p>
          <a:p>
            <a:pPr marL="285750" indent="-285750"/>
            <a:r>
              <a:rPr lang="en-GB" dirty="0"/>
              <a:t>Discuss arrays of pointers, pointer to pointer, and pointer use in functions</a:t>
            </a:r>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7FFB-A598-4290-A4DA-6B33C9085FBF}"/>
              </a:ext>
            </a:extLst>
          </p:cNvPr>
          <p:cNvSpPr>
            <a:spLocks noGrp="1"/>
          </p:cNvSpPr>
          <p:nvPr>
            <p:ph type="title"/>
          </p:nvPr>
        </p:nvSpPr>
        <p:spPr/>
        <p:txBody>
          <a:bodyPr/>
          <a:lstStyle/>
          <a:p>
            <a:r>
              <a:rPr lang="en-GB" dirty="0"/>
              <a:t>Pointer to an array</a:t>
            </a:r>
          </a:p>
        </p:txBody>
      </p:sp>
      <p:sp>
        <p:nvSpPr>
          <p:cNvPr id="3" name="Content Placeholder 2">
            <a:extLst>
              <a:ext uri="{FF2B5EF4-FFF2-40B4-BE49-F238E27FC236}">
                <a16:creationId xmlns:a16="http://schemas.microsoft.com/office/drawing/2014/main" id="{63C48C1D-5343-42D8-8C72-76B666A8371A}"/>
              </a:ext>
            </a:extLst>
          </p:cNvPr>
          <p:cNvSpPr>
            <a:spLocks noGrp="1"/>
          </p:cNvSpPr>
          <p:nvPr>
            <p:ph idx="1"/>
          </p:nvPr>
        </p:nvSpPr>
        <p:spPr>
          <a:xfrm>
            <a:off x="1141412" y="2249486"/>
            <a:ext cx="9905999" cy="4365069"/>
          </a:xfrm>
        </p:spPr>
        <p:txBody>
          <a:bodyPr/>
          <a:lstStyle/>
          <a:p>
            <a:pPr marL="0" indent="0">
              <a:buNone/>
            </a:pPr>
            <a:r>
              <a:rPr lang="en-GB" sz="1800" dirty="0"/>
              <a:t>Many of you will have utilised a pointer to an array in your procedural practical assignment.  Instead of declaring a two dimensional array to store a string of a defined length, you can declare a pointer to an array like so –</a:t>
            </a:r>
          </a:p>
          <a:p>
            <a:pPr marL="0" indent="0">
              <a:buNone/>
            </a:pPr>
            <a:r>
              <a:rPr lang="en-GB" sz="1600" dirty="0">
                <a:latin typeface="Courier New" panose="02070309020205020404" pitchFamily="49" charset="0"/>
                <a:cs typeface="Courier New" panose="02070309020205020404" pitchFamily="49" charset="0"/>
              </a:rPr>
              <a:t>char *string[]</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800" dirty="0"/>
              <a:t>A string in C is just a char array.  Using a pointer allows you to enter strings without being restricted by predefined array length.  The pointer to the array will dynamically allocate memory for each char as it is entered.  This is very useful if you’re unsure of the length of the string that will be input.  You can recall the entire string simply by referencing the element that contains the first character.  The second dimension is not required as it has been dynamically allocated, e.g.</a:t>
            </a:r>
          </a:p>
          <a:p>
            <a:pPr marL="0" indent="0">
              <a:buNone/>
            </a:pP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“Value of “ &lt;&lt; string[1]</a:t>
            </a:r>
          </a:p>
        </p:txBody>
      </p:sp>
    </p:spTree>
    <p:extLst>
      <p:ext uri="{BB962C8B-B14F-4D97-AF65-F5344CB8AC3E}">
        <p14:creationId xmlns:p14="http://schemas.microsoft.com/office/powerpoint/2010/main" val="383176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D62D9B-2005-464B-A442-4D15B3A01A62}"/>
              </a:ext>
            </a:extLst>
          </p:cNvPr>
          <p:cNvPicPr>
            <a:picLocks noChangeAspect="1"/>
          </p:cNvPicPr>
          <p:nvPr/>
        </p:nvPicPr>
        <p:blipFill>
          <a:blip r:embed="rId3"/>
          <a:stretch>
            <a:fillRect/>
          </a:stretch>
        </p:blipFill>
        <p:spPr>
          <a:xfrm>
            <a:off x="1622314" y="2249487"/>
            <a:ext cx="3727428"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1425E09-9D03-4240-B796-BF72E07E8B2A}"/>
              </a:ext>
            </a:extLst>
          </p:cNvPr>
          <p:cNvSpPr>
            <a:spLocks noGrp="1"/>
          </p:cNvSpPr>
          <p:nvPr>
            <p:ph type="title"/>
          </p:nvPr>
        </p:nvSpPr>
        <p:spPr>
          <a:xfrm>
            <a:off x="1141413" y="618518"/>
            <a:ext cx="9905998" cy="1478570"/>
          </a:xfrm>
        </p:spPr>
        <p:txBody>
          <a:bodyPr>
            <a:normAutofit/>
          </a:bodyPr>
          <a:lstStyle/>
          <a:p>
            <a:r>
              <a:rPr lang="en-GB" dirty="0"/>
              <a:t>Pointer to array</a:t>
            </a:r>
          </a:p>
        </p:txBody>
      </p:sp>
      <p:sp>
        <p:nvSpPr>
          <p:cNvPr id="3" name="Content Placeholder 2">
            <a:extLst>
              <a:ext uri="{FF2B5EF4-FFF2-40B4-BE49-F238E27FC236}">
                <a16:creationId xmlns:a16="http://schemas.microsoft.com/office/drawing/2014/main" id="{304919C3-6845-45F8-A6D9-36957285BBEF}"/>
              </a:ext>
            </a:extLst>
          </p:cNvPr>
          <p:cNvSpPr>
            <a:spLocks noGrp="1"/>
          </p:cNvSpPr>
          <p:nvPr>
            <p:ph idx="1"/>
          </p:nvPr>
        </p:nvSpPr>
        <p:spPr>
          <a:xfrm>
            <a:off x="6336727" y="2249487"/>
            <a:ext cx="4710683" cy="3955370"/>
          </a:xfrm>
        </p:spPr>
        <p:txBody>
          <a:bodyPr>
            <a:normAutofit lnSpcReduction="10000"/>
          </a:bodyPr>
          <a:lstStyle/>
          <a:p>
            <a:pPr marL="0" indent="0">
              <a:buNone/>
            </a:pPr>
            <a:r>
              <a:rPr lang="en-GB" sz="1800" dirty="0"/>
              <a:t>One important thing to note – if you want to declare your string before compilation then you will need to create a constant array in order to allocate the memory</a:t>
            </a:r>
          </a:p>
          <a:p>
            <a:pPr marL="0" indent="0">
              <a:buNone/>
            </a:pPr>
            <a:endParaRPr lang="en-GB" sz="1800" dirty="0"/>
          </a:p>
          <a:p>
            <a:pPr marL="0" indent="0">
              <a:spcBef>
                <a:spcPts val="0"/>
              </a:spcBef>
              <a:buNone/>
            </a:pPr>
            <a:r>
              <a:rPr lang="en-GB" sz="1800" dirty="0"/>
              <a:t>When this code is compiled and executed, it produces −</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Value of names[0] = Fat Mike</a:t>
            </a:r>
          </a:p>
          <a:p>
            <a:pPr marL="0" indent="0">
              <a:spcBef>
                <a:spcPts val="0"/>
              </a:spcBef>
              <a:buNone/>
            </a:pPr>
            <a:r>
              <a:rPr lang="en-GB" sz="1600" dirty="0">
                <a:latin typeface="Courier New" panose="02070309020205020404" pitchFamily="49" charset="0"/>
                <a:cs typeface="Courier New" panose="02070309020205020404" pitchFamily="49" charset="0"/>
              </a:rPr>
              <a:t>Value of names[1] = Eric Melvin</a:t>
            </a:r>
          </a:p>
          <a:p>
            <a:pPr marL="0" indent="0">
              <a:spcBef>
                <a:spcPts val="0"/>
              </a:spcBef>
              <a:buNone/>
            </a:pPr>
            <a:r>
              <a:rPr lang="en-GB" sz="1600" dirty="0">
                <a:latin typeface="Courier New" panose="02070309020205020404" pitchFamily="49" charset="0"/>
                <a:cs typeface="Courier New" panose="02070309020205020404" pitchFamily="49" charset="0"/>
              </a:rPr>
              <a:t>Value of names[2] = Smelly</a:t>
            </a:r>
          </a:p>
          <a:p>
            <a:pPr marL="0" indent="0">
              <a:spcBef>
                <a:spcPts val="0"/>
              </a:spcBef>
              <a:buNone/>
            </a:pPr>
            <a:r>
              <a:rPr lang="en-GB" sz="1600" dirty="0">
                <a:latin typeface="Courier New" panose="02070309020205020404" pitchFamily="49" charset="0"/>
                <a:cs typeface="Courier New" panose="02070309020205020404" pitchFamily="49" charset="0"/>
              </a:rPr>
              <a:t>Value of names[3] = El </a:t>
            </a:r>
            <a:r>
              <a:rPr lang="en-GB" sz="1600" dirty="0" err="1">
                <a:latin typeface="Courier New" panose="02070309020205020404" pitchFamily="49" charset="0"/>
                <a:cs typeface="Courier New" panose="02070309020205020404" pitchFamily="49" charset="0"/>
              </a:rPr>
              <a:t>Hefe</a:t>
            </a:r>
            <a:endParaRPr lang="en-GB" sz="1600" dirty="0">
              <a:latin typeface="Courier New" panose="02070309020205020404" pitchFamily="49" charset="0"/>
              <a:cs typeface="Courier New" panose="02070309020205020404" pitchFamily="49" charset="0"/>
            </a:endParaRPr>
          </a:p>
          <a:p>
            <a:pPr marL="0" indent="0">
              <a:spcBef>
                <a:spcPts val="0"/>
              </a:spcBef>
              <a:buNone/>
            </a:pPr>
            <a:endParaRPr lang="en-GB" sz="1800" dirty="0">
              <a:latin typeface="Courier New" panose="02070309020205020404" pitchFamily="49" charset="0"/>
              <a:cs typeface="Courier New" panose="02070309020205020404" pitchFamily="49" charset="0"/>
            </a:endParaRPr>
          </a:p>
          <a:p>
            <a:pPr marL="0" indent="0">
              <a:buNone/>
            </a:pPr>
            <a:endParaRPr lang="en-GB" sz="1800" dirty="0"/>
          </a:p>
        </p:txBody>
      </p:sp>
    </p:spTree>
    <p:extLst>
      <p:ext uri="{BB962C8B-B14F-4D97-AF65-F5344CB8AC3E}">
        <p14:creationId xmlns:p14="http://schemas.microsoft.com/office/powerpoint/2010/main" val="162653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FA06-436C-46FE-9C14-F271F0229661}"/>
              </a:ext>
            </a:extLst>
          </p:cNvPr>
          <p:cNvSpPr>
            <a:spLocks noGrp="1"/>
          </p:cNvSpPr>
          <p:nvPr>
            <p:ph type="title"/>
          </p:nvPr>
        </p:nvSpPr>
        <p:spPr/>
        <p:txBody>
          <a:bodyPr/>
          <a:lstStyle/>
          <a:p>
            <a:r>
              <a:rPr lang="en-GB" dirty="0"/>
              <a:t>Pointer to a pointer</a:t>
            </a:r>
          </a:p>
        </p:txBody>
      </p:sp>
      <p:sp>
        <p:nvSpPr>
          <p:cNvPr id="3" name="Content Placeholder 2">
            <a:extLst>
              <a:ext uri="{FF2B5EF4-FFF2-40B4-BE49-F238E27FC236}">
                <a16:creationId xmlns:a16="http://schemas.microsoft.com/office/drawing/2014/main" id="{E0EEF061-A147-4F3C-AA40-23EE42F4BFFC}"/>
              </a:ext>
            </a:extLst>
          </p:cNvPr>
          <p:cNvSpPr>
            <a:spLocks noGrp="1"/>
          </p:cNvSpPr>
          <p:nvPr>
            <p:ph idx="1"/>
          </p:nvPr>
        </p:nvSpPr>
        <p:spPr/>
        <p:txBody>
          <a:bodyPr/>
          <a:lstStyle/>
          <a:p>
            <a:pPr marL="0" indent="0">
              <a:buNone/>
            </a:pPr>
            <a:r>
              <a:rPr lang="en-GB" sz="1600" dirty="0"/>
              <a:t>We’ve already seen these in action, as an array is also a pointer.  However, you can also declare pointers to normal pointers.  To do this requires two dereference operators –</a:t>
            </a:r>
          </a:p>
          <a:p>
            <a:pPr marL="0" indent="0">
              <a:buNone/>
            </a:pPr>
            <a:endParaRPr lang="en-GB" sz="1600" dirty="0"/>
          </a:p>
          <a:p>
            <a:pPr marL="0" indent="0">
              <a:spcBef>
                <a:spcPts val="0"/>
              </a:spcBef>
              <a:buNone/>
            </a:pP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pptr</a:t>
            </a:r>
            <a:r>
              <a:rPr lang="en-GB" sz="1600" dirty="0">
                <a:latin typeface="Courier New" panose="02070309020205020404" pitchFamily="49" charset="0"/>
                <a:cs typeface="Courier New" panose="02070309020205020404" pitchFamily="49" charset="0"/>
              </a:rPr>
              <a:t>;</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 = 10;</a:t>
            </a:r>
          </a:p>
          <a:p>
            <a:pPr marL="0" indent="0">
              <a:spcBef>
                <a:spcPts val="0"/>
              </a:spcBef>
              <a:buNone/>
            </a:pP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 &amp;</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is equal to the memory address of </a:t>
            </a:r>
            <a:r>
              <a:rPr lang="en-GB" sz="1600" dirty="0" err="1">
                <a:latin typeface="Courier New" panose="02070309020205020404" pitchFamily="49" charset="0"/>
                <a:cs typeface="Courier New" panose="02070309020205020404" pitchFamily="49" charset="0"/>
              </a:rPr>
              <a:t>var</a:t>
            </a: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pptr</a:t>
            </a:r>
            <a:r>
              <a:rPr lang="en-GB" sz="1600" dirty="0">
                <a:latin typeface="Courier New" panose="02070309020205020404" pitchFamily="49" charset="0"/>
                <a:cs typeface="Courier New" panose="02070309020205020404" pitchFamily="49" charset="0"/>
              </a:rPr>
              <a:t> = &amp;</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pptr</a:t>
            </a:r>
            <a:r>
              <a:rPr lang="en-GB" sz="1600" dirty="0">
                <a:latin typeface="Courier New" panose="02070309020205020404" pitchFamily="49" charset="0"/>
                <a:cs typeface="Courier New" panose="02070309020205020404" pitchFamily="49" charset="0"/>
              </a:rPr>
              <a:t> is equal to the memory address of </a:t>
            </a:r>
            <a:r>
              <a:rPr lang="en-GB" sz="1600" dirty="0" err="1">
                <a:latin typeface="Courier New" panose="02070309020205020404" pitchFamily="49" charset="0"/>
                <a:cs typeface="Courier New" panose="02070309020205020404" pitchFamily="49" charset="0"/>
              </a:rPr>
              <a:t>ptr</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967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14" name="Round Diagonal Corner Rectangle 11">
            <a:extLst>
              <a:ext uri="{FF2B5EF4-FFF2-40B4-BE49-F238E27FC236}">
                <a16:creationId xmlns:a16="http://schemas.microsoft.com/office/drawing/2014/main" id="{E4B7B3E3-827A-48BE-AD67-A57C45AA69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CC95D6D-39DA-48E9-BA5D-04A03974CD8D}"/>
              </a:ext>
            </a:extLst>
          </p:cNvPr>
          <p:cNvPicPr>
            <a:picLocks noChangeAspect="1"/>
          </p:cNvPicPr>
          <p:nvPr/>
        </p:nvPicPr>
        <p:blipFill>
          <a:blip r:embed="rId3"/>
          <a:stretch>
            <a:fillRect/>
          </a:stretch>
        </p:blipFill>
        <p:spPr>
          <a:xfrm>
            <a:off x="1118988" y="1424465"/>
            <a:ext cx="6112382" cy="4003609"/>
          </a:xfrm>
          <a:prstGeom prst="rect">
            <a:avLst/>
          </a:prstGeom>
        </p:spPr>
      </p:pic>
      <p:sp>
        <p:nvSpPr>
          <p:cNvPr id="2" name="Title 1">
            <a:extLst>
              <a:ext uri="{FF2B5EF4-FFF2-40B4-BE49-F238E27FC236}">
                <a16:creationId xmlns:a16="http://schemas.microsoft.com/office/drawing/2014/main" id="{C904909A-BC3A-4591-A5A7-733ED9029057}"/>
              </a:ext>
            </a:extLst>
          </p:cNvPr>
          <p:cNvSpPr>
            <a:spLocks noGrp="1"/>
          </p:cNvSpPr>
          <p:nvPr>
            <p:ph type="title"/>
          </p:nvPr>
        </p:nvSpPr>
        <p:spPr>
          <a:xfrm>
            <a:off x="8036041" y="618518"/>
            <a:ext cx="3281003" cy="1478570"/>
          </a:xfrm>
        </p:spPr>
        <p:txBody>
          <a:bodyPr anchor="b">
            <a:normAutofit/>
          </a:bodyPr>
          <a:lstStyle/>
          <a:p>
            <a:r>
              <a:rPr lang="en-GB" sz="2800"/>
              <a:t>Pointer to a pointer</a:t>
            </a:r>
          </a:p>
        </p:txBody>
      </p:sp>
      <p:sp>
        <p:nvSpPr>
          <p:cNvPr id="3" name="Content Placeholder 2">
            <a:extLst>
              <a:ext uri="{FF2B5EF4-FFF2-40B4-BE49-F238E27FC236}">
                <a16:creationId xmlns:a16="http://schemas.microsoft.com/office/drawing/2014/main" id="{62A79103-8F01-40C2-B82A-7E8B22EB5D74}"/>
              </a:ext>
            </a:extLst>
          </p:cNvPr>
          <p:cNvSpPr>
            <a:spLocks noGrp="1"/>
          </p:cNvSpPr>
          <p:nvPr>
            <p:ph idx="1"/>
          </p:nvPr>
        </p:nvSpPr>
        <p:spPr>
          <a:xfrm>
            <a:off x="8036041" y="2249487"/>
            <a:ext cx="3281004" cy="3792964"/>
          </a:xfrm>
        </p:spPr>
        <p:txBody>
          <a:bodyPr>
            <a:normAutofit/>
          </a:bodyPr>
          <a:lstStyle/>
          <a:p>
            <a:pPr marL="0" indent="0">
              <a:buNone/>
            </a:pPr>
            <a:r>
              <a:rPr lang="en-GB" sz="1800" dirty="0"/>
              <a:t>A pointer to a pointer can return the memory address of the pointer it is </a:t>
            </a:r>
            <a:r>
              <a:rPr lang="en-GB" sz="1800"/>
              <a:t>pointing to, </a:t>
            </a:r>
            <a:r>
              <a:rPr lang="en-GB" sz="1800" dirty="0"/>
              <a:t>or the value or the memory address of the variable the pointer it is pointing to is pointing at.  To do this you add however many dereference operators are required to reach the intended value.  This is better represented as a diagram.</a:t>
            </a:r>
          </a:p>
        </p:txBody>
      </p:sp>
    </p:spTree>
    <p:extLst>
      <p:ext uri="{BB962C8B-B14F-4D97-AF65-F5344CB8AC3E}">
        <p14:creationId xmlns:p14="http://schemas.microsoft.com/office/powerpoint/2010/main" val="57434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7BCBF3-6BCC-432E-BC8F-48DD83596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292" y="2277074"/>
            <a:ext cx="4501471" cy="34944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B7777042-80D0-447B-A82F-B63B476704B3}"/>
              </a:ext>
            </a:extLst>
          </p:cNvPr>
          <p:cNvSpPr>
            <a:spLocks noGrp="1"/>
          </p:cNvSpPr>
          <p:nvPr>
            <p:ph type="title"/>
          </p:nvPr>
        </p:nvSpPr>
        <p:spPr>
          <a:xfrm>
            <a:off x="1141413" y="618518"/>
            <a:ext cx="9905998" cy="1478570"/>
          </a:xfrm>
        </p:spPr>
        <p:txBody>
          <a:bodyPr>
            <a:normAutofit/>
          </a:bodyPr>
          <a:lstStyle/>
          <a:p>
            <a:r>
              <a:rPr lang="en-GB" dirty="0"/>
              <a:t>Pointer to a pointer</a:t>
            </a:r>
          </a:p>
        </p:txBody>
      </p:sp>
      <p:sp>
        <p:nvSpPr>
          <p:cNvPr id="3" name="Content Placeholder 2">
            <a:extLst>
              <a:ext uri="{FF2B5EF4-FFF2-40B4-BE49-F238E27FC236}">
                <a16:creationId xmlns:a16="http://schemas.microsoft.com/office/drawing/2014/main" id="{07F7DA8D-515A-4BB0-A784-FE7CA5C1897E}"/>
              </a:ext>
            </a:extLst>
          </p:cNvPr>
          <p:cNvSpPr>
            <a:spLocks noGrp="1"/>
          </p:cNvSpPr>
          <p:nvPr>
            <p:ph idx="1"/>
          </p:nvPr>
        </p:nvSpPr>
        <p:spPr>
          <a:xfrm>
            <a:off x="6336727" y="2249487"/>
            <a:ext cx="4710683" cy="3541714"/>
          </a:xfrm>
        </p:spPr>
        <p:txBody>
          <a:bodyPr>
            <a:normAutofit/>
          </a:bodyPr>
          <a:lstStyle/>
          <a:p>
            <a:pPr marL="0" indent="0">
              <a:spcBef>
                <a:spcPts val="0"/>
              </a:spcBef>
              <a:buNone/>
            </a:pPr>
            <a:r>
              <a:rPr lang="en-GB" sz="2000" dirty="0"/>
              <a:t>When this code is compiled and executed, it produces −</a:t>
            </a:r>
          </a:p>
          <a:p>
            <a:pPr marL="0" indent="0">
              <a:spcBef>
                <a:spcPts val="0"/>
              </a:spcBef>
              <a:buNone/>
            </a:pP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800" dirty="0">
                <a:latin typeface="Courier New" panose="02070309020205020404" pitchFamily="49" charset="0"/>
                <a:cs typeface="Courier New" panose="02070309020205020404" pitchFamily="49" charset="0"/>
              </a:rPr>
              <a:t>0x61ff18 (Address of </a:t>
            </a:r>
            <a:r>
              <a:rPr lang="en-GB" sz="1800" dirty="0" err="1">
                <a:latin typeface="Courier New" panose="02070309020205020404" pitchFamily="49" charset="0"/>
                <a:cs typeface="Courier New" panose="02070309020205020404" pitchFamily="49" charset="0"/>
              </a:rPr>
              <a:t>ptr</a:t>
            </a:r>
            <a:r>
              <a:rPr lang="en-GB" sz="1800" dirty="0">
                <a:latin typeface="Courier New" panose="02070309020205020404" pitchFamily="49" charset="0"/>
                <a:cs typeface="Courier New" panose="02070309020205020404" pitchFamily="49" charset="0"/>
              </a:rPr>
              <a:t>)</a:t>
            </a:r>
          </a:p>
          <a:p>
            <a:pPr marL="0" indent="0">
              <a:spcBef>
                <a:spcPts val="0"/>
              </a:spcBef>
              <a:buNone/>
            </a:pPr>
            <a:r>
              <a:rPr lang="en-GB" sz="1800" dirty="0">
                <a:latin typeface="Courier New" panose="02070309020205020404" pitchFamily="49" charset="0"/>
                <a:cs typeface="Courier New" panose="02070309020205020404" pitchFamily="49" charset="0"/>
              </a:rPr>
              <a:t>0x61ff22 (Address of </a:t>
            </a:r>
            <a:r>
              <a:rPr lang="en-GB" sz="1800" dirty="0" err="1">
                <a:latin typeface="Courier New" panose="02070309020205020404" pitchFamily="49" charset="0"/>
                <a:cs typeface="Courier New" panose="02070309020205020404" pitchFamily="49" charset="0"/>
              </a:rPr>
              <a:t>pptr</a:t>
            </a:r>
            <a:r>
              <a:rPr lang="en-GB" sz="1800" dirty="0">
                <a:latin typeface="Courier New" panose="02070309020205020404" pitchFamily="49" charset="0"/>
                <a:cs typeface="Courier New" panose="02070309020205020404" pitchFamily="49" charset="0"/>
              </a:rPr>
              <a:t>)</a:t>
            </a:r>
          </a:p>
          <a:p>
            <a:pPr marL="0" indent="0">
              <a:spcBef>
                <a:spcPts val="0"/>
              </a:spcBef>
              <a:buNone/>
            </a:pPr>
            <a:r>
              <a:rPr lang="en-GB" sz="1800" dirty="0">
                <a:latin typeface="Courier New" panose="02070309020205020404" pitchFamily="49" charset="0"/>
                <a:cs typeface="Courier New" panose="02070309020205020404" pitchFamily="49" charset="0"/>
              </a:rPr>
              <a:t>0x61ff14 (Address of </a:t>
            </a:r>
            <a:r>
              <a:rPr lang="en-GB" sz="1800" dirty="0" err="1">
                <a:latin typeface="Courier New" panose="02070309020205020404" pitchFamily="49" charset="0"/>
                <a:cs typeface="Courier New" panose="02070309020205020404" pitchFamily="49" charset="0"/>
              </a:rPr>
              <a:t>var</a:t>
            </a:r>
            <a:r>
              <a:rPr lang="en-GB" sz="180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800" dirty="0">
                <a:latin typeface="Courier New" panose="02070309020205020404" pitchFamily="49" charset="0"/>
                <a:cs typeface="Courier New" panose="02070309020205020404" pitchFamily="49" charset="0"/>
              </a:rPr>
              <a:t>10 (Value of </a:t>
            </a:r>
            <a:r>
              <a:rPr lang="en-GB" sz="1800" dirty="0" err="1">
                <a:latin typeface="Courier New" panose="02070309020205020404" pitchFamily="49" charset="0"/>
                <a:cs typeface="Courier New" panose="02070309020205020404" pitchFamily="49" charset="0"/>
              </a:rPr>
              <a:t>var</a:t>
            </a:r>
            <a:r>
              <a:rPr lang="en-GB" sz="1800"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107477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22A1-85ED-4CC5-9095-33CE58B06993}"/>
              </a:ext>
            </a:extLst>
          </p:cNvPr>
          <p:cNvSpPr>
            <a:spLocks noGrp="1"/>
          </p:cNvSpPr>
          <p:nvPr>
            <p:ph type="title"/>
          </p:nvPr>
        </p:nvSpPr>
        <p:spPr/>
        <p:txBody>
          <a:bodyPr/>
          <a:lstStyle/>
          <a:p>
            <a:r>
              <a:rPr lang="en-GB" dirty="0"/>
              <a:t>Call by reference</a:t>
            </a:r>
          </a:p>
        </p:txBody>
      </p:sp>
      <p:sp>
        <p:nvSpPr>
          <p:cNvPr id="3" name="Content Placeholder 2">
            <a:extLst>
              <a:ext uri="{FF2B5EF4-FFF2-40B4-BE49-F238E27FC236}">
                <a16:creationId xmlns:a16="http://schemas.microsoft.com/office/drawing/2014/main" id="{872053DA-6A82-4B5E-BB30-BFB7EA9E0051}"/>
              </a:ext>
            </a:extLst>
          </p:cNvPr>
          <p:cNvSpPr>
            <a:spLocks noGrp="1"/>
          </p:cNvSpPr>
          <p:nvPr>
            <p:ph idx="1"/>
          </p:nvPr>
        </p:nvSpPr>
        <p:spPr/>
        <p:txBody>
          <a:bodyPr>
            <a:noAutofit/>
          </a:bodyPr>
          <a:lstStyle/>
          <a:p>
            <a:pPr marL="0" indent="0">
              <a:buNone/>
            </a:pPr>
            <a:r>
              <a:rPr lang="en-GB" sz="1800" dirty="0"/>
              <a:t>And so we’ve come full circle.  We’ve already covered functions and calling by value or reference.  Now that we’ve taken a closer look at pointers it becomes more apparent exactly what is going on when calling by reference.  Using pointers in a function declaration, and sending the memory address of variables to the function, allows that function to directly write to values which exist outside of the function.  </a:t>
            </a:r>
          </a:p>
          <a:p>
            <a:pPr marL="0" indent="0">
              <a:buNone/>
            </a:pPr>
            <a:r>
              <a:rPr lang="en-GB" sz="1800" dirty="0"/>
              <a:t>No return value is required and you can alter as many variables with the same function as you like.  You may remember the following code from last term, slightly edited for C++</a:t>
            </a:r>
          </a:p>
        </p:txBody>
      </p:sp>
    </p:spTree>
    <p:extLst>
      <p:ext uri="{BB962C8B-B14F-4D97-AF65-F5344CB8AC3E}">
        <p14:creationId xmlns:p14="http://schemas.microsoft.com/office/powerpoint/2010/main" val="251861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FE07634-A83A-4681-9C1D-BC0775F9D29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BF62976A-266E-4650-88F2-C16130F3DF4C}"/>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88D9B99B-59C2-481A-A948-F87920A7FE5E}"/>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grpSp>
        <p:nvGrpSpPr>
          <p:cNvPr id="16" name="Group 15">
            <a:extLst>
              <a:ext uri="{FF2B5EF4-FFF2-40B4-BE49-F238E27FC236}">
                <a16:creationId xmlns:a16="http://schemas.microsoft.com/office/drawing/2014/main" id="{A2E1FE48-FA7B-4262-B922-041542931DD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F2E644B1-8F72-4AC4-89F1-EB3A027341E5}"/>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1781B8E8-8A26-4FFB-BE0C-7C0C644F7C52}"/>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 name="Freeform 7">
              <a:extLst>
                <a:ext uri="{FF2B5EF4-FFF2-40B4-BE49-F238E27FC236}">
                  <a16:creationId xmlns:a16="http://schemas.microsoft.com/office/drawing/2014/main" id="{4109D997-E9DF-4429-A643-3E691E2B706E}"/>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 name="Rectangle 19">
              <a:extLst>
                <a:ext uri="{FF2B5EF4-FFF2-40B4-BE49-F238E27FC236}">
                  <a16:creationId xmlns:a16="http://schemas.microsoft.com/office/drawing/2014/main" id="{B392695A-F131-4C51-B689-3F4D5B1A2F1D}"/>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1" name="Freeform 9">
              <a:extLst>
                <a:ext uri="{FF2B5EF4-FFF2-40B4-BE49-F238E27FC236}">
                  <a16:creationId xmlns:a16="http://schemas.microsoft.com/office/drawing/2014/main" id="{8218EC3E-07D0-417A-B0A8-057F825EF793}"/>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 name="Freeform 10">
              <a:extLst>
                <a:ext uri="{FF2B5EF4-FFF2-40B4-BE49-F238E27FC236}">
                  <a16:creationId xmlns:a16="http://schemas.microsoft.com/office/drawing/2014/main" id="{B036399E-7675-47B6-A645-242946879EE4}"/>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 name="Freeform 11">
              <a:extLst>
                <a:ext uri="{FF2B5EF4-FFF2-40B4-BE49-F238E27FC236}">
                  <a16:creationId xmlns:a16="http://schemas.microsoft.com/office/drawing/2014/main" id="{C44A0438-B8A4-43B3-B17C-B919FCD92C2D}"/>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 name="Freeform 12">
              <a:extLst>
                <a:ext uri="{FF2B5EF4-FFF2-40B4-BE49-F238E27FC236}">
                  <a16:creationId xmlns:a16="http://schemas.microsoft.com/office/drawing/2014/main" id="{ABC7257F-6F64-4B81-BDA7-7C232BCBA26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 name="Freeform 13">
              <a:extLst>
                <a:ext uri="{FF2B5EF4-FFF2-40B4-BE49-F238E27FC236}">
                  <a16:creationId xmlns:a16="http://schemas.microsoft.com/office/drawing/2014/main" id="{72DD7E92-F033-480C-A220-63CE422C3A10}"/>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6" name="Freeform 14">
              <a:extLst>
                <a:ext uri="{FF2B5EF4-FFF2-40B4-BE49-F238E27FC236}">
                  <a16:creationId xmlns:a16="http://schemas.microsoft.com/office/drawing/2014/main" id="{444A9AC9-463E-45E7-A818-13F664F7C035}"/>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7" name="Freeform 15">
              <a:extLst>
                <a:ext uri="{FF2B5EF4-FFF2-40B4-BE49-F238E27FC236}">
                  <a16:creationId xmlns:a16="http://schemas.microsoft.com/office/drawing/2014/main" id="{6CCE9BBE-5DE3-4991-80CA-DFEB928673D8}"/>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8" name="Freeform 16">
              <a:extLst>
                <a:ext uri="{FF2B5EF4-FFF2-40B4-BE49-F238E27FC236}">
                  <a16:creationId xmlns:a16="http://schemas.microsoft.com/office/drawing/2014/main" id="{3180F6DF-A13F-491C-BF97-B206E3E7B90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9" name="Freeform 17">
              <a:extLst>
                <a:ext uri="{FF2B5EF4-FFF2-40B4-BE49-F238E27FC236}">
                  <a16:creationId xmlns:a16="http://schemas.microsoft.com/office/drawing/2014/main" id="{CAD0E44C-73C8-42BB-ADA8-2BA6B308249F}"/>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0" name="Freeform 18">
              <a:extLst>
                <a:ext uri="{FF2B5EF4-FFF2-40B4-BE49-F238E27FC236}">
                  <a16:creationId xmlns:a16="http://schemas.microsoft.com/office/drawing/2014/main" id="{436EC43E-A70D-4E5C-B275-35CA8E93C1B6}"/>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1" name="Freeform 19">
              <a:extLst>
                <a:ext uri="{FF2B5EF4-FFF2-40B4-BE49-F238E27FC236}">
                  <a16:creationId xmlns:a16="http://schemas.microsoft.com/office/drawing/2014/main" id="{ADE7E5B6-2E2A-4F56-9E90-F8613E6D10F7}"/>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2" name="Freeform 20">
              <a:extLst>
                <a:ext uri="{FF2B5EF4-FFF2-40B4-BE49-F238E27FC236}">
                  <a16:creationId xmlns:a16="http://schemas.microsoft.com/office/drawing/2014/main" id="{86B9E49B-AE8D-47E0-BACC-A6D0AC3AB23A}"/>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3" name="Freeform 21">
              <a:extLst>
                <a:ext uri="{FF2B5EF4-FFF2-40B4-BE49-F238E27FC236}">
                  <a16:creationId xmlns:a16="http://schemas.microsoft.com/office/drawing/2014/main" id="{2EB961AF-CD61-41BA-B0B2-0741A5ED644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4" name="Freeform 22">
              <a:extLst>
                <a:ext uri="{FF2B5EF4-FFF2-40B4-BE49-F238E27FC236}">
                  <a16:creationId xmlns:a16="http://schemas.microsoft.com/office/drawing/2014/main" id="{DC42BDA1-810A-4135-B3B1-B3161D372A3C}"/>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5" name="Freeform 23">
              <a:extLst>
                <a:ext uri="{FF2B5EF4-FFF2-40B4-BE49-F238E27FC236}">
                  <a16:creationId xmlns:a16="http://schemas.microsoft.com/office/drawing/2014/main" id="{FA51FCA8-FCF4-4116-8CB2-5C539E37F449}"/>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6" name="Freeform 24">
              <a:extLst>
                <a:ext uri="{FF2B5EF4-FFF2-40B4-BE49-F238E27FC236}">
                  <a16:creationId xmlns:a16="http://schemas.microsoft.com/office/drawing/2014/main" id="{F2850A10-CDBC-462A-8CB7-02587468344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7" name="Freeform 25">
              <a:extLst>
                <a:ext uri="{FF2B5EF4-FFF2-40B4-BE49-F238E27FC236}">
                  <a16:creationId xmlns:a16="http://schemas.microsoft.com/office/drawing/2014/main" id="{738A37B9-77C2-4464-BF1F-2AF25A0D298B}"/>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8" name="Freeform 26">
              <a:extLst>
                <a:ext uri="{FF2B5EF4-FFF2-40B4-BE49-F238E27FC236}">
                  <a16:creationId xmlns:a16="http://schemas.microsoft.com/office/drawing/2014/main" id="{89026C8B-A162-4523-A51B-9F1200BC603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9" name="Freeform 27">
              <a:extLst>
                <a:ext uri="{FF2B5EF4-FFF2-40B4-BE49-F238E27FC236}">
                  <a16:creationId xmlns:a16="http://schemas.microsoft.com/office/drawing/2014/main" id="{5B76BC40-1FA2-477D-B2C2-4763577DB78E}"/>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0" name="Freeform 28">
              <a:extLst>
                <a:ext uri="{FF2B5EF4-FFF2-40B4-BE49-F238E27FC236}">
                  <a16:creationId xmlns:a16="http://schemas.microsoft.com/office/drawing/2014/main" id="{6BC68EAA-2809-4AE4-80C1-2555CEF73DFE}"/>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1" name="Freeform 29">
              <a:extLst>
                <a:ext uri="{FF2B5EF4-FFF2-40B4-BE49-F238E27FC236}">
                  <a16:creationId xmlns:a16="http://schemas.microsoft.com/office/drawing/2014/main" id="{FE709D1B-0541-4414-9E87-CF7D6918C146}"/>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2" name="Freeform 30">
              <a:extLst>
                <a:ext uri="{FF2B5EF4-FFF2-40B4-BE49-F238E27FC236}">
                  <a16:creationId xmlns:a16="http://schemas.microsoft.com/office/drawing/2014/main" id="{33BCB888-11B8-4D01-BCDA-59BBA28DCE0B}"/>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3" name="Freeform 31">
              <a:extLst>
                <a:ext uri="{FF2B5EF4-FFF2-40B4-BE49-F238E27FC236}">
                  <a16:creationId xmlns:a16="http://schemas.microsoft.com/office/drawing/2014/main" id="{28E5CE3E-C11A-4CF7-82BF-37D1221D4E35}"/>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4" name="Freeform 32">
              <a:extLst>
                <a:ext uri="{FF2B5EF4-FFF2-40B4-BE49-F238E27FC236}">
                  <a16:creationId xmlns:a16="http://schemas.microsoft.com/office/drawing/2014/main" id="{55284FC3-21FB-4FA7-B695-2D6A9CEF73E0}"/>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5" name="Rectangle 44">
              <a:extLst>
                <a:ext uri="{FF2B5EF4-FFF2-40B4-BE49-F238E27FC236}">
                  <a16:creationId xmlns:a16="http://schemas.microsoft.com/office/drawing/2014/main" id="{13DA6B78-00DE-4E55-9124-EFD72519BB99}"/>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46" name="Freeform 34">
              <a:extLst>
                <a:ext uri="{FF2B5EF4-FFF2-40B4-BE49-F238E27FC236}">
                  <a16:creationId xmlns:a16="http://schemas.microsoft.com/office/drawing/2014/main" id="{D4602B0F-2844-48BE-9B4A-0366AC904506}"/>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7" name="Freeform 35">
              <a:extLst>
                <a:ext uri="{FF2B5EF4-FFF2-40B4-BE49-F238E27FC236}">
                  <a16:creationId xmlns:a16="http://schemas.microsoft.com/office/drawing/2014/main" id="{E31E05BB-6004-474D-9900-D990378FD3F3}"/>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8" name="Freeform 36">
              <a:extLst>
                <a:ext uri="{FF2B5EF4-FFF2-40B4-BE49-F238E27FC236}">
                  <a16:creationId xmlns:a16="http://schemas.microsoft.com/office/drawing/2014/main" id="{00BD01ED-F65D-4601-A77D-508E960E09AC}"/>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9" name="Freeform 37">
              <a:extLst>
                <a:ext uri="{FF2B5EF4-FFF2-40B4-BE49-F238E27FC236}">
                  <a16:creationId xmlns:a16="http://schemas.microsoft.com/office/drawing/2014/main" id="{FD307CAE-789C-4E80-B6F1-9858A3ABA3F8}"/>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0" name="Freeform 38">
              <a:extLst>
                <a:ext uri="{FF2B5EF4-FFF2-40B4-BE49-F238E27FC236}">
                  <a16:creationId xmlns:a16="http://schemas.microsoft.com/office/drawing/2014/main" id="{94B97B29-709E-4E24-B2FA-EF84AA12D290}"/>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1" name="Freeform 39">
              <a:extLst>
                <a:ext uri="{FF2B5EF4-FFF2-40B4-BE49-F238E27FC236}">
                  <a16:creationId xmlns:a16="http://schemas.microsoft.com/office/drawing/2014/main" id="{C05D52B9-1FA2-4E7C-8229-B09811A901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2" name="Freeform 40">
              <a:extLst>
                <a:ext uri="{FF2B5EF4-FFF2-40B4-BE49-F238E27FC236}">
                  <a16:creationId xmlns:a16="http://schemas.microsoft.com/office/drawing/2014/main" id="{CC0A5575-2FB9-440F-B9A8-E0DDE1C37CED}"/>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3" name="Freeform 41">
              <a:extLst>
                <a:ext uri="{FF2B5EF4-FFF2-40B4-BE49-F238E27FC236}">
                  <a16:creationId xmlns:a16="http://schemas.microsoft.com/office/drawing/2014/main" id="{AFFCC88F-01DF-4DE1-8CD5-88631E30912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4" name="Freeform 42">
              <a:extLst>
                <a:ext uri="{FF2B5EF4-FFF2-40B4-BE49-F238E27FC236}">
                  <a16:creationId xmlns:a16="http://schemas.microsoft.com/office/drawing/2014/main" id="{33EEC40B-E2CD-4BAC-94D6-85B70714226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5" name="Freeform 43">
              <a:extLst>
                <a:ext uri="{FF2B5EF4-FFF2-40B4-BE49-F238E27FC236}">
                  <a16:creationId xmlns:a16="http://schemas.microsoft.com/office/drawing/2014/main" id="{3E0E9643-5C60-4933-BB1B-9A09057E7239}"/>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6" name="Freeform 44">
              <a:extLst>
                <a:ext uri="{FF2B5EF4-FFF2-40B4-BE49-F238E27FC236}">
                  <a16:creationId xmlns:a16="http://schemas.microsoft.com/office/drawing/2014/main" id="{94F86E92-9EC7-437C-946B-31E7C1C4771A}"/>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7" name="Rectangle 56">
              <a:extLst>
                <a:ext uri="{FF2B5EF4-FFF2-40B4-BE49-F238E27FC236}">
                  <a16:creationId xmlns:a16="http://schemas.microsoft.com/office/drawing/2014/main" id="{BE9A51BE-C514-46B5-ABA6-7E7C878F8E53}"/>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58" name="Freeform 46">
              <a:extLst>
                <a:ext uri="{FF2B5EF4-FFF2-40B4-BE49-F238E27FC236}">
                  <a16:creationId xmlns:a16="http://schemas.microsoft.com/office/drawing/2014/main" id="{8B255447-F0E9-4D96-A4B0-F9EDDE58A373}"/>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9" name="Freeform 47">
              <a:extLst>
                <a:ext uri="{FF2B5EF4-FFF2-40B4-BE49-F238E27FC236}">
                  <a16:creationId xmlns:a16="http://schemas.microsoft.com/office/drawing/2014/main" id="{AFAC5F3A-3BE7-489E-A848-498B9995F1D2}"/>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0" name="Freeform 48">
              <a:extLst>
                <a:ext uri="{FF2B5EF4-FFF2-40B4-BE49-F238E27FC236}">
                  <a16:creationId xmlns:a16="http://schemas.microsoft.com/office/drawing/2014/main" id="{A974E7AA-5EF3-4817-B0AE-4C1A784EE9A6}"/>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1" name="Freeform 49">
              <a:extLst>
                <a:ext uri="{FF2B5EF4-FFF2-40B4-BE49-F238E27FC236}">
                  <a16:creationId xmlns:a16="http://schemas.microsoft.com/office/drawing/2014/main" id="{8AA54AC1-3E87-49C0-A594-87829A2CFF37}"/>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2" name="Freeform 50">
              <a:extLst>
                <a:ext uri="{FF2B5EF4-FFF2-40B4-BE49-F238E27FC236}">
                  <a16:creationId xmlns:a16="http://schemas.microsoft.com/office/drawing/2014/main" id="{CC237789-73BC-4BD9-BFE8-1325FA4B5224}"/>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3" name="Freeform 51">
              <a:extLst>
                <a:ext uri="{FF2B5EF4-FFF2-40B4-BE49-F238E27FC236}">
                  <a16:creationId xmlns:a16="http://schemas.microsoft.com/office/drawing/2014/main" id="{DCF4052D-CF62-47DC-991E-49D0BA908F7A}"/>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4" name="Freeform 52">
              <a:extLst>
                <a:ext uri="{FF2B5EF4-FFF2-40B4-BE49-F238E27FC236}">
                  <a16:creationId xmlns:a16="http://schemas.microsoft.com/office/drawing/2014/main" id="{2ABD9104-C938-44F2-8622-8407A2593BBE}"/>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5" name="Freeform 53">
              <a:extLst>
                <a:ext uri="{FF2B5EF4-FFF2-40B4-BE49-F238E27FC236}">
                  <a16:creationId xmlns:a16="http://schemas.microsoft.com/office/drawing/2014/main" id="{4AA18F60-3E86-4A5A-B82E-A79183ED363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6" name="Freeform 54">
              <a:extLst>
                <a:ext uri="{FF2B5EF4-FFF2-40B4-BE49-F238E27FC236}">
                  <a16:creationId xmlns:a16="http://schemas.microsoft.com/office/drawing/2014/main" id="{0F34C941-6196-4937-99E5-14AAD23F280C}"/>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7" name="Freeform 55">
              <a:extLst>
                <a:ext uri="{FF2B5EF4-FFF2-40B4-BE49-F238E27FC236}">
                  <a16:creationId xmlns:a16="http://schemas.microsoft.com/office/drawing/2014/main" id="{60DB8A6C-23D7-4A88-BDCE-8FEC86A12307}"/>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8" name="Freeform 56">
              <a:extLst>
                <a:ext uri="{FF2B5EF4-FFF2-40B4-BE49-F238E27FC236}">
                  <a16:creationId xmlns:a16="http://schemas.microsoft.com/office/drawing/2014/main" id="{29F5F702-AEE6-4633-BB20-7A15C3A31FD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9" name="Freeform 57">
              <a:extLst>
                <a:ext uri="{FF2B5EF4-FFF2-40B4-BE49-F238E27FC236}">
                  <a16:creationId xmlns:a16="http://schemas.microsoft.com/office/drawing/2014/main" id="{F30C7A45-6890-4EA5-9F6B-E2AB4D04C57B}"/>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0" name="Freeform 58">
              <a:extLst>
                <a:ext uri="{FF2B5EF4-FFF2-40B4-BE49-F238E27FC236}">
                  <a16:creationId xmlns:a16="http://schemas.microsoft.com/office/drawing/2014/main" id="{F31A7373-F68A-485D-95DC-B53ACC7B5F99}"/>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01D22A1-85ED-4CC5-9095-33CE58B06993}"/>
              </a:ext>
            </a:extLst>
          </p:cNvPr>
          <p:cNvSpPr>
            <a:spLocks noGrp="1"/>
          </p:cNvSpPr>
          <p:nvPr>
            <p:ph type="title"/>
          </p:nvPr>
        </p:nvSpPr>
        <p:spPr>
          <a:xfrm>
            <a:off x="7962519" y="618518"/>
            <a:ext cx="3084891" cy="1478570"/>
          </a:xfrm>
        </p:spPr>
        <p:txBody>
          <a:bodyPr>
            <a:normAutofit/>
          </a:bodyPr>
          <a:lstStyle/>
          <a:p>
            <a:r>
              <a:rPr lang="en-GB" sz="3200"/>
              <a:t>Call by reference</a:t>
            </a:r>
          </a:p>
        </p:txBody>
      </p:sp>
      <p:sp>
        <p:nvSpPr>
          <p:cNvPr id="9" name="Content Placeholder 8"/>
          <p:cNvSpPr>
            <a:spLocks noGrp="1"/>
          </p:cNvSpPr>
          <p:nvPr>
            <p:ph idx="1"/>
          </p:nvPr>
        </p:nvSpPr>
        <p:spPr>
          <a:xfrm>
            <a:off x="7743444" y="2249487"/>
            <a:ext cx="4243873" cy="3541714"/>
          </a:xfrm>
        </p:spPr>
        <p:txBody>
          <a:bodyPr>
            <a:normAutofit/>
          </a:bodyPr>
          <a:lstStyle/>
          <a:p>
            <a:pPr marL="0" indent="0">
              <a:spcBef>
                <a:spcPts val="0"/>
              </a:spcBef>
              <a:buNone/>
            </a:pPr>
            <a:r>
              <a:rPr lang="en-GB" sz="1800" dirty="0"/>
              <a:t>When this code is compiled and executed, it produces −</a:t>
            </a:r>
          </a:p>
          <a:p>
            <a:pPr marL="0" indent="0">
              <a:spcBef>
                <a:spcPts val="0"/>
              </a:spcBef>
              <a:buNone/>
            </a:pP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Before swap the value of a is 100</a:t>
            </a:r>
          </a:p>
          <a:p>
            <a:pPr marL="0" indent="0">
              <a:buNone/>
            </a:pPr>
            <a:r>
              <a:rPr lang="en-GB" sz="1600" dirty="0">
                <a:latin typeface="Courier New" panose="02070309020205020404" pitchFamily="49" charset="0"/>
                <a:cs typeface="Courier New" panose="02070309020205020404" pitchFamily="49" charset="0"/>
              </a:rPr>
              <a:t>Before swap the value of b is 200</a:t>
            </a:r>
          </a:p>
          <a:p>
            <a:pPr marL="0" indent="0">
              <a:buNone/>
            </a:pPr>
            <a:r>
              <a:rPr lang="en-GB" sz="1600" dirty="0">
                <a:latin typeface="Courier New" panose="02070309020205020404" pitchFamily="49" charset="0"/>
                <a:cs typeface="Courier New" panose="02070309020205020404" pitchFamily="49" charset="0"/>
              </a:rPr>
              <a:t>After swap the value of a is 200</a:t>
            </a:r>
          </a:p>
          <a:p>
            <a:pPr marL="0" indent="0">
              <a:buNone/>
            </a:pPr>
            <a:r>
              <a:rPr lang="en-GB" sz="1600" dirty="0">
                <a:latin typeface="Courier New" panose="02070309020205020404" pitchFamily="49" charset="0"/>
                <a:cs typeface="Courier New" panose="02070309020205020404" pitchFamily="49" charset="0"/>
              </a:rPr>
              <a:t>After swap the value of b is 100</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endParaRPr lang="en-US" sz="1800" dirty="0"/>
          </a:p>
        </p:txBody>
      </p:sp>
      <p:pic>
        <p:nvPicPr>
          <p:cNvPr id="7" name="Content Placeholder 3">
            <a:extLst>
              <a:ext uri="{FF2B5EF4-FFF2-40B4-BE49-F238E27FC236}">
                <a16:creationId xmlns:a16="http://schemas.microsoft.com/office/drawing/2014/main" id="{B3B137C4-C026-47F5-8DE3-34AEA953DF0C}"/>
              </a:ext>
            </a:extLst>
          </p:cNvPr>
          <p:cNvPicPr>
            <a:picLocks noChangeAspect="1"/>
          </p:cNvPicPr>
          <p:nvPr/>
        </p:nvPicPr>
        <p:blipFill rotWithShape="1">
          <a:blip r:embed="rId4"/>
          <a:srcRect r="807"/>
          <a:stretch/>
        </p:blipFill>
        <p:spPr>
          <a:xfrm>
            <a:off x="-5597" y="10"/>
            <a:ext cx="7558541" cy="6857990"/>
          </a:xfrm>
          <a:prstGeom prst="rect">
            <a:avLst/>
          </a:prstGeom>
          <a:effectLst>
            <a:softEdge rad="254000"/>
          </a:effectLst>
        </p:spPr>
      </p:pic>
    </p:spTree>
    <p:extLst>
      <p:ext uri="{BB962C8B-B14F-4D97-AF65-F5344CB8AC3E}">
        <p14:creationId xmlns:p14="http://schemas.microsoft.com/office/powerpoint/2010/main" val="2952534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455</TotalTime>
  <Words>626</Words>
  <Application>Microsoft Office PowerPoint</Application>
  <PresentationFormat>Widescreen</PresentationFormat>
  <Paragraphs>50</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Tw Cen MT</vt:lpstr>
      <vt:lpstr>Circuit</vt:lpstr>
      <vt:lpstr>UNIT 15 – Object oriented programming</vt:lpstr>
      <vt:lpstr>Aims &amp; objectives</vt:lpstr>
      <vt:lpstr>Pointer to an array</vt:lpstr>
      <vt:lpstr>Pointer to array</vt:lpstr>
      <vt:lpstr>Pointer to a pointer</vt:lpstr>
      <vt:lpstr>Pointer to a pointer</vt:lpstr>
      <vt:lpstr>Pointer to a pointer</vt:lpstr>
      <vt:lpstr>Call by reference</vt:lpstr>
      <vt:lpstr>Call by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 Read</cp:lastModifiedBy>
  <cp:revision>29</cp:revision>
  <dcterms:created xsi:type="dcterms:W3CDTF">2018-01-07T14:18:48Z</dcterms:created>
  <dcterms:modified xsi:type="dcterms:W3CDTF">2019-02-05T21:43:31Z</dcterms:modified>
</cp:coreProperties>
</file>