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35"/>
  </p:notesMasterIdLst>
  <p:sldIdLst>
    <p:sldId id="475" r:id="rId2"/>
    <p:sldId id="476" r:id="rId3"/>
    <p:sldId id="438" r:id="rId4"/>
    <p:sldId id="444" r:id="rId5"/>
    <p:sldId id="451" r:id="rId6"/>
    <p:sldId id="441" r:id="rId7"/>
    <p:sldId id="445" r:id="rId8"/>
    <p:sldId id="446" r:id="rId9"/>
    <p:sldId id="449" r:id="rId10"/>
    <p:sldId id="447" r:id="rId11"/>
    <p:sldId id="452" r:id="rId12"/>
    <p:sldId id="450" r:id="rId13"/>
    <p:sldId id="454" r:id="rId14"/>
    <p:sldId id="455" r:id="rId15"/>
    <p:sldId id="456" r:id="rId16"/>
    <p:sldId id="453" r:id="rId17"/>
    <p:sldId id="457" r:id="rId18"/>
    <p:sldId id="458" r:id="rId19"/>
    <p:sldId id="459" r:id="rId20"/>
    <p:sldId id="460" r:id="rId21"/>
    <p:sldId id="461" r:id="rId22"/>
    <p:sldId id="463" r:id="rId23"/>
    <p:sldId id="464" r:id="rId24"/>
    <p:sldId id="465" r:id="rId25"/>
    <p:sldId id="468" r:id="rId26"/>
    <p:sldId id="469" r:id="rId27"/>
    <p:sldId id="470" r:id="rId28"/>
    <p:sldId id="471" r:id="rId29"/>
    <p:sldId id="466" r:id="rId30"/>
    <p:sldId id="472" r:id="rId31"/>
    <p:sldId id="473" r:id="rId32"/>
    <p:sldId id="474" r:id="rId33"/>
    <p:sldId id="43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E4EE84"/>
    <a:srgbClr val="D45C1A"/>
    <a:srgbClr val="EA0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88" y="96"/>
      </p:cViewPr>
      <p:guideLst>
        <p:guide orient="horz" pos="21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6C64-7E8F-45DE-A9FD-3123B108B943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2B1D-3701-4FE5-A052-5382F263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1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5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8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1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69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1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4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40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033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6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6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13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8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8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4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9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1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8642-B45D-4ACD-8672-E8261733767A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8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66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28C7-E456-432A-8670-7700DFA1E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15 –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F2BC0-610E-4251-B00E-25289F744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With ben read</a:t>
            </a:r>
          </a:p>
        </p:txBody>
      </p:sp>
    </p:spTree>
    <p:extLst>
      <p:ext uri="{BB962C8B-B14F-4D97-AF65-F5344CB8AC3E}">
        <p14:creationId xmlns:p14="http://schemas.microsoft.com/office/powerpoint/2010/main" val="179178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Initialisation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662" y="940329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Defining a Class Constructor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662" y="1630581"/>
            <a:ext cx="8658676" cy="18158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“Nameless One”, 50);	//TODO: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stringlength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=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eR_Human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= 100;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“Who am I?”, 50);	//TODO: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stringlength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= false;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48" y="1630581"/>
            <a:ext cx="2352275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662" y="3733195"/>
            <a:ext cx="7871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NOTE:</a:t>
            </a:r>
          </a:p>
          <a:p>
            <a:pPr lvl="1"/>
            <a:r>
              <a:rPr lang="en-GB" sz="2800" dirty="0"/>
              <a:t>Again , the Class Constructor method has </a:t>
            </a:r>
            <a:r>
              <a:rPr lang="en-GB" sz="2800" dirty="0">
                <a:solidFill>
                  <a:srgbClr val="FFFF00"/>
                </a:solidFill>
              </a:rPr>
              <a:t>NO RETURN VALUE </a:t>
            </a:r>
            <a:r>
              <a:rPr lang="en-GB" sz="2800" dirty="0"/>
              <a:t>– not even a </a:t>
            </a:r>
            <a:r>
              <a:rPr lang="en-GB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212811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Initialisation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662" y="940329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Using a Class with a Constructor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662" y="2732470"/>
            <a:ext cx="78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will output:</a:t>
            </a:r>
            <a:endParaRPr lang="en-GB" sz="2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662" y="1630581"/>
            <a:ext cx="8658676" cy="9541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player;	//object created, default constructor called 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//immediately and automatically.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player.getCatchphrase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2" y="2732470"/>
            <a:ext cx="6448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14197" y="2280008"/>
            <a:ext cx="4149791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player.getCatchphrase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1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Constructors and Parameter Lists</a:t>
            </a:r>
            <a:endParaRPr lang="en-GB" sz="36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662" y="1557325"/>
            <a:ext cx="7871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anose="02070309020205020404" pitchFamily="49" charset="0"/>
              </a:rPr>
              <a:t>Suppose we create an object but want to set some parameters to values OTHER than the default.</a:t>
            </a:r>
          </a:p>
        </p:txBody>
      </p:sp>
    </p:spTree>
    <p:extLst>
      <p:ext uri="{BB962C8B-B14F-4D97-AF65-F5344CB8AC3E}">
        <p14:creationId xmlns:p14="http://schemas.microsoft.com/office/powerpoint/2010/main" val="92023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662" y="1347078"/>
            <a:ext cx="8658676" cy="26776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10000;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5128" y="2078447"/>
            <a:ext cx="3749964" cy="954107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0000"/>
                </a:solidFill>
                <a:cs typeface="Courier New" panose="02070309020205020404" pitchFamily="49" charset="0"/>
              </a:rPr>
              <a:t>Public member variables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BAD</a:t>
            </a:r>
            <a:r>
              <a:rPr lang="en-GB" sz="28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!!!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032" y="1786059"/>
            <a:ext cx="775580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662" y="735321"/>
            <a:ext cx="78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anose="02070309020205020404" pitchFamily="49" charset="0"/>
              </a:rPr>
              <a:t>Public member variables?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Constructors and Parameter Lists</a:t>
            </a:r>
            <a:endParaRPr lang="en-GB" sz="36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32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662" y="1349443"/>
            <a:ext cx="8658676" cy="39703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(char* phrase);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player;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player.setHitPoints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(10000);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player.setCatchphrase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Leeeeroy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Jeeeenkins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fonz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fonz.setHitPoints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(5000);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fonz.setCatchphrase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Eyyyyyyyyyy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735321"/>
            <a:ext cx="78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cs typeface="Courier New" panose="02070309020205020404" pitchFamily="49" charset="0"/>
              </a:rPr>
              <a:t>Accessor</a:t>
            </a:r>
            <a:r>
              <a:rPr lang="en-GB" sz="2800" dirty="0">
                <a:cs typeface="Courier New" panose="02070309020205020404" pitchFamily="49" charset="0"/>
              </a:rPr>
              <a:t> Functions?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Constructors and Parameter Lists</a:t>
            </a:r>
            <a:endParaRPr lang="en-GB" sz="36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911" y="2910379"/>
            <a:ext cx="3693077" cy="423021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setHitPoints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setCatchphrase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(char* phrase);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94357" y="2002438"/>
            <a:ext cx="3722254" cy="181588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B050"/>
                </a:solidFill>
                <a:cs typeface="Courier New" panose="02070309020205020404" pitchFamily="49" charset="0"/>
              </a:rPr>
              <a:t>good coding practice for accessing member </a:t>
            </a:r>
            <a:r>
              <a:rPr lang="en-GB" sz="2800" dirty="0" err="1">
                <a:solidFill>
                  <a:srgbClr val="00B050"/>
                </a:solidFill>
                <a:cs typeface="Courier New" panose="02070309020205020404" pitchFamily="49" charset="0"/>
              </a:rPr>
              <a:t>vars</a:t>
            </a:r>
            <a:r>
              <a:rPr lang="en-GB" sz="2800" dirty="0">
                <a:solidFill>
                  <a:srgbClr val="00B050"/>
                </a:solidFill>
                <a:cs typeface="Courier New" panose="02070309020205020404" pitchFamily="49" charset="0"/>
              </a:rPr>
              <a:t>, but a laborious way to initialise an object.</a:t>
            </a:r>
            <a:endParaRPr lang="en-GB" sz="2800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1094" y="3949471"/>
            <a:ext cx="1247233" cy="2115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setHitPoints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276" y="4813072"/>
            <a:ext cx="1247233" cy="2115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setHitPoints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3276" y="5020891"/>
            <a:ext cx="1519706" cy="2115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setCatchprhase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1094" y="4170217"/>
            <a:ext cx="1478142" cy="2115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setCatchphrase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6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662" y="1349443"/>
            <a:ext cx="8658676" cy="20313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735321"/>
            <a:ext cx="78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anose="02070309020205020404" pitchFamily="49" charset="0"/>
              </a:rPr>
              <a:t>Constructor Parameter Lists!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Constructors and Parameter Lists</a:t>
            </a:r>
            <a:endParaRPr lang="en-GB" sz="36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821" y="2882786"/>
            <a:ext cx="3833415" cy="207819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662" y="4865001"/>
            <a:ext cx="8658676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//initialise object with custom data passed via constructor parameter list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player( 10000, “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Leeeeroy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Jeeeenkins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fonz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( 5000, “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Eyyyyyyyyyy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662" y="3530346"/>
            <a:ext cx="8658676" cy="11695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points;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strncpy_s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phrase, 50); //TODO: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stringlength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 C’MON!!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0657" y="3563713"/>
            <a:ext cx="3833415" cy="207819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30395" y="1655915"/>
            <a:ext cx="3302001" cy="2246769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B050"/>
                </a:solidFill>
                <a:cs typeface="Courier New" panose="02070309020205020404" pitchFamily="49" charset="0"/>
              </a:rPr>
              <a:t>initialise as many (or all) of the member </a:t>
            </a:r>
            <a:r>
              <a:rPr lang="en-GB" sz="2800" dirty="0" err="1">
                <a:solidFill>
                  <a:srgbClr val="00B050"/>
                </a:solidFill>
                <a:cs typeface="Courier New" panose="02070309020205020404" pitchFamily="49" charset="0"/>
              </a:rPr>
              <a:t>vars</a:t>
            </a:r>
            <a:r>
              <a:rPr lang="en-GB" sz="2800" dirty="0">
                <a:solidFill>
                  <a:srgbClr val="00B050"/>
                </a:solidFill>
                <a:cs typeface="Courier New" panose="02070309020205020404" pitchFamily="49" charset="0"/>
              </a:rPr>
              <a:t> as required with data passed in via the </a:t>
            </a:r>
            <a:r>
              <a:rPr lang="en-GB" sz="2800" b="1" dirty="0">
                <a:solidFill>
                  <a:srgbClr val="00B050"/>
                </a:solidFill>
                <a:cs typeface="Courier New" panose="02070309020205020404" pitchFamily="49" charset="0"/>
              </a:rPr>
              <a:t>parameter list</a:t>
            </a:r>
          </a:p>
        </p:txBody>
      </p:sp>
    </p:spTree>
    <p:extLst>
      <p:ext uri="{BB962C8B-B14F-4D97-AF65-F5344CB8AC3E}">
        <p14:creationId xmlns:p14="http://schemas.microsoft.com/office/powerpoint/2010/main" val="180475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Constructors and Parameter Lists</a:t>
            </a:r>
            <a:endParaRPr lang="en-GB" sz="36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662" y="1095507"/>
            <a:ext cx="8658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anose="02070309020205020404" pitchFamily="49" charset="0"/>
              </a:rPr>
              <a:t>Class Constructor now rewritten to take parameters.</a:t>
            </a:r>
          </a:p>
          <a:p>
            <a:endParaRPr lang="en-GB" sz="2800" dirty="0">
              <a:cs typeface="Courier New" panose="02070309020205020404" pitchFamily="49" charset="0"/>
            </a:endParaRPr>
          </a:p>
          <a:p>
            <a:r>
              <a:rPr lang="en-GB" sz="2800" dirty="0">
                <a:cs typeface="Courier New" panose="02070309020205020404" pitchFamily="49" charset="0"/>
              </a:rPr>
              <a:t>Now, every </a:t>
            </a:r>
            <a:r>
              <a:rPr lang="en-GB" sz="2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2800" dirty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object created MUST specify </a:t>
            </a:r>
            <a:r>
              <a:rPr lang="en-GB" sz="2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GB" sz="2800" dirty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and </a:t>
            </a:r>
            <a:r>
              <a:rPr lang="en-GB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catchphrase.</a:t>
            </a:r>
          </a:p>
          <a:p>
            <a:endParaRPr lang="en-GB" sz="2800" dirty="0">
              <a:cs typeface="Courier New" panose="02070309020205020404" pitchFamily="49" charset="0"/>
            </a:endParaRPr>
          </a:p>
          <a:p>
            <a:pPr algn="ctr"/>
            <a:r>
              <a:rPr lang="en-GB" sz="2800" dirty="0">
                <a:cs typeface="Courier New" panose="02070309020205020404" pitchFamily="49" charset="0"/>
              </a:rPr>
              <a:t>BUT!</a:t>
            </a:r>
          </a:p>
          <a:p>
            <a:endParaRPr lang="en-GB" sz="2800" dirty="0">
              <a:cs typeface="Courier New" panose="02070309020205020404" pitchFamily="49" charset="0"/>
            </a:endParaRPr>
          </a:p>
          <a:p>
            <a:r>
              <a:rPr lang="en-GB" sz="2800" dirty="0">
                <a:cs typeface="Courier New" panose="02070309020205020404" pitchFamily="49" charset="0"/>
              </a:rPr>
              <a:t>What if we </a:t>
            </a:r>
            <a:r>
              <a:rPr lang="en-GB" sz="2800" dirty="0">
                <a:solidFill>
                  <a:srgbClr val="FFFF00"/>
                </a:solidFill>
                <a:cs typeface="Courier New" panose="02070309020205020404" pitchFamily="49" charset="0"/>
              </a:rPr>
              <a:t>DON’T WANT</a:t>
            </a:r>
            <a:r>
              <a:rPr lang="en-GB" sz="2800" dirty="0">
                <a:cs typeface="Courier New" panose="02070309020205020404" pitchFamily="49" charset="0"/>
              </a:rPr>
              <a:t> to have to specify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GB" sz="2800" dirty="0">
                <a:cs typeface="Courier New" panose="02070309020205020404" pitchFamily="49" charset="0"/>
              </a:rPr>
              <a:t> and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catchphrase</a:t>
            </a:r>
            <a:r>
              <a:rPr lang="en-GB" sz="2800" dirty="0">
                <a:cs typeface="Courier New" panose="02070309020205020404" pitchFamily="49" charset="0"/>
              </a:rPr>
              <a:t> with every new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2800" dirty="0">
                <a:cs typeface="Courier New" panose="02070309020205020404" pitchFamily="49" charset="0"/>
              </a:rPr>
              <a:t> object?!</a:t>
            </a:r>
          </a:p>
        </p:txBody>
      </p:sp>
    </p:spTree>
    <p:extLst>
      <p:ext uri="{BB962C8B-B14F-4D97-AF65-F5344CB8AC3E}">
        <p14:creationId xmlns:p14="http://schemas.microsoft.com/office/powerpoint/2010/main" val="353345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99408" y="3362216"/>
            <a:ext cx="5345182" cy="1974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GB" sz="2800" b="1" dirty="0" err="1">
                <a:solidFill>
                  <a:schemeClr val="accent3">
                    <a:lumMod val="75000"/>
                  </a:schemeClr>
                </a:solidFill>
              </a:rPr>
              <a:t>MultiplyNumbers</a:t>
            </a: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00" y="180000"/>
            <a:ext cx="5977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Object Oriented - Terminology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662" y="940329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 Overloading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661" y="1546334"/>
            <a:ext cx="8658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several methods within a class with the </a:t>
            </a:r>
            <a:r>
              <a:rPr lang="en-GB" sz="2800" dirty="0">
                <a:solidFill>
                  <a:srgbClr val="FFFF00"/>
                </a:solidFill>
              </a:rPr>
              <a:t>same name </a:t>
            </a:r>
            <a:r>
              <a:rPr lang="en-GB" sz="2800" dirty="0"/>
              <a:t>but take </a:t>
            </a:r>
            <a:r>
              <a:rPr lang="en-GB" sz="2800" dirty="0">
                <a:solidFill>
                  <a:srgbClr val="FFFF00"/>
                </a:solidFill>
              </a:rPr>
              <a:t>different parameters </a:t>
            </a:r>
            <a:r>
              <a:rPr lang="en-GB" sz="2800" dirty="0"/>
              <a:t>in their parameter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Essentially allows </a:t>
            </a:r>
            <a:r>
              <a:rPr lang="en-GB" sz="2800" dirty="0">
                <a:solidFill>
                  <a:srgbClr val="FFFF00"/>
                </a:solidFill>
              </a:rPr>
              <a:t>one method </a:t>
            </a:r>
            <a:r>
              <a:rPr lang="en-GB" sz="2800" dirty="0"/>
              <a:t>to perform </a:t>
            </a:r>
            <a:r>
              <a:rPr lang="en-GB" sz="2800" dirty="0">
                <a:solidFill>
                  <a:srgbClr val="FFFF00"/>
                </a:solidFill>
              </a:rPr>
              <a:t>different tasks </a:t>
            </a:r>
            <a:r>
              <a:rPr lang="en-GB" sz="2800" dirty="0"/>
              <a:t>according to the data it is given.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6307" y="3971815"/>
            <a:ext cx="2045855" cy="314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6307" y="4285850"/>
            <a:ext cx="2045855" cy="905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rgbClr val="7030A0"/>
                </a:solidFill>
              </a:rPr>
              <a:t>int</a:t>
            </a:r>
            <a:r>
              <a:rPr lang="en-GB" dirty="0">
                <a:solidFill>
                  <a:srgbClr val="7030A0"/>
                </a:solidFill>
              </a:rPr>
              <a:t> A</a:t>
            </a: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int</a:t>
            </a:r>
            <a:r>
              <a:rPr lang="en-GB" dirty="0">
                <a:solidFill>
                  <a:srgbClr val="7030A0"/>
                </a:solidFill>
              </a:rPr>
              <a:t> B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float 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89723" y="3967214"/>
            <a:ext cx="2789380" cy="314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Methods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89721" y="4281249"/>
            <a:ext cx="2789382" cy="905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rgbClr val="7030A0"/>
                </a:solidFill>
              </a:rPr>
              <a:t>void  </a:t>
            </a:r>
            <a:r>
              <a:rPr lang="en-GB" dirty="0" err="1">
                <a:solidFill>
                  <a:srgbClr val="7030A0"/>
                </a:solidFill>
              </a:rPr>
              <a:t>InputVars</a:t>
            </a:r>
            <a:r>
              <a:rPr lang="en-GB" dirty="0">
                <a:solidFill>
                  <a:srgbClr val="7030A0"/>
                </a:solidFill>
              </a:rPr>
              <a:t>(</a:t>
            </a:r>
            <a:r>
              <a:rPr lang="en-GB" dirty="0" err="1">
                <a:solidFill>
                  <a:srgbClr val="7030A0"/>
                </a:solidFill>
              </a:rPr>
              <a:t>int</a:t>
            </a:r>
            <a:r>
              <a:rPr lang="en-GB" dirty="0">
                <a:solidFill>
                  <a:srgbClr val="7030A0"/>
                </a:solidFill>
              </a:rPr>
              <a:t>, </a:t>
            </a:r>
            <a:r>
              <a:rPr lang="en-GB" dirty="0" err="1">
                <a:solidFill>
                  <a:srgbClr val="7030A0"/>
                </a:solidFill>
              </a:rPr>
              <a:t>int</a:t>
            </a:r>
            <a:r>
              <a:rPr lang="en-GB" dirty="0">
                <a:solidFill>
                  <a:srgbClr val="7030A0"/>
                </a:solidFill>
              </a:rPr>
              <a:t>)</a:t>
            </a:r>
          </a:p>
          <a:p>
            <a:r>
              <a:rPr lang="en-GB" dirty="0">
                <a:solidFill>
                  <a:srgbClr val="7030A0"/>
                </a:solidFill>
              </a:rPr>
              <a:t>void  </a:t>
            </a:r>
            <a:r>
              <a:rPr lang="en-GB" dirty="0" err="1">
                <a:solidFill>
                  <a:srgbClr val="7030A0"/>
                </a:solidFill>
              </a:rPr>
              <a:t>InputVars</a:t>
            </a:r>
            <a:r>
              <a:rPr lang="en-GB" dirty="0">
                <a:solidFill>
                  <a:srgbClr val="7030A0"/>
                </a:solidFill>
              </a:rPr>
              <a:t>(</a:t>
            </a:r>
            <a:r>
              <a:rPr lang="en-GB" dirty="0" err="1">
                <a:solidFill>
                  <a:srgbClr val="7030A0"/>
                </a:solidFill>
              </a:rPr>
              <a:t>int</a:t>
            </a:r>
            <a:r>
              <a:rPr lang="en-GB" dirty="0">
                <a:solidFill>
                  <a:srgbClr val="7030A0"/>
                </a:solidFill>
              </a:rPr>
              <a:t>, float)</a:t>
            </a:r>
          </a:p>
          <a:p>
            <a:r>
              <a:rPr lang="en-GB" dirty="0">
                <a:solidFill>
                  <a:srgbClr val="7030A0"/>
                </a:solidFill>
              </a:rPr>
              <a:t>void  </a:t>
            </a:r>
            <a:r>
              <a:rPr lang="en-GB" dirty="0" err="1">
                <a:solidFill>
                  <a:srgbClr val="7030A0"/>
                </a:solidFill>
              </a:rPr>
              <a:t>InputVars</a:t>
            </a:r>
            <a:r>
              <a:rPr lang="en-GB" dirty="0">
                <a:solidFill>
                  <a:srgbClr val="7030A0"/>
                </a:solidFill>
              </a:rPr>
              <a:t>(float float)</a:t>
            </a:r>
          </a:p>
          <a:p>
            <a:pPr algn="ctr"/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662" y="5449001"/>
            <a:ext cx="8658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CLARIFICATION : Some O-O languages allow methods to be overloaded according to the method’s return </a:t>
            </a:r>
            <a:r>
              <a:rPr lang="en-GB" sz="1600" dirty="0">
                <a:cs typeface="Courier New" panose="02070309020205020404" pitchFamily="49" charset="0"/>
              </a:rPr>
              <a:t>type (e.g. 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InputVars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cs typeface="Courier New" panose="02070309020205020404" pitchFamily="49" charset="0"/>
              </a:rPr>
              <a:t>and  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InputVars</a:t>
            </a:r>
            <a:r>
              <a:rPr lang="en-GB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cs typeface="Courier New" panose="02070309020205020404" pitchFamily="49" charset="0"/>
              </a:rPr>
              <a:t>) C++ </a:t>
            </a:r>
            <a:r>
              <a:rPr lang="en-GB" b="1" dirty="0">
                <a:solidFill>
                  <a:srgbClr val="FFFF00"/>
                </a:solidFill>
                <a:cs typeface="Courier New" panose="02070309020205020404" pitchFamily="49" charset="0"/>
              </a:rPr>
              <a:t>isn’t</a:t>
            </a:r>
            <a:r>
              <a:rPr lang="en-GB" dirty="0">
                <a:cs typeface="Courier New" panose="02070309020205020404" pitchFamily="49" charset="0"/>
              </a:rPr>
              <a:t> one of them. 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5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Constructor Overloading</a:t>
            </a:r>
            <a:endParaRPr lang="en-GB" sz="36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662" y="900937"/>
            <a:ext cx="8658676" cy="24622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			//default constructor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phrase);	//overloaded constructor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char*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662" y="3641183"/>
            <a:ext cx="8658676" cy="2893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//no parameters – set some defaults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strncpy_s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“Who Am I?”, 50);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//values supplied, so use them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points;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strncpy_s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phrase, 50);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6899" y="5144364"/>
            <a:ext cx="3815610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6390" y="2608983"/>
            <a:ext cx="3815610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626" y="2388901"/>
            <a:ext cx="1709721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20486" y="3645515"/>
            <a:ext cx="1709721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</p:txBody>
      </p:sp>
    </p:spTree>
    <p:extLst>
      <p:ext uri="{BB962C8B-B14F-4D97-AF65-F5344CB8AC3E}">
        <p14:creationId xmlns:p14="http://schemas.microsoft.com/office/powerpoint/2010/main" val="58292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Constructor Overloading</a:t>
            </a:r>
            <a:endParaRPr lang="en-GB" sz="36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662" y="1151983"/>
            <a:ext cx="8658676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namelessOne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//no parameters, uses default parameter 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namelessOne.getCatchphrase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3" y="2298989"/>
            <a:ext cx="6448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2662" y="2316850"/>
            <a:ext cx="78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will output:</a:t>
            </a:r>
            <a:endParaRPr lang="en-GB" sz="2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061" y="1161649"/>
            <a:ext cx="2454321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namelessOne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314307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2D66-2853-4376-B193-AC73EA8F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DEBE-8B5D-4E64-9A6E-5A85B592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/>
            <a:r>
              <a:rPr lang="en-GB" dirty="0"/>
              <a:t>Analyse </a:t>
            </a:r>
            <a:r>
              <a:rPr lang="en-GB" dirty="0" smtClean="0"/>
              <a:t>the concepts of </a:t>
            </a:r>
            <a:r>
              <a:rPr lang="en-GB" dirty="0" smtClean="0"/>
              <a:t>Constructors and Class Diagrams</a:t>
            </a:r>
            <a:endParaRPr lang="en-GB" dirty="0"/>
          </a:p>
          <a:p>
            <a:pPr marL="214313" indent="-214313"/>
            <a:r>
              <a:rPr lang="en-GB" dirty="0"/>
              <a:t>Discuss </a:t>
            </a:r>
            <a:r>
              <a:rPr lang="en-GB" dirty="0" smtClean="0"/>
              <a:t>class declaration and definition, </a:t>
            </a:r>
            <a:r>
              <a:rPr lang="en-GB" dirty="0" smtClean="0"/>
              <a:t>default constructors, method and constructor overloading, and using the Unified Modelling Language</a:t>
            </a:r>
            <a:endParaRPr lang="en-GB" dirty="0"/>
          </a:p>
          <a:p>
            <a:pPr marL="214313" indent="-214313"/>
            <a:r>
              <a:rPr lang="en-GB" dirty="0"/>
              <a:t>Review the week’s techniques via a self-paced tutorial</a:t>
            </a:r>
          </a:p>
        </p:txBody>
      </p:sp>
    </p:spTree>
    <p:extLst>
      <p:ext uri="{BB962C8B-B14F-4D97-AF65-F5344CB8AC3E}">
        <p14:creationId xmlns:p14="http://schemas.microsoft.com/office/powerpoint/2010/main" val="29244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3" y="2298378"/>
            <a:ext cx="6448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Constructor Overloading</a:t>
            </a:r>
            <a:endParaRPr lang="en-GB" sz="36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662" y="1151983"/>
            <a:ext cx="8658676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//parameters passed, so uses overloaded constructor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mcClane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(10000, “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Yippie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Kai-Ay!”);	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mcClane.getCatchphrase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662" y="2316850"/>
            <a:ext cx="78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will output:</a:t>
            </a:r>
            <a:endParaRPr lang="en-GB" sz="2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298" y="1375121"/>
            <a:ext cx="4689520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mcClane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(10000, “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Yippie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Kai-Ay!”);	</a:t>
            </a:r>
          </a:p>
        </p:txBody>
      </p:sp>
    </p:spTree>
    <p:extLst>
      <p:ext uri="{BB962C8B-B14F-4D97-AF65-F5344CB8AC3E}">
        <p14:creationId xmlns:p14="http://schemas.microsoft.com/office/powerpoint/2010/main" val="50068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Rules of Constructors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662" y="1772596"/>
            <a:ext cx="8658676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dansClass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826331"/>
            <a:ext cx="7871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when creating object using </a:t>
            </a:r>
            <a:r>
              <a:rPr lang="en-GB" sz="2400" dirty="0">
                <a:solidFill>
                  <a:srgbClr val="FFFF00"/>
                </a:solidFill>
              </a:rPr>
              <a:t>default constructor </a:t>
            </a:r>
            <a:r>
              <a:rPr lang="en-GB" sz="2400" dirty="0"/>
              <a:t>(no parameters), </a:t>
            </a:r>
            <a:r>
              <a:rPr lang="en-GB" sz="2400" dirty="0">
                <a:solidFill>
                  <a:srgbClr val="FFFF00"/>
                </a:solidFill>
              </a:rPr>
              <a:t>do NOT use brackets</a:t>
            </a:r>
            <a:r>
              <a:rPr lang="en-GB" sz="2400" dirty="0"/>
              <a:t>:</a:t>
            </a:r>
            <a:endParaRPr lang="en-GB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8036" y="1747230"/>
            <a:ext cx="4645785" cy="46166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Won’t compile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426" y="3569078"/>
            <a:ext cx="8658676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varB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varD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426" y="2622813"/>
            <a:ext cx="7871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when overloading, no parameters of </a:t>
            </a:r>
            <a:r>
              <a:rPr lang="en-GB" sz="2800" dirty="0">
                <a:solidFill>
                  <a:srgbClr val="FFFF00"/>
                </a:solidFill>
              </a:rPr>
              <a:t>same type </a:t>
            </a:r>
            <a:r>
              <a:rPr lang="en-GB" sz="2800" dirty="0"/>
              <a:t>in </a:t>
            </a:r>
            <a:r>
              <a:rPr lang="en-GB" sz="2800" dirty="0">
                <a:solidFill>
                  <a:srgbClr val="FFFF00"/>
                </a:solidFill>
              </a:rPr>
              <a:t>same order </a:t>
            </a:r>
            <a:r>
              <a:rPr lang="en-GB" sz="2800" dirty="0"/>
              <a:t>for different overloads:</a:t>
            </a:r>
            <a:endParaRPr lang="en-GB" sz="2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8036" y="3543712"/>
            <a:ext cx="4636549" cy="830997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Won’t compile, even though parameters names are different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5388" y="1778749"/>
            <a:ext cx="200647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0896" y="3565226"/>
            <a:ext cx="2318086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varB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0896" y="3784508"/>
            <a:ext cx="2318086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varD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3426" y="4848315"/>
            <a:ext cx="8658676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varB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varD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0896" y="4844463"/>
            <a:ext cx="2318086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varB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896" y="5063745"/>
            <a:ext cx="2318086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varD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78036" y="4842865"/>
            <a:ext cx="4645785" cy="830997"/>
          </a:xfrm>
          <a:prstGeom prst="rect">
            <a:avLst/>
          </a:prstGeom>
          <a:solidFill>
            <a:schemeClr val="tx1"/>
          </a:solidFill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B050"/>
                </a:solidFill>
                <a:cs typeface="Courier New" panose="02070309020205020404" pitchFamily="49" charset="0"/>
              </a:rPr>
              <a:t>this is allowed because the parameters are in a different order</a:t>
            </a:r>
          </a:p>
        </p:txBody>
      </p:sp>
    </p:spTree>
    <p:extLst>
      <p:ext uri="{BB962C8B-B14F-4D97-AF65-F5344CB8AC3E}">
        <p14:creationId xmlns:p14="http://schemas.microsoft.com/office/powerpoint/2010/main" val="49704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826331"/>
            <a:ext cx="7871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>The Class Diagram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(Using UML – Unified Modelling Language)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396" y="1727658"/>
            <a:ext cx="4877208" cy="120032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PlayerData</a:t>
            </a:r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3395" y="2927987"/>
            <a:ext cx="4867512" cy="18158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char[50]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char[50]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3395" y="4743869"/>
            <a:ext cx="4867512" cy="132343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char*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58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826331"/>
            <a:ext cx="7871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>The Class Diagram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(Using UML – Unified Modelling Language)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396" y="1727658"/>
            <a:ext cx="4877208" cy="120032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PlayerData</a:t>
            </a:r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3395" y="2927987"/>
            <a:ext cx="4867512" cy="18158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char[50]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char[50]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3395" y="4743869"/>
            <a:ext cx="4867512" cy="132343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char*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55849" y="2944675"/>
            <a:ext cx="19881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Attributes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6520873" y="1795068"/>
            <a:ext cx="625740" cy="480291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46613" y="1773604"/>
            <a:ext cx="19881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530110" y="3020002"/>
            <a:ext cx="625740" cy="480291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530110" y="4814461"/>
            <a:ext cx="625740" cy="480291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155849" y="4771532"/>
            <a:ext cx="19881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22791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826331"/>
            <a:ext cx="7871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>The Class Diagram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(Using UML – Unified Modelling Language)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396" y="1727658"/>
            <a:ext cx="4877208" cy="120032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PlayerData</a:t>
            </a:r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3395" y="2927987"/>
            <a:ext cx="4867512" cy="18158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char[50]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char[50]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3395" y="4743869"/>
            <a:ext cx="4867512" cy="132343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char*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8969" y="3099518"/>
            <a:ext cx="625740" cy="480291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639" y="2637603"/>
            <a:ext cx="177591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means </a:t>
            </a:r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1548969" y="4071825"/>
            <a:ext cx="625740" cy="480291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2639" y="4039101"/>
            <a:ext cx="177591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 means p</a:t>
            </a:r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rivate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23487" y="3283513"/>
            <a:ext cx="167246" cy="85971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26124" y="4983972"/>
            <a:ext cx="167246" cy="85971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28762" y="4258671"/>
            <a:ext cx="167246" cy="11027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94081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826331"/>
            <a:ext cx="78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>Defining Attributes</a:t>
            </a:r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396" y="1727658"/>
            <a:ext cx="4877208" cy="120032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PlayerData</a:t>
            </a:r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3395" y="2927987"/>
            <a:ext cx="4867512" cy="18158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char[50]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char[50]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3395" y="4743869"/>
            <a:ext cx="4867512" cy="132343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char*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8969" y="3099518"/>
            <a:ext cx="625740" cy="480291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639" y="2637603"/>
            <a:ext cx="159372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2800" b="1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attributename</a:t>
            </a:r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first...</a:t>
            </a:r>
            <a:endParaRPr lang="en-GB" sz="28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2914" y="3205017"/>
            <a:ext cx="1954894" cy="27839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endParaRPr lang="en-GB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3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826331"/>
            <a:ext cx="78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>Defining Attributes</a:t>
            </a:r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396" y="1727658"/>
            <a:ext cx="4877208" cy="120032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PlayerData</a:t>
            </a:r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3395" y="2927987"/>
            <a:ext cx="4867512" cy="18158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char[50]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char[50]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3395" y="4743869"/>
            <a:ext cx="4867512" cy="132343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char*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44057" y="2637602"/>
            <a:ext cx="159372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then </a:t>
            </a:r>
            <a:r>
              <a:rPr lang="en-GB" sz="2800" b="1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datatype</a:t>
            </a:r>
            <a:endParaRPr lang="en-GB" sz="28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92800" y="3089953"/>
            <a:ext cx="1420977" cy="480291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785861" y="3208986"/>
            <a:ext cx="977447" cy="27839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char[50]</a:t>
            </a:r>
          </a:p>
        </p:txBody>
      </p:sp>
    </p:spTree>
    <p:extLst>
      <p:ext uri="{BB962C8B-B14F-4D97-AF65-F5344CB8AC3E}">
        <p14:creationId xmlns:p14="http://schemas.microsoft.com/office/powerpoint/2010/main" val="13868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826331"/>
            <a:ext cx="78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>Defining Methods</a:t>
            </a:r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396" y="1727658"/>
            <a:ext cx="4877208" cy="120032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PlayerData</a:t>
            </a:r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3395" y="2927987"/>
            <a:ext cx="4867512" cy="18158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char[50]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char[50]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3395" y="4743869"/>
            <a:ext cx="4867512" cy="132343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char*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8969" y="5399282"/>
            <a:ext cx="625740" cy="480291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638" y="4096891"/>
            <a:ext cx="1990889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 name (+ </a:t>
            </a:r>
            <a:r>
              <a:rPr lang="en-GB" sz="2800" b="1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param</a:t>
            </a:r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list ) first...</a:t>
            </a:r>
            <a:endParaRPr lang="en-GB" sz="28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2914" y="5518704"/>
            <a:ext cx="1954894" cy="27839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1499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826331"/>
            <a:ext cx="78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>Defining Methods</a:t>
            </a:r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396" y="1727658"/>
            <a:ext cx="4877208" cy="120032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PlayerData</a:t>
            </a:r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3395" y="2927987"/>
            <a:ext cx="4867512" cy="18158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char[50]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char[50]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3395" y="4743869"/>
            <a:ext cx="4867512" cy="132343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char*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53293" y="4078418"/>
            <a:ext cx="159372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then return value </a:t>
            </a:r>
            <a:r>
              <a:rPr lang="en-GB" sz="2800" b="1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datatype</a:t>
            </a:r>
            <a:endParaRPr lang="en-GB" sz="28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92800" y="5408189"/>
            <a:ext cx="1420977" cy="480291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785862" y="5518375"/>
            <a:ext cx="626648" cy="27839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</p:txBody>
      </p:sp>
    </p:spTree>
    <p:extLst>
      <p:ext uri="{BB962C8B-B14F-4D97-AF65-F5344CB8AC3E}">
        <p14:creationId xmlns:p14="http://schemas.microsoft.com/office/powerpoint/2010/main" val="138427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662" y="983348"/>
            <a:ext cx="7871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>Good Class Design Should:</a:t>
            </a:r>
          </a:p>
          <a:p>
            <a:endParaRPr lang="en-GB" sz="2800" dirty="0">
              <a:solidFill>
                <a:srgbClr val="FFFF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Clearly identify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Clearly identify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Aid encapsulation and abstraction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Define an interface</a:t>
            </a:r>
          </a:p>
        </p:txBody>
      </p:sp>
    </p:spTree>
    <p:extLst>
      <p:ext uri="{BB962C8B-B14F-4D97-AF65-F5344CB8AC3E}">
        <p14:creationId xmlns:p14="http://schemas.microsoft.com/office/powerpoint/2010/main" val="93977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Initialisation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662" y="940329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Initialising a variable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2662" y="1696065"/>
            <a:ext cx="8658676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binary_choice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2662" y="2081035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Initialising an array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662" y="2836771"/>
            <a:ext cx="8658676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 = {5, 141, 55312, 12, 100}; 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2662" y="3292388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Initialising a </a:t>
            </a:r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662" y="4025003"/>
            <a:ext cx="8658676" cy="18158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NPCData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character_name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character_race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NPCData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boss = {“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Tharg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Unclean”,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eR_Troll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6000};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42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9546" y="1075703"/>
            <a:ext cx="4877208" cy="120032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PlayerData</a:t>
            </a:r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9545" y="2276032"/>
            <a:ext cx="4867512" cy="18158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char[50]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char[50]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9545" y="4091914"/>
            <a:ext cx="4867512" cy="132343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char*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662" y="983348"/>
            <a:ext cx="36735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is an example</a:t>
            </a:r>
          </a:p>
          <a:p>
            <a:r>
              <a:rPr lang="en-GB" sz="2800" dirty="0">
                <a:solidFill>
                  <a:srgbClr val="FFFF00"/>
                </a:solidFill>
              </a:rPr>
              <a:t>BAD CLASS DESIGN:</a:t>
            </a:r>
          </a:p>
          <a:p>
            <a:endParaRPr lang="en-GB" sz="2800" dirty="0">
              <a:solidFill>
                <a:srgbClr val="FFFF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attributes declared public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poor interface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Little support for encapsulation and abstraction</a:t>
            </a:r>
          </a:p>
        </p:txBody>
      </p:sp>
    </p:spTree>
    <p:extLst>
      <p:ext uri="{BB962C8B-B14F-4D97-AF65-F5344CB8AC3E}">
        <p14:creationId xmlns:p14="http://schemas.microsoft.com/office/powerpoint/2010/main" val="324195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9546" y="1075703"/>
            <a:ext cx="4877208" cy="1200329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24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PlayerData</a:t>
            </a:r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ctr"/>
            <a:endParaRPr lang="en-GB" sz="2400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9545" y="2276032"/>
            <a:ext cx="4867512" cy="18158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char[50]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285750" indent="-285750">
              <a:buFontTx/>
              <a:buChar char="-"/>
            </a:pP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char[50]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9545" y="4091914"/>
            <a:ext cx="4867512" cy="1815882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points, char* phrase)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: char*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getRace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: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(bool) 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getIndestructible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: bool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662" y="983348"/>
            <a:ext cx="367355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BETTER CLASS DESIGN</a:t>
            </a:r>
            <a:endParaRPr lang="en-GB" sz="2400" dirty="0">
              <a:solidFill>
                <a:srgbClr val="FFFF00"/>
              </a:solidFill>
            </a:endParaRPr>
          </a:p>
          <a:p>
            <a:endParaRPr lang="en-GB" sz="2400" dirty="0">
              <a:solidFill>
                <a:srgbClr val="FFFF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all attributes are private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Get/Set interface methods protect data access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designed with encapsulation and abstraction in mind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50840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2662" y="180000"/>
            <a:ext cx="86586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Designing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662" y="983348"/>
            <a:ext cx="8658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By defining interfaces, data setting can be controlled: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662" y="1451633"/>
            <a:ext cx="8658676" cy="46166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(bool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//check rules for being indestructible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0)</a:t>
            </a:r>
          </a:p>
          <a:p>
            <a:pPr lvl="2"/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//can’t be indestructible if we’re dead...</a:t>
            </a:r>
          </a:p>
          <a:p>
            <a:pPr lvl="2"/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lvl="2"/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eR_human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!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m_isJohnMcClane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//can’t be indestructible if we’re human, </a:t>
            </a:r>
          </a:p>
          <a:p>
            <a:pPr lvl="2"/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//(unless we’re John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McClane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lvl="2"/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//got here? Indestructible setting is good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0519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796" y="1772816"/>
            <a:ext cx="5642891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Tutorial 04</a:t>
            </a: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Constructors</a:t>
            </a:r>
          </a:p>
          <a:p>
            <a:pPr algn="ctr"/>
            <a:r>
              <a:rPr lang="en-GB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and</a:t>
            </a: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Class Diagrams</a:t>
            </a:r>
            <a:endParaRPr lang="en-GB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92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Initialisation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662" y="940329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Initialising a Class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662" y="1630581"/>
            <a:ext cx="8658676" cy="31085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char*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player= {“John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McClane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eR_Human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100, “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Yippie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-Ay”, true };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47" y="4420066"/>
            <a:ext cx="7883475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player= {“John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McClane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eR_Human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100, true, “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Yippie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-Ay” }</a:t>
            </a:r>
          </a:p>
        </p:txBody>
      </p:sp>
    </p:spTree>
    <p:extLst>
      <p:ext uri="{BB962C8B-B14F-4D97-AF65-F5344CB8AC3E}">
        <p14:creationId xmlns:p14="http://schemas.microsoft.com/office/powerpoint/2010/main" val="114727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Initialisation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662" y="940329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Initialising a Class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662" y="1630581"/>
            <a:ext cx="8658676" cy="31085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char*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NPCData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player= {“John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McClane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eR_Human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100, “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Yippie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-Ay”, true };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47" y="4420066"/>
            <a:ext cx="7545833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NPCData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player= {“John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McClane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eR_Human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100, true, “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Yippie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-Ay”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660" y="4934341"/>
            <a:ext cx="8621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All member variables are public and no constructor, so it </a:t>
            </a:r>
            <a:r>
              <a:rPr lang="en-GB" sz="2800" dirty="0">
                <a:solidFill>
                  <a:srgbClr val="FFFF00"/>
                </a:solidFill>
              </a:rPr>
              <a:t>Will Compile! </a:t>
            </a:r>
            <a:r>
              <a:rPr lang="en-GB" sz="2800" dirty="0"/>
              <a:t>(but don’t do this)</a:t>
            </a:r>
          </a:p>
        </p:txBody>
      </p:sp>
    </p:spTree>
    <p:extLst>
      <p:ext uri="{BB962C8B-B14F-4D97-AF65-F5344CB8AC3E}">
        <p14:creationId xmlns:p14="http://schemas.microsoft.com/office/powerpoint/2010/main" val="265744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Initialisation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662" y="940329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Initialising a Class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662" y="1630581"/>
            <a:ext cx="8658676" cy="35394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char*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 = {“John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McClane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eR_Human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100, “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Yippie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-Ay”, true } ;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98" y="4842739"/>
            <a:ext cx="8155435" cy="292388"/>
          </a:xfrm>
          <a:prstGeom prst="rect">
            <a:avLst/>
          </a:prstGeom>
          <a:solidFill>
            <a:schemeClr val="tx1"/>
          </a:solidFill>
          <a:ln w="25400" cmpd="sng">
            <a:solidFill>
              <a:srgbClr val="FF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 = {“John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McClane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eR_Human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100, “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Yippie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-Ay”, true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660" y="5179247"/>
            <a:ext cx="8621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At least one member variable is private, </a:t>
            </a:r>
          </a:p>
          <a:p>
            <a:r>
              <a:rPr lang="en-GB" sz="2800" dirty="0"/>
              <a:t>so this code </a:t>
            </a:r>
            <a:r>
              <a:rPr lang="en-GB" sz="2800" dirty="0">
                <a:solidFill>
                  <a:srgbClr val="FFFF00"/>
                </a:solidFill>
              </a:rPr>
              <a:t>Won’t Compile!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2782" y="3346449"/>
            <a:ext cx="858707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</p:txBody>
      </p:sp>
    </p:spTree>
    <p:extLst>
      <p:ext uri="{BB962C8B-B14F-4D97-AF65-F5344CB8AC3E}">
        <p14:creationId xmlns:p14="http://schemas.microsoft.com/office/powerpoint/2010/main" val="259652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Initialisation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662" y="940329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Initialising a Class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662" y="1538635"/>
            <a:ext cx="86217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a special class method called a </a:t>
            </a:r>
            <a:r>
              <a:rPr lang="en-GB" sz="2800" dirty="0">
                <a:solidFill>
                  <a:srgbClr val="FFFF00"/>
                </a:solidFill>
              </a:rPr>
              <a:t>Constructor</a:t>
            </a:r>
            <a:r>
              <a:rPr lang="en-GB" sz="2800" dirty="0"/>
              <a:t>, which is used to configure an object and make ready for use.</a:t>
            </a:r>
          </a:p>
          <a:p>
            <a:endParaRPr lang="en-GB" sz="2800" dirty="0"/>
          </a:p>
          <a:p>
            <a:r>
              <a:rPr lang="en-GB" sz="2800" dirty="0" err="1"/>
              <a:t>e.g</a:t>
            </a:r>
            <a:r>
              <a:rPr lang="en-GB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initialise member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call configuration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register itself with other classes/systems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FF00"/>
                </a:solidFill>
              </a:rPr>
              <a:t>etc</a:t>
            </a:r>
            <a:r>
              <a:rPr lang="en-GB" sz="2800" dirty="0">
                <a:solidFill>
                  <a:srgbClr val="FFFF00"/>
                </a:solidFill>
              </a:rPr>
              <a:t>, </a:t>
            </a:r>
            <a:r>
              <a:rPr lang="en-GB" sz="2800" dirty="0" err="1">
                <a:solidFill>
                  <a:srgbClr val="FFFF00"/>
                </a:solidFill>
              </a:rPr>
              <a:t>etc</a:t>
            </a:r>
            <a:endParaRPr lang="en-GB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42662" y="4988979"/>
            <a:ext cx="8060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NOTE:</a:t>
            </a:r>
          </a:p>
          <a:p>
            <a:pPr lvl="1"/>
            <a:r>
              <a:rPr lang="en-GB" sz="2800" dirty="0"/>
              <a:t>Constructor method has </a:t>
            </a:r>
            <a:r>
              <a:rPr lang="en-GB" sz="2800" dirty="0">
                <a:solidFill>
                  <a:srgbClr val="FFFF00"/>
                </a:solidFill>
              </a:rPr>
              <a:t>same name as Class</a:t>
            </a:r>
            <a:endParaRPr lang="en-GB" sz="2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662" y="1630581"/>
            <a:ext cx="8658676" cy="33239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			//constructor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char*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000" y="180000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Initialisation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662" y="940329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Declaring a Class Constructor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387" y="4201500"/>
            <a:ext cx="1091365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9173" y="1640206"/>
            <a:ext cx="1091365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6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2662" y="1630581"/>
            <a:ext cx="8658676" cy="33239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m_character_name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m_character_race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m_hitpoints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m_indestructible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			//constructor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char*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getCatchphrase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000" y="180000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Initialisation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662" y="940329"/>
            <a:ext cx="8658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Declaring a Class Constructor</a:t>
            </a:r>
            <a:endParaRPr lang="en-GB" sz="32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6190" y="4208091"/>
            <a:ext cx="610686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190" y="4954568"/>
            <a:ext cx="8658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Class Constructor method has </a:t>
            </a:r>
            <a:r>
              <a:rPr lang="en-GB" sz="2800" dirty="0">
                <a:solidFill>
                  <a:srgbClr val="FFFF00"/>
                </a:solidFill>
              </a:rPr>
              <a:t>NO RETURN VALUE </a:t>
            </a:r>
            <a:r>
              <a:rPr lang="en-GB" sz="2800" dirty="0"/>
              <a:t>– not even a </a:t>
            </a:r>
            <a:r>
              <a:rPr lang="en-GB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2800" dirty="0">
                <a:cs typeface="Courier New" panose="02070309020205020404" pitchFamily="49" charset="0"/>
              </a:rPr>
              <a:t> – but CAN take a parameter list.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cs typeface="Courier New" panose="02070309020205020404" pitchFamily="49" charset="0"/>
              </a:rPr>
              <a:t>a Constructor with an empty parameter list is known as the </a:t>
            </a:r>
            <a:r>
              <a:rPr lang="en-GB" sz="2800" dirty="0">
                <a:solidFill>
                  <a:srgbClr val="FFFF00"/>
                </a:solidFill>
                <a:cs typeface="Courier New" panose="02070309020205020404" pitchFamily="49" charset="0"/>
              </a:rPr>
              <a:t>default constructor.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307" y="4213654"/>
            <a:ext cx="208901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37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5463</TotalTime>
  <Words>1509</Words>
  <Application>Microsoft Office PowerPoint</Application>
  <PresentationFormat>On-screen Show (4:3)</PresentationFormat>
  <Paragraphs>494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Trebuchet MS</vt:lpstr>
      <vt:lpstr>Tw Cen MT</vt:lpstr>
      <vt:lpstr>Circuit</vt:lpstr>
      <vt:lpstr>UNIT 15 – Object oriented programming</vt:lpstr>
      <vt:lpstr>Aims &amp;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Ben Read</cp:lastModifiedBy>
  <cp:revision>354</cp:revision>
  <dcterms:created xsi:type="dcterms:W3CDTF">2013-09-18T14:07:59Z</dcterms:created>
  <dcterms:modified xsi:type="dcterms:W3CDTF">2018-01-29T08:41:05Z</dcterms:modified>
</cp:coreProperties>
</file>