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3"/>
  </p:notesMasterIdLst>
  <p:sldIdLst>
    <p:sldId id="475" r:id="rId2"/>
    <p:sldId id="476" r:id="rId3"/>
    <p:sldId id="477" r:id="rId4"/>
    <p:sldId id="478" r:id="rId5"/>
    <p:sldId id="479" r:id="rId6"/>
    <p:sldId id="480" r:id="rId7"/>
    <p:sldId id="481" r:id="rId8"/>
    <p:sldId id="482" r:id="rId9"/>
    <p:sldId id="483" r:id="rId10"/>
    <p:sldId id="484" r:id="rId11"/>
    <p:sldId id="48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E4EE84"/>
    <a:srgbClr val="D45C1A"/>
    <a:srgbClr val="EA04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85" autoAdjust="0"/>
    <p:restoredTop sz="94660"/>
  </p:normalViewPr>
  <p:slideViewPr>
    <p:cSldViewPr snapToGrid="0">
      <p:cViewPr>
        <p:scale>
          <a:sx n="75" d="100"/>
          <a:sy n="75" d="100"/>
        </p:scale>
        <p:origin x="1488" y="324"/>
      </p:cViewPr>
      <p:guideLst>
        <p:guide orient="horz" pos="217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56C64-7E8F-45DE-A9FD-3123B108B943}" type="datetimeFigureOut">
              <a:rPr lang="en-GB" smtClean="0"/>
              <a:t>27/02/2018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692B1D-3701-4FE5-A052-5382F263F490}" type="slidenum">
              <a:rPr lang="en-GB" smtClean="0"/>
              <a:t>‹#›</a:t>
            </a:fld>
            <a:endParaRPr lang="en-GB"/>
          </a:p>
        </p:txBody>
      </p:sp>
    </p:spTree>
    <p:extLst>
      <p:ext uri="{BB962C8B-B14F-4D97-AF65-F5344CB8AC3E}">
        <p14:creationId xmlns:p14="http://schemas.microsoft.com/office/powerpoint/2010/main" val="4087115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EC448642-B45D-4ACD-8672-E8261733767A}" type="datetimeFigureOut">
              <a:rPr lang="en-GB" smtClean="0"/>
              <a:t>27/02/2018</a:t>
            </a:fld>
            <a:endParaRPr lang="en-GB"/>
          </a:p>
        </p:txBody>
      </p:sp>
      <p:sp>
        <p:nvSpPr>
          <p:cNvPr id="5" name="Footer Placeholder 4"/>
          <p:cNvSpPr>
            <a:spLocks noGrp="1"/>
          </p:cNvSpPr>
          <p:nvPr>
            <p:ph type="ftr" sz="quarter" idx="11"/>
          </p:nvPr>
        </p:nvSpPr>
        <p:spPr>
          <a:xfrm>
            <a:off x="1900237" y="5410202"/>
            <a:ext cx="3843665" cy="365125"/>
          </a:xfrm>
        </p:spPr>
        <p:txBody>
          <a:bodyPr/>
          <a:lstStyle/>
          <a:p>
            <a:endParaRPr lang="en-GB"/>
          </a:p>
        </p:txBody>
      </p:sp>
      <p:sp>
        <p:nvSpPr>
          <p:cNvPr id="6" name="Slide Number Placeholder 5"/>
          <p:cNvSpPr>
            <a:spLocks noGrp="1"/>
          </p:cNvSpPr>
          <p:nvPr>
            <p:ph type="sldNum" sz="quarter" idx="12"/>
          </p:nvPr>
        </p:nvSpPr>
        <p:spPr>
          <a:xfrm>
            <a:off x="7915603" y="5410200"/>
            <a:ext cx="578317" cy="365125"/>
          </a:xfrm>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22128523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48642-B45D-4ACD-8672-E8261733767A}" type="datetimeFigureOut">
              <a:rPr lang="en-GB" smtClean="0"/>
              <a:t>27/02/2018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892082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48642-B45D-4ACD-8672-E8261733767A}" type="datetimeFigureOut">
              <a:rPr lang="en-GB" smtClean="0"/>
              <a:t>27/02/2018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219310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48642-B45D-4ACD-8672-E8261733767A}" type="datetimeFigureOut">
              <a:rPr lang="en-GB" smtClean="0"/>
              <a:t>27/02/2018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1FC323-DC9A-41D7-A310-6471C1C70611}" type="slidenum">
              <a:rPr lang="en-GB" smtClean="0"/>
              <a:t>‹#›</a:t>
            </a:fld>
            <a:endParaRPr lang="en-GB"/>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507694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48642-B45D-4ACD-8672-E8261733767A}" type="datetimeFigureOut">
              <a:rPr lang="en-GB" smtClean="0"/>
              <a:t>27/02/2018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1617605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48642-B45D-4ACD-8672-E8261733767A}" type="datetimeFigureOut">
              <a:rPr lang="en-GB" smtClean="0"/>
              <a:t>27/02/2018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1008718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48642-B45D-4ACD-8672-E8261733767A}" type="datetimeFigureOut">
              <a:rPr lang="en-GB" smtClean="0"/>
              <a:t>27/02/2018</a:t>
            </a:fld>
            <a:endParaRPr lang="en-GB"/>
          </a:p>
        </p:txBody>
      </p:sp>
      <p:sp>
        <p:nvSpPr>
          <p:cNvPr id="4" name="Footer Placeholder 3"/>
          <p:cNvSpPr>
            <a:spLocks noGrp="1"/>
          </p:cNvSpPr>
          <p:nvPr>
            <p:ph type="ftr" sz="quarter" idx="11"/>
          </p:nvPr>
        </p:nvSpPr>
        <p:spPr/>
        <p:txBody>
          <a:bodyPr/>
          <a:lstStyle>
            <a:lvl1pPr>
              <a:defRPr cap="all" baseline="0"/>
            </a:lvl1pPr>
          </a:lstStyle>
          <a:p>
            <a:endParaRPr lang="en-GB"/>
          </a:p>
        </p:txBody>
      </p:sp>
      <p:sp>
        <p:nvSpPr>
          <p:cNvPr id="5" name="Slide Number Placeholder 4"/>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3056545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48642-B45D-4ACD-8672-E8261733767A}" type="datetimeFigureOut">
              <a:rPr lang="en-GB" smtClean="0"/>
              <a:t>27/02/2018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216440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48642-B45D-4ACD-8672-E8261733767A}" type="datetimeFigureOut">
              <a:rPr lang="en-GB" smtClean="0"/>
              <a:t>27/02/2018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211103387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8968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EC448642-B45D-4ACD-8672-E8261733767A}" type="datetimeFigureOut">
              <a:rPr lang="en-GB" smtClean="0"/>
              <a:t>27/02/2018</a:t>
            </a:fld>
            <a:endParaRPr lang="en-GB"/>
          </a:p>
        </p:txBody>
      </p:sp>
      <p:sp>
        <p:nvSpPr>
          <p:cNvPr id="50" name="Footer Placeholder 4"/>
          <p:cNvSpPr>
            <a:spLocks noGrp="1"/>
          </p:cNvSpPr>
          <p:nvPr>
            <p:ph type="ftr" sz="quarter" idx="11"/>
          </p:nvPr>
        </p:nvSpPr>
        <p:spPr>
          <a:xfrm>
            <a:off x="856059" y="5883276"/>
            <a:ext cx="4679482" cy="365125"/>
          </a:xfrm>
        </p:spPr>
        <p:txBody>
          <a:bodyPr/>
          <a:lstStyle/>
          <a:p>
            <a:endParaRPr lang="en-GB"/>
          </a:p>
        </p:txBody>
      </p:sp>
      <p:sp>
        <p:nvSpPr>
          <p:cNvPr id="51" name="Slide Number Placeholder 5"/>
          <p:cNvSpPr>
            <a:spLocks noGrp="1"/>
          </p:cNvSpPr>
          <p:nvPr>
            <p:ph type="sldNum" sz="quarter" idx="12"/>
          </p:nvPr>
        </p:nvSpPr>
        <p:spPr>
          <a:xfrm>
            <a:off x="7707241" y="5883275"/>
            <a:ext cx="578317" cy="365125"/>
          </a:xfrm>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1037868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48642-B45D-4ACD-8672-E8261733767A}" type="datetimeFigureOut">
              <a:rPr lang="en-GB" smtClean="0"/>
              <a:t>27/02/2018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94581342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48642-B45D-4ACD-8672-E8261733767A}" type="datetimeFigureOut">
              <a:rPr lang="en-GB" smtClean="0"/>
              <a:t>27/02/2018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2932859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48642-B45D-4ACD-8672-E8261733767A}" type="datetimeFigureOut">
              <a:rPr lang="en-GB" smtClean="0"/>
              <a:t>27/02/2018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106808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48642-B45D-4ACD-8672-E8261733767A}" type="datetimeFigureOut">
              <a:rPr lang="en-GB" smtClean="0"/>
              <a:t>27/02/2018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1641184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48642-B45D-4ACD-8672-E8261733767A}" type="datetimeFigureOut">
              <a:rPr lang="en-GB" smtClean="0"/>
              <a:t>27/02/2018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76684417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48642-B45D-4ACD-8672-E8261733767A}" type="datetimeFigureOut">
              <a:rPr lang="en-GB" smtClean="0"/>
              <a:t>27/02/2018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410749951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48642-B45D-4ACD-8672-E8261733767A}" type="datetimeFigureOut">
              <a:rPr lang="en-GB" smtClean="0"/>
              <a:t>27/02/2018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3013170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48642-B45D-4ACD-8672-E8261733767A}" type="datetimeFigureOut">
              <a:rPr lang="en-GB" smtClean="0"/>
              <a:t>27/02/2018</a:t>
            </a:fld>
            <a:endParaRPr lang="en-GB"/>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1FC323-DC9A-41D7-A310-6471C1C70611}" type="slidenum">
              <a:rPr lang="en-GB" smtClean="0"/>
              <a:t>‹#›</a:t>
            </a:fld>
            <a:endParaRPr lang="en-GB"/>
          </a:p>
        </p:txBody>
      </p:sp>
    </p:spTree>
    <p:extLst>
      <p:ext uri="{BB962C8B-B14F-4D97-AF65-F5344CB8AC3E}">
        <p14:creationId xmlns:p14="http://schemas.microsoft.com/office/powerpoint/2010/main" val="3751468642"/>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660"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28C7-E456-432A-8670-7700DFA1E4AE}"/>
              </a:ext>
            </a:extLst>
          </p:cNvPr>
          <p:cNvSpPr>
            <a:spLocks noGrp="1"/>
          </p:cNvSpPr>
          <p:nvPr>
            <p:ph type="ctrTitle"/>
          </p:nvPr>
        </p:nvSpPr>
        <p:spPr/>
        <p:txBody>
          <a:bodyPr/>
          <a:lstStyle/>
          <a:p>
            <a:r>
              <a:rPr lang="en-GB" dirty="0"/>
              <a:t>UNIT 15 – Object oriented programming</a:t>
            </a:r>
          </a:p>
        </p:txBody>
      </p:sp>
      <p:sp>
        <p:nvSpPr>
          <p:cNvPr id="3" name="Subtitle 2">
            <a:extLst>
              <a:ext uri="{FF2B5EF4-FFF2-40B4-BE49-F238E27FC236}">
                <a16:creationId xmlns:a16="http://schemas.microsoft.com/office/drawing/2014/main" id="{5E4F2BC0-610E-4251-B00E-25289F7446A0}"/>
              </a:ext>
            </a:extLst>
          </p:cNvPr>
          <p:cNvSpPr>
            <a:spLocks noGrp="1"/>
          </p:cNvSpPr>
          <p:nvPr>
            <p:ph type="subTitle" idx="1"/>
          </p:nvPr>
        </p:nvSpPr>
        <p:spPr/>
        <p:txBody>
          <a:bodyPr/>
          <a:lstStyle/>
          <a:p>
            <a:r>
              <a:rPr lang="en-GB" dirty="0"/>
              <a:t>With ben read</a:t>
            </a:r>
          </a:p>
        </p:txBody>
      </p:sp>
    </p:spTree>
    <p:extLst>
      <p:ext uri="{BB962C8B-B14F-4D97-AF65-F5344CB8AC3E}">
        <p14:creationId xmlns:p14="http://schemas.microsoft.com/office/powerpoint/2010/main" val="1791786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628990859"/>
              </p:ext>
            </p:extLst>
          </p:nvPr>
        </p:nvGraphicFramePr>
        <p:xfrm>
          <a:off x="2426059" y="618518"/>
          <a:ext cx="4941313" cy="1862765"/>
        </p:xfrm>
        <a:graphic>
          <a:graphicData uri="http://schemas.openxmlformats.org/drawingml/2006/table">
            <a:tbl>
              <a:tblPr firstRow="1" bandRow="1">
                <a:tableStyleId>{5C22544A-7EE6-4342-B048-85BDC9FD1C3A}</a:tableStyleId>
              </a:tblPr>
              <a:tblGrid>
                <a:gridCol w="4941313">
                  <a:extLst>
                    <a:ext uri="{9D8B030D-6E8A-4147-A177-3AD203B41FA5}">
                      <a16:colId xmlns:a16="http://schemas.microsoft.com/office/drawing/2014/main" val="2976737673"/>
                    </a:ext>
                  </a:extLst>
                </a:gridCol>
              </a:tblGrid>
              <a:tr h="308463">
                <a:tc>
                  <a:txBody>
                    <a:bodyPr/>
                    <a:lstStyle/>
                    <a:p>
                      <a:pPr algn="ctr"/>
                      <a:r>
                        <a:rPr lang="en-GB" sz="1500" dirty="0" smtClean="0"/>
                        <a:t>Shape</a:t>
                      </a:r>
                      <a:endParaRPr lang="en-GB" sz="1500" dirty="0"/>
                    </a:p>
                  </a:txBody>
                  <a:tcPr marL="74120" marR="74120" marT="37059" marB="37059"/>
                </a:tc>
                <a:extLst>
                  <a:ext uri="{0D108BD9-81ED-4DB2-BD59-A6C34878D82A}">
                    <a16:rowId xmlns:a16="http://schemas.microsoft.com/office/drawing/2014/main" val="3315695625"/>
                  </a:ext>
                </a:extLst>
              </a:tr>
              <a:tr h="777151">
                <a:tc>
                  <a:txBody>
                    <a:bodyPr/>
                    <a:lstStyle/>
                    <a:p>
                      <a:r>
                        <a:rPr lang="en-GB" sz="1500" dirty="0" smtClean="0"/>
                        <a:t># </a:t>
                      </a:r>
                      <a:r>
                        <a:rPr lang="en-GB" sz="1500" dirty="0" err="1" smtClean="0"/>
                        <a:t>m_x_position</a:t>
                      </a:r>
                      <a:r>
                        <a:rPr lang="en-GB" sz="1500" baseline="0" dirty="0" smtClean="0"/>
                        <a:t> : </a:t>
                      </a:r>
                      <a:r>
                        <a:rPr lang="en-GB" sz="1500" baseline="0" dirty="0" err="1" smtClean="0"/>
                        <a:t>int</a:t>
                      </a:r>
                      <a:endParaRPr lang="en-GB" sz="1500" baseline="0" dirty="0" smtClean="0"/>
                    </a:p>
                    <a:p>
                      <a:r>
                        <a:rPr lang="en-GB" sz="1500" baseline="0" dirty="0" smtClean="0"/>
                        <a:t># </a:t>
                      </a:r>
                      <a:r>
                        <a:rPr lang="en-GB" sz="1500" baseline="0" dirty="0" err="1" smtClean="0"/>
                        <a:t>m_y_position</a:t>
                      </a:r>
                      <a:r>
                        <a:rPr lang="en-GB" sz="1500" baseline="0" dirty="0" smtClean="0"/>
                        <a:t> : </a:t>
                      </a:r>
                      <a:r>
                        <a:rPr lang="en-GB" sz="1500" baseline="0" dirty="0" err="1" smtClean="0"/>
                        <a:t>int</a:t>
                      </a:r>
                      <a:endParaRPr lang="en-GB" sz="1500" baseline="0" dirty="0" smtClean="0"/>
                    </a:p>
                    <a:p>
                      <a:r>
                        <a:rPr lang="en-GB" sz="1500" baseline="0" dirty="0" smtClean="0"/>
                        <a:t># </a:t>
                      </a:r>
                      <a:r>
                        <a:rPr lang="en-GB" sz="1500" baseline="0" dirty="0" err="1" smtClean="0"/>
                        <a:t>m_colour</a:t>
                      </a:r>
                      <a:r>
                        <a:rPr lang="en-GB" sz="1500" baseline="0" dirty="0" smtClean="0"/>
                        <a:t> : string</a:t>
                      </a:r>
                      <a:endParaRPr lang="en-GB" sz="1500" dirty="0"/>
                    </a:p>
                  </a:txBody>
                  <a:tcPr marL="74120" marR="74120" marT="37059" marB="37059"/>
                </a:tc>
                <a:extLst>
                  <a:ext uri="{0D108BD9-81ED-4DB2-BD59-A6C34878D82A}">
                    <a16:rowId xmlns:a16="http://schemas.microsoft.com/office/drawing/2014/main" val="3116528921"/>
                  </a:ext>
                </a:extLst>
              </a:tr>
              <a:tr h="777151">
                <a:tc>
                  <a:txBody>
                    <a:bodyPr/>
                    <a:lstStyle/>
                    <a:p>
                      <a:r>
                        <a:rPr lang="en-GB" sz="1500" dirty="0" smtClean="0"/>
                        <a:t>+ Shape()</a:t>
                      </a:r>
                    </a:p>
                    <a:p>
                      <a:r>
                        <a:rPr lang="en-GB" sz="1500" dirty="0" smtClean="0"/>
                        <a:t>+ Shape(x</a:t>
                      </a:r>
                      <a:r>
                        <a:rPr lang="en-GB" sz="1500" baseline="0" dirty="0" smtClean="0"/>
                        <a:t>: </a:t>
                      </a:r>
                      <a:r>
                        <a:rPr lang="en-GB" sz="1500" baseline="0" dirty="0" err="1" smtClean="0"/>
                        <a:t>int</a:t>
                      </a:r>
                      <a:r>
                        <a:rPr lang="en-GB" sz="1500" baseline="0" dirty="0" smtClean="0"/>
                        <a:t>, y: </a:t>
                      </a:r>
                      <a:r>
                        <a:rPr lang="en-GB" sz="1500" baseline="0" dirty="0" err="1" smtClean="0"/>
                        <a:t>int</a:t>
                      </a:r>
                      <a:r>
                        <a:rPr lang="en-GB" sz="1500" baseline="0" dirty="0" smtClean="0"/>
                        <a:t>, colour: string)</a:t>
                      </a:r>
                    </a:p>
                    <a:p>
                      <a:r>
                        <a:rPr lang="en-GB" sz="1500" baseline="0" dirty="0" smtClean="0"/>
                        <a:t>+ </a:t>
                      </a:r>
                      <a:r>
                        <a:rPr lang="en-GB" sz="1500" baseline="0" dirty="0" err="1" smtClean="0"/>
                        <a:t>SetPosition</a:t>
                      </a:r>
                      <a:r>
                        <a:rPr lang="en-GB" sz="1500" baseline="0" dirty="0" smtClean="0"/>
                        <a:t>(x: </a:t>
                      </a:r>
                      <a:r>
                        <a:rPr lang="en-GB" sz="1500" baseline="0" dirty="0" err="1" smtClean="0"/>
                        <a:t>int</a:t>
                      </a:r>
                      <a:r>
                        <a:rPr lang="en-GB" sz="1500" baseline="0" dirty="0" smtClean="0"/>
                        <a:t>, y: </a:t>
                      </a:r>
                      <a:r>
                        <a:rPr lang="en-GB" sz="1500" baseline="0" dirty="0" err="1" smtClean="0"/>
                        <a:t>int</a:t>
                      </a:r>
                      <a:r>
                        <a:rPr lang="en-GB" sz="1500" baseline="0" dirty="0" smtClean="0"/>
                        <a:t>): void</a:t>
                      </a:r>
                      <a:endParaRPr lang="en-GB" sz="1500" dirty="0"/>
                    </a:p>
                  </a:txBody>
                  <a:tcPr marL="74120" marR="74120" marT="37059" marB="37059"/>
                </a:tc>
                <a:extLst>
                  <a:ext uri="{0D108BD9-81ED-4DB2-BD59-A6C34878D82A}">
                    <a16:rowId xmlns:a16="http://schemas.microsoft.com/office/drawing/2014/main" val="4192835407"/>
                  </a:ext>
                </a:extLst>
              </a:tr>
            </a:tbl>
          </a:graphicData>
        </a:graphic>
      </p:graphicFrame>
      <p:sp>
        <p:nvSpPr>
          <p:cNvPr id="5" name="Flowchart: Extract 4"/>
          <p:cNvSpPr/>
          <p:nvPr/>
        </p:nvSpPr>
        <p:spPr>
          <a:xfrm>
            <a:off x="2832459" y="2499867"/>
            <a:ext cx="267629" cy="267629"/>
          </a:xfrm>
          <a:prstGeom prst="flowChartExtra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p:cNvCxnSpPr>
            <a:stCxn id="7" idx="0"/>
            <a:endCxn id="5" idx="2"/>
          </p:cNvCxnSpPr>
          <p:nvPr/>
        </p:nvCxnSpPr>
        <p:spPr>
          <a:xfrm flipH="1" flipV="1">
            <a:off x="2966274" y="2767496"/>
            <a:ext cx="10026" cy="764189"/>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3040046184"/>
              </p:ext>
            </p:extLst>
          </p:nvPr>
        </p:nvGraphicFramePr>
        <p:xfrm>
          <a:off x="1469567" y="3531685"/>
          <a:ext cx="3013467" cy="1202400"/>
        </p:xfrm>
        <a:graphic>
          <a:graphicData uri="http://schemas.openxmlformats.org/drawingml/2006/table">
            <a:tbl>
              <a:tblPr firstRow="1" bandRow="1">
                <a:tableStyleId>{5C22544A-7EE6-4342-B048-85BDC9FD1C3A}</a:tableStyleId>
              </a:tblPr>
              <a:tblGrid>
                <a:gridCol w="3013467">
                  <a:extLst>
                    <a:ext uri="{9D8B030D-6E8A-4147-A177-3AD203B41FA5}">
                      <a16:colId xmlns:a16="http://schemas.microsoft.com/office/drawing/2014/main" val="2976737673"/>
                    </a:ext>
                  </a:extLst>
                </a:gridCol>
              </a:tblGrid>
              <a:tr h="192626">
                <a:tc>
                  <a:txBody>
                    <a:bodyPr/>
                    <a:lstStyle/>
                    <a:p>
                      <a:pPr algn="ctr"/>
                      <a:r>
                        <a:rPr lang="en-GB" sz="1000" dirty="0" smtClean="0"/>
                        <a:t>Rectangle</a:t>
                      </a:r>
                      <a:endParaRPr lang="en-GB" sz="1000" dirty="0"/>
                    </a:p>
                  </a:txBody>
                  <a:tcPr marL="45202" marR="45202" marT="22600" marB="22600"/>
                </a:tc>
                <a:extLst>
                  <a:ext uri="{0D108BD9-81ED-4DB2-BD59-A6C34878D82A}">
                    <a16:rowId xmlns:a16="http://schemas.microsoft.com/office/drawing/2014/main" val="3315695625"/>
                  </a:ext>
                </a:extLst>
              </a:tr>
              <a:tr h="340051">
                <a:tc>
                  <a:txBody>
                    <a:bodyPr/>
                    <a:lstStyle/>
                    <a:p>
                      <a:r>
                        <a:rPr lang="en-GB" sz="1000" dirty="0" smtClean="0"/>
                        <a:t>-</a:t>
                      </a:r>
                      <a:r>
                        <a:rPr lang="en-GB" sz="1000" dirty="0" err="1" smtClean="0"/>
                        <a:t>m_width</a:t>
                      </a:r>
                      <a:r>
                        <a:rPr lang="en-GB" sz="1000" baseline="0" dirty="0" smtClean="0"/>
                        <a:t> : </a:t>
                      </a:r>
                      <a:r>
                        <a:rPr lang="en-GB" sz="1000" baseline="0" dirty="0" err="1" smtClean="0"/>
                        <a:t>int</a:t>
                      </a:r>
                      <a:endParaRPr lang="en-GB" sz="1000" baseline="0" dirty="0" smtClean="0"/>
                    </a:p>
                    <a:p>
                      <a:r>
                        <a:rPr lang="en-GB" sz="1000" baseline="0" dirty="0" smtClean="0"/>
                        <a:t>-</a:t>
                      </a:r>
                      <a:r>
                        <a:rPr lang="en-GB" sz="1000" baseline="0" dirty="0" err="1" smtClean="0"/>
                        <a:t>m_height</a:t>
                      </a:r>
                      <a:r>
                        <a:rPr lang="en-GB" sz="1000" baseline="0" dirty="0" smtClean="0"/>
                        <a:t> : </a:t>
                      </a:r>
                      <a:r>
                        <a:rPr lang="en-GB" sz="1000" baseline="0" dirty="0" err="1" smtClean="0"/>
                        <a:t>int</a:t>
                      </a:r>
                      <a:endParaRPr lang="en-GB" sz="1000" baseline="0" dirty="0" smtClean="0"/>
                    </a:p>
                  </a:txBody>
                  <a:tcPr marL="45202" marR="45202" marT="22600" marB="22600"/>
                </a:tc>
                <a:extLst>
                  <a:ext uri="{0D108BD9-81ED-4DB2-BD59-A6C34878D82A}">
                    <a16:rowId xmlns:a16="http://schemas.microsoft.com/office/drawing/2014/main" val="3116528921"/>
                  </a:ext>
                </a:extLst>
              </a:tr>
              <a:tr h="634901">
                <a:tc>
                  <a:txBody>
                    <a:bodyPr/>
                    <a:lstStyle/>
                    <a:p>
                      <a:r>
                        <a:rPr lang="en-GB" sz="1000" dirty="0" smtClean="0"/>
                        <a:t>+Rectangle</a:t>
                      </a:r>
                      <a:r>
                        <a:rPr lang="en-GB" sz="1000" baseline="0" dirty="0" smtClean="0"/>
                        <a:t> (x: </a:t>
                      </a:r>
                      <a:r>
                        <a:rPr lang="en-GB" sz="1000" baseline="0" dirty="0" err="1" smtClean="0"/>
                        <a:t>int</a:t>
                      </a:r>
                      <a:r>
                        <a:rPr lang="en-GB" sz="1000" baseline="0" dirty="0" smtClean="0"/>
                        <a:t>, y: </a:t>
                      </a:r>
                      <a:r>
                        <a:rPr lang="en-GB" sz="1000" baseline="0" dirty="0" err="1" smtClean="0"/>
                        <a:t>int</a:t>
                      </a:r>
                      <a:r>
                        <a:rPr lang="en-GB" sz="1000" baseline="0" dirty="0" smtClean="0"/>
                        <a:t>, w: </a:t>
                      </a:r>
                      <a:r>
                        <a:rPr lang="en-GB" sz="1000" baseline="0" dirty="0" err="1" smtClean="0"/>
                        <a:t>int</a:t>
                      </a:r>
                      <a:r>
                        <a:rPr lang="en-GB" sz="1000" baseline="0" dirty="0" smtClean="0"/>
                        <a:t>, h: </a:t>
                      </a:r>
                      <a:r>
                        <a:rPr lang="en-GB" sz="1000" baseline="0" dirty="0" err="1" smtClean="0"/>
                        <a:t>int</a:t>
                      </a:r>
                      <a:r>
                        <a:rPr lang="en-GB" sz="1000" baseline="0" dirty="0" smtClean="0"/>
                        <a:t>, c: string)</a:t>
                      </a:r>
                    </a:p>
                    <a:p>
                      <a:r>
                        <a:rPr lang="en-GB" sz="1000" baseline="0" dirty="0" smtClean="0"/>
                        <a:t>+</a:t>
                      </a:r>
                      <a:r>
                        <a:rPr lang="en-GB" sz="1000" baseline="0" dirty="0" err="1" smtClean="0"/>
                        <a:t>SetHeight</a:t>
                      </a:r>
                      <a:r>
                        <a:rPr lang="en-GB" sz="1000" baseline="0" dirty="0" smtClean="0"/>
                        <a:t> (height: </a:t>
                      </a:r>
                      <a:r>
                        <a:rPr lang="en-GB" sz="1000" baseline="0" dirty="0" err="1" smtClean="0"/>
                        <a:t>int</a:t>
                      </a:r>
                      <a:r>
                        <a:rPr lang="en-GB" sz="1000" baseline="0" dirty="0" smtClean="0"/>
                        <a:t>) : void</a:t>
                      </a:r>
                    </a:p>
                    <a:p>
                      <a:r>
                        <a:rPr lang="en-GB" sz="1000" baseline="0" dirty="0" smtClean="0"/>
                        <a:t>+</a:t>
                      </a:r>
                      <a:r>
                        <a:rPr lang="en-GB" sz="1000" baseline="0" dirty="0" err="1" smtClean="0"/>
                        <a:t>SetWidth</a:t>
                      </a:r>
                      <a:r>
                        <a:rPr lang="en-GB" sz="1000" baseline="0" dirty="0" smtClean="0"/>
                        <a:t> (width: </a:t>
                      </a:r>
                      <a:r>
                        <a:rPr lang="en-GB" sz="1000" baseline="0" dirty="0" err="1" smtClean="0"/>
                        <a:t>int</a:t>
                      </a:r>
                      <a:r>
                        <a:rPr lang="en-GB" sz="1000" baseline="0" dirty="0" smtClean="0"/>
                        <a:t>) : void</a:t>
                      </a:r>
                    </a:p>
                    <a:p>
                      <a:r>
                        <a:rPr lang="en-GB" sz="1000" baseline="0" dirty="0" smtClean="0"/>
                        <a:t>+</a:t>
                      </a:r>
                      <a:r>
                        <a:rPr lang="en-GB" sz="1000" baseline="0" dirty="0" err="1" smtClean="0"/>
                        <a:t>DisplayArea</a:t>
                      </a:r>
                      <a:r>
                        <a:rPr lang="en-GB" sz="1000" baseline="0" dirty="0" smtClean="0"/>
                        <a:t>() : void</a:t>
                      </a:r>
                      <a:endParaRPr lang="en-GB" sz="1000" dirty="0"/>
                    </a:p>
                  </a:txBody>
                  <a:tcPr marL="45202" marR="45202" marT="22600" marB="22600"/>
                </a:tc>
                <a:extLst>
                  <a:ext uri="{0D108BD9-81ED-4DB2-BD59-A6C34878D82A}">
                    <a16:rowId xmlns:a16="http://schemas.microsoft.com/office/drawing/2014/main" val="4192835407"/>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946251730"/>
              </p:ext>
            </p:extLst>
          </p:nvPr>
        </p:nvGraphicFramePr>
        <p:xfrm>
          <a:off x="3869545" y="4886485"/>
          <a:ext cx="5109951" cy="1400015"/>
        </p:xfrm>
        <a:graphic>
          <a:graphicData uri="http://schemas.openxmlformats.org/drawingml/2006/table">
            <a:tbl>
              <a:tblPr firstRow="1" bandRow="1">
                <a:tableStyleId>{5C22544A-7EE6-4342-B048-85BDC9FD1C3A}</a:tableStyleId>
              </a:tblPr>
              <a:tblGrid>
                <a:gridCol w="5109951">
                  <a:extLst>
                    <a:ext uri="{9D8B030D-6E8A-4147-A177-3AD203B41FA5}">
                      <a16:colId xmlns:a16="http://schemas.microsoft.com/office/drawing/2014/main" val="2976737673"/>
                    </a:ext>
                  </a:extLst>
                </a:gridCol>
              </a:tblGrid>
              <a:tr h="272920">
                <a:tc>
                  <a:txBody>
                    <a:bodyPr/>
                    <a:lstStyle/>
                    <a:p>
                      <a:pPr algn="ctr"/>
                      <a:r>
                        <a:rPr lang="en-GB" sz="1200" dirty="0" smtClean="0"/>
                        <a:t>Circle</a:t>
                      </a:r>
                      <a:endParaRPr lang="en-GB" sz="1200" dirty="0"/>
                    </a:p>
                  </a:txBody>
                  <a:tcPr marL="60670" marR="60670" marT="30334" marB="30334"/>
                </a:tc>
                <a:extLst>
                  <a:ext uri="{0D108BD9-81ED-4DB2-BD59-A6C34878D82A}">
                    <a16:rowId xmlns:a16="http://schemas.microsoft.com/office/drawing/2014/main" val="3315695625"/>
                  </a:ext>
                </a:extLst>
              </a:tr>
              <a:tr h="249812">
                <a:tc>
                  <a:txBody>
                    <a:bodyPr/>
                    <a:lstStyle/>
                    <a:p>
                      <a:r>
                        <a:rPr lang="en-GB" sz="1200" dirty="0" smtClean="0"/>
                        <a:t>-</a:t>
                      </a:r>
                      <a:r>
                        <a:rPr lang="en-GB" sz="1200" dirty="0" err="1" smtClean="0"/>
                        <a:t>m_radius</a:t>
                      </a:r>
                      <a:r>
                        <a:rPr lang="en-GB" sz="1200" baseline="0" dirty="0" smtClean="0"/>
                        <a:t> </a:t>
                      </a:r>
                      <a:r>
                        <a:rPr lang="en-GB" sz="1200" baseline="0" dirty="0" smtClean="0"/>
                        <a:t>: </a:t>
                      </a:r>
                      <a:r>
                        <a:rPr lang="en-GB" sz="1200" baseline="0" dirty="0" err="1" smtClean="0"/>
                        <a:t>int</a:t>
                      </a:r>
                      <a:endParaRPr lang="en-GB" sz="1200" baseline="0" dirty="0" smtClean="0"/>
                    </a:p>
                  </a:txBody>
                  <a:tcPr marL="60670" marR="60670" marT="30334" marB="30334"/>
                </a:tc>
                <a:extLst>
                  <a:ext uri="{0D108BD9-81ED-4DB2-BD59-A6C34878D82A}">
                    <a16:rowId xmlns:a16="http://schemas.microsoft.com/office/drawing/2014/main" val="3116528921"/>
                  </a:ext>
                </a:extLst>
              </a:tr>
              <a:tr h="877283">
                <a:tc>
                  <a:txBody>
                    <a:bodyPr/>
                    <a:lstStyle/>
                    <a:p>
                      <a:r>
                        <a:rPr lang="en-GB" sz="1200" dirty="0" smtClean="0"/>
                        <a:t>+Circle</a:t>
                      </a:r>
                      <a:r>
                        <a:rPr lang="en-GB" sz="1200" baseline="0" dirty="0" smtClean="0"/>
                        <a:t> </a:t>
                      </a:r>
                      <a:r>
                        <a:rPr lang="en-GB" sz="1200" baseline="0" dirty="0" smtClean="0"/>
                        <a:t>(x: </a:t>
                      </a:r>
                      <a:r>
                        <a:rPr lang="en-GB" sz="1200" baseline="0" dirty="0" err="1" smtClean="0"/>
                        <a:t>int</a:t>
                      </a:r>
                      <a:r>
                        <a:rPr lang="en-GB" sz="1200" baseline="0" dirty="0" smtClean="0"/>
                        <a:t>, y: </a:t>
                      </a:r>
                      <a:r>
                        <a:rPr lang="en-GB" sz="1200" baseline="0" dirty="0" err="1" smtClean="0"/>
                        <a:t>int</a:t>
                      </a:r>
                      <a:r>
                        <a:rPr lang="en-GB" sz="1200" baseline="0" dirty="0" smtClean="0"/>
                        <a:t>, </a:t>
                      </a:r>
                      <a:r>
                        <a:rPr lang="en-GB" sz="1200" baseline="0" dirty="0" smtClean="0"/>
                        <a:t>r: </a:t>
                      </a:r>
                      <a:r>
                        <a:rPr lang="en-GB" sz="1200" baseline="0" dirty="0" err="1" smtClean="0"/>
                        <a:t>int</a:t>
                      </a:r>
                      <a:r>
                        <a:rPr lang="en-GB" sz="1200" baseline="0" dirty="0" smtClean="0"/>
                        <a:t>, </a:t>
                      </a:r>
                      <a:r>
                        <a:rPr lang="en-GB" sz="1200" baseline="0" dirty="0" smtClean="0"/>
                        <a:t>c</a:t>
                      </a:r>
                      <a:r>
                        <a:rPr lang="en-GB" sz="1200" baseline="0" dirty="0" smtClean="0"/>
                        <a:t>: string)</a:t>
                      </a:r>
                    </a:p>
                    <a:p>
                      <a:r>
                        <a:rPr lang="en-GB" sz="1200" baseline="0" dirty="0" smtClean="0"/>
                        <a:t>+</a:t>
                      </a:r>
                      <a:r>
                        <a:rPr lang="en-GB" sz="1200" baseline="0" dirty="0" err="1" smtClean="0"/>
                        <a:t>SetRadius</a:t>
                      </a:r>
                      <a:r>
                        <a:rPr lang="en-GB" sz="1200" baseline="0" dirty="0" smtClean="0"/>
                        <a:t> (radius: </a:t>
                      </a:r>
                      <a:r>
                        <a:rPr lang="en-GB" sz="1200" baseline="0" dirty="0" err="1" smtClean="0"/>
                        <a:t>int</a:t>
                      </a:r>
                      <a:r>
                        <a:rPr lang="en-GB" sz="1200" baseline="0" dirty="0" smtClean="0"/>
                        <a:t>) : void</a:t>
                      </a:r>
                    </a:p>
                    <a:p>
                      <a:r>
                        <a:rPr lang="en-GB" sz="1200" baseline="0" dirty="0" smtClean="0"/>
                        <a:t>+</a:t>
                      </a:r>
                      <a:r>
                        <a:rPr lang="en-GB" sz="1200" baseline="0" dirty="0" err="1" smtClean="0"/>
                        <a:t>DisplayArea</a:t>
                      </a:r>
                      <a:r>
                        <a:rPr lang="en-GB" sz="1200" baseline="0" dirty="0" smtClean="0"/>
                        <a:t>() : void</a:t>
                      </a:r>
                      <a:endParaRPr lang="en-GB" sz="1200" dirty="0"/>
                    </a:p>
                  </a:txBody>
                  <a:tcPr marL="60670" marR="60670" marT="30334" marB="30334"/>
                </a:tc>
                <a:extLst>
                  <a:ext uri="{0D108BD9-81ED-4DB2-BD59-A6C34878D82A}">
                    <a16:rowId xmlns:a16="http://schemas.microsoft.com/office/drawing/2014/main" val="4192835407"/>
                  </a:ext>
                </a:extLst>
              </a:tr>
            </a:tbl>
          </a:graphicData>
        </a:graphic>
      </p:graphicFrame>
      <p:sp>
        <p:nvSpPr>
          <p:cNvPr id="18" name="Flowchart: Extract 17"/>
          <p:cNvSpPr/>
          <p:nvPr/>
        </p:nvSpPr>
        <p:spPr>
          <a:xfrm>
            <a:off x="6290705" y="2499867"/>
            <a:ext cx="267629" cy="267629"/>
          </a:xfrm>
          <a:prstGeom prst="flowChartExtra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Connector 18"/>
          <p:cNvCxnSpPr>
            <a:stCxn id="17" idx="0"/>
            <a:endCxn id="18" idx="2"/>
          </p:cNvCxnSpPr>
          <p:nvPr/>
        </p:nvCxnSpPr>
        <p:spPr>
          <a:xfrm flipV="1">
            <a:off x="6424520" y="2767496"/>
            <a:ext cx="0" cy="211898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756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Designing inheritance</a:t>
            </a:r>
            <a:endParaRPr lang="en-GB" dirty="0"/>
          </a:p>
        </p:txBody>
      </p:sp>
      <p:sp>
        <p:nvSpPr>
          <p:cNvPr id="3" name="Content Placeholder 2"/>
          <p:cNvSpPr>
            <a:spLocks noGrp="1"/>
          </p:cNvSpPr>
          <p:nvPr>
            <p:ph idx="1"/>
          </p:nvPr>
        </p:nvSpPr>
        <p:spPr>
          <a:xfrm>
            <a:off x="856060" y="2249486"/>
            <a:ext cx="7429499" cy="4418013"/>
          </a:xfrm>
        </p:spPr>
        <p:txBody>
          <a:bodyPr>
            <a:normAutofit/>
          </a:bodyPr>
          <a:lstStyle/>
          <a:p>
            <a:r>
              <a:rPr lang="en-GB" sz="1800" dirty="0" smtClean="0"/>
              <a:t>The circle Class in the previous slide has inherited all the attributes and methods of the Shape class, but has unique and specialised data for its radius and the method to calculate its area.</a:t>
            </a:r>
          </a:p>
          <a:p>
            <a:r>
              <a:rPr lang="en-GB" sz="1800" dirty="0" smtClean="0"/>
              <a:t>Both Rectangle and Circle share the common elements of the super class while retaining their own specialisms within their sub class</a:t>
            </a:r>
          </a:p>
          <a:p>
            <a:r>
              <a:rPr lang="en-GB" sz="1800" dirty="0" smtClean="0"/>
              <a:t>Note that the </a:t>
            </a:r>
            <a:r>
              <a:rPr lang="en-GB" sz="1800" dirty="0" err="1" smtClean="0"/>
              <a:t>DisplayArea</a:t>
            </a:r>
            <a:r>
              <a:rPr lang="en-GB" sz="1800" dirty="0" smtClean="0"/>
              <a:t>() method has exactly the same name as the Rectangle version</a:t>
            </a:r>
          </a:p>
          <a:p>
            <a:r>
              <a:rPr lang="en-GB" sz="1800" dirty="0" smtClean="0"/>
              <a:t>If you were to create a Square </a:t>
            </a:r>
            <a:r>
              <a:rPr lang="en-GB" sz="1800" dirty="0"/>
              <a:t>c</a:t>
            </a:r>
            <a:r>
              <a:rPr lang="en-GB" sz="1800" dirty="0" smtClean="0"/>
              <a:t>lass from Rectangle with its own </a:t>
            </a:r>
            <a:r>
              <a:rPr lang="en-GB" sz="1800" dirty="0" err="1" smtClean="0"/>
              <a:t>DisplayArea</a:t>
            </a:r>
            <a:r>
              <a:rPr lang="en-GB" sz="1800" dirty="0" smtClean="0"/>
              <a:t>() method then this would lead to method </a:t>
            </a:r>
            <a:r>
              <a:rPr lang="en-GB" sz="1800" b="1" dirty="0" smtClean="0"/>
              <a:t>overriding</a:t>
            </a:r>
            <a:r>
              <a:rPr lang="en-GB" sz="1800" dirty="0" smtClean="0"/>
              <a:t>.  This will be covered in the next tutorial.</a:t>
            </a:r>
            <a:endParaRPr lang="en-GB" sz="1800" b="1" dirty="0"/>
          </a:p>
        </p:txBody>
      </p:sp>
    </p:spTree>
    <p:extLst>
      <p:ext uri="{BB962C8B-B14F-4D97-AF65-F5344CB8AC3E}">
        <p14:creationId xmlns:p14="http://schemas.microsoft.com/office/powerpoint/2010/main" val="237923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2D66-2853-4376-B193-AC73EA8F7802}"/>
              </a:ext>
            </a:extLst>
          </p:cNvPr>
          <p:cNvSpPr>
            <a:spLocks noGrp="1"/>
          </p:cNvSpPr>
          <p:nvPr>
            <p:ph type="title"/>
          </p:nvPr>
        </p:nvSpPr>
        <p:spPr/>
        <p:txBody>
          <a:bodyPr/>
          <a:lstStyle/>
          <a:p>
            <a:r>
              <a:rPr lang="en-GB" dirty="0"/>
              <a:t>Aims &amp; objectives</a:t>
            </a:r>
          </a:p>
        </p:txBody>
      </p:sp>
      <p:sp>
        <p:nvSpPr>
          <p:cNvPr id="3" name="Content Placeholder 2">
            <a:extLst>
              <a:ext uri="{FF2B5EF4-FFF2-40B4-BE49-F238E27FC236}">
                <a16:creationId xmlns:a16="http://schemas.microsoft.com/office/drawing/2014/main" id="{6E27DEBE-8B5D-4E64-9A6E-5A85B59267A7}"/>
              </a:ext>
            </a:extLst>
          </p:cNvPr>
          <p:cNvSpPr>
            <a:spLocks noGrp="1"/>
          </p:cNvSpPr>
          <p:nvPr>
            <p:ph idx="1"/>
          </p:nvPr>
        </p:nvSpPr>
        <p:spPr/>
        <p:txBody>
          <a:bodyPr/>
          <a:lstStyle/>
          <a:p>
            <a:pPr marL="214313" indent="-214313"/>
            <a:r>
              <a:rPr lang="en-GB" dirty="0" smtClean="0"/>
              <a:t>Consider the uses for Inheritance in Object Oriented Programming</a:t>
            </a:r>
          </a:p>
          <a:p>
            <a:pPr marL="214313" indent="-214313"/>
            <a:r>
              <a:rPr lang="en-GB" dirty="0" smtClean="0"/>
              <a:t>Analyse code examples of Inheritance</a:t>
            </a:r>
            <a:endParaRPr lang="en-GB" dirty="0"/>
          </a:p>
          <a:p>
            <a:pPr marL="214313" indent="-214313"/>
            <a:r>
              <a:rPr lang="en-GB" dirty="0"/>
              <a:t>Review the week’s techniques via a self-paced tutorial</a:t>
            </a:r>
          </a:p>
        </p:txBody>
      </p:sp>
    </p:spTree>
    <p:extLst>
      <p:ext uri="{BB962C8B-B14F-4D97-AF65-F5344CB8AC3E}">
        <p14:creationId xmlns:p14="http://schemas.microsoft.com/office/powerpoint/2010/main" val="2924450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inheritance</a:t>
            </a:r>
            <a:endParaRPr lang="en-GB" dirty="0"/>
          </a:p>
        </p:txBody>
      </p:sp>
      <p:sp>
        <p:nvSpPr>
          <p:cNvPr id="3" name="Content Placeholder 2"/>
          <p:cNvSpPr>
            <a:spLocks noGrp="1"/>
          </p:cNvSpPr>
          <p:nvPr>
            <p:ph idx="1"/>
          </p:nvPr>
        </p:nvSpPr>
        <p:spPr>
          <a:xfrm>
            <a:off x="856060" y="2249487"/>
            <a:ext cx="7429499" cy="4362328"/>
          </a:xfrm>
        </p:spPr>
        <p:txBody>
          <a:bodyPr>
            <a:normAutofit lnSpcReduction="10000"/>
          </a:bodyPr>
          <a:lstStyle/>
          <a:p>
            <a:pPr marL="0" indent="0">
              <a:buNone/>
            </a:pPr>
            <a:r>
              <a:rPr lang="en-GB" sz="1800" dirty="0" smtClean="0"/>
              <a:t>In the previous lesson we discussed the concept of Class Association which allowed the construction of complex classes by combining parent and child attributes/methods via two types of relationship – Composite and Aggregate.</a:t>
            </a:r>
          </a:p>
          <a:p>
            <a:pPr>
              <a:spcBef>
                <a:spcPts val="3000"/>
              </a:spcBef>
            </a:pPr>
            <a:r>
              <a:rPr lang="en-GB" sz="1800" dirty="0" smtClean="0"/>
              <a:t>Composition: Parent </a:t>
            </a:r>
            <a:r>
              <a:rPr lang="en-GB" sz="1800" b="1" dirty="0" smtClean="0"/>
              <a:t>CONTAINS</a:t>
            </a:r>
            <a:r>
              <a:rPr lang="en-GB" sz="1800" dirty="0" smtClean="0"/>
              <a:t> the child and the child is </a:t>
            </a:r>
            <a:r>
              <a:rPr lang="en-GB" sz="1800" b="1" dirty="0" smtClean="0"/>
              <a:t>PART OF</a:t>
            </a:r>
            <a:r>
              <a:rPr lang="en-GB" sz="1800" dirty="0" smtClean="0"/>
              <a:t> the parent</a:t>
            </a:r>
          </a:p>
          <a:p>
            <a:r>
              <a:rPr lang="en-GB" sz="1800" dirty="0" smtClean="0"/>
              <a:t>Aggregation: Parent </a:t>
            </a:r>
            <a:r>
              <a:rPr lang="en-GB" sz="1800" b="1" dirty="0" smtClean="0"/>
              <a:t>REFERS TO</a:t>
            </a:r>
            <a:r>
              <a:rPr lang="en-GB" sz="1800" dirty="0" smtClean="0"/>
              <a:t> the child and the child is </a:t>
            </a:r>
            <a:r>
              <a:rPr lang="en-GB" sz="1800" b="1" dirty="0" smtClean="0"/>
              <a:t>LINKED TO </a:t>
            </a:r>
            <a:r>
              <a:rPr lang="en-GB" sz="1800" dirty="0" smtClean="0"/>
              <a:t>the parent</a:t>
            </a:r>
            <a:endParaRPr lang="en-GB" sz="1800" dirty="0"/>
          </a:p>
          <a:p>
            <a:pPr marL="0" indent="0">
              <a:spcBef>
                <a:spcPts val="3000"/>
              </a:spcBef>
              <a:buNone/>
            </a:pPr>
            <a:r>
              <a:rPr lang="en-GB" sz="1800" dirty="0" smtClean="0"/>
              <a:t>However, there is another method for combining classes called Inheritance.  This occurs when one class </a:t>
            </a:r>
            <a:r>
              <a:rPr lang="en-GB" sz="1800" b="1" dirty="0" smtClean="0"/>
              <a:t>IS A </a:t>
            </a:r>
            <a:r>
              <a:rPr lang="en-GB" sz="1800" dirty="0" smtClean="0"/>
              <a:t>form of its parent class, e.g. a Fish </a:t>
            </a:r>
            <a:r>
              <a:rPr lang="en-GB" sz="1800" b="1" dirty="0" smtClean="0"/>
              <a:t>IS A </a:t>
            </a:r>
            <a:r>
              <a:rPr lang="en-GB" sz="1800" dirty="0" smtClean="0"/>
              <a:t>form of Animal</a:t>
            </a:r>
            <a:r>
              <a:rPr lang="en-GB" sz="1800" b="1" dirty="0" smtClean="0"/>
              <a:t>, </a:t>
            </a:r>
            <a:r>
              <a:rPr lang="en-GB" sz="1800" dirty="0" smtClean="0"/>
              <a:t>therefore a Fish class could </a:t>
            </a:r>
            <a:r>
              <a:rPr lang="en-GB" sz="1800" b="1" dirty="0" smtClean="0"/>
              <a:t>INHERIT</a:t>
            </a:r>
            <a:r>
              <a:rPr lang="en-GB" sz="1800" dirty="0" smtClean="0"/>
              <a:t> the attributes of an Animal parent class.</a:t>
            </a:r>
            <a:endParaRPr lang="en-GB" sz="1800" dirty="0"/>
          </a:p>
        </p:txBody>
      </p:sp>
    </p:spTree>
    <p:extLst>
      <p:ext uri="{BB962C8B-B14F-4D97-AF65-F5344CB8AC3E}">
        <p14:creationId xmlns:p14="http://schemas.microsoft.com/office/powerpoint/2010/main" val="3306203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inheritance</a:t>
            </a:r>
            <a:endParaRPr lang="en-GB" dirty="0"/>
          </a:p>
        </p:txBody>
      </p:sp>
      <p:sp>
        <p:nvSpPr>
          <p:cNvPr id="3" name="Content Placeholder 2"/>
          <p:cNvSpPr>
            <a:spLocks noGrp="1"/>
          </p:cNvSpPr>
          <p:nvPr>
            <p:ph idx="1"/>
          </p:nvPr>
        </p:nvSpPr>
        <p:spPr>
          <a:xfrm>
            <a:off x="856060" y="2249487"/>
            <a:ext cx="7429499" cy="4362328"/>
          </a:xfrm>
        </p:spPr>
        <p:txBody>
          <a:bodyPr>
            <a:normAutofit/>
          </a:bodyPr>
          <a:lstStyle/>
          <a:p>
            <a:r>
              <a:rPr lang="en-GB" sz="2000" dirty="0" smtClean="0"/>
              <a:t>Inheritance allows the extension of existing classes to create new ones</a:t>
            </a:r>
          </a:p>
          <a:p>
            <a:r>
              <a:rPr lang="en-GB" sz="2000" dirty="0" smtClean="0"/>
              <a:t>The new class contains all of the parent’s attributes and methods plus any additional ones that are required for its specialism</a:t>
            </a:r>
          </a:p>
          <a:p>
            <a:r>
              <a:rPr lang="en-GB" sz="2000" dirty="0" smtClean="0"/>
              <a:t>This creates a hierarchy, with the classes at the top being relatively non-specific, and the ones below becoming increasingly more specialised</a:t>
            </a:r>
          </a:p>
          <a:p>
            <a:r>
              <a:rPr lang="en-GB" sz="2000" dirty="0" smtClean="0"/>
              <a:t>This allows code re-use, due to the child classes inheriting everything from their parents, almost like a family tree</a:t>
            </a:r>
          </a:p>
          <a:p>
            <a:r>
              <a:rPr lang="en-GB" sz="2000" dirty="0" smtClean="0"/>
              <a:t>It also allows the use of Polymorphism, which will be discussed in the next lesson</a:t>
            </a:r>
            <a:endParaRPr lang="en-GB" sz="2000" dirty="0"/>
          </a:p>
        </p:txBody>
      </p:sp>
    </p:spTree>
    <p:extLst>
      <p:ext uri="{BB962C8B-B14F-4D97-AF65-F5344CB8AC3E}">
        <p14:creationId xmlns:p14="http://schemas.microsoft.com/office/powerpoint/2010/main" val="887203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inheritance</a:t>
            </a:r>
            <a:endParaRPr lang="en-GB" dirty="0"/>
          </a:p>
        </p:txBody>
      </p:sp>
      <p:sp>
        <p:nvSpPr>
          <p:cNvPr id="3" name="Content Placeholder 2"/>
          <p:cNvSpPr>
            <a:spLocks noGrp="1"/>
          </p:cNvSpPr>
          <p:nvPr>
            <p:ph idx="1"/>
          </p:nvPr>
        </p:nvSpPr>
        <p:spPr>
          <a:xfrm>
            <a:off x="856060" y="2249487"/>
            <a:ext cx="7429499" cy="4362328"/>
          </a:xfrm>
        </p:spPr>
        <p:txBody>
          <a:bodyPr>
            <a:normAutofit lnSpcReduction="10000"/>
          </a:bodyPr>
          <a:lstStyle/>
          <a:p>
            <a:r>
              <a:rPr lang="en-GB" sz="2200" dirty="0" smtClean="0"/>
              <a:t>Inheritance simply means making a new class from an old one</a:t>
            </a:r>
          </a:p>
          <a:p>
            <a:r>
              <a:rPr lang="en-GB" sz="2200" dirty="0" smtClean="0"/>
              <a:t>The new class inherits all the parent classes’ encapsulated properties and usually extends and/or specialises via additional attributes and methods</a:t>
            </a:r>
          </a:p>
          <a:p>
            <a:r>
              <a:rPr lang="en-GB" sz="2200" dirty="0" smtClean="0"/>
              <a:t>The original parent class is otherwise known as the </a:t>
            </a:r>
            <a:r>
              <a:rPr lang="en-GB" sz="2200" b="1" dirty="0" smtClean="0"/>
              <a:t>SUPER</a:t>
            </a:r>
            <a:r>
              <a:rPr lang="en-GB" sz="2200" dirty="0" smtClean="0"/>
              <a:t> class or </a:t>
            </a:r>
            <a:r>
              <a:rPr lang="en-GB" sz="2200" b="1" dirty="0" smtClean="0"/>
              <a:t>BASE</a:t>
            </a:r>
            <a:r>
              <a:rPr lang="en-GB" sz="2200" dirty="0" smtClean="0"/>
              <a:t> class</a:t>
            </a:r>
          </a:p>
          <a:p>
            <a:r>
              <a:rPr lang="en-GB" sz="2200" dirty="0" smtClean="0"/>
              <a:t>The child classes are known as </a:t>
            </a:r>
            <a:r>
              <a:rPr lang="en-GB" sz="2200" b="1" dirty="0" smtClean="0"/>
              <a:t>DERIVED</a:t>
            </a:r>
            <a:r>
              <a:rPr lang="en-GB" sz="2200" dirty="0" smtClean="0"/>
              <a:t> classes or </a:t>
            </a:r>
            <a:r>
              <a:rPr lang="en-GB" sz="2200" b="1" dirty="0" smtClean="0"/>
              <a:t>SUB</a:t>
            </a:r>
            <a:r>
              <a:rPr lang="en-GB" sz="2200" dirty="0" smtClean="0"/>
              <a:t> classes</a:t>
            </a:r>
          </a:p>
          <a:p>
            <a:r>
              <a:rPr lang="en-GB" sz="2200" dirty="0" smtClean="0"/>
              <a:t>Newly created classes can be based on sub classes, meaning they inherit all the data from each sub class above them, as well as  the super class</a:t>
            </a:r>
          </a:p>
          <a:p>
            <a:endParaRPr lang="en-GB" sz="2000" dirty="0" smtClean="0"/>
          </a:p>
          <a:p>
            <a:endParaRPr lang="en-GB" sz="2000" dirty="0"/>
          </a:p>
        </p:txBody>
      </p:sp>
    </p:spTree>
    <p:extLst>
      <p:ext uri="{BB962C8B-B14F-4D97-AF65-F5344CB8AC3E}">
        <p14:creationId xmlns:p14="http://schemas.microsoft.com/office/powerpoint/2010/main" val="2004980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DESIGNING inheritance</a:t>
            </a:r>
            <a:endParaRPr lang="en-GB" dirty="0"/>
          </a:p>
        </p:txBody>
      </p:sp>
      <p:sp>
        <p:nvSpPr>
          <p:cNvPr id="3" name="Content Placeholder 2"/>
          <p:cNvSpPr>
            <a:spLocks noGrp="1"/>
          </p:cNvSpPr>
          <p:nvPr>
            <p:ph idx="1"/>
          </p:nvPr>
        </p:nvSpPr>
        <p:spPr>
          <a:xfrm>
            <a:off x="856060" y="2249487"/>
            <a:ext cx="7429499" cy="4362328"/>
          </a:xfrm>
        </p:spPr>
        <p:txBody>
          <a:bodyPr>
            <a:normAutofit/>
          </a:bodyPr>
          <a:lstStyle/>
          <a:p>
            <a:r>
              <a:rPr lang="en-GB" sz="2000" dirty="0" smtClean="0"/>
              <a:t>When designing a set of classes which will use inheritance you begin with a GENERAL class which has a set of attributes and methods which can be applied to MANY different sorts of classes</a:t>
            </a:r>
          </a:p>
          <a:p>
            <a:r>
              <a:rPr lang="en-GB" sz="2000" dirty="0" smtClean="0"/>
              <a:t>New classes are derived from this super class and added to in order to extend upon the data and/or create a specialist class</a:t>
            </a:r>
          </a:p>
          <a:p>
            <a:r>
              <a:rPr lang="en-GB" sz="2000" dirty="0" smtClean="0"/>
              <a:t>When creating a super class you should consider what common properties and operations are required for all of its sub classes</a:t>
            </a:r>
          </a:p>
          <a:p>
            <a:endParaRPr lang="en-GB" sz="2000" dirty="0"/>
          </a:p>
        </p:txBody>
      </p:sp>
    </p:spTree>
    <p:extLst>
      <p:ext uri="{BB962C8B-B14F-4D97-AF65-F5344CB8AC3E}">
        <p14:creationId xmlns:p14="http://schemas.microsoft.com/office/powerpoint/2010/main" val="375382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DESIGNING inheritance</a:t>
            </a:r>
            <a:endParaRPr lang="en-GB" dirty="0"/>
          </a:p>
        </p:txBody>
      </p:sp>
      <p:sp>
        <p:nvSpPr>
          <p:cNvPr id="3" name="Content Placeholder 2"/>
          <p:cNvSpPr>
            <a:spLocks noGrp="1"/>
          </p:cNvSpPr>
          <p:nvPr>
            <p:ph idx="1"/>
          </p:nvPr>
        </p:nvSpPr>
        <p:spPr>
          <a:xfrm>
            <a:off x="856060" y="1906859"/>
            <a:ext cx="7429499" cy="4850780"/>
          </a:xfrm>
        </p:spPr>
        <p:txBody>
          <a:bodyPr>
            <a:normAutofit fontScale="92500" lnSpcReduction="10000"/>
          </a:bodyPr>
          <a:lstStyle/>
          <a:p>
            <a:pPr marL="0" indent="0">
              <a:buNone/>
            </a:pPr>
            <a:r>
              <a:rPr lang="en-GB" sz="2000" dirty="0" smtClean="0"/>
              <a:t>Consider a class which will use inheritance to represent any form of 2D shape, e.g. square, triangle, circle, etc.</a:t>
            </a:r>
          </a:p>
          <a:p>
            <a:pPr marL="0" indent="0">
              <a:buNone/>
            </a:pPr>
            <a:r>
              <a:rPr lang="en-GB" sz="2000" dirty="0" smtClean="0"/>
              <a:t>It should contain attributes and methods which are useful in representing and manipulating any kind of shape, e.g.</a:t>
            </a:r>
          </a:p>
          <a:p>
            <a:pPr marL="0" indent="0">
              <a:buNone/>
            </a:pPr>
            <a:endParaRPr lang="en-GB" sz="2000" dirty="0"/>
          </a:p>
          <a:p>
            <a:pPr marL="0" indent="0">
              <a:buNone/>
            </a:pPr>
            <a:endParaRPr lang="en-GB" sz="2000" dirty="0" smtClean="0"/>
          </a:p>
          <a:p>
            <a:pPr marL="0" indent="0">
              <a:buNone/>
            </a:pPr>
            <a:endParaRPr lang="en-GB" sz="2000" dirty="0"/>
          </a:p>
          <a:p>
            <a:pPr marL="0" indent="0">
              <a:buNone/>
            </a:pPr>
            <a:endParaRPr lang="en-GB" sz="2000" dirty="0" smtClean="0"/>
          </a:p>
          <a:p>
            <a:pPr marL="0" indent="0">
              <a:buNone/>
            </a:pPr>
            <a:endParaRPr lang="en-GB" sz="2000" dirty="0"/>
          </a:p>
          <a:p>
            <a:pPr marL="0" indent="0">
              <a:buNone/>
            </a:pPr>
            <a:r>
              <a:rPr lang="en-GB" sz="2000" dirty="0" smtClean="0"/>
              <a:t>Note: </a:t>
            </a:r>
            <a:r>
              <a:rPr lang="en-GB" sz="2000" b="1" dirty="0" smtClean="0"/>
              <a:t># </a:t>
            </a:r>
            <a:r>
              <a:rPr lang="en-GB" sz="2000" dirty="0" smtClean="0"/>
              <a:t>indicates a </a:t>
            </a:r>
            <a:r>
              <a:rPr lang="en-GB" sz="2000" b="1" dirty="0" smtClean="0"/>
              <a:t>PROTECTED</a:t>
            </a:r>
            <a:r>
              <a:rPr lang="en-GB" sz="2000" dirty="0" smtClean="0"/>
              <a:t> access specifier.  This allows child classes to access these elements as if they were public, while they remain private for everything else.</a:t>
            </a:r>
          </a:p>
          <a:p>
            <a:pPr marL="0" indent="0">
              <a:buNone/>
            </a:pPr>
            <a:endParaRPr lang="en-GB" sz="2000" dirty="0"/>
          </a:p>
        </p:txBody>
      </p:sp>
      <p:graphicFrame>
        <p:nvGraphicFramePr>
          <p:cNvPr id="4" name="Table 3"/>
          <p:cNvGraphicFramePr>
            <a:graphicFrameLocks noGrp="1"/>
          </p:cNvGraphicFramePr>
          <p:nvPr>
            <p:extLst>
              <p:ext uri="{D42A27DB-BD31-4B8C-83A1-F6EECF244321}">
                <p14:modId xmlns:p14="http://schemas.microsoft.com/office/powerpoint/2010/main" val="2281236069"/>
              </p:ext>
            </p:extLst>
          </p:nvPr>
        </p:nvGraphicFramePr>
        <p:xfrm>
          <a:off x="1522809" y="3385429"/>
          <a:ext cx="6096000" cy="2213888"/>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976737673"/>
                    </a:ext>
                  </a:extLst>
                </a:gridCol>
              </a:tblGrid>
              <a:tr h="385088">
                <a:tc>
                  <a:txBody>
                    <a:bodyPr/>
                    <a:lstStyle/>
                    <a:p>
                      <a:pPr algn="ctr"/>
                      <a:r>
                        <a:rPr lang="en-GB" dirty="0" smtClean="0"/>
                        <a:t>Shape</a:t>
                      </a:r>
                      <a:endParaRPr lang="en-GB" dirty="0"/>
                    </a:p>
                  </a:txBody>
                  <a:tcPr/>
                </a:tc>
                <a:extLst>
                  <a:ext uri="{0D108BD9-81ED-4DB2-BD59-A6C34878D82A}">
                    <a16:rowId xmlns:a16="http://schemas.microsoft.com/office/drawing/2014/main" val="3315695625"/>
                  </a:ext>
                </a:extLst>
              </a:tr>
              <a:tr h="370840">
                <a:tc>
                  <a:txBody>
                    <a:bodyPr/>
                    <a:lstStyle/>
                    <a:p>
                      <a:r>
                        <a:rPr lang="en-GB" dirty="0" smtClean="0"/>
                        <a:t># </a:t>
                      </a:r>
                      <a:r>
                        <a:rPr lang="en-GB" dirty="0" err="1" smtClean="0"/>
                        <a:t>m_x_position</a:t>
                      </a:r>
                      <a:r>
                        <a:rPr lang="en-GB" baseline="0" dirty="0" smtClean="0"/>
                        <a:t> : </a:t>
                      </a:r>
                      <a:r>
                        <a:rPr lang="en-GB" baseline="0" dirty="0" err="1" smtClean="0"/>
                        <a:t>int</a:t>
                      </a:r>
                      <a:endParaRPr lang="en-GB" baseline="0" dirty="0" smtClean="0"/>
                    </a:p>
                    <a:p>
                      <a:r>
                        <a:rPr lang="en-GB" baseline="0" dirty="0" smtClean="0"/>
                        <a:t># </a:t>
                      </a:r>
                      <a:r>
                        <a:rPr lang="en-GB" baseline="0" dirty="0" err="1" smtClean="0"/>
                        <a:t>m_y_position</a:t>
                      </a:r>
                      <a:r>
                        <a:rPr lang="en-GB" baseline="0" dirty="0" smtClean="0"/>
                        <a:t> : </a:t>
                      </a:r>
                      <a:r>
                        <a:rPr lang="en-GB" baseline="0" dirty="0" err="1" smtClean="0"/>
                        <a:t>int</a:t>
                      </a:r>
                      <a:endParaRPr lang="en-GB" baseline="0" dirty="0" smtClean="0"/>
                    </a:p>
                    <a:p>
                      <a:r>
                        <a:rPr lang="en-GB" baseline="0" dirty="0" smtClean="0"/>
                        <a:t># </a:t>
                      </a:r>
                      <a:r>
                        <a:rPr lang="en-GB" baseline="0" dirty="0" err="1" smtClean="0"/>
                        <a:t>m_colour</a:t>
                      </a:r>
                      <a:r>
                        <a:rPr lang="en-GB" baseline="0" dirty="0" smtClean="0"/>
                        <a:t> : string</a:t>
                      </a:r>
                      <a:endParaRPr lang="en-GB" dirty="0"/>
                    </a:p>
                  </a:txBody>
                  <a:tcPr/>
                </a:tc>
                <a:extLst>
                  <a:ext uri="{0D108BD9-81ED-4DB2-BD59-A6C34878D82A}">
                    <a16:rowId xmlns:a16="http://schemas.microsoft.com/office/drawing/2014/main" val="3116528921"/>
                  </a:ext>
                </a:extLst>
              </a:tr>
              <a:tr h="370840">
                <a:tc>
                  <a:txBody>
                    <a:bodyPr/>
                    <a:lstStyle/>
                    <a:p>
                      <a:r>
                        <a:rPr lang="en-GB" dirty="0" smtClean="0"/>
                        <a:t>+ Shape()</a:t>
                      </a:r>
                    </a:p>
                    <a:p>
                      <a:r>
                        <a:rPr lang="en-GB" dirty="0" smtClean="0"/>
                        <a:t>+ Shape(x</a:t>
                      </a:r>
                      <a:r>
                        <a:rPr lang="en-GB" baseline="0" dirty="0" smtClean="0"/>
                        <a:t>: </a:t>
                      </a:r>
                      <a:r>
                        <a:rPr lang="en-GB" baseline="0" dirty="0" err="1" smtClean="0"/>
                        <a:t>int</a:t>
                      </a:r>
                      <a:r>
                        <a:rPr lang="en-GB" baseline="0" dirty="0" smtClean="0"/>
                        <a:t>, y: </a:t>
                      </a:r>
                      <a:r>
                        <a:rPr lang="en-GB" baseline="0" dirty="0" err="1" smtClean="0"/>
                        <a:t>int</a:t>
                      </a:r>
                      <a:r>
                        <a:rPr lang="en-GB" baseline="0" dirty="0" smtClean="0"/>
                        <a:t>, colour: string)</a:t>
                      </a:r>
                    </a:p>
                    <a:p>
                      <a:r>
                        <a:rPr lang="en-GB" baseline="0" dirty="0" smtClean="0"/>
                        <a:t>+ </a:t>
                      </a:r>
                      <a:r>
                        <a:rPr lang="en-GB" baseline="0" dirty="0" err="1" smtClean="0"/>
                        <a:t>SetPosition</a:t>
                      </a:r>
                      <a:r>
                        <a:rPr lang="en-GB" baseline="0" dirty="0" smtClean="0"/>
                        <a:t>(x: </a:t>
                      </a:r>
                      <a:r>
                        <a:rPr lang="en-GB" baseline="0" dirty="0" err="1" smtClean="0"/>
                        <a:t>int</a:t>
                      </a:r>
                      <a:r>
                        <a:rPr lang="en-GB" baseline="0" dirty="0" smtClean="0"/>
                        <a:t>, y: </a:t>
                      </a:r>
                      <a:r>
                        <a:rPr lang="en-GB" baseline="0" dirty="0" err="1" smtClean="0"/>
                        <a:t>int</a:t>
                      </a:r>
                      <a:r>
                        <a:rPr lang="en-GB" baseline="0" dirty="0" smtClean="0"/>
                        <a:t>): void</a:t>
                      </a:r>
                      <a:endParaRPr lang="en-GB" dirty="0"/>
                    </a:p>
                  </a:txBody>
                  <a:tcPr/>
                </a:tc>
                <a:extLst>
                  <a:ext uri="{0D108BD9-81ED-4DB2-BD59-A6C34878D82A}">
                    <a16:rowId xmlns:a16="http://schemas.microsoft.com/office/drawing/2014/main" val="4192835407"/>
                  </a:ext>
                </a:extLst>
              </a:tr>
            </a:tbl>
          </a:graphicData>
        </a:graphic>
      </p:graphicFrame>
    </p:spTree>
    <p:extLst>
      <p:ext uri="{BB962C8B-B14F-4D97-AF65-F5344CB8AC3E}">
        <p14:creationId xmlns:p14="http://schemas.microsoft.com/office/powerpoint/2010/main" val="159746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DESIGNING inheritance</a:t>
            </a:r>
            <a:endParaRPr lang="en-GB" dirty="0"/>
          </a:p>
        </p:txBody>
      </p:sp>
      <p:sp>
        <p:nvSpPr>
          <p:cNvPr id="3" name="Content Placeholder 2"/>
          <p:cNvSpPr>
            <a:spLocks noGrp="1"/>
          </p:cNvSpPr>
          <p:nvPr>
            <p:ph idx="1"/>
          </p:nvPr>
        </p:nvSpPr>
        <p:spPr>
          <a:xfrm>
            <a:off x="856060" y="1906859"/>
            <a:ext cx="7429499" cy="4850780"/>
          </a:xfrm>
        </p:spPr>
        <p:txBody>
          <a:bodyPr>
            <a:normAutofit/>
          </a:bodyPr>
          <a:lstStyle/>
          <a:p>
            <a:pPr marL="0" indent="0">
              <a:buNone/>
            </a:pPr>
            <a:r>
              <a:rPr lang="en-GB" sz="1800" dirty="0" smtClean="0"/>
              <a:t>Now that we have a Shape class, we can begin to create specialised classes for each type of shape.  The inheritance relationship is represented by an unfilled arrowhead -</a:t>
            </a:r>
          </a:p>
          <a:p>
            <a:pPr marL="0" indent="0">
              <a:buNone/>
            </a:pPr>
            <a:endParaRPr lang="en-GB" sz="2000" dirty="0"/>
          </a:p>
          <a:p>
            <a:pPr marL="0" indent="0">
              <a:buNone/>
            </a:pPr>
            <a:endParaRPr lang="en-GB" sz="2000" dirty="0" smtClean="0"/>
          </a:p>
          <a:p>
            <a:pPr marL="0" indent="0">
              <a:buNone/>
            </a:pPr>
            <a:endParaRPr lang="en-GB" sz="2000" dirty="0"/>
          </a:p>
          <a:p>
            <a:pPr marL="0" indent="0">
              <a:buNone/>
            </a:pPr>
            <a:endParaRPr lang="en-GB" sz="2000" dirty="0" smtClean="0"/>
          </a:p>
          <a:p>
            <a:pPr marL="0" indent="0">
              <a:buNone/>
            </a:pPr>
            <a:endParaRPr lang="en-GB" sz="2000" dirty="0"/>
          </a:p>
          <a:p>
            <a:pPr marL="0" indent="0">
              <a:buNone/>
            </a:pPr>
            <a:endParaRPr lang="en-GB" sz="2000" dirty="0"/>
          </a:p>
        </p:txBody>
      </p:sp>
      <p:graphicFrame>
        <p:nvGraphicFramePr>
          <p:cNvPr id="4" name="Table 3"/>
          <p:cNvGraphicFramePr>
            <a:graphicFrameLocks noGrp="1"/>
          </p:cNvGraphicFramePr>
          <p:nvPr>
            <p:extLst>
              <p:ext uri="{D42A27DB-BD31-4B8C-83A1-F6EECF244321}">
                <p14:modId xmlns:p14="http://schemas.microsoft.com/office/powerpoint/2010/main" val="4129511631"/>
              </p:ext>
            </p:extLst>
          </p:nvPr>
        </p:nvGraphicFramePr>
        <p:xfrm>
          <a:off x="2760595" y="2810108"/>
          <a:ext cx="3617903" cy="1363869"/>
        </p:xfrm>
        <a:graphic>
          <a:graphicData uri="http://schemas.openxmlformats.org/drawingml/2006/table">
            <a:tbl>
              <a:tblPr firstRow="1" bandRow="1">
                <a:tableStyleId>{5C22544A-7EE6-4342-B048-85BDC9FD1C3A}</a:tableStyleId>
              </a:tblPr>
              <a:tblGrid>
                <a:gridCol w="3617903">
                  <a:extLst>
                    <a:ext uri="{9D8B030D-6E8A-4147-A177-3AD203B41FA5}">
                      <a16:colId xmlns:a16="http://schemas.microsoft.com/office/drawing/2014/main" val="2976737673"/>
                    </a:ext>
                  </a:extLst>
                </a:gridCol>
              </a:tblGrid>
              <a:tr h="225849">
                <a:tc>
                  <a:txBody>
                    <a:bodyPr/>
                    <a:lstStyle/>
                    <a:p>
                      <a:pPr algn="ctr"/>
                      <a:r>
                        <a:rPr lang="en-GB" sz="1100" dirty="0" smtClean="0"/>
                        <a:t>Shape</a:t>
                      </a:r>
                      <a:endParaRPr lang="en-GB" sz="1100" dirty="0"/>
                    </a:p>
                  </a:txBody>
                  <a:tcPr marL="54269" marR="54269" marT="27134" marB="27134"/>
                </a:tc>
                <a:extLst>
                  <a:ext uri="{0D108BD9-81ED-4DB2-BD59-A6C34878D82A}">
                    <a16:rowId xmlns:a16="http://schemas.microsoft.com/office/drawing/2014/main" val="3315695625"/>
                  </a:ext>
                </a:extLst>
              </a:tr>
              <a:tr h="569010">
                <a:tc>
                  <a:txBody>
                    <a:bodyPr/>
                    <a:lstStyle/>
                    <a:p>
                      <a:r>
                        <a:rPr lang="en-GB" sz="1100" dirty="0" smtClean="0"/>
                        <a:t># </a:t>
                      </a:r>
                      <a:r>
                        <a:rPr lang="en-GB" sz="1100" dirty="0" err="1" smtClean="0"/>
                        <a:t>m_x_position</a:t>
                      </a:r>
                      <a:r>
                        <a:rPr lang="en-GB" sz="1100" baseline="0" dirty="0" smtClean="0"/>
                        <a:t> : </a:t>
                      </a:r>
                      <a:r>
                        <a:rPr lang="en-GB" sz="1100" baseline="0" dirty="0" err="1" smtClean="0"/>
                        <a:t>int</a:t>
                      </a:r>
                      <a:endParaRPr lang="en-GB" sz="1100" baseline="0" dirty="0" smtClean="0"/>
                    </a:p>
                    <a:p>
                      <a:r>
                        <a:rPr lang="en-GB" sz="1100" baseline="0" dirty="0" smtClean="0"/>
                        <a:t># </a:t>
                      </a:r>
                      <a:r>
                        <a:rPr lang="en-GB" sz="1100" baseline="0" dirty="0" err="1" smtClean="0"/>
                        <a:t>m_y_position</a:t>
                      </a:r>
                      <a:r>
                        <a:rPr lang="en-GB" sz="1100" baseline="0" dirty="0" smtClean="0"/>
                        <a:t> : </a:t>
                      </a:r>
                      <a:r>
                        <a:rPr lang="en-GB" sz="1100" baseline="0" dirty="0" err="1" smtClean="0"/>
                        <a:t>int</a:t>
                      </a:r>
                      <a:endParaRPr lang="en-GB" sz="1100" baseline="0" dirty="0" smtClean="0"/>
                    </a:p>
                    <a:p>
                      <a:r>
                        <a:rPr lang="en-GB" sz="1100" baseline="0" dirty="0" smtClean="0"/>
                        <a:t># </a:t>
                      </a:r>
                      <a:r>
                        <a:rPr lang="en-GB" sz="1100" baseline="0" dirty="0" err="1" smtClean="0"/>
                        <a:t>m_colour</a:t>
                      </a:r>
                      <a:r>
                        <a:rPr lang="en-GB" sz="1100" baseline="0" dirty="0" smtClean="0"/>
                        <a:t> : string</a:t>
                      </a:r>
                      <a:endParaRPr lang="en-GB" sz="1100" dirty="0"/>
                    </a:p>
                  </a:txBody>
                  <a:tcPr marL="54269" marR="54269" marT="27134" marB="27134"/>
                </a:tc>
                <a:extLst>
                  <a:ext uri="{0D108BD9-81ED-4DB2-BD59-A6C34878D82A}">
                    <a16:rowId xmlns:a16="http://schemas.microsoft.com/office/drawing/2014/main" val="3116528921"/>
                  </a:ext>
                </a:extLst>
              </a:tr>
              <a:tr h="569010">
                <a:tc>
                  <a:txBody>
                    <a:bodyPr/>
                    <a:lstStyle/>
                    <a:p>
                      <a:r>
                        <a:rPr lang="en-GB" sz="1100" dirty="0" smtClean="0"/>
                        <a:t>+ Shape()</a:t>
                      </a:r>
                    </a:p>
                    <a:p>
                      <a:r>
                        <a:rPr lang="en-GB" sz="1100" dirty="0" smtClean="0"/>
                        <a:t>+ Shape(x</a:t>
                      </a:r>
                      <a:r>
                        <a:rPr lang="en-GB" sz="1100" baseline="0" dirty="0" smtClean="0"/>
                        <a:t>: </a:t>
                      </a:r>
                      <a:r>
                        <a:rPr lang="en-GB" sz="1100" baseline="0" dirty="0" err="1" smtClean="0"/>
                        <a:t>int</a:t>
                      </a:r>
                      <a:r>
                        <a:rPr lang="en-GB" sz="1100" baseline="0" dirty="0" smtClean="0"/>
                        <a:t>, y: </a:t>
                      </a:r>
                      <a:r>
                        <a:rPr lang="en-GB" sz="1100" baseline="0" dirty="0" err="1" smtClean="0"/>
                        <a:t>int</a:t>
                      </a:r>
                      <a:r>
                        <a:rPr lang="en-GB" sz="1100" baseline="0" dirty="0" smtClean="0"/>
                        <a:t>, colour: string)</a:t>
                      </a:r>
                    </a:p>
                    <a:p>
                      <a:r>
                        <a:rPr lang="en-GB" sz="1100" baseline="0" dirty="0" smtClean="0"/>
                        <a:t>+ </a:t>
                      </a:r>
                      <a:r>
                        <a:rPr lang="en-GB" sz="1100" baseline="0" dirty="0" err="1" smtClean="0"/>
                        <a:t>SetPosition</a:t>
                      </a:r>
                      <a:r>
                        <a:rPr lang="en-GB" sz="1100" baseline="0" dirty="0" smtClean="0"/>
                        <a:t>(x: </a:t>
                      </a:r>
                      <a:r>
                        <a:rPr lang="en-GB" sz="1100" baseline="0" dirty="0" err="1" smtClean="0"/>
                        <a:t>int</a:t>
                      </a:r>
                      <a:r>
                        <a:rPr lang="en-GB" sz="1100" baseline="0" dirty="0" smtClean="0"/>
                        <a:t>, y: </a:t>
                      </a:r>
                      <a:r>
                        <a:rPr lang="en-GB" sz="1100" baseline="0" dirty="0" err="1" smtClean="0"/>
                        <a:t>int</a:t>
                      </a:r>
                      <a:r>
                        <a:rPr lang="en-GB" sz="1100" baseline="0" dirty="0" smtClean="0"/>
                        <a:t>): void</a:t>
                      </a:r>
                      <a:endParaRPr lang="en-GB" sz="1100" dirty="0"/>
                    </a:p>
                  </a:txBody>
                  <a:tcPr marL="54269" marR="54269" marT="27134" marB="27134"/>
                </a:tc>
                <a:extLst>
                  <a:ext uri="{0D108BD9-81ED-4DB2-BD59-A6C34878D82A}">
                    <a16:rowId xmlns:a16="http://schemas.microsoft.com/office/drawing/2014/main" val="4192835407"/>
                  </a:ext>
                </a:extLst>
              </a:tr>
            </a:tbl>
          </a:graphicData>
        </a:graphic>
      </p:graphicFrame>
      <p:sp>
        <p:nvSpPr>
          <p:cNvPr id="6" name="Flowchart: Extract 5"/>
          <p:cNvSpPr/>
          <p:nvPr/>
        </p:nvSpPr>
        <p:spPr>
          <a:xfrm>
            <a:off x="4435731" y="4173977"/>
            <a:ext cx="267629" cy="267629"/>
          </a:xfrm>
          <a:prstGeom prst="flowChartExtra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Connector 7"/>
          <p:cNvCxnSpPr>
            <a:stCxn id="5" idx="0"/>
            <a:endCxn id="6" idx="2"/>
          </p:cNvCxnSpPr>
          <p:nvPr/>
        </p:nvCxnSpPr>
        <p:spPr>
          <a:xfrm flipV="1">
            <a:off x="4569546" y="4441606"/>
            <a:ext cx="0" cy="270818"/>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626224078"/>
              </p:ext>
            </p:extLst>
          </p:nvPr>
        </p:nvGraphicFramePr>
        <p:xfrm>
          <a:off x="1924253" y="4712424"/>
          <a:ext cx="5290586" cy="1959349"/>
        </p:xfrm>
        <a:graphic>
          <a:graphicData uri="http://schemas.openxmlformats.org/drawingml/2006/table">
            <a:tbl>
              <a:tblPr firstRow="1" bandRow="1">
                <a:tableStyleId>{5C22544A-7EE6-4342-B048-85BDC9FD1C3A}</a:tableStyleId>
              </a:tblPr>
              <a:tblGrid>
                <a:gridCol w="5290586">
                  <a:extLst>
                    <a:ext uri="{9D8B030D-6E8A-4147-A177-3AD203B41FA5}">
                      <a16:colId xmlns:a16="http://schemas.microsoft.com/office/drawing/2014/main" val="2976737673"/>
                    </a:ext>
                  </a:extLst>
                </a:gridCol>
              </a:tblGrid>
              <a:tr h="330268">
                <a:tc>
                  <a:txBody>
                    <a:bodyPr/>
                    <a:lstStyle/>
                    <a:p>
                      <a:pPr algn="ctr"/>
                      <a:r>
                        <a:rPr lang="en-GB" sz="1600" dirty="0" smtClean="0"/>
                        <a:t>Rectangle</a:t>
                      </a:r>
                      <a:endParaRPr lang="en-GB" sz="1600" dirty="0"/>
                    </a:p>
                  </a:txBody>
                  <a:tcPr marL="79359" marR="79359" marT="39679" marB="39679"/>
                </a:tc>
                <a:extLst>
                  <a:ext uri="{0D108BD9-81ED-4DB2-BD59-A6C34878D82A}">
                    <a16:rowId xmlns:a16="http://schemas.microsoft.com/office/drawing/2014/main" val="3315695625"/>
                  </a:ext>
                </a:extLst>
              </a:tr>
              <a:tr h="574363">
                <a:tc>
                  <a:txBody>
                    <a:bodyPr/>
                    <a:lstStyle/>
                    <a:p>
                      <a:r>
                        <a:rPr lang="en-GB" sz="1600" dirty="0" smtClean="0"/>
                        <a:t>-</a:t>
                      </a:r>
                      <a:r>
                        <a:rPr lang="en-GB" sz="1600" dirty="0" err="1" smtClean="0"/>
                        <a:t>m_width</a:t>
                      </a:r>
                      <a:r>
                        <a:rPr lang="en-GB" sz="1600" baseline="0" dirty="0" smtClean="0"/>
                        <a:t> : </a:t>
                      </a:r>
                      <a:r>
                        <a:rPr lang="en-GB" sz="1600" baseline="0" dirty="0" err="1" smtClean="0"/>
                        <a:t>int</a:t>
                      </a:r>
                      <a:endParaRPr lang="en-GB" sz="1600" baseline="0" dirty="0" smtClean="0"/>
                    </a:p>
                    <a:p>
                      <a:r>
                        <a:rPr lang="en-GB" sz="1600" baseline="0" dirty="0" smtClean="0"/>
                        <a:t>-</a:t>
                      </a:r>
                      <a:r>
                        <a:rPr lang="en-GB" sz="1600" baseline="0" dirty="0" err="1" smtClean="0"/>
                        <a:t>m_height</a:t>
                      </a:r>
                      <a:r>
                        <a:rPr lang="en-GB" sz="1600" baseline="0" dirty="0" smtClean="0"/>
                        <a:t> : </a:t>
                      </a:r>
                      <a:r>
                        <a:rPr lang="en-GB" sz="1600" baseline="0" dirty="0" err="1" smtClean="0"/>
                        <a:t>int</a:t>
                      </a:r>
                      <a:endParaRPr lang="en-GB" sz="1600" baseline="0" dirty="0" smtClean="0"/>
                    </a:p>
                  </a:txBody>
                  <a:tcPr marL="79359" marR="79359" marT="39679" marB="39679"/>
                </a:tc>
                <a:extLst>
                  <a:ext uri="{0D108BD9-81ED-4DB2-BD59-A6C34878D82A}">
                    <a16:rowId xmlns:a16="http://schemas.microsoft.com/office/drawing/2014/main" val="3116528921"/>
                  </a:ext>
                </a:extLst>
              </a:tr>
              <a:tr h="793588">
                <a:tc>
                  <a:txBody>
                    <a:bodyPr/>
                    <a:lstStyle/>
                    <a:p>
                      <a:r>
                        <a:rPr lang="en-GB" sz="1600" dirty="0" smtClean="0"/>
                        <a:t>+Rectangle</a:t>
                      </a:r>
                      <a:r>
                        <a:rPr lang="en-GB" sz="1600" baseline="0" dirty="0" smtClean="0"/>
                        <a:t> (x: </a:t>
                      </a:r>
                      <a:r>
                        <a:rPr lang="en-GB" sz="1600" baseline="0" dirty="0" err="1" smtClean="0"/>
                        <a:t>int</a:t>
                      </a:r>
                      <a:r>
                        <a:rPr lang="en-GB" sz="1600" baseline="0" dirty="0" smtClean="0"/>
                        <a:t>, y: </a:t>
                      </a:r>
                      <a:r>
                        <a:rPr lang="en-GB" sz="1600" baseline="0" dirty="0" err="1" smtClean="0"/>
                        <a:t>int</a:t>
                      </a:r>
                      <a:r>
                        <a:rPr lang="en-GB" sz="1600" baseline="0" dirty="0" smtClean="0"/>
                        <a:t>, w: </a:t>
                      </a:r>
                      <a:r>
                        <a:rPr lang="en-GB" sz="1600" baseline="0" dirty="0" err="1" smtClean="0"/>
                        <a:t>int</a:t>
                      </a:r>
                      <a:r>
                        <a:rPr lang="en-GB" sz="1600" baseline="0" dirty="0" smtClean="0"/>
                        <a:t>, h: </a:t>
                      </a:r>
                      <a:r>
                        <a:rPr lang="en-GB" sz="1600" baseline="0" dirty="0" err="1" smtClean="0"/>
                        <a:t>int</a:t>
                      </a:r>
                      <a:r>
                        <a:rPr lang="en-GB" sz="1600" baseline="0" dirty="0" smtClean="0"/>
                        <a:t>, c: string)</a:t>
                      </a:r>
                    </a:p>
                    <a:p>
                      <a:r>
                        <a:rPr lang="en-GB" sz="1600" baseline="0" dirty="0" smtClean="0"/>
                        <a:t>+</a:t>
                      </a:r>
                      <a:r>
                        <a:rPr lang="en-GB" sz="1600" baseline="0" dirty="0" err="1" smtClean="0"/>
                        <a:t>SetHeight</a:t>
                      </a:r>
                      <a:r>
                        <a:rPr lang="en-GB" sz="1600" baseline="0" dirty="0" smtClean="0"/>
                        <a:t> (height: </a:t>
                      </a:r>
                      <a:r>
                        <a:rPr lang="en-GB" sz="1600" baseline="0" dirty="0" err="1" smtClean="0"/>
                        <a:t>int</a:t>
                      </a:r>
                      <a:r>
                        <a:rPr lang="en-GB" sz="1600" baseline="0" dirty="0" smtClean="0"/>
                        <a:t>) : void</a:t>
                      </a:r>
                    </a:p>
                    <a:p>
                      <a:r>
                        <a:rPr lang="en-GB" sz="1600" baseline="0" dirty="0" smtClean="0"/>
                        <a:t>+</a:t>
                      </a:r>
                      <a:r>
                        <a:rPr lang="en-GB" sz="1600" baseline="0" dirty="0" err="1" smtClean="0"/>
                        <a:t>SetWidth</a:t>
                      </a:r>
                      <a:r>
                        <a:rPr lang="en-GB" sz="1600" baseline="0" dirty="0" smtClean="0"/>
                        <a:t> (width: </a:t>
                      </a:r>
                      <a:r>
                        <a:rPr lang="en-GB" sz="1600" baseline="0" dirty="0" err="1" smtClean="0"/>
                        <a:t>int</a:t>
                      </a:r>
                      <a:r>
                        <a:rPr lang="en-GB" sz="1600" baseline="0" dirty="0" smtClean="0"/>
                        <a:t>) : void</a:t>
                      </a:r>
                    </a:p>
                    <a:p>
                      <a:r>
                        <a:rPr lang="en-GB" sz="1600" baseline="0" dirty="0" smtClean="0"/>
                        <a:t>+</a:t>
                      </a:r>
                      <a:r>
                        <a:rPr lang="en-GB" sz="1600" baseline="0" dirty="0" err="1" smtClean="0"/>
                        <a:t>DisplayArea</a:t>
                      </a:r>
                      <a:r>
                        <a:rPr lang="en-GB" sz="1600" baseline="0" dirty="0" smtClean="0"/>
                        <a:t>() : void</a:t>
                      </a:r>
                      <a:endParaRPr lang="en-GB" sz="1600" dirty="0"/>
                    </a:p>
                  </a:txBody>
                  <a:tcPr marL="79359" marR="79359" marT="39679" marB="39679"/>
                </a:tc>
                <a:extLst>
                  <a:ext uri="{0D108BD9-81ED-4DB2-BD59-A6C34878D82A}">
                    <a16:rowId xmlns:a16="http://schemas.microsoft.com/office/drawing/2014/main" val="4192835407"/>
                  </a:ext>
                </a:extLst>
              </a:tr>
            </a:tbl>
          </a:graphicData>
        </a:graphic>
      </p:graphicFrame>
    </p:spTree>
    <p:extLst>
      <p:ext uri="{BB962C8B-B14F-4D97-AF65-F5344CB8AC3E}">
        <p14:creationId xmlns:p14="http://schemas.microsoft.com/office/powerpoint/2010/main" val="1267836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DESIGNING inheritance</a:t>
            </a:r>
            <a:endParaRPr lang="en-GB" dirty="0"/>
          </a:p>
        </p:txBody>
      </p:sp>
      <p:sp>
        <p:nvSpPr>
          <p:cNvPr id="3" name="Content Placeholder 2"/>
          <p:cNvSpPr>
            <a:spLocks noGrp="1"/>
          </p:cNvSpPr>
          <p:nvPr>
            <p:ph idx="1"/>
          </p:nvPr>
        </p:nvSpPr>
        <p:spPr>
          <a:xfrm>
            <a:off x="856060" y="2249487"/>
            <a:ext cx="7429499" cy="4362328"/>
          </a:xfrm>
        </p:spPr>
        <p:txBody>
          <a:bodyPr>
            <a:normAutofit/>
          </a:bodyPr>
          <a:lstStyle/>
          <a:p>
            <a:r>
              <a:rPr lang="en-GB" sz="2000" dirty="0" smtClean="0"/>
              <a:t>The Rectangle class’s specialisation involves adding attributes for its width and height as well as a method which is used to calculate its area</a:t>
            </a:r>
          </a:p>
          <a:p>
            <a:r>
              <a:rPr lang="en-GB" sz="2000" dirty="0" smtClean="0"/>
              <a:t>As a sub class, it still contains all of the attributes and methods of its parent/s, in this case the Shape class</a:t>
            </a:r>
          </a:p>
          <a:p>
            <a:r>
              <a:rPr lang="en-GB" sz="2000" dirty="0" smtClean="0"/>
              <a:t>Therefore it has an </a:t>
            </a:r>
            <a:r>
              <a:rPr lang="en-GB" sz="2000" b="1" dirty="0" err="1" smtClean="0"/>
              <a:t>m_x_position</a:t>
            </a:r>
            <a:r>
              <a:rPr lang="en-GB" sz="2000" dirty="0" smtClean="0"/>
              <a:t> attribute and a </a:t>
            </a:r>
            <a:r>
              <a:rPr lang="en-GB" sz="2000" b="1" dirty="0" err="1" smtClean="0"/>
              <a:t>SetPosition</a:t>
            </a:r>
            <a:r>
              <a:rPr lang="en-GB" sz="2000" b="1" dirty="0" smtClean="0"/>
              <a:t>() </a:t>
            </a:r>
            <a:r>
              <a:rPr lang="en-GB" sz="2000" dirty="0" smtClean="0"/>
              <a:t>method</a:t>
            </a:r>
          </a:p>
          <a:p>
            <a:r>
              <a:rPr lang="en-GB" sz="2000" dirty="0" smtClean="0"/>
              <a:t>These inherited attributes and methods are copied from the base class and are therefore unique to </a:t>
            </a:r>
            <a:r>
              <a:rPr lang="en-GB" sz="2000" smtClean="0"/>
              <a:t>each derived </a:t>
            </a:r>
            <a:r>
              <a:rPr lang="en-GB" sz="2000" dirty="0" smtClean="0"/>
              <a:t>class.  Their initial values can be altered using the Rectangle’s constructor</a:t>
            </a:r>
            <a:endParaRPr lang="en-GB" sz="2000" dirty="0"/>
          </a:p>
        </p:txBody>
      </p:sp>
    </p:spTree>
    <p:extLst>
      <p:ext uri="{BB962C8B-B14F-4D97-AF65-F5344CB8AC3E}">
        <p14:creationId xmlns:p14="http://schemas.microsoft.com/office/powerpoint/2010/main" val="1769656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6003</TotalTime>
  <Words>981</Words>
  <Application>Microsoft Office PowerPoint</Application>
  <PresentationFormat>On-screen Show (4:3)</PresentationFormat>
  <Paragraphs>92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Tw Cen MT</vt:lpstr>
      <vt:lpstr>Circuit</vt:lpstr>
      <vt:lpstr>UNIT 15 – Object oriented programming</vt:lpstr>
      <vt:lpstr>Aims &amp; objectives</vt:lpstr>
      <vt:lpstr>inheritance</vt:lpstr>
      <vt:lpstr>inheritance</vt:lpstr>
      <vt:lpstr>inheritance</vt:lpstr>
      <vt:lpstr>DESIGNING inheritance</vt:lpstr>
      <vt:lpstr>DESIGNING inheritance</vt:lpstr>
      <vt:lpstr>DESIGNING inheritance</vt:lpstr>
      <vt:lpstr>DESIGNING inheritance</vt:lpstr>
      <vt:lpstr>PowerPoint Presentation</vt:lpstr>
      <vt:lpstr>Designing inheritance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Dans</dc:creator>
  <cp:lastModifiedBy>Ben.Read</cp:lastModifiedBy>
  <cp:revision>395</cp:revision>
  <dcterms:created xsi:type="dcterms:W3CDTF">2013-09-18T14:07:59Z</dcterms:created>
  <dcterms:modified xsi:type="dcterms:W3CDTF">2018-02-27T14:42:36Z</dcterms:modified>
</cp:coreProperties>
</file>