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1/14/2018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1/14/2018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28C7-E456-432A-8670-7700DFA1E4AE}"/>
              </a:ext>
            </a:extLst>
          </p:cNvPr>
          <p:cNvSpPr>
            <a:spLocks noGrp="1"/>
          </p:cNvSpPr>
          <p:nvPr>
            <p:ph type="ctrTitle"/>
          </p:nvPr>
        </p:nvSpPr>
        <p:spPr/>
        <p:txBody>
          <a:bodyPr/>
          <a:lstStyle/>
          <a:p>
            <a:r>
              <a:rPr lang="en-GB" dirty="0"/>
              <a:t>UNIT 15 – Object oriented programming</a:t>
            </a:r>
          </a:p>
        </p:txBody>
      </p:sp>
      <p:sp>
        <p:nvSpPr>
          <p:cNvPr id="3" name="Subtitle 2">
            <a:extLst>
              <a:ext uri="{FF2B5EF4-FFF2-40B4-BE49-F238E27FC236}">
                <a16:creationId xmlns:a16="http://schemas.microsoft.com/office/drawing/2014/main" id="{5E4F2BC0-610E-4251-B00E-25289F7446A0}"/>
              </a:ext>
            </a:extLst>
          </p:cNvPr>
          <p:cNvSpPr>
            <a:spLocks noGrp="1"/>
          </p:cNvSpPr>
          <p:nvPr>
            <p:ph type="subTitle" idx="1"/>
          </p:nvPr>
        </p:nvSpPr>
        <p:spPr/>
        <p:txBody>
          <a:bodyPr/>
          <a:lstStyle/>
          <a:p>
            <a:r>
              <a:rPr lang="en-GB" dirty="0"/>
              <a:t>With ben read</a:t>
            </a:r>
          </a:p>
        </p:txBody>
      </p:sp>
    </p:spTree>
    <p:extLst>
      <p:ext uri="{BB962C8B-B14F-4D97-AF65-F5344CB8AC3E}">
        <p14:creationId xmlns:p14="http://schemas.microsoft.com/office/powerpoint/2010/main" val="116259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7855ADD-769C-4388-89E1-D525EA01964A}"/>
              </a:ext>
            </a:extLst>
          </p:cNvPr>
          <p:cNvPicPr>
            <a:picLocks noChangeAspect="1"/>
          </p:cNvPicPr>
          <p:nvPr/>
        </p:nvPicPr>
        <p:blipFill>
          <a:blip r:embed="rId3"/>
          <a:stretch>
            <a:fillRect/>
          </a:stretch>
        </p:blipFill>
        <p:spPr>
          <a:xfrm>
            <a:off x="1444642" y="2249487"/>
            <a:ext cx="4082772"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848E5281-A1AF-436A-9989-F41285067C99}"/>
              </a:ext>
            </a:extLst>
          </p:cNvPr>
          <p:cNvSpPr>
            <a:spLocks noGrp="1"/>
          </p:cNvSpPr>
          <p:nvPr>
            <p:ph type="title"/>
          </p:nvPr>
        </p:nvSpPr>
        <p:spPr>
          <a:xfrm>
            <a:off x="1141413" y="618518"/>
            <a:ext cx="9905998" cy="1478570"/>
          </a:xfrm>
        </p:spPr>
        <p:txBody>
          <a:bodyPr>
            <a:normAutofit/>
          </a:bodyPr>
          <a:lstStyle/>
          <a:p>
            <a:r>
              <a:rPr lang="en-GB" dirty="0"/>
              <a:t>Null pointers</a:t>
            </a:r>
          </a:p>
        </p:txBody>
      </p:sp>
      <p:sp>
        <p:nvSpPr>
          <p:cNvPr id="3" name="Content Placeholder 2">
            <a:extLst>
              <a:ext uri="{FF2B5EF4-FFF2-40B4-BE49-F238E27FC236}">
                <a16:creationId xmlns:a16="http://schemas.microsoft.com/office/drawing/2014/main" id="{02576C66-DAF0-4760-AD7F-812E8881F68F}"/>
              </a:ext>
            </a:extLst>
          </p:cNvPr>
          <p:cNvSpPr>
            <a:spLocks noGrp="1"/>
          </p:cNvSpPr>
          <p:nvPr>
            <p:ph idx="1"/>
          </p:nvPr>
        </p:nvSpPr>
        <p:spPr>
          <a:xfrm>
            <a:off x="6336727" y="2249487"/>
            <a:ext cx="4710683" cy="3541714"/>
          </a:xfrm>
        </p:spPr>
        <p:txBody>
          <a:bodyPr>
            <a:normAutofit/>
          </a:bodyPr>
          <a:lstStyle/>
          <a:p>
            <a:pPr marL="0" indent="0">
              <a:spcBef>
                <a:spcPts val="0"/>
              </a:spcBef>
              <a:spcAft>
                <a:spcPts val="600"/>
              </a:spcAft>
              <a:buNone/>
            </a:pPr>
            <a:r>
              <a:rPr lang="en-GB" sz="1800" dirty="0"/>
              <a:t>When this code is compiled and executed, it produces −</a:t>
            </a:r>
          </a:p>
          <a:p>
            <a:pPr marL="0" indent="0">
              <a:spcBef>
                <a:spcPts val="0"/>
              </a:spcBef>
              <a:spcAft>
                <a:spcPts val="600"/>
              </a:spcAft>
              <a:buNone/>
            </a:pPr>
            <a:endParaRPr lang="en-GB" sz="1600" dirty="0">
              <a:latin typeface="Courier New" panose="02070309020205020404" pitchFamily="49" charset="0"/>
              <a:cs typeface="Courier New" panose="02070309020205020404" pitchFamily="49" charset="0"/>
            </a:endParaRPr>
          </a:p>
          <a:p>
            <a:pPr marL="0" indent="0">
              <a:spcBef>
                <a:spcPts val="0"/>
              </a:spcBef>
              <a:spcAft>
                <a:spcPts val="600"/>
              </a:spcAft>
              <a:buNone/>
            </a:pPr>
            <a:r>
              <a:rPr lang="en-GB" sz="1600" dirty="0">
                <a:latin typeface="Courier New" panose="02070309020205020404" pitchFamily="49" charset="0"/>
                <a:cs typeface="Courier New" panose="02070309020205020404" pitchFamily="49" charset="0"/>
              </a:rPr>
              <a:t>The value of </a:t>
            </a:r>
            <a:r>
              <a:rPr lang="en-GB" sz="1600" dirty="0" err="1">
                <a:latin typeface="Courier New" panose="02070309020205020404" pitchFamily="49" charset="0"/>
                <a:cs typeface="Courier New" panose="02070309020205020404" pitchFamily="49" charset="0"/>
              </a:rPr>
              <a:t>ptr</a:t>
            </a:r>
            <a:r>
              <a:rPr lang="en-GB" sz="1600" dirty="0">
                <a:latin typeface="Courier New" panose="02070309020205020404" pitchFamily="49" charset="0"/>
                <a:cs typeface="Courier New" panose="02070309020205020404" pitchFamily="49" charset="0"/>
              </a:rPr>
              <a:t> is 0</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5928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ED1A5-17C5-4114-9186-E319DC2BCDB0}"/>
              </a:ext>
            </a:extLst>
          </p:cNvPr>
          <p:cNvSpPr>
            <a:spLocks noGrp="1"/>
          </p:cNvSpPr>
          <p:nvPr>
            <p:ph type="title"/>
          </p:nvPr>
        </p:nvSpPr>
        <p:spPr/>
        <p:txBody>
          <a:bodyPr/>
          <a:lstStyle/>
          <a:p>
            <a:r>
              <a:rPr lang="en-GB" dirty="0"/>
              <a:t>Null pointers</a:t>
            </a:r>
          </a:p>
        </p:txBody>
      </p:sp>
      <p:sp>
        <p:nvSpPr>
          <p:cNvPr id="3" name="Content Placeholder 2">
            <a:extLst>
              <a:ext uri="{FF2B5EF4-FFF2-40B4-BE49-F238E27FC236}">
                <a16:creationId xmlns:a16="http://schemas.microsoft.com/office/drawing/2014/main" id="{C9E56974-3103-45DF-A423-3B0D80F99AC7}"/>
              </a:ext>
            </a:extLst>
          </p:cNvPr>
          <p:cNvSpPr>
            <a:spLocks noGrp="1"/>
          </p:cNvSpPr>
          <p:nvPr>
            <p:ph idx="1"/>
          </p:nvPr>
        </p:nvSpPr>
        <p:spPr>
          <a:xfrm>
            <a:off x="1141412" y="2249486"/>
            <a:ext cx="9905999" cy="4471947"/>
          </a:xfrm>
        </p:spPr>
        <p:txBody>
          <a:bodyPr>
            <a:normAutofit/>
          </a:bodyPr>
          <a:lstStyle/>
          <a:p>
            <a:r>
              <a:rPr lang="en-GB" sz="1800" dirty="0"/>
              <a:t>On most operating systems, programs are not permitted to access memory at address 0.  That memory address is reserved by the operating system.  However, the memory address 0 has special significance; it signals that the pointer is not intended to point to an accessible memory location.  By convention, if a pointer contains the NULL (zero) value, it is assumed to point to nothing.</a:t>
            </a:r>
          </a:p>
          <a:p>
            <a:r>
              <a:rPr lang="en-GB" sz="1800" dirty="0"/>
              <a:t>To check for a null pointer you can use an if statement as follows −</a:t>
            </a:r>
          </a:p>
          <a:p>
            <a:pPr marL="0" indent="0">
              <a:buNone/>
            </a:pPr>
            <a:r>
              <a:rPr lang="en-GB" sz="1600" dirty="0">
                <a:latin typeface="Courier New" panose="02070309020205020404" pitchFamily="49" charset="0"/>
                <a:cs typeface="Courier New" panose="02070309020205020404" pitchFamily="49" charset="0"/>
              </a:rPr>
              <a:t>	if(</a:t>
            </a:r>
            <a:r>
              <a:rPr lang="en-GB" sz="1600" dirty="0" err="1">
                <a:latin typeface="Courier New" panose="02070309020205020404" pitchFamily="49" charset="0"/>
                <a:cs typeface="Courier New" panose="02070309020205020404" pitchFamily="49" charset="0"/>
              </a:rPr>
              <a:t>ptr</a:t>
            </a:r>
            <a:r>
              <a:rPr lang="en-GB" sz="1600" dirty="0">
                <a:latin typeface="Courier New" panose="02070309020205020404" pitchFamily="49" charset="0"/>
                <a:cs typeface="Courier New" panose="02070309020205020404" pitchFamily="49" charset="0"/>
              </a:rPr>
              <a:t>)     // succeeds if p is not null</a:t>
            </a:r>
          </a:p>
          <a:p>
            <a:pPr marL="0" indent="0">
              <a:buNone/>
            </a:pPr>
            <a:r>
              <a:rPr lang="en-GB" sz="1600" dirty="0">
                <a:latin typeface="Courier New" panose="02070309020205020404" pitchFamily="49" charset="0"/>
                <a:cs typeface="Courier New" panose="02070309020205020404" pitchFamily="49" charset="0"/>
              </a:rPr>
              <a:t>	if(!</a:t>
            </a:r>
            <a:r>
              <a:rPr lang="en-GB" sz="1600" dirty="0" err="1">
                <a:latin typeface="Courier New" panose="02070309020205020404" pitchFamily="49" charset="0"/>
                <a:cs typeface="Courier New" panose="02070309020205020404" pitchFamily="49" charset="0"/>
              </a:rPr>
              <a:t>ptr</a:t>
            </a:r>
            <a:r>
              <a:rPr lang="en-GB" sz="1600" dirty="0">
                <a:latin typeface="Courier New" panose="02070309020205020404" pitchFamily="49" charset="0"/>
                <a:cs typeface="Courier New" panose="02070309020205020404" pitchFamily="49" charset="0"/>
              </a:rPr>
              <a:t>)    // succeeds if p is null</a:t>
            </a:r>
          </a:p>
          <a:p>
            <a:pPr marL="0" indent="0">
              <a:buNone/>
            </a:pPr>
            <a:endParaRPr lang="en-GB" sz="1600" dirty="0">
              <a:latin typeface="Courier New" panose="02070309020205020404" pitchFamily="49" charset="0"/>
              <a:cs typeface="Courier New" panose="02070309020205020404" pitchFamily="49" charset="0"/>
            </a:endParaRPr>
          </a:p>
          <a:p>
            <a:r>
              <a:rPr lang="en-GB" sz="1800" dirty="0"/>
              <a:t>If all unused pointers are given the NULL value, you can avoid the accidental misuse of an uninitialized pointer.  Uninitialised variables hold random values and can make it difficult to debug the program.</a:t>
            </a: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33126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8B69F-4C9D-4A7D-AC6A-0B72984F2414}"/>
              </a:ext>
            </a:extLst>
          </p:cNvPr>
          <p:cNvSpPr>
            <a:spLocks noGrp="1"/>
          </p:cNvSpPr>
          <p:nvPr>
            <p:ph type="title"/>
          </p:nvPr>
        </p:nvSpPr>
        <p:spPr/>
        <p:txBody>
          <a:bodyPr/>
          <a:lstStyle/>
          <a:p>
            <a:r>
              <a:rPr lang="en-GB" dirty="0"/>
              <a:t>Pointer arithmetic</a:t>
            </a:r>
          </a:p>
        </p:txBody>
      </p:sp>
      <p:sp>
        <p:nvSpPr>
          <p:cNvPr id="3" name="Content Placeholder 2">
            <a:extLst>
              <a:ext uri="{FF2B5EF4-FFF2-40B4-BE49-F238E27FC236}">
                <a16:creationId xmlns:a16="http://schemas.microsoft.com/office/drawing/2014/main" id="{F0041B47-C049-4338-AB97-B8D9E21BF871}"/>
              </a:ext>
            </a:extLst>
          </p:cNvPr>
          <p:cNvSpPr>
            <a:spLocks noGrp="1"/>
          </p:cNvSpPr>
          <p:nvPr>
            <p:ph idx="1"/>
          </p:nvPr>
        </p:nvSpPr>
        <p:spPr>
          <a:xfrm>
            <a:off x="1141412" y="2249487"/>
            <a:ext cx="9905999" cy="4311630"/>
          </a:xfrm>
        </p:spPr>
        <p:txBody>
          <a:bodyPr>
            <a:normAutofit/>
          </a:bodyPr>
          <a:lstStyle/>
          <a:p>
            <a:r>
              <a:rPr lang="en-GB" sz="1800" dirty="0"/>
              <a:t>As we’ve seen in previous lessons, memory addresses can hold one byte of data.  A pointer has a numeric value, usually that of a memory address.  You can perform arithmetic operations on a pointer just as you can on a normal variable. There are four arithmetic operators that can be used on pointers: ++, --, +, and –</a:t>
            </a:r>
          </a:p>
          <a:p>
            <a:r>
              <a:rPr lang="en-GB" sz="1800" dirty="0"/>
              <a:t>To understand pointer arithmetic, let us consider that </a:t>
            </a:r>
            <a:r>
              <a:rPr lang="en-GB" sz="1600" dirty="0" err="1">
                <a:latin typeface="Courier New" panose="02070309020205020404" pitchFamily="49" charset="0"/>
                <a:cs typeface="Courier New" panose="02070309020205020404" pitchFamily="49" charset="0"/>
              </a:rPr>
              <a:t>ptr</a:t>
            </a:r>
            <a:r>
              <a:rPr lang="en-GB" sz="1800" dirty="0"/>
              <a:t> is an integer pointer which points to the address 1000.  Assuming we are using 32 bit integers, made up of 4 bytes, let us perform the following arithmetic operation on the pointer − </a:t>
            </a:r>
            <a:r>
              <a:rPr lang="en-GB" sz="1600" dirty="0" err="1">
                <a:latin typeface="Courier New" panose="02070309020205020404" pitchFamily="49" charset="0"/>
                <a:cs typeface="Courier New" panose="02070309020205020404" pitchFamily="49" charset="0"/>
              </a:rPr>
              <a:t>ptr</a:t>
            </a:r>
            <a:r>
              <a:rPr lang="en-GB" sz="1600" dirty="0">
                <a:latin typeface="Courier New" panose="02070309020205020404" pitchFamily="49" charset="0"/>
                <a:cs typeface="Courier New" panose="02070309020205020404" pitchFamily="49" charset="0"/>
              </a:rPr>
              <a:t>++</a:t>
            </a:r>
          </a:p>
          <a:p>
            <a:r>
              <a:rPr lang="en-GB" sz="1600" dirty="0" err="1">
                <a:latin typeface="Courier New" panose="02070309020205020404" pitchFamily="49" charset="0"/>
                <a:cs typeface="Courier New" panose="02070309020205020404" pitchFamily="49" charset="0"/>
              </a:rPr>
              <a:t>ptr</a:t>
            </a:r>
            <a:r>
              <a:rPr lang="en-GB" sz="1800" dirty="0"/>
              <a:t> will now point to location 1004, because each time </a:t>
            </a:r>
            <a:r>
              <a:rPr lang="en-GB" sz="1600" dirty="0" err="1">
                <a:latin typeface="Courier New" panose="02070309020205020404" pitchFamily="49" charset="0"/>
                <a:cs typeface="Courier New" panose="02070309020205020404" pitchFamily="49" charset="0"/>
              </a:rPr>
              <a:t>ptr</a:t>
            </a:r>
            <a:r>
              <a:rPr lang="en-GB" sz="1800" dirty="0"/>
              <a:t> is incremented it will point to the next integer.  This operation will move the pointer to the next memory location without impacting the actual value stored at the memory location.  If </a:t>
            </a:r>
            <a:r>
              <a:rPr lang="en-GB" sz="1600" dirty="0" err="1">
                <a:latin typeface="Courier New" panose="02070309020205020404" pitchFamily="49" charset="0"/>
                <a:cs typeface="Courier New" panose="02070309020205020404" pitchFamily="49" charset="0"/>
              </a:rPr>
              <a:t>ptr</a:t>
            </a:r>
            <a:r>
              <a:rPr lang="en-GB" sz="1800" dirty="0"/>
              <a:t> points to a char whose address is 1000, then the above operation will point to the location 1001.  Chars are 8 bits, or one byte.</a:t>
            </a:r>
          </a:p>
          <a:p>
            <a:pPr marL="0" indent="0">
              <a:buNone/>
            </a:pPr>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12654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728C-59BD-4ABB-A20E-776E19BB9C75}"/>
              </a:ext>
            </a:extLst>
          </p:cNvPr>
          <p:cNvSpPr>
            <a:spLocks noGrp="1"/>
          </p:cNvSpPr>
          <p:nvPr>
            <p:ph type="title"/>
          </p:nvPr>
        </p:nvSpPr>
        <p:spPr/>
        <p:txBody>
          <a:bodyPr/>
          <a:lstStyle/>
          <a:p>
            <a:r>
              <a:rPr lang="en-GB" dirty="0"/>
              <a:t>Incrementing pointers</a:t>
            </a:r>
          </a:p>
        </p:txBody>
      </p:sp>
      <p:sp>
        <p:nvSpPr>
          <p:cNvPr id="3" name="Content Placeholder 2">
            <a:extLst>
              <a:ext uri="{FF2B5EF4-FFF2-40B4-BE49-F238E27FC236}">
                <a16:creationId xmlns:a16="http://schemas.microsoft.com/office/drawing/2014/main" id="{FE46F164-F222-4B0B-9FAF-6E2A8E70FD2A}"/>
              </a:ext>
            </a:extLst>
          </p:cNvPr>
          <p:cNvSpPr>
            <a:spLocks noGrp="1"/>
          </p:cNvSpPr>
          <p:nvPr>
            <p:ph idx="1"/>
          </p:nvPr>
        </p:nvSpPr>
        <p:spPr/>
        <p:txBody>
          <a:bodyPr>
            <a:normAutofit/>
          </a:bodyPr>
          <a:lstStyle/>
          <a:p>
            <a:r>
              <a:rPr lang="en-GB" sz="1800" dirty="0"/>
              <a:t>In the previous unit we did a lot of work using arrays.  Arrays are CONSTANT pointers.  When they are declared they are assigned a number of memory addresses equal to the number and size of their elements.  The declared array name ‘points’ to the first element</a:t>
            </a:r>
            <a:r>
              <a:rPr lang="en-GB" sz="1800"/>
              <a:t>, zero.</a:t>
            </a:r>
            <a:endParaRPr lang="en-GB" sz="1800" dirty="0"/>
          </a:p>
          <a:p>
            <a:r>
              <a:rPr lang="en-GB" sz="1800" dirty="0"/>
              <a:t>Because arrays are constants they cannot be incremented  However, normal pointers can move and this makes them very useful for operations such as interrogating the contents of an array</a:t>
            </a:r>
          </a:p>
          <a:p>
            <a:r>
              <a:rPr lang="en-GB" sz="1800" dirty="0"/>
              <a:t>The following program increments a pointer to access each succeeding element of the array -</a:t>
            </a:r>
          </a:p>
        </p:txBody>
      </p:sp>
    </p:spTree>
    <p:extLst>
      <p:ext uri="{BB962C8B-B14F-4D97-AF65-F5344CB8AC3E}">
        <p14:creationId xmlns:p14="http://schemas.microsoft.com/office/powerpoint/2010/main" val="3916193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397E31-51EA-4C38-88B4-DAD3D288411B}"/>
              </a:ext>
            </a:extLst>
          </p:cNvPr>
          <p:cNvPicPr>
            <a:picLocks noChangeAspect="1"/>
          </p:cNvPicPr>
          <p:nvPr/>
        </p:nvPicPr>
        <p:blipFill>
          <a:blip r:embed="rId3"/>
          <a:stretch>
            <a:fillRect/>
          </a:stretch>
        </p:blipFill>
        <p:spPr>
          <a:xfrm>
            <a:off x="1551309" y="2249487"/>
            <a:ext cx="3869438"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848E5281-A1AF-436A-9989-F41285067C99}"/>
              </a:ext>
            </a:extLst>
          </p:cNvPr>
          <p:cNvSpPr>
            <a:spLocks noGrp="1"/>
          </p:cNvSpPr>
          <p:nvPr>
            <p:ph type="title"/>
          </p:nvPr>
        </p:nvSpPr>
        <p:spPr>
          <a:xfrm>
            <a:off x="1141413" y="618518"/>
            <a:ext cx="9905998" cy="1478570"/>
          </a:xfrm>
        </p:spPr>
        <p:txBody>
          <a:bodyPr>
            <a:normAutofit/>
          </a:bodyPr>
          <a:lstStyle/>
          <a:p>
            <a:r>
              <a:rPr lang="en-GB" dirty="0"/>
              <a:t>incrementing pointers</a:t>
            </a:r>
          </a:p>
        </p:txBody>
      </p:sp>
      <p:sp>
        <p:nvSpPr>
          <p:cNvPr id="3" name="Content Placeholder 2">
            <a:extLst>
              <a:ext uri="{FF2B5EF4-FFF2-40B4-BE49-F238E27FC236}">
                <a16:creationId xmlns:a16="http://schemas.microsoft.com/office/drawing/2014/main" id="{02576C66-DAF0-4760-AD7F-812E8881F68F}"/>
              </a:ext>
            </a:extLst>
          </p:cNvPr>
          <p:cNvSpPr>
            <a:spLocks noGrp="1"/>
          </p:cNvSpPr>
          <p:nvPr>
            <p:ph idx="1"/>
          </p:nvPr>
        </p:nvSpPr>
        <p:spPr>
          <a:xfrm>
            <a:off x="6336727" y="2249487"/>
            <a:ext cx="4710683" cy="3541714"/>
          </a:xfrm>
        </p:spPr>
        <p:txBody>
          <a:bodyPr>
            <a:normAutofit/>
          </a:bodyPr>
          <a:lstStyle/>
          <a:p>
            <a:pPr marL="0" indent="0">
              <a:spcBef>
                <a:spcPts val="0"/>
              </a:spcBef>
              <a:spcAft>
                <a:spcPts val="600"/>
              </a:spcAft>
              <a:buNone/>
            </a:pPr>
            <a:r>
              <a:rPr lang="en-GB" sz="1800" dirty="0"/>
              <a:t>When this code is compiled and executed, it produces −</a:t>
            </a:r>
          </a:p>
          <a:p>
            <a:pPr marL="0" indent="0">
              <a:spcBef>
                <a:spcPts val="0"/>
              </a:spcBef>
              <a:spcAft>
                <a:spcPts val="600"/>
              </a:spcAft>
              <a:buNone/>
            </a:pPr>
            <a:endParaRPr lang="en-GB" dirty="0">
              <a:latin typeface="Courier New" panose="02070309020205020404" pitchFamily="49" charset="0"/>
              <a:cs typeface="Courier New" panose="02070309020205020404" pitchFamily="49" charset="0"/>
            </a:endParaRPr>
          </a:p>
          <a:p>
            <a:pPr marL="0" indent="0">
              <a:spcBef>
                <a:spcPts val="0"/>
              </a:spcBef>
              <a:spcAft>
                <a:spcPts val="600"/>
              </a:spcAft>
              <a:buNone/>
            </a:pPr>
            <a:r>
              <a:rPr lang="en-GB" sz="1600" dirty="0">
                <a:latin typeface="Courier New" panose="02070309020205020404" pitchFamily="49" charset="0"/>
                <a:cs typeface="Courier New" panose="02070309020205020404" pitchFamily="49" charset="0"/>
              </a:rPr>
              <a:t>Address of </a:t>
            </a: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[0] = 0xbfa088b0</a:t>
            </a:r>
          </a:p>
          <a:p>
            <a:pPr marL="0" indent="0">
              <a:spcBef>
                <a:spcPts val="0"/>
              </a:spcBef>
              <a:spcAft>
                <a:spcPts val="600"/>
              </a:spcAft>
              <a:buNone/>
            </a:pPr>
            <a:r>
              <a:rPr lang="en-GB" sz="1600" dirty="0">
                <a:latin typeface="Courier New" panose="02070309020205020404" pitchFamily="49" charset="0"/>
                <a:cs typeface="Courier New" panose="02070309020205020404" pitchFamily="49" charset="0"/>
              </a:rPr>
              <a:t>Value of </a:t>
            </a: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[0] = 10</a:t>
            </a:r>
          </a:p>
          <a:p>
            <a:pPr marL="0" indent="0">
              <a:spcBef>
                <a:spcPts val="0"/>
              </a:spcBef>
              <a:spcAft>
                <a:spcPts val="600"/>
              </a:spcAft>
              <a:buNone/>
            </a:pPr>
            <a:r>
              <a:rPr lang="en-GB" sz="1600" dirty="0">
                <a:latin typeface="Courier New" panose="02070309020205020404" pitchFamily="49" charset="0"/>
                <a:cs typeface="Courier New" panose="02070309020205020404" pitchFamily="49" charset="0"/>
              </a:rPr>
              <a:t>Address of </a:t>
            </a: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[1] = 0xbfa088b4</a:t>
            </a:r>
          </a:p>
          <a:p>
            <a:pPr marL="0" indent="0">
              <a:spcBef>
                <a:spcPts val="0"/>
              </a:spcBef>
              <a:spcAft>
                <a:spcPts val="600"/>
              </a:spcAft>
              <a:buNone/>
            </a:pPr>
            <a:r>
              <a:rPr lang="en-GB" sz="1600" dirty="0">
                <a:latin typeface="Courier New" panose="02070309020205020404" pitchFamily="49" charset="0"/>
                <a:cs typeface="Courier New" panose="02070309020205020404" pitchFamily="49" charset="0"/>
              </a:rPr>
              <a:t>Value of </a:t>
            </a: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[1] = 100</a:t>
            </a:r>
          </a:p>
          <a:p>
            <a:pPr marL="0" indent="0">
              <a:spcBef>
                <a:spcPts val="0"/>
              </a:spcBef>
              <a:spcAft>
                <a:spcPts val="600"/>
              </a:spcAft>
              <a:buNone/>
            </a:pPr>
            <a:r>
              <a:rPr lang="en-GB" sz="1600" dirty="0">
                <a:latin typeface="Courier New" panose="02070309020205020404" pitchFamily="49" charset="0"/>
                <a:cs typeface="Courier New" panose="02070309020205020404" pitchFamily="49" charset="0"/>
              </a:rPr>
              <a:t>Address of </a:t>
            </a: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[2] = 0xbfa088b8</a:t>
            </a:r>
          </a:p>
          <a:p>
            <a:pPr marL="0" indent="0">
              <a:spcBef>
                <a:spcPts val="0"/>
              </a:spcBef>
              <a:spcAft>
                <a:spcPts val="600"/>
              </a:spcAft>
              <a:buNone/>
            </a:pPr>
            <a:r>
              <a:rPr lang="en-GB" sz="1600" dirty="0">
                <a:latin typeface="Courier New" panose="02070309020205020404" pitchFamily="49" charset="0"/>
                <a:cs typeface="Courier New" panose="02070309020205020404" pitchFamily="49" charset="0"/>
              </a:rPr>
              <a:t>Value of </a:t>
            </a: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[2] = 200</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3738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25FD61-7904-465E-86F0-BAC71D27471A}"/>
              </a:ext>
            </a:extLst>
          </p:cNvPr>
          <p:cNvPicPr>
            <a:picLocks noChangeAspect="1"/>
          </p:cNvPicPr>
          <p:nvPr/>
        </p:nvPicPr>
        <p:blipFill>
          <a:blip r:embed="rId3"/>
          <a:stretch>
            <a:fillRect/>
          </a:stretch>
        </p:blipFill>
        <p:spPr>
          <a:xfrm>
            <a:off x="1551309" y="2249487"/>
            <a:ext cx="3869438"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848E5281-A1AF-436A-9989-F41285067C99}"/>
              </a:ext>
            </a:extLst>
          </p:cNvPr>
          <p:cNvSpPr>
            <a:spLocks noGrp="1"/>
          </p:cNvSpPr>
          <p:nvPr>
            <p:ph type="title"/>
          </p:nvPr>
        </p:nvSpPr>
        <p:spPr>
          <a:xfrm>
            <a:off x="1141413" y="618518"/>
            <a:ext cx="9905998" cy="1478570"/>
          </a:xfrm>
        </p:spPr>
        <p:txBody>
          <a:bodyPr>
            <a:normAutofit/>
          </a:bodyPr>
          <a:lstStyle/>
          <a:p>
            <a:r>
              <a:rPr lang="en-GB" dirty="0"/>
              <a:t>decrementing pointers</a:t>
            </a:r>
          </a:p>
        </p:txBody>
      </p:sp>
      <p:sp>
        <p:nvSpPr>
          <p:cNvPr id="3" name="Content Placeholder 2">
            <a:extLst>
              <a:ext uri="{FF2B5EF4-FFF2-40B4-BE49-F238E27FC236}">
                <a16:creationId xmlns:a16="http://schemas.microsoft.com/office/drawing/2014/main" id="{02576C66-DAF0-4760-AD7F-812E8881F68F}"/>
              </a:ext>
            </a:extLst>
          </p:cNvPr>
          <p:cNvSpPr>
            <a:spLocks noGrp="1"/>
          </p:cNvSpPr>
          <p:nvPr>
            <p:ph idx="1"/>
          </p:nvPr>
        </p:nvSpPr>
        <p:spPr>
          <a:xfrm>
            <a:off x="6336727" y="2249487"/>
            <a:ext cx="4710683" cy="3541714"/>
          </a:xfrm>
        </p:spPr>
        <p:txBody>
          <a:bodyPr>
            <a:normAutofit/>
          </a:bodyPr>
          <a:lstStyle/>
          <a:p>
            <a:pPr marL="0" indent="0">
              <a:lnSpc>
                <a:spcPct val="110000"/>
              </a:lnSpc>
              <a:spcBef>
                <a:spcPts val="0"/>
              </a:spcBef>
              <a:spcAft>
                <a:spcPts val="600"/>
              </a:spcAft>
              <a:buNone/>
            </a:pPr>
            <a:r>
              <a:rPr lang="en-GB" sz="1800" dirty="0"/>
              <a:t>When this code is compiled and executed, it produces −</a:t>
            </a:r>
          </a:p>
          <a:p>
            <a:pPr marL="0" indent="0">
              <a:lnSpc>
                <a:spcPct val="110000"/>
              </a:lnSpc>
              <a:spcBef>
                <a:spcPts val="0"/>
              </a:spcBef>
              <a:spcAft>
                <a:spcPts val="600"/>
              </a:spcAft>
              <a:buNone/>
            </a:pPr>
            <a:endParaRPr lang="en-GB" sz="1900" dirty="0">
              <a:latin typeface="Courier New" panose="02070309020205020404" pitchFamily="49" charset="0"/>
              <a:cs typeface="Courier New" panose="02070309020205020404" pitchFamily="49" charset="0"/>
            </a:endParaRPr>
          </a:p>
          <a:p>
            <a:pPr marL="0" indent="0">
              <a:lnSpc>
                <a:spcPct val="110000"/>
              </a:lnSpc>
              <a:spcBef>
                <a:spcPts val="0"/>
              </a:spcBef>
              <a:spcAft>
                <a:spcPts val="600"/>
              </a:spcAft>
              <a:buNone/>
            </a:pPr>
            <a:r>
              <a:rPr lang="en-GB" sz="1600" dirty="0">
                <a:latin typeface="Courier New" panose="02070309020205020404" pitchFamily="49" charset="0"/>
                <a:cs typeface="Courier New" panose="02070309020205020404" pitchFamily="49" charset="0"/>
              </a:rPr>
              <a:t>Address of </a:t>
            </a: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[3] = 0xbfdb70f8</a:t>
            </a:r>
          </a:p>
          <a:p>
            <a:pPr marL="0" indent="0">
              <a:lnSpc>
                <a:spcPct val="110000"/>
              </a:lnSpc>
              <a:spcBef>
                <a:spcPts val="0"/>
              </a:spcBef>
              <a:spcAft>
                <a:spcPts val="600"/>
              </a:spcAft>
              <a:buNone/>
            </a:pPr>
            <a:r>
              <a:rPr lang="en-GB" sz="1600" dirty="0">
                <a:latin typeface="Courier New" panose="02070309020205020404" pitchFamily="49" charset="0"/>
                <a:cs typeface="Courier New" panose="02070309020205020404" pitchFamily="49" charset="0"/>
              </a:rPr>
              <a:t>Value of </a:t>
            </a: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[3] = 200</a:t>
            </a:r>
          </a:p>
          <a:p>
            <a:pPr marL="0" indent="0">
              <a:lnSpc>
                <a:spcPct val="110000"/>
              </a:lnSpc>
              <a:spcBef>
                <a:spcPts val="0"/>
              </a:spcBef>
              <a:spcAft>
                <a:spcPts val="600"/>
              </a:spcAft>
              <a:buNone/>
            </a:pPr>
            <a:r>
              <a:rPr lang="en-GB" sz="1600" dirty="0">
                <a:latin typeface="Courier New" panose="02070309020205020404" pitchFamily="49" charset="0"/>
                <a:cs typeface="Courier New" panose="02070309020205020404" pitchFamily="49" charset="0"/>
              </a:rPr>
              <a:t>Address of </a:t>
            </a: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[2] = 0xbfdb70f4</a:t>
            </a:r>
          </a:p>
          <a:p>
            <a:pPr marL="0" indent="0">
              <a:lnSpc>
                <a:spcPct val="110000"/>
              </a:lnSpc>
              <a:spcBef>
                <a:spcPts val="0"/>
              </a:spcBef>
              <a:spcAft>
                <a:spcPts val="600"/>
              </a:spcAft>
              <a:buNone/>
            </a:pPr>
            <a:r>
              <a:rPr lang="en-GB" sz="1600" dirty="0">
                <a:latin typeface="Courier New" panose="02070309020205020404" pitchFamily="49" charset="0"/>
                <a:cs typeface="Courier New" panose="02070309020205020404" pitchFamily="49" charset="0"/>
              </a:rPr>
              <a:t>Value of </a:t>
            </a: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[2] = 100</a:t>
            </a:r>
          </a:p>
          <a:p>
            <a:pPr marL="0" indent="0">
              <a:lnSpc>
                <a:spcPct val="110000"/>
              </a:lnSpc>
              <a:spcBef>
                <a:spcPts val="0"/>
              </a:spcBef>
              <a:spcAft>
                <a:spcPts val="600"/>
              </a:spcAft>
              <a:buNone/>
            </a:pPr>
            <a:r>
              <a:rPr lang="en-GB" sz="1600" dirty="0">
                <a:latin typeface="Courier New" panose="02070309020205020404" pitchFamily="49" charset="0"/>
                <a:cs typeface="Courier New" panose="02070309020205020404" pitchFamily="49" charset="0"/>
              </a:rPr>
              <a:t>Address of </a:t>
            </a: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[1] = 0xbfdb70f0</a:t>
            </a:r>
          </a:p>
          <a:p>
            <a:pPr marL="0" indent="0">
              <a:lnSpc>
                <a:spcPct val="110000"/>
              </a:lnSpc>
              <a:spcBef>
                <a:spcPts val="0"/>
              </a:spcBef>
              <a:spcAft>
                <a:spcPts val="600"/>
              </a:spcAft>
              <a:buNone/>
            </a:pPr>
            <a:r>
              <a:rPr lang="en-GB" sz="1600" dirty="0">
                <a:latin typeface="Courier New" panose="02070309020205020404" pitchFamily="49" charset="0"/>
                <a:cs typeface="Courier New" panose="02070309020205020404" pitchFamily="49" charset="0"/>
              </a:rPr>
              <a:t>Value of </a:t>
            </a: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[1] = 10</a:t>
            </a:r>
          </a:p>
        </p:txBody>
      </p:sp>
    </p:spTree>
    <p:extLst>
      <p:ext uri="{BB962C8B-B14F-4D97-AF65-F5344CB8AC3E}">
        <p14:creationId xmlns:p14="http://schemas.microsoft.com/office/powerpoint/2010/main" val="3268230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326D9-0B9F-4402-86C5-8A46E2B4484C}"/>
              </a:ext>
            </a:extLst>
          </p:cNvPr>
          <p:cNvSpPr>
            <a:spLocks noGrp="1"/>
          </p:cNvSpPr>
          <p:nvPr>
            <p:ph type="title"/>
          </p:nvPr>
        </p:nvSpPr>
        <p:spPr/>
        <p:txBody>
          <a:bodyPr/>
          <a:lstStyle/>
          <a:p>
            <a:r>
              <a:rPr lang="en-GB" dirty="0"/>
              <a:t>Comparing pointers</a:t>
            </a:r>
          </a:p>
        </p:txBody>
      </p:sp>
      <p:sp>
        <p:nvSpPr>
          <p:cNvPr id="3" name="Content Placeholder 2">
            <a:extLst>
              <a:ext uri="{FF2B5EF4-FFF2-40B4-BE49-F238E27FC236}">
                <a16:creationId xmlns:a16="http://schemas.microsoft.com/office/drawing/2014/main" id="{FC73900A-3086-4EFC-A1A6-6A0177A39D22}"/>
              </a:ext>
            </a:extLst>
          </p:cNvPr>
          <p:cNvSpPr>
            <a:spLocks noGrp="1"/>
          </p:cNvSpPr>
          <p:nvPr>
            <p:ph idx="1"/>
          </p:nvPr>
        </p:nvSpPr>
        <p:spPr/>
        <p:txBody>
          <a:bodyPr>
            <a:noAutofit/>
          </a:bodyPr>
          <a:lstStyle/>
          <a:p>
            <a:r>
              <a:rPr lang="en-GB" sz="1800" dirty="0"/>
              <a:t>Pointers may be compared using relational operators such as ==, &lt;, and &gt;.  If two pointers point to variables that are related to each other, such as elements of the same array, then they can be meaningfully compared.</a:t>
            </a:r>
          </a:p>
          <a:p>
            <a:r>
              <a:rPr lang="en-GB" sz="1800" dirty="0"/>
              <a:t>The following program modifies the previous example by incrementing the variable pointer so long as the address to which it points is either less than or equal to the address of the last element of the array, which is </a:t>
            </a:r>
            <a:r>
              <a:rPr lang="en-GB" sz="1600" dirty="0">
                <a:latin typeface="Courier New" panose="02070309020205020404" pitchFamily="49" charset="0"/>
                <a:cs typeface="Courier New" panose="02070309020205020404" pitchFamily="49" charset="0"/>
              </a:rPr>
              <a:t>&amp;</a:t>
            </a: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[MAX-1]</a:t>
            </a:r>
            <a:endParaRPr lang="en-GB"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51216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0C4F25-5BD8-4509-ABE1-B8D02F9777BB}"/>
              </a:ext>
            </a:extLst>
          </p:cNvPr>
          <p:cNvPicPr>
            <a:picLocks noChangeAspect="1"/>
          </p:cNvPicPr>
          <p:nvPr/>
        </p:nvPicPr>
        <p:blipFill>
          <a:blip r:embed="rId3"/>
          <a:stretch>
            <a:fillRect/>
          </a:stretch>
        </p:blipFill>
        <p:spPr>
          <a:xfrm>
            <a:off x="1641064" y="2249487"/>
            <a:ext cx="3689928"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848E5281-A1AF-436A-9989-F41285067C99}"/>
              </a:ext>
            </a:extLst>
          </p:cNvPr>
          <p:cNvSpPr>
            <a:spLocks noGrp="1"/>
          </p:cNvSpPr>
          <p:nvPr>
            <p:ph type="title"/>
          </p:nvPr>
        </p:nvSpPr>
        <p:spPr>
          <a:xfrm>
            <a:off x="1141413" y="618518"/>
            <a:ext cx="9905998" cy="1478570"/>
          </a:xfrm>
        </p:spPr>
        <p:txBody>
          <a:bodyPr>
            <a:normAutofit/>
          </a:bodyPr>
          <a:lstStyle/>
          <a:p>
            <a:r>
              <a:rPr lang="en-GB" dirty="0"/>
              <a:t>comparing pointers</a:t>
            </a:r>
          </a:p>
        </p:txBody>
      </p:sp>
      <p:sp>
        <p:nvSpPr>
          <p:cNvPr id="3" name="Content Placeholder 2">
            <a:extLst>
              <a:ext uri="{FF2B5EF4-FFF2-40B4-BE49-F238E27FC236}">
                <a16:creationId xmlns:a16="http://schemas.microsoft.com/office/drawing/2014/main" id="{02576C66-DAF0-4760-AD7F-812E8881F68F}"/>
              </a:ext>
            </a:extLst>
          </p:cNvPr>
          <p:cNvSpPr>
            <a:spLocks noGrp="1"/>
          </p:cNvSpPr>
          <p:nvPr>
            <p:ph idx="1"/>
          </p:nvPr>
        </p:nvSpPr>
        <p:spPr>
          <a:xfrm>
            <a:off x="6336727" y="2249487"/>
            <a:ext cx="4710683" cy="3541714"/>
          </a:xfrm>
        </p:spPr>
        <p:txBody>
          <a:bodyPr>
            <a:normAutofit/>
          </a:bodyPr>
          <a:lstStyle/>
          <a:p>
            <a:pPr marL="0" indent="0">
              <a:lnSpc>
                <a:spcPct val="110000"/>
              </a:lnSpc>
              <a:spcBef>
                <a:spcPts val="0"/>
              </a:spcBef>
              <a:spcAft>
                <a:spcPts val="600"/>
              </a:spcAft>
              <a:buNone/>
            </a:pPr>
            <a:r>
              <a:rPr lang="en-GB" sz="1800" dirty="0"/>
              <a:t>When this code is compiled and executed, it produces −</a:t>
            </a:r>
          </a:p>
          <a:p>
            <a:pPr marL="0" indent="0">
              <a:lnSpc>
                <a:spcPct val="110000"/>
              </a:lnSpc>
              <a:spcBef>
                <a:spcPts val="0"/>
              </a:spcBef>
              <a:spcAft>
                <a:spcPts val="600"/>
              </a:spcAft>
              <a:buNone/>
            </a:pPr>
            <a:endParaRPr lang="en-GB" sz="1900" dirty="0">
              <a:latin typeface="Courier New" panose="02070309020205020404" pitchFamily="49" charset="0"/>
              <a:cs typeface="Courier New" panose="02070309020205020404" pitchFamily="49" charset="0"/>
            </a:endParaRPr>
          </a:p>
          <a:p>
            <a:pPr marL="0" indent="0">
              <a:lnSpc>
                <a:spcPct val="110000"/>
              </a:lnSpc>
              <a:spcBef>
                <a:spcPts val="0"/>
              </a:spcBef>
              <a:spcAft>
                <a:spcPts val="600"/>
              </a:spcAft>
              <a:buNone/>
            </a:pPr>
            <a:r>
              <a:rPr lang="en-GB" sz="1600" dirty="0">
                <a:latin typeface="Courier New" panose="02070309020205020404" pitchFamily="49" charset="0"/>
                <a:cs typeface="Courier New" panose="02070309020205020404" pitchFamily="49" charset="0"/>
              </a:rPr>
              <a:t>Address of </a:t>
            </a: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[0] = 0xbfce42d0</a:t>
            </a:r>
          </a:p>
          <a:p>
            <a:pPr marL="0" indent="0">
              <a:lnSpc>
                <a:spcPct val="110000"/>
              </a:lnSpc>
              <a:spcBef>
                <a:spcPts val="0"/>
              </a:spcBef>
              <a:spcAft>
                <a:spcPts val="600"/>
              </a:spcAft>
              <a:buNone/>
            </a:pPr>
            <a:r>
              <a:rPr lang="en-GB" sz="1600" dirty="0">
                <a:latin typeface="Courier New" panose="02070309020205020404" pitchFamily="49" charset="0"/>
                <a:cs typeface="Courier New" panose="02070309020205020404" pitchFamily="49" charset="0"/>
              </a:rPr>
              <a:t>Value of </a:t>
            </a: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[0] = 10</a:t>
            </a:r>
          </a:p>
          <a:p>
            <a:pPr marL="0" indent="0">
              <a:lnSpc>
                <a:spcPct val="110000"/>
              </a:lnSpc>
              <a:spcBef>
                <a:spcPts val="0"/>
              </a:spcBef>
              <a:spcAft>
                <a:spcPts val="600"/>
              </a:spcAft>
              <a:buNone/>
            </a:pPr>
            <a:r>
              <a:rPr lang="en-GB" sz="1600" dirty="0">
                <a:latin typeface="Courier New" panose="02070309020205020404" pitchFamily="49" charset="0"/>
                <a:cs typeface="Courier New" panose="02070309020205020404" pitchFamily="49" charset="0"/>
              </a:rPr>
              <a:t>Address of </a:t>
            </a: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[1] = 0xbfce42d4</a:t>
            </a:r>
          </a:p>
          <a:p>
            <a:pPr marL="0" indent="0">
              <a:lnSpc>
                <a:spcPct val="110000"/>
              </a:lnSpc>
              <a:spcBef>
                <a:spcPts val="0"/>
              </a:spcBef>
              <a:spcAft>
                <a:spcPts val="600"/>
              </a:spcAft>
              <a:buNone/>
            </a:pPr>
            <a:r>
              <a:rPr lang="en-GB" sz="1600" dirty="0">
                <a:latin typeface="Courier New" panose="02070309020205020404" pitchFamily="49" charset="0"/>
                <a:cs typeface="Courier New" panose="02070309020205020404" pitchFamily="49" charset="0"/>
              </a:rPr>
              <a:t>Value of </a:t>
            </a: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[1] = 100</a:t>
            </a:r>
          </a:p>
          <a:p>
            <a:pPr marL="0" indent="0">
              <a:lnSpc>
                <a:spcPct val="110000"/>
              </a:lnSpc>
              <a:spcBef>
                <a:spcPts val="0"/>
              </a:spcBef>
              <a:spcAft>
                <a:spcPts val="600"/>
              </a:spcAft>
              <a:buNone/>
            </a:pPr>
            <a:r>
              <a:rPr lang="en-GB" sz="1600" dirty="0">
                <a:latin typeface="Courier New" panose="02070309020205020404" pitchFamily="49" charset="0"/>
                <a:cs typeface="Courier New" panose="02070309020205020404" pitchFamily="49" charset="0"/>
              </a:rPr>
              <a:t>Address of </a:t>
            </a: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[2] = 0xbfce42d8</a:t>
            </a:r>
          </a:p>
          <a:p>
            <a:pPr marL="0" indent="0">
              <a:lnSpc>
                <a:spcPct val="110000"/>
              </a:lnSpc>
              <a:spcBef>
                <a:spcPts val="0"/>
              </a:spcBef>
              <a:spcAft>
                <a:spcPts val="600"/>
              </a:spcAft>
              <a:buNone/>
            </a:pPr>
            <a:r>
              <a:rPr lang="en-GB" sz="1600" dirty="0">
                <a:latin typeface="Courier New" panose="02070309020205020404" pitchFamily="49" charset="0"/>
                <a:cs typeface="Courier New" panose="02070309020205020404" pitchFamily="49" charset="0"/>
              </a:rPr>
              <a:t>Value of </a:t>
            </a: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[2] = 200</a:t>
            </a:r>
          </a:p>
        </p:txBody>
      </p:sp>
    </p:spTree>
    <p:extLst>
      <p:ext uri="{BB962C8B-B14F-4D97-AF65-F5344CB8AC3E}">
        <p14:creationId xmlns:p14="http://schemas.microsoft.com/office/powerpoint/2010/main" val="2471126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8429EE-9312-4E5A-B404-1D57D42DD9A0}"/>
              </a:ext>
            </a:extLst>
          </p:cNvPr>
          <p:cNvPicPr>
            <a:picLocks noChangeAspect="1"/>
          </p:cNvPicPr>
          <p:nvPr/>
        </p:nvPicPr>
        <p:blipFill>
          <a:blip r:embed="rId3"/>
          <a:stretch>
            <a:fillRect/>
          </a:stretch>
        </p:blipFill>
        <p:spPr>
          <a:xfrm>
            <a:off x="1141411" y="2392769"/>
            <a:ext cx="4689234" cy="326308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848E5281-A1AF-436A-9989-F41285067C99}"/>
              </a:ext>
            </a:extLst>
          </p:cNvPr>
          <p:cNvSpPr>
            <a:spLocks noGrp="1"/>
          </p:cNvSpPr>
          <p:nvPr>
            <p:ph type="title"/>
          </p:nvPr>
        </p:nvSpPr>
        <p:spPr>
          <a:xfrm>
            <a:off x="1141413" y="618518"/>
            <a:ext cx="9905998" cy="1478570"/>
          </a:xfrm>
        </p:spPr>
        <p:txBody>
          <a:bodyPr>
            <a:normAutofit/>
          </a:bodyPr>
          <a:lstStyle/>
          <a:p>
            <a:r>
              <a:rPr lang="en-GB" dirty="0"/>
              <a:t>Pointers to arrays</a:t>
            </a:r>
          </a:p>
        </p:txBody>
      </p:sp>
      <p:sp>
        <p:nvSpPr>
          <p:cNvPr id="3" name="Content Placeholder 2">
            <a:extLst>
              <a:ext uri="{FF2B5EF4-FFF2-40B4-BE49-F238E27FC236}">
                <a16:creationId xmlns:a16="http://schemas.microsoft.com/office/drawing/2014/main" id="{02576C66-DAF0-4760-AD7F-812E8881F68F}"/>
              </a:ext>
            </a:extLst>
          </p:cNvPr>
          <p:cNvSpPr>
            <a:spLocks noGrp="1"/>
          </p:cNvSpPr>
          <p:nvPr>
            <p:ph idx="1"/>
          </p:nvPr>
        </p:nvSpPr>
        <p:spPr>
          <a:xfrm>
            <a:off x="6336727" y="2249487"/>
            <a:ext cx="4710683" cy="3541714"/>
          </a:xfrm>
        </p:spPr>
        <p:txBody>
          <a:bodyPr>
            <a:normAutofit/>
          </a:bodyPr>
          <a:lstStyle/>
          <a:p>
            <a:pPr marL="0" indent="0">
              <a:lnSpc>
                <a:spcPct val="110000"/>
              </a:lnSpc>
              <a:spcBef>
                <a:spcPts val="0"/>
              </a:spcBef>
              <a:spcAft>
                <a:spcPts val="600"/>
              </a:spcAft>
              <a:buNone/>
            </a:pPr>
            <a:r>
              <a:rPr lang="en-GB" sz="1800" dirty="0"/>
              <a:t>When this code is compiled and executed, it produces −</a:t>
            </a:r>
          </a:p>
          <a:p>
            <a:pPr marL="0" indent="0">
              <a:lnSpc>
                <a:spcPct val="110000"/>
              </a:lnSpc>
              <a:spcBef>
                <a:spcPts val="0"/>
              </a:spcBef>
              <a:spcAft>
                <a:spcPts val="600"/>
              </a:spcAft>
              <a:buNone/>
            </a:pPr>
            <a:endParaRPr lang="en-GB" sz="1900" dirty="0">
              <a:latin typeface="Courier New" panose="02070309020205020404" pitchFamily="49" charset="0"/>
              <a:cs typeface="Courier New" panose="02070309020205020404" pitchFamily="49" charset="0"/>
            </a:endParaRPr>
          </a:p>
          <a:p>
            <a:pPr marL="0" indent="0">
              <a:lnSpc>
                <a:spcPct val="110000"/>
              </a:lnSpc>
              <a:spcBef>
                <a:spcPts val="0"/>
              </a:spcBef>
              <a:spcAft>
                <a:spcPts val="600"/>
              </a:spcAft>
              <a:buNone/>
            </a:pPr>
            <a:r>
              <a:rPr lang="en-GB" sz="1900" dirty="0">
                <a:latin typeface="Courier New" panose="02070309020205020404" pitchFamily="49" charset="0"/>
                <a:cs typeface="Courier New" panose="02070309020205020404" pitchFamily="49" charset="0"/>
              </a:rPr>
              <a:t>0</a:t>
            </a:r>
          </a:p>
          <a:p>
            <a:pPr marL="0" indent="0">
              <a:lnSpc>
                <a:spcPct val="110000"/>
              </a:lnSpc>
              <a:spcBef>
                <a:spcPts val="0"/>
              </a:spcBef>
              <a:spcAft>
                <a:spcPts val="600"/>
              </a:spcAft>
              <a:buNone/>
            </a:pPr>
            <a:r>
              <a:rPr lang="en-GB" sz="1900" dirty="0">
                <a:latin typeface="Courier New" panose="02070309020205020404" pitchFamily="49" charset="0"/>
                <a:cs typeface="Courier New" panose="02070309020205020404" pitchFamily="49" charset="0"/>
              </a:rPr>
              <a:t>100</a:t>
            </a:r>
          </a:p>
          <a:p>
            <a:pPr marL="0" indent="0">
              <a:lnSpc>
                <a:spcPct val="110000"/>
              </a:lnSpc>
              <a:spcBef>
                <a:spcPts val="0"/>
              </a:spcBef>
              <a:spcAft>
                <a:spcPts val="600"/>
              </a:spcAft>
              <a:buNone/>
            </a:pPr>
            <a:r>
              <a:rPr lang="en-GB" sz="1900" dirty="0">
                <a:latin typeface="Courier New" panose="02070309020205020404" pitchFamily="49" charset="0"/>
                <a:cs typeface="Courier New" panose="02070309020205020404" pitchFamily="49" charset="0"/>
              </a:rPr>
              <a:t>200</a:t>
            </a:r>
          </a:p>
        </p:txBody>
      </p:sp>
    </p:spTree>
    <p:extLst>
      <p:ext uri="{BB962C8B-B14F-4D97-AF65-F5344CB8AC3E}">
        <p14:creationId xmlns:p14="http://schemas.microsoft.com/office/powerpoint/2010/main" val="3321603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AB5D-1005-4129-97E6-4A41B9350C9B}"/>
              </a:ext>
            </a:extLst>
          </p:cNvPr>
          <p:cNvSpPr>
            <a:spLocks noGrp="1"/>
          </p:cNvSpPr>
          <p:nvPr>
            <p:ph type="title"/>
          </p:nvPr>
        </p:nvSpPr>
        <p:spPr/>
        <p:txBody>
          <a:bodyPr/>
          <a:lstStyle/>
          <a:p>
            <a:r>
              <a:rPr lang="en-GB" dirty="0"/>
              <a:t>Pointers to arrays</a:t>
            </a:r>
          </a:p>
        </p:txBody>
      </p:sp>
      <p:sp>
        <p:nvSpPr>
          <p:cNvPr id="3" name="Content Placeholder 2">
            <a:extLst>
              <a:ext uri="{FF2B5EF4-FFF2-40B4-BE49-F238E27FC236}">
                <a16:creationId xmlns:a16="http://schemas.microsoft.com/office/drawing/2014/main" id="{64CEDC78-A2B8-4C1E-B108-CAA1997AB8BA}"/>
              </a:ext>
            </a:extLst>
          </p:cNvPr>
          <p:cNvSpPr>
            <a:spLocks noGrp="1"/>
          </p:cNvSpPr>
          <p:nvPr>
            <p:ph idx="1"/>
          </p:nvPr>
        </p:nvSpPr>
        <p:spPr>
          <a:xfrm>
            <a:off x="1141412" y="2249486"/>
            <a:ext cx="9905999" cy="4430383"/>
          </a:xfrm>
        </p:spPr>
        <p:txBody>
          <a:bodyPr>
            <a:normAutofit/>
          </a:bodyPr>
          <a:lstStyle/>
          <a:p>
            <a:r>
              <a:rPr lang="en-GB" sz="1800" dirty="0"/>
              <a:t>It is perfectly acceptable to apply the pointer operator * to </a:t>
            </a:r>
            <a:r>
              <a:rPr lang="en-GB" sz="1600" dirty="0" err="1">
                <a:latin typeface="Courier New" panose="02070309020205020404" pitchFamily="49" charset="0"/>
                <a:cs typeface="Courier New" panose="02070309020205020404" pitchFamily="49" charset="0"/>
              </a:rPr>
              <a:t>var</a:t>
            </a:r>
            <a:r>
              <a:rPr lang="en-GB" sz="1800" dirty="0"/>
              <a:t> but it is illegal to modify </a:t>
            </a:r>
            <a:r>
              <a:rPr lang="en-GB" sz="1600" dirty="0" err="1">
                <a:latin typeface="Courier New" panose="02070309020205020404" pitchFamily="49" charset="0"/>
                <a:cs typeface="Courier New" panose="02070309020205020404" pitchFamily="49" charset="0"/>
              </a:rPr>
              <a:t>var</a:t>
            </a:r>
            <a:r>
              <a:rPr lang="en-GB" sz="1800" dirty="0" err="1"/>
              <a:t>’s</a:t>
            </a:r>
            <a:r>
              <a:rPr lang="en-GB" sz="1800" dirty="0"/>
              <a:t> value. This is because </a:t>
            </a:r>
            <a:r>
              <a:rPr lang="en-GB" sz="1600" dirty="0" err="1">
                <a:latin typeface="Courier New" panose="02070309020205020404" pitchFamily="49" charset="0"/>
                <a:cs typeface="Courier New" panose="02070309020205020404" pitchFamily="49" charset="0"/>
              </a:rPr>
              <a:t>var</a:t>
            </a:r>
            <a:r>
              <a:rPr lang="en-GB" sz="1800" dirty="0"/>
              <a:t> is a CONSTANT that points to the beginning of an array and can not be altered.</a:t>
            </a:r>
          </a:p>
          <a:p>
            <a:r>
              <a:rPr lang="en-GB" sz="1800" dirty="0"/>
              <a:t>By applying a pointer to the array’s existing pointer we are able to alter the focus element from the default of 0 and even the value of the element being inspected.  This is called ‘pointer to pointer’ and will be covered in the next class.</a:t>
            </a:r>
          </a:p>
          <a:p>
            <a:r>
              <a:rPr lang="en-GB" sz="1800" dirty="0"/>
              <a:t>Because an array name generates a pointer constant it can still be used in pointer-style expressions, as long as it is not modified.  For example, the </a:t>
            </a:r>
            <a:r>
              <a:rPr lang="en-GB" sz="1800"/>
              <a:t>following is </a:t>
            </a:r>
            <a:r>
              <a:rPr lang="en-GB" sz="1800" dirty="0"/>
              <a:t>a valid statement that assigns </a:t>
            </a: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[2]</a:t>
            </a:r>
            <a:r>
              <a:rPr lang="en-GB" sz="1800" dirty="0"/>
              <a:t> the value </a:t>
            </a:r>
            <a:r>
              <a:rPr lang="en-GB" sz="1600" dirty="0">
                <a:latin typeface="Courier New" panose="02070309020205020404" pitchFamily="49" charset="0"/>
                <a:cs typeface="Courier New" panose="02070309020205020404" pitchFamily="49" charset="0"/>
              </a:rPr>
              <a:t>500</a:t>
            </a:r>
            <a:r>
              <a:rPr lang="en-GB" sz="1800" dirty="0"/>
              <a:t> −</a:t>
            </a:r>
          </a:p>
          <a:p>
            <a:pPr marL="0" indent="0">
              <a:buNone/>
            </a:pPr>
            <a:r>
              <a:rPr lang="en-GB" sz="1800" dirty="0"/>
              <a:t>	</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 + 2) = 500;</a:t>
            </a:r>
          </a:p>
          <a:p>
            <a:r>
              <a:rPr lang="en-GB" sz="1800" dirty="0">
                <a:cs typeface="Courier New" panose="02070309020205020404" pitchFamily="49" charset="0"/>
              </a:rPr>
              <a:t>The above statement is valid and will compile successfully because </a:t>
            </a:r>
            <a:r>
              <a:rPr lang="en-GB" sz="1600" dirty="0" err="1">
                <a:latin typeface="Courier New" panose="02070309020205020404" pitchFamily="49" charset="0"/>
                <a:cs typeface="Courier New" panose="02070309020205020404" pitchFamily="49" charset="0"/>
              </a:rPr>
              <a:t>var</a:t>
            </a:r>
            <a:r>
              <a:rPr lang="en-GB" sz="1800" dirty="0">
                <a:cs typeface="Courier New" panose="02070309020205020404" pitchFamily="49" charset="0"/>
              </a:rPr>
              <a:t> has not been changed.</a:t>
            </a:r>
            <a:endParaRPr lang="en-GB" sz="2000" dirty="0">
              <a:cs typeface="Courier New" panose="02070309020205020404" pitchFamily="49" charset="0"/>
            </a:endParaRPr>
          </a:p>
        </p:txBody>
      </p:sp>
    </p:spTree>
    <p:extLst>
      <p:ext uri="{BB962C8B-B14F-4D97-AF65-F5344CB8AC3E}">
        <p14:creationId xmlns:p14="http://schemas.microsoft.com/office/powerpoint/2010/main" val="412701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2D66-2853-4376-B193-AC73EA8F7802}"/>
              </a:ext>
            </a:extLst>
          </p:cNvPr>
          <p:cNvSpPr>
            <a:spLocks noGrp="1"/>
          </p:cNvSpPr>
          <p:nvPr>
            <p:ph type="title"/>
          </p:nvPr>
        </p:nvSpPr>
        <p:spPr/>
        <p:txBody>
          <a:bodyPr/>
          <a:lstStyle/>
          <a:p>
            <a:r>
              <a:rPr lang="en-GB" dirty="0"/>
              <a:t>Aims &amp; objectives</a:t>
            </a:r>
          </a:p>
        </p:txBody>
      </p:sp>
      <p:sp>
        <p:nvSpPr>
          <p:cNvPr id="3" name="Content Placeholder 2">
            <a:extLst>
              <a:ext uri="{FF2B5EF4-FFF2-40B4-BE49-F238E27FC236}">
                <a16:creationId xmlns:a16="http://schemas.microsoft.com/office/drawing/2014/main" id="{6E27DEBE-8B5D-4E64-9A6E-5A85B59267A7}"/>
              </a:ext>
            </a:extLst>
          </p:cNvPr>
          <p:cNvSpPr>
            <a:spLocks noGrp="1"/>
          </p:cNvSpPr>
          <p:nvPr>
            <p:ph idx="1"/>
          </p:nvPr>
        </p:nvSpPr>
        <p:spPr/>
        <p:txBody>
          <a:bodyPr/>
          <a:lstStyle/>
          <a:p>
            <a:pPr marL="285750" indent="-285750"/>
            <a:r>
              <a:rPr lang="en-GB" dirty="0"/>
              <a:t>Analyse the use of Pointers in C/C++</a:t>
            </a:r>
          </a:p>
          <a:p>
            <a:pPr marL="285750" indent="-285750"/>
            <a:r>
              <a:rPr lang="en-GB" dirty="0"/>
              <a:t>Discuss methods of usage, null pointers, arithmetic and arrays</a:t>
            </a:r>
          </a:p>
          <a:p>
            <a:pPr marL="285750" indent="-285750"/>
            <a:r>
              <a:rPr lang="en-GB" dirty="0"/>
              <a:t>Review the week’s techniques via a self-paced tutorial</a:t>
            </a:r>
          </a:p>
        </p:txBody>
      </p:sp>
    </p:spTree>
    <p:extLst>
      <p:ext uri="{BB962C8B-B14F-4D97-AF65-F5344CB8AC3E}">
        <p14:creationId xmlns:p14="http://schemas.microsoft.com/office/powerpoint/2010/main" val="903122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3C9A-BA0A-4AA6-A369-343DB24173A3}"/>
              </a:ext>
            </a:extLst>
          </p:cNvPr>
          <p:cNvSpPr>
            <a:spLocks noGrp="1"/>
          </p:cNvSpPr>
          <p:nvPr>
            <p:ph type="title"/>
          </p:nvPr>
        </p:nvSpPr>
        <p:spPr/>
        <p:txBody>
          <a:bodyPr/>
          <a:lstStyle/>
          <a:p>
            <a:r>
              <a:rPr lang="en-GB" dirty="0"/>
              <a:t>pointers</a:t>
            </a:r>
          </a:p>
        </p:txBody>
      </p:sp>
      <p:sp>
        <p:nvSpPr>
          <p:cNvPr id="3" name="Content Placeholder 2">
            <a:extLst>
              <a:ext uri="{FF2B5EF4-FFF2-40B4-BE49-F238E27FC236}">
                <a16:creationId xmlns:a16="http://schemas.microsoft.com/office/drawing/2014/main" id="{A0AEABC6-6A72-4A20-A8B3-B005C489DD47}"/>
              </a:ext>
            </a:extLst>
          </p:cNvPr>
          <p:cNvSpPr>
            <a:spLocks noGrp="1"/>
          </p:cNvSpPr>
          <p:nvPr>
            <p:ph idx="1"/>
          </p:nvPr>
        </p:nvSpPr>
        <p:spPr/>
        <p:txBody>
          <a:bodyPr>
            <a:normAutofit/>
          </a:bodyPr>
          <a:lstStyle/>
          <a:p>
            <a:pPr marL="0" indent="0">
              <a:buNone/>
            </a:pPr>
            <a:r>
              <a:rPr lang="en-GB" sz="1800" dirty="0"/>
              <a:t>C++ pointers are easy and fun to learn. Some C++ tasks are performed more easily with pointers, and other C++ tasks, such as dynamic memory allocation, cannot be performed without them.</a:t>
            </a:r>
          </a:p>
          <a:p>
            <a:pPr marL="0" indent="0">
              <a:buNone/>
            </a:pPr>
            <a:r>
              <a:rPr lang="en-GB" sz="1800" dirty="0"/>
              <a:t>As you know, every variable is a memory location and every memory location has a specific address.  These addresses can be accessed using the reference (&amp;) operator.</a:t>
            </a:r>
          </a:p>
          <a:p>
            <a:endParaRPr lang="en-GB" sz="1800" dirty="0"/>
          </a:p>
        </p:txBody>
      </p:sp>
    </p:spTree>
    <p:extLst>
      <p:ext uri="{BB962C8B-B14F-4D97-AF65-F5344CB8AC3E}">
        <p14:creationId xmlns:p14="http://schemas.microsoft.com/office/powerpoint/2010/main" val="272440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0808-CDB2-49EA-AE9D-15820488E0CD}"/>
              </a:ext>
            </a:extLst>
          </p:cNvPr>
          <p:cNvSpPr>
            <a:spLocks noGrp="1"/>
          </p:cNvSpPr>
          <p:nvPr>
            <p:ph type="title"/>
          </p:nvPr>
        </p:nvSpPr>
        <p:spPr/>
        <p:txBody>
          <a:bodyPr/>
          <a:lstStyle/>
          <a:p>
            <a:r>
              <a:rPr lang="en-GB" dirty="0"/>
              <a:t>pointers</a:t>
            </a:r>
          </a:p>
        </p:txBody>
      </p:sp>
      <p:sp>
        <p:nvSpPr>
          <p:cNvPr id="3" name="Content Placeholder 2">
            <a:extLst>
              <a:ext uri="{FF2B5EF4-FFF2-40B4-BE49-F238E27FC236}">
                <a16:creationId xmlns:a16="http://schemas.microsoft.com/office/drawing/2014/main" id="{09FB8068-BA26-482A-9E50-7664B2E782E8}"/>
              </a:ext>
            </a:extLst>
          </p:cNvPr>
          <p:cNvSpPr>
            <a:spLocks noGrp="1"/>
          </p:cNvSpPr>
          <p:nvPr>
            <p:ph idx="1"/>
          </p:nvPr>
        </p:nvSpPr>
        <p:spPr>
          <a:xfrm>
            <a:off x="1141412" y="2249487"/>
            <a:ext cx="9905999" cy="4418508"/>
          </a:xfrm>
        </p:spPr>
        <p:txBody>
          <a:bodyPr>
            <a:normAutofit fontScale="47500" lnSpcReduction="20000"/>
          </a:bodyPr>
          <a:lstStyle/>
          <a:p>
            <a:pPr marL="0" indent="0">
              <a:buNone/>
            </a:pPr>
            <a:r>
              <a:rPr lang="en-GB" sz="3300" dirty="0"/>
              <a:t>This code will print the address of the variables, rather than their values.  Which address do you think will be output for var2? −</a:t>
            </a:r>
          </a:p>
          <a:p>
            <a:pPr marL="0" indent="0">
              <a:buNone/>
            </a:pPr>
            <a:endParaRPr lang="en-GB" dirty="0">
              <a:latin typeface="Courier New" panose="02070309020205020404" pitchFamily="49" charset="0"/>
              <a:cs typeface="Courier New" panose="02070309020205020404" pitchFamily="49" charset="0"/>
            </a:endParaRPr>
          </a:p>
          <a:p>
            <a:pPr marL="0" indent="0">
              <a:spcBef>
                <a:spcPts val="0"/>
              </a:spcBef>
              <a:buNone/>
            </a:pPr>
            <a:r>
              <a:rPr lang="en-GB" dirty="0">
                <a:latin typeface="Courier New" panose="02070309020205020404" pitchFamily="49" charset="0"/>
                <a:cs typeface="Courier New" panose="02070309020205020404" pitchFamily="49" charset="0"/>
              </a:rPr>
              <a:t>	#include &lt;</a:t>
            </a:r>
            <a:r>
              <a:rPr lang="en-GB" dirty="0" err="1">
                <a:latin typeface="Courier New" panose="02070309020205020404" pitchFamily="49" charset="0"/>
                <a:cs typeface="Courier New" panose="02070309020205020404" pitchFamily="49" charset="0"/>
              </a:rPr>
              <a:t>iostream</a:t>
            </a:r>
            <a:r>
              <a:rPr lang="en-GB" dirty="0">
                <a:latin typeface="Courier New" panose="02070309020205020404" pitchFamily="49" charset="0"/>
                <a:cs typeface="Courier New" panose="02070309020205020404" pitchFamily="49" charset="0"/>
              </a:rPr>
              <a:t>&gt;</a:t>
            </a:r>
          </a:p>
          <a:p>
            <a:pPr marL="0" indent="0">
              <a:spcBef>
                <a:spcPts val="0"/>
              </a:spcBef>
              <a:buNone/>
            </a:pPr>
            <a:endParaRPr lang="en-GB" dirty="0">
              <a:latin typeface="Courier New" panose="02070309020205020404" pitchFamily="49" charset="0"/>
              <a:cs typeface="Courier New" panose="02070309020205020404" pitchFamily="49" charset="0"/>
            </a:endParaRPr>
          </a:p>
          <a:p>
            <a:pPr marL="0" indent="0">
              <a:spcBef>
                <a:spcPts val="0"/>
              </a:spcBef>
              <a:buNone/>
            </a:pPr>
            <a:r>
              <a:rPr lang="en-GB" dirty="0">
                <a:latin typeface="Courier New" panose="02070309020205020404" pitchFamily="49" charset="0"/>
                <a:cs typeface="Courier New" panose="02070309020205020404" pitchFamily="49" charset="0"/>
              </a:rPr>
              <a:t>	using namespace </a:t>
            </a:r>
            <a:r>
              <a:rPr lang="en-GB" dirty="0" err="1">
                <a:latin typeface="Courier New" panose="02070309020205020404" pitchFamily="49" charset="0"/>
                <a:cs typeface="Courier New" panose="02070309020205020404" pitchFamily="49" charset="0"/>
              </a:rPr>
              <a:t>std</a:t>
            </a:r>
            <a:r>
              <a:rPr lang="en-GB" dirty="0">
                <a:latin typeface="Courier New" panose="02070309020205020404" pitchFamily="49" charset="0"/>
                <a:cs typeface="Courier New" panose="02070309020205020404" pitchFamily="49" charset="0"/>
              </a:rPr>
              <a:t>;</a:t>
            </a:r>
          </a:p>
          <a:p>
            <a:pPr marL="0" indent="0">
              <a:spcBef>
                <a:spcPts val="0"/>
              </a:spcBef>
              <a:buNone/>
            </a:pPr>
            <a:endParaRPr lang="en-GB" dirty="0">
              <a:latin typeface="Courier New" panose="02070309020205020404" pitchFamily="49" charset="0"/>
              <a:cs typeface="Courier New" panose="02070309020205020404" pitchFamily="49" charset="0"/>
            </a:endParaRPr>
          </a:p>
          <a:p>
            <a:pPr marL="0" indent="0">
              <a:spcBef>
                <a:spcPts val="0"/>
              </a:spcBef>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int</a:t>
            </a:r>
            <a:r>
              <a:rPr lang="en-GB" dirty="0">
                <a:latin typeface="Courier New" panose="02070309020205020404" pitchFamily="49" charset="0"/>
                <a:cs typeface="Courier New" panose="02070309020205020404" pitchFamily="49" charset="0"/>
              </a:rPr>
              <a:t> main () </a:t>
            </a:r>
          </a:p>
          <a:p>
            <a:pPr marL="0" indent="0">
              <a:spcBef>
                <a:spcPts val="0"/>
              </a:spcBef>
              <a:buNone/>
            </a:pPr>
            <a:r>
              <a:rPr lang="en-GB" dirty="0">
                <a:latin typeface="Courier New" panose="02070309020205020404" pitchFamily="49" charset="0"/>
                <a:cs typeface="Courier New" panose="02070309020205020404" pitchFamily="49" charset="0"/>
              </a:rPr>
              <a:t>	</a:t>
            </a:r>
          </a:p>
          <a:p>
            <a:pPr marL="0" indent="0">
              <a:spcBef>
                <a:spcPts val="0"/>
              </a:spcBef>
              <a:buNone/>
            </a:pPr>
            <a:r>
              <a:rPr lang="en-GB" dirty="0">
                <a:latin typeface="Courier New" panose="02070309020205020404" pitchFamily="49" charset="0"/>
                <a:cs typeface="Courier New" panose="02070309020205020404" pitchFamily="49" charset="0"/>
              </a:rPr>
              <a:t>	{</a:t>
            </a:r>
          </a:p>
          <a:p>
            <a:pPr marL="0" indent="0">
              <a:spcBef>
                <a:spcPts val="0"/>
              </a:spcBef>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int</a:t>
            </a:r>
            <a:r>
              <a:rPr lang="en-GB" dirty="0">
                <a:latin typeface="Courier New" panose="02070309020205020404" pitchFamily="49" charset="0"/>
                <a:cs typeface="Courier New" panose="02070309020205020404" pitchFamily="49" charset="0"/>
              </a:rPr>
              <a:t>  var1;</a:t>
            </a:r>
          </a:p>
          <a:p>
            <a:pPr marL="0" indent="0">
              <a:spcBef>
                <a:spcPts val="0"/>
              </a:spcBef>
              <a:buNone/>
            </a:pPr>
            <a:r>
              <a:rPr lang="en-GB" dirty="0">
                <a:latin typeface="Courier New" panose="02070309020205020404" pitchFamily="49" charset="0"/>
                <a:cs typeface="Courier New" panose="02070309020205020404" pitchFamily="49" charset="0"/>
              </a:rPr>
              <a:t>		char var2[10];</a:t>
            </a:r>
          </a:p>
          <a:p>
            <a:pPr marL="0" indent="0">
              <a:spcBef>
                <a:spcPts val="0"/>
              </a:spcBef>
              <a:buNone/>
            </a:pPr>
            <a:endParaRPr lang="en-GB" dirty="0">
              <a:latin typeface="Courier New" panose="02070309020205020404" pitchFamily="49" charset="0"/>
              <a:cs typeface="Courier New" panose="02070309020205020404" pitchFamily="49" charset="0"/>
            </a:endParaRPr>
          </a:p>
          <a:p>
            <a:pPr marL="0" indent="0">
              <a:spcBef>
                <a:spcPts val="0"/>
              </a:spcBef>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cout</a:t>
            </a:r>
            <a:r>
              <a:rPr lang="en-GB" dirty="0">
                <a:latin typeface="Courier New" panose="02070309020205020404" pitchFamily="49" charset="0"/>
                <a:cs typeface="Courier New" panose="02070309020205020404" pitchFamily="49" charset="0"/>
              </a:rPr>
              <a:t> &lt;&lt; "Address of var1 variable: ";</a:t>
            </a:r>
          </a:p>
          <a:p>
            <a:pPr marL="0" indent="0">
              <a:spcBef>
                <a:spcPts val="0"/>
              </a:spcBef>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cout</a:t>
            </a:r>
            <a:r>
              <a:rPr lang="en-GB" dirty="0">
                <a:latin typeface="Courier New" panose="02070309020205020404" pitchFamily="49" charset="0"/>
                <a:cs typeface="Courier New" panose="02070309020205020404" pitchFamily="49" charset="0"/>
              </a:rPr>
              <a:t> &lt;&lt; &amp;var1 &lt;&lt; </a:t>
            </a:r>
            <a:r>
              <a:rPr lang="en-GB" dirty="0" err="1">
                <a:latin typeface="Courier New" panose="02070309020205020404" pitchFamily="49" charset="0"/>
                <a:cs typeface="Courier New" panose="02070309020205020404" pitchFamily="49" charset="0"/>
              </a:rPr>
              <a:t>endl</a:t>
            </a:r>
            <a:r>
              <a:rPr lang="en-GB" dirty="0">
                <a:latin typeface="Courier New" panose="02070309020205020404" pitchFamily="49" charset="0"/>
                <a:cs typeface="Courier New" panose="02070309020205020404" pitchFamily="49" charset="0"/>
              </a:rPr>
              <a:t>;</a:t>
            </a:r>
          </a:p>
          <a:p>
            <a:pPr marL="0" indent="0">
              <a:spcBef>
                <a:spcPts val="0"/>
              </a:spcBef>
              <a:buNone/>
            </a:pPr>
            <a:endParaRPr lang="en-GB" dirty="0">
              <a:latin typeface="Courier New" panose="02070309020205020404" pitchFamily="49" charset="0"/>
              <a:cs typeface="Courier New" panose="02070309020205020404" pitchFamily="49" charset="0"/>
            </a:endParaRPr>
          </a:p>
          <a:p>
            <a:pPr marL="0" indent="0">
              <a:spcBef>
                <a:spcPts val="0"/>
              </a:spcBef>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cout</a:t>
            </a:r>
            <a:r>
              <a:rPr lang="en-GB" dirty="0">
                <a:latin typeface="Courier New" panose="02070309020205020404" pitchFamily="49" charset="0"/>
                <a:cs typeface="Courier New" panose="02070309020205020404" pitchFamily="49" charset="0"/>
              </a:rPr>
              <a:t> &lt;&lt; "Address of var2 variable: ";</a:t>
            </a:r>
          </a:p>
          <a:p>
            <a:pPr marL="0" indent="0">
              <a:spcBef>
                <a:spcPts val="0"/>
              </a:spcBef>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cout</a:t>
            </a:r>
            <a:r>
              <a:rPr lang="en-GB" dirty="0">
                <a:latin typeface="Courier New" panose="02070309020205020404" pitchFamily="49" charset="0"/>
                <a:cs typeface="Courier New" panose="02070309020205020404" pitchFamily="49" charset="0"/>
              </a:rPr>
              <a:t> &lt;&lt; &amp;var2 &lt;&lt; </a:t>
            </a:r>
            <a:r>
              <a:rPr lang="en-GB" dirty="0" err="1">
                <a:latin typeface="Courier New" panose="02070309020205020404" pitchFamily="49" charset="0"/>
                <a:cs typeface="Courier New" panose="02070309020205020404" pitchFamily="49" charset="0"/>
              </a:rPr>
              <a:t>endl</a:t>
            </a:r>
            <a:r>
              <a:rPr lang="en-GB" dirty="0">
                <a:latin typeface="Courier New" panose="02070309020205020404" pitchFamily="49" charset="0"/>
                <a:cs typeface="Courier New" panose="02070309020205020404" pitchFamily="49" charset="0"/>
              </a:rPr>
              <a:t>;</a:t>
            </a:r>
          </a:p>
          <a:p>
            <a:pPr marL="0" indent="0">
              <a:spcBef>
                <a:spcPts val="0"/>
              </a:spcBef>
              <a:buNone/>
            </a:pPr>
            <a:endParaRPr lang="en-GB" dirty="0">
              <a:latin typeface="Courier New" panose="02070309020205020404" pitchFamily="49" charset="0"/>
              <a:cs typeface="Courier New" panose="02070309020205020404" pitchFamily="49" charset="0"/>
            </a:endParaRPr>
          </a:p>
          <a:p>
            <a:pPr marL="0" indent="0">
              <a:spcBef>
                <a:spcPts val="0"/>
              </a:spcBef>
              <a:buNone/>
            </a:pPr>
            <a:r>
              <a:rPr lang="en-GB" dirty="0">
                <a:latin typeface="Courier New" panose="02070309020205020404" pitchFamily="49" charset="0"/>
                <a:cs typeface="Courier New" panose="02070309020205020404" pitchFamily="49" charset="0"/>
              </a:rPr>
              <a:t>		return 0;</a:t>
            </a:r>
          </a:p>
          <a:p>
            <a:pPr marL="0" indent="0">
              <a:spcBef>
                <a:spcPts val="0"/>
              </a:spcBef>
              <a:buNone/>
            </a:pPr>
            <a:r>
              <a:rPr lang="en-GB"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411912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0C9F-96AF-44C2-863D-353887060006}"/>
              </a:ext>
            </a:extLst>
          </p:cNvPr>
          <p:cNvSpPr>
            <a:spLocks noGrp="1"/>
          </p:cNvSpPr>
          <p:nvPr>
            <p:ph type="title"/>
          </p:nvPr>
        </p:nvSpPr>
        <p:spPr/>
        <p:txBody>
          <a:bodyPr/>
          <a:lstStyle/>
          <a:p>
            <a:r>
              <a:rPr lang="en-GB" dirty="0"/>
              <a:t>What are pointers?</a:t>
            </a:r>
          </a:p>
        </p:txBody>
      </p:sp>
      <p:sp>
        <p:nvSpPr>
          <p:cNvPr id="3" name="Content Placeholder 2">
            <a:extLst>
              <a:ext uri="{FF2B5EF4-FFF2-40B4-BE49-F238E27FC236}">
                <a16:creationId xmlns:a16="http://schemas.microsoft.com/office/drawing/2014/main" id="{F96DEF0C-9F66-44AE-9BDF-22C3E6AC6B8C}"/>
              </a:ext>
            </a:extLst>
          </p:cNvPr>
          <p:cNvSpPr>
            <a:spLocks noGrp="1"/>
          </p:cNvSpPr>
          <p:nvPr>
            <p:ph idx="1"/>
          </p:nvPr>
        </p:nvSpPr>
        <p:spPr/>
        <p:txBody>
          <a:bodyPr>
            <a:normAutofit/>
          </a:bodyPr>
          <a:lstStyle/>
          <a:p>
            <a:pPr marL="0" indent="0">
              <a:buNone/>
            </a:pPr>
            <a:r>
              <a:rPr lang="en-GB" sz="1800" dirty="0"/>
              <a:t>A </a:t>
            </a:r>
            <a:r>
              <a:rPr lang="en-GB" sz="1800" b="1" dirty="0"/>
              <a:t>pointer</a:t>
            </a:r>
            <a:r>
              <a:rPr lang="en-GB" sz="1800" dirty="0"/>
              <a:t> is a variable whose value is the memory address of another variable.  Like any variable or constant, you must declare a pointer before you can work with it.  The general form of a pointer variable declaration is −</a:t>
            </a:r>
          </a:p>
          <a:p>
            <a:pPr marL="0" indent="0">
              <a:buNone/>
            </a:pPr>
            <a:r>
              <a:rPr lang="en-GB" sz="1800" dirty="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type *</a:t>
            </a:r>
            <a:r>
              <a:rPr lang="en-GB" sz="1600" dirty="0" err="1">
                <a:latin typeface="Courier New" panose="02070309020205020404" pitchFamily="49" charset="0"/>
                <a:cs typeface="Courier New" panose="02070309020205020404" pitchFamily="49" charset="0"/>
              </a:rPr>
              <a:t>variable_name</a:t>
            </a:r>
            <a:endParaRPr lang="en-GB" sz="1800" dirty="0">
              <a:latin typeface="Courier New" panose="02070309020205020404" pitchFamily="49" charset="0"/>
              <a:cs typeface="Courier New" panose="02070309020205020404" pitchFamily="49" charset="0"/>
            </a:endParaRPr>
          </a:p>
          <a:p>
            <a:pPr marL="0" indent="0">
              <a:buNone/>
            </a:pPr>
            <a:r>
              <a:rPr lang="en-GB" sz="1800" dirty="0"/>
              <a:t>Here, </a:t>
            </a:r>
            <a:r>
              <a:rPr lang="en-GB" sz="1800" b="1" dirty="0"/>
              <a:t>type</a:t>
            </a:r>
            <a:r>
              <a:rPr lang="en-GB" sz="1800" dirty="0"/>
              <a:t> is the pointer's base datatype; it must be a valid C++ datatype and </a:t>
            </a:r>
            <a:r>
              <a:rPr lang="en-GB" sz="1800" b="1" dirty="0" err="1"/>
              <a:t>variable_name</a:t>
            </a:r>
            <a:r>
              <a:rPr lang="en-GB" sz="1800" dirty="0"/>
              <a:t> is the name of the pointer variable.  The asterisk you use to declare a pointer is the same asterisk that you use for multiplication.  However, in this statement the asterisk is being used to designate a variable as a pointer. </a:t>
            </a:r>
            <a:endParaRPr lang="en-GB" sz="1400" dirty="0"/>
          </a:p>
        </p:txBody>
      </p:sp>
    </p:spTree>
    <p:extLst>
      <p:ext uri="{BB962C8B-B14F-4D97-AF65-F5344CB8AC3E}">
        <p14:creationId xmlns:p14="http://schemas.microsoft.com/office/powerpoint/2010/main" val="3132938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0C9F-96AF-44C2-863D-353887060006}"/>
              </a:ext>
            </a:extLst>
          </p:cNvPr>
          <p:cNvSpPr>
            <a:spLocks noGrp="1"/>
          </p:cNvSpPr>
          <p:nvPr>
            <p:ph type="title"/>
          </p:nvPr>
        </p:nvSpPr>
        <p:spPr/>
        <p:txBody>
          <a:bodyPr/>
          <a:lstStyle/>
          <a:p>
            <a:r>
              <a:rPr lang="en-GB" dirty="0"/>
              <a:t>What are pointers?</a:t>
            </a:r>
          </a:p>
        </p:txBody>
      </p:sp>
      <p:sp>
        <p:nvSpPr>
          <p:cNvPr id="3" name="Content Placeholder 2">
            <a:extLst>
              <a:ext uri="{FF2B5EF4-FFF2-40B4-BE49-F238E27FC236}">
                <a16:creationId xmlns:a16="http://schemas.microsoft.com/office/drawing/2014/main" id="{F96DEF0C-9F66-44AE-9BDF-22C3E6AC6B8C}"/>
              </a:ext>
            </a:extLst>
          </p:cNvPr>
          <p:cNvSpPr>
            <a:spLocks noGrp="1"/>
          </p:cNvSpPr>
          <p:nvPr>
            <p:ph idx="1"/>
          </p:nvPr>
        </p:nvSpPr>
        <p:spPr>
          <a:xfrm>
            <a:off x="1141412" y="2249486"/>
            <a:ext cx="9905999" cy="4216627"/>
          </a:xfrm>
        </p:spPr>
        <p:txBody>
          <a:bodyPr>
            <a:normAutofit fontScale="92500" lnSpcReduction="10000"/>
          </a:bodyPr>
          <a:lstStyle/>
          <a:p>
            <a:pPr marL="0" indent="0">
              <a:buNone/>
            </a:pPr>
            <a:r>
              <a:rPr lang="en-GB" sz="1900" dirty="0"/>
              <a:t>The following are valid pointer declarations –</a:t>
            </a:r>
          </a:p>
          <a:p>
            <a:pPr marL="0" indent="0">
              <a:buNone/>
            </a:pPr>
            <a:endParaRPr lang="en-GB" sz="1900" dirty="0"/>
          </a:p>
          <a:p>
            <a:pPr marL="0" indent="0">
              <a:spcBef>
                <a:spcPts val="0"/>
              </a:spcBef>
              <a:buNone/>
            </a:pPr>
            <a:r>
              <a:rPr lang="en-GB" sz="1700" dirty="0">
                <a:latin typeface="Courier New" panose="02070309020205020404" pitchFamily="49" charset="0"/>
                <a:cs typeface="Courier New" panose="02070309020205020404" pitchFamily="49" charset="0"/>
              </a:rPr>
              <a:t>	</a:t>
            </a:r>
            <a:r>
              <a:rPr lang="en-GB" sz="1700" dirty="0" err="1">
                <a:latin typeface="Courier New" panose="02070309020205020404" pitchFamily="49" charset="0"/>
                <a:cs typeface="Courier New" panose="02070309020205020404" pitchFamily="49" charset="0"/>
              </a:rPr>
              <a:t>int</a:t>
            </a:r>
            <a:r>
              <a:rPr lang="en-GB" sz="1700" dirty="0">
                <a:latin typeface="Courier New" panose="02070309020205020404" pitchFamily="49" charset="0"/>
                <a:cs typeface="Courier New" panose="02070309020205020404" pitchFamily="49" charset="0"/>
              </a:rPr>
              <a:t>    *</a:t>
            </a:r>
            <a:r>
              <a:rPr lang="en-GB" sz="1700" dirty="0" err="1">
                <a:latin typeface="Courier New" panose="02070309020205020404" pitchFamily="49" charset="0"/>
                <a:cs typeface="Courier New" panose="02070309020205020404" pitchFamily="49" charset="0"/>
              </a:rPr>
              <a:t>ipoint</a:t>
            </a:r>
            <a:r>
              <a:rPr lang="en-GB" sz="1700" dirty="0">
                <a:latin typeface="Courier New" panose="02070309020205020404" pitchFamily="49" charset="0"/>
                <a:cs typeface="Courier New" panose="02070309020205020404" pitchFamily="49" charset="0"/>
              </a:rPr>
              <a:t>;    // pointer to an integer</a:t>
            </a:r>
          </a:p>
          <a:p>
            <a:pPr marL="0" indent="0">
              <a:spcBef>
                <a:spcPts val="0"/>
              </a:spcBef>
              <a:buNone/>
            </a:pPr>
            <a:r>
              <a:rPr lang="en-GB" sz="1700" dirty="0">
                <a:latin typeface="Courier New" panose="02070309020205020404" pitchFamily="49" charset="0"/>
                <a:cs typeface="Courier New" panose="02070309020205020404" pitchFamily="49" charset="0"/>
              </a:rPr>
              <a:t>	double *</a:t>
            </a:r>
            <a:r>
              <a:rPr lang="en-GB" sz="1700" dirty="0" err="1">
                <a:latin typeface="Courier New" panose="02070309020205020404" pitchFamily="49" charset="0"/>
                <a:cs typeface="Courier New" panose="02070309020205020404" pitchFamily="49" charset="0"/>
              </a:rPr>
              <a:t>dpoint</a:t>
            </a:r>
            <a:r>
              <a:rPr lang="en-GB" sz="1700" dirty="0">
                <a:latin typeface="Courier New" panose="02070309020205020404" pitchFamily="49" charset="0"/>
                <a:cs typeface="Courier New" panose="02070309020205020404" pitchFamily="49" charset="0"/>
              </a:rPr>
              <a:t>;    // pointer to a double</a:t>
            </a:r>
          </a:p>
          <a:p>
            <a:pPr marL="0" indent="0">
              <a:spcBef>
                <a:spcPts val="0"/>
              </a:spcBef>
              <a:buNone/>
            </a:pPr>
            <a:r>
              <a:rPr lang="en-GB" sz="1700" dirty="0">
                <a:latin typeface="Courier New" panose="02070309020205020404" pitchFamily="49" charset="0"/>
                <a:cs typeface="Courier New" panose="02070309020205020404" pitchFamily="49" charset="0"/>
              </a:rPr>
              <a:t>	float  *</a:t>
            </a:r>
            <a:r>
              <a:rPr lang="en-GB" sz="1700" dirty="0" err="1">
                <a:latin typeface="Courier New" panose="02070309020205020404" pitchFamily="49" charset="0"/>
                <a:cs typeface="Courier New" panose="02070309020205020404" pitchFamily="49" charset="0"/>
              </a:rPr>
              <a:t>fpoint</a:t>
            </a:r>
            <a:r>
              <a:rPr lang="en-GB" sz="1700" dirty="0">
                <a:latin typeface="Courier New" panose="02070309020205020404" pitchFamily="49" charset="0"/>
                <a:cs typeface="Courier New" panose="02070309020205020404" pitchFamily="49" charset="0"/>
              </a:rPr>
              <a:t>;    // pointer to a float</a:t>
            </a:r>
          </a:p>
          <a:p>
            <a:pPr marL="0" indent="0">
              <a:spcBef>
                <a:spcPts val="0"/>
              </a:spcBef>
              <a:buNone/>
            </a:pPr>
            <a:r>
              <a:rPr lang="en-GB" sz="1700" dirty="0">
                <a:latin typeface="Courier New" panose="02070309020205020404" pitchFamily="49" charset="0"/>
                <a:cs typeface="Courier New" panose="02070309020205020404" pitchFamily="49" charset="0"/>
              </a:rPr>
              <a:t>	char   *</a:t>
            </a:r>
            <a:r>
              <a:rPr lang="en-GB" sz="1700" dirty="0" err="1">
                <a:latin typeface="Courier New" panose="02070309020205020404" pitchFamily="49" charset="0"/>
                <a:cs typeface="Courier New" panose="02070309020205020404" pitchFamily="49" charset="0"/>
              </a:rPr>
              <a:t>chpoint</a:t>
            </a:r>
            <a:r>
              <a:rPr lang="en-GB" sz="1700" dirty="0">
                <a:latin typeface="Courier New" panose="02070309020205020404" pitchFamily="49" charset="0"/>
                <a:cs typeface="Courier New" panose="02070309020205020404" pitchFamily="49" charset="0"/>
              </a:rPr>
              <a:t>    // pointer to character</a:t>
            </a:r>
          </a:p>
          <a:p>
            <a:pPr marL="0" indent="0">
              <a:spcBef>
                <a:spcPts val="0"/>
              </a:spcBef>
              <a:buNone/>
            </a:pP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900" dirty="0"/>
              <a:t>The actual datatype of the value of all pointers, whether integer, float, character, or otherwise, is the same; a long hexadecimal number that represents a memory address, e.g. </a:t>
            </a:r>
            <a:r>
              <a:rPr lang="en-GB" sz="1900" dirty="0">
                <a:latin typeface="Courier New" panose="02070309020205020404" pitchFamily="49" charset="0"/>
                <a:cs typeface="Courier New" panose="02070309020205020404" pitchFamily="49" charset="0"/>
              </a:rPr>
              <a:t>0xbfebd5c0</a:t>
            </a:r>
            <a:r>
              <a:rPr lang="en-GB" sz="1900" dirty="0"/>
              <a:t> </a:t>
            </a:r>
          </a:p>
          <a:p>
            <a:pPr marL="0" indent="0">
              <a:spcBef>
                <a:spcPts val="0"/>
              </a:spcBef>
              <a:buNone/>
            </a:pPr>
            <a:endParaRPr lang="en-GB" sz="1900" dirty="0"/>
          </a:p>
          <a:p>
            <a:pPr marL="0" indent="0">
              <a:spcBef>
                <a:spcPts val="0"/>
              </a:spcBef>
              <a:buNone/>
            </a:pPr>
            <a:r>
              <a:rPr lang="en-GB" sz="1900" dirty="0"/>
              <a:t>The only difference between pointers of different data types is the data type of the variable or constant that the pointer points to.  If a pointer is only pointing to a memory address, why do you think it needs a datatype?</a:t>
            </a:r>
            <a:endParaRPr lang="en-GB" sz="1000" dirty="0"/>
          </a:p>
        </p:txBody>
      </p:sp>
    </p:spTree>
    <p:extLst>
      <p:ext uri="{BB962C8B-B14F-4D97-AF65-F5344CB8AC3E}">
        <p14:creationId xmlns:p14="http://schemas.microsoft.com/office/powerpoint/2010/main" val="415338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E5281-A1AF-436A-9989-F41285067C99}"/>
              </a:ext>
            </a:extLst>
          </p:cNvPr>
          <p:cNvSpPr>
            <a:spLocks noGrp="1"/>
          </p:cNvSpPr>
          <p:nvPr>
            <p:ph type="title"/>
          </p:nvPr>
        </p:nvSpPr>
        <p:spPr/>
        <p:txBody>
          <a:bodyPr/>
          <a:lstStyle/>
          <a:p>
            <a:r>
              <a:rPr lang="en-GB" dirty="0"/>
              <a:t>Using pointers in </a:t>
            </a:r>
            <a:r>
              <a:rPr lang="en-GB" dirty="0" err="1"/>
              <a:t>c++</a:t>
            </a:r>
            <a:endParaRPr lang="en-GB" dirty="0"/>
          </a:p>
        </p:txBody>
      </p:sp>
      <p:sp>
        <p:nvSpPr>
          <p:cNvPr id="3" name="Content Placeholder 2">
            <a:extLst>
              <a:ext uri="{FF2B5EF4-FFF2-40B4-BE49-F238E27FC236}">
                <a16:creationId xmlns:a16="http://schemas.microsoft.com/office/drawing/2014/main" id="{02576C66-DAF0-4760-AD7F-812E8881F68F}"/>
              </a:ext>
            </a:extLst>
          </p:cNvPr>
          <p:cNvSpPr>
            <a:spLocks noGrp="1"/>
          </p:cNvSpPr>
          <p:nvPr>
            <p:ph idx="1"/>
          </p:nvPr>
        </p:nvSpPr>
        <p:spPr/>
        <p:txBody>
          <a:bodyPr>
            <a:normAutofit/>
          </a:bodyPr>
          <a:lstStyle/>
          <a:p>
            <a:pPr marL="0" indent="0">
              <a:buNone/>
            </a:pPr>
            <a:r>
              <a:rPr lang="en-GB" sz="1800" dirty="0"/>
              <a:t>There are a few important operations which we will do with pointers very frequently – </a:t>
            </a:r>
          </a:p>
          <a:p>
            <a:r>
              <a:rPr lang="en-GB" sz="1800" dirty="0"/>
              <a:t>Define a pointer variable, e.g. </a:t>
            </a:r>
            <a:r>
              <a:rPr lang="en-GB" sz="1600" dirty="0" err="1">
                <a:latin typeface="Courier New" panose="02070309020205020404" pitchFamily="49" charset="0"/>
                <a:cs typeface="Courier New" panose="02070309020205020404" pitchFamily="49" charset="0"/>
              </a:rPr>
              <a:t>int</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ip</a:t>
            </a:r>
            <a:r>
              <a:rPr lang="en-GB" sz="1600" dirty="0">
                <a:latin typeface="Courier New" panose="02070309020205020404" pitchFamily="49" charset="0"/>
                <a:cs typeface="Courier New" panose="02070309020205020404" pitchFamily="49" charset="0"/>
              </a:rPr>
              <a:t>;</a:t>
            </a:r>
          </a:p>
          <a:p>
            <a:r>
              <a:rPr lang="en-GB" sz="1800" dirty="0"/>
              <a:t>Assign the address of a variable to a pointer, e.g. </a:t>
            </a:r>
            <a:r>
              <a:rPr lang="en-GB" sz="1600" dirty="0" err="1">
                <a:latin typeface="Courier New" panose="02070309020205020404" pitchFamily="49" charset="0"/>
                <a:cs typeface="Courier New" panose="02070309020205020404" pitchFamily="49" charset="0"/>
              </a:rPr>
              <a:t>ip</a:t>
            </a:r>
            <a:r>
              <a:rPr lang="en-GB" sz="1600" dirty="0">
                <a:latin typeface="Courier New" panose="02070309020205020404" pitchFamily="49" charset="0"/>
                <a:cs typeface="Courier New" panose="02070309020205020404" pitchFamily="49" charset="0"/>
              </a:rPr>
              <a:t> = &amp;</a:t>
            </a:r>
            <a:r>
              <a:rPr lang="en-GB" sz="1600" dirty="0" err="1">
                <a:latin typeface="Courier New" panose="02070309020205020404" pitchFamily="49" charset="0"/>
                <a:cs typeface="Courier New" panose="02070309020205020404" pitchFamily="49" charset="0"/>
              </a:rPr>
              <a:t>var</a:t>
            </a:r>
            <a:r>
              <a:rPr lang="en-GB" sz="1600" dirty="0">
                <a:latin typeface="Courier New" panose="02070309020205020404" pitchFamily="49" charset="0"/>
                <a:cs typeface="Courier New" panose="02070309020205020404" pitchFamily="49" charset="0"/>
              </a:rPr>
              <a:t>;</a:t>
            </a:r>
          </a:p>
          <a:p>
            <a:r>
              <a:rPr lang="en-GB" sz="1800" dirty="0"/>
              <a:t>Access the value stored at the address the pointer variable is pointing to. This is done using the unary, or dereference (*) operator, e.g.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a:t>
            </a:r>
            <a:r>
              <a:rPr lang="en-GB" sz="1600" dirty="0" err="1">
                <a:latin typeface="Courier New" panose="02070309020205020404" pitchFamily="49" charset="0"/>
                <a:cs typeface="Courier New" panose="02070309020205020404" pitchFamily="49" charset="0"/>
              </a:rPr>
              <a:t>ip</a:t>
            </a:r>
            <a:r>
              <a:rPr lang="en-GB" sz="1600" dirty="0">
                <a:latin typeface="Courier New" panose="02070309020205020404" pitchFamily="49" charset="0"/>
                <a:cs typeface="Courier New" panose="02070309020205020404" pitchFamily="49" charset="0"/>
              </a:rPr>
              <a:t> &lt;&lt; </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endParaRPr lang="en-GB"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9828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C3864F-A896-45BA-9103-D343DBE2C650}"/>
              </a:ext>
            </a:extLst>
          </p:cNvPr>
          <p:cNvPicPr>
            <a:picLocks noChangeAspect="1"/>
          </p:cNvPicPr>
          <p:nvPr/>
        </p:nvPicPr>
        <p:blipFill>
          <a:blip r:embed="rId3"/>
          <a:stretch>
            <a:fillRect/>
          </a:stretch>
        </p:blipFill>
        <p:spPr>
          <a:xfrm>
            <a:off x="1444642" y="2249487"/>
            <a:ext cx="4082772"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848E5281-A1AF-436A-9989-F41285067C99}"/>
              </a:ext>
            </a:extLst>
          </p:cNvPr>
          <p:cNvSpPr>
            <a:spLocks noGrp="1"/>
          </p:cNvSpPr>
          <p:nvPr>
            <p:ph type="title"/>
          </p:nvPr>
        </p:nvSpPr>
        <p:spPr>
          <a:xfrm>
            <a:off x="1141413" y="618518"/>
            <a:ext cx="9905998" cy="1478570"/>
          </a:xfrm>
        </p:spPr>
        <p:txBody>
          <a:bodyPr>
            <a:normAutofit/>
          </a:bodyPr>
          <a:lstStyle/>
          <a:p>
            <a:r>
              <a:rPr lang="en-GB" dirty="0"/>
              <a:t>Using pointers in </a:t>
            </a:r>
            <a:r>
              <a:rPr lang="en-GB" dirty="0" err="1"/>
              <a:t>c++</a:t>
            </a:r>
            <a:endParaRPr lang="en-GB" dirty="0"/>
          </a:p>
        </p:txBody>
      </p:sp>
      <p:sp>
        <p:nvSpPr>
          <p:cNvPr id="3" name="Content Placeholder 2">
            <a:extLst>
              <a:ext uri="{FF2B5EF4-FFF2-40B4-BE49-F238E27FC236}">
                <a16:creationId xmlns:a16="http://schemas.microsoft.com/office/drawing/2014/main" id="{02576C66-DAF0-4760-AD7F-812E8881F68F}"/>
              </a:ext>
            </a:extLst>
          </p:cNvPr>
          <p:cNvSpPr>
            <a:spLocks noGrp="1"/>
          </p:cNvSpPr>
          <p:nvPr>
            <p:ph idx="1"/>
          </p:nvPr>
        </p:nvSpPr>
        <p:spPr>
          <a:xfrm>
            <a:off x="6336727" y="2249487"/>
            <a:ext cx="4710683" cy="3541714"/>
          </a:xfrm>
        </p:spPr>
        <p:txBody>
          <a:bodyPr>
            <a:normAutofit/>
          </a:bodyPr>
          <a:lstStyle/>
          <a:p>
            <a:pPr marL="0" indent="0">
              <a:spcBef>
                <a:spcPts val="0"/>
              </a:spcBef>
              <a:buNone/>
            </a:pPr>
            <a:r>
              <a:rPr lang="en-GB" sz="1800" dirty="0"/>
              <a:t>When this code is compiled and executed, it produces −</a:t>
            </a:r>
          </a:p>
          <a:p>
            <a:pPr marL="0" indent="0">
              <a:spcBef>
                <a:spcPts val="0"/>
              </a:spcBef>
              <a:buNone/>
            </a:pPr>
            <a:endParaRPr lang="en-GB" sz="1800" dirty="0">
              <a:latin typeface="Courier New" panose="02070309020205020404" pitchFamily="49" charset="0"/>
              <a:cs typeface="Courier New" panose="02070309020205020404" pitchFamily="49" charset="0"/>
            </a:endParaRPr>
          </a:p>
          <a:p>
            <a:pPr marL="0" indent="0">
              <a:spcBef>
                <a:spcPts val="0"/>
              </a:spcBef>
              <a:buNone/>
            </a:pPr>
            <a:r>
              <a:rPr lang="en-GB" sz="1400" dirty="0">
                <a:latin typeface="Courier New" panose="02070309020205020404" pitchFamily="49" charset="0"/>
                <a:cs typeface="Courier New" panose="02070309020205020404" pitchFamily="49" charset="0"/>
              </a:rPr>
              <a:t>Value of </a:t>
            </a:r>
            <a:r>
              <a:rPr lang="en-GB" sz="1400" dirty="0" err="1">
                <a:latin typeface="Courier New" panose="02070309020205020404" pitchFamily="49" charset="0"/>
                <a:cs typeface="Courier New" panose="02070309020205020404" pitchFamily="49" charset="0"/>
              </a:rPr>
              <a:t>var</a:t>
            </a:r>
            <a:r>
              <a:rPr lang="en-GB" sz="1400" dirty="0">
                <a:latin typeface="Courier New" panose="02070309020205020404" pitchFamily="49" charset="0"/>
                <a:cs typeface="Courier New" panose="02070309020205020404" pitchFamily="49" charset="0"/>
              </a:rPr>
              <a:t> variable: 20</a:t>
            </a:r>
          </a:p>
          <a:p>
            <a:pPr marL="0" indent="0">
              <a:spcBef>
                <a:spcPts val="0"/>
              </a:spcBef>
              <a:buNone/>
            </a:pPr>
            <a:r>
              <a:rPr lang="en-GB" sz="1400" dirty="0">
                <a:latin typeface="Courier New" panose="02070309020205020404" pitchFamily="49" charset="0"/>
                <a:cs typeface="Courier New" panose="02070309020205020404" pitchFamily="49" charset="0"/>
              </a:rPr>
              <a:t>Address stored in </a:t>
            </a:r>
            <a:r>
              <a:rPr lang="en-GB" sz="1400" dirty="0" err="1">
                <a:latin typeface="Courier New" panose="02070309020205020404" pitchFamily="49" charset="0"/>
                <a:cs typeface="Courier New" panose="02070309020205020404" pitchFamily="49" charset="0"/>
              </a:rPr>
              <a:t>ip</a:t>
            </a:r>
            <a:r>
              <a:rPr lang="en-GB" sz="1400" dirty="0">
                <a:latin typeface="Courier New" panose="02070309020205020404" pitchFamily="49" charset="0"/>
                <a:cs typeface="Courier New" panose="02070309020205020404" pitchFamily="49" charset="0"/>
              </a:rPr>
              <a:t> variable: 0xbfc601ac</a:t>
            </a:r>
          </a:p>
          <a:p>
            <a:pPr marL="0" indent="0">
              <a:spcBef>
                <a:spcPts val="0"/>
              </a:spcBef>
              <a:buNone/>
            </a:pPr>
            <a:r>
              <a:rPr lang="en-GB" sz="1400" dirty="0">
                <a:latin typeface="Courier New" panose="02070309020205020404" pitchFamily="49" charset="0"/>
                <a:cs typeface="Courier New" panose="02070309020205020404" pitchFamily="49" charset="0"/>
              </a:rPr>
              <a:t>Value of *</a:t>
            </a:r>
            <a:r>
              <a:rPr lang="en-GB" sz="1400" dirty="0" err="1">
                <a:latin typeface="Courier New" panose="02070309020205020404" pitchFamily="49" charset="0"/>
                <a:cs typeface="Courier New" panose="02070309020205020404" pitchFamily="49" charset="0"/>
              </a:rPr>
              <a:t>ip</a:t>
            </a:r>
            <a:r>
              <a:rPr lang="en-GB" sz="1400" dirty="0">
                <a:latin typeface="Courier New" panose="02070309020205020404" pitchFamily="49" charset="0"/>
                <a:cs typeface="Courier New" panose="02070309020205020404" pitchFamily="49" charset="0"/>
              </a:rPr>
              <a:t> variable: 20</a:t>
            </a:r>
          </a:p>
        </p:txBody>
      </p:sp>
    </p:spTree>
    <p:extLst>
      <p:ext uri="{BB962C8B-B14F-4D97-AF65-F5344CB8AC3E}">
        <p14:creationId xmlns:p14="http://schemas.microsoft.com/office/powerpoint/2010/main" val="2561533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ED1A5-17C5-4114-9186-E319DC2BCDB0}"/>
              </a:ext>
            </a:extLst>
          </p:cNvPr>
          <p:cNvSpPr>
            <a:spLocks noGrp="1"/>
          </p:cNvSpPr>
          <p:nvPr>
            <p:ph type="title"/>
          </p:nvPr>
        </p:nvSpPr>
        <p:spPr/>
        <p:txBody>
          <a:bodyPr/>
          <a:lstStyle/>
          <a:p>
            <a:r>
              <a:rPr lang="en-GB" dirty="0"/>
              <a:t>Null pointers</a:t>
            </a:r>
          </a:p>
        </p:txBody>
      </p:sp>
      <p:sp>
        <p:nvSpPr>
          <p:cNvPr id="3" name="Content Placeholder 2">
            <a:extLst>
              <a:ext uri="{FF2B5EF4-FFF2-40B4-BE49-F238E27FC236}">
                <a16:creationId xmlns:a16="http://schemas.microsoft.com/office/drawing/2014/main" id="{C9E56974-3103-45DF-A423-3B0D80F99AC7}"/>
              </a:ext>
            </a:extLst>
          </p:cNvPr>
          <p:cNvSpPr>
            <a:spLocks noGrp="1"/>
          </p:cNvSpPr>
          <p:nvPr>
            <p:ph idx="1"/>
          </p:nvPr>
        </p:nvSpPr>
        <p:spPr/>
        <p:txBody>
          <a:bodyPr>
            <a:normAutofit/>
          </a:bodyPr>
          <a:lstStyle/>
          <a:p>
            <a:r>
              <a:rPr lang="en-GB" sz="1800" dirty="0"/>
              <a:t>It is always a good practice to assign the pointer NULL to a pointer variable in case you do not have an exact address to be assigned.  This is done at the time of variable declaration.  A pointer that is assigned NULL is called a null pointer.</a:t>
            </a:r>
          </a:p>
          <a:p>
            <a:r>
              <a:rPr lang="en-GB" sz="1800" dirty="0"/>
              <a:t>The NULL pointer is a constant with a value of zero defined in several standard libraries, including </a:t>
            </a:r>
            <a:r>
              <a:rPr lang="en-GB" sz="1800" dirty="0" err="1"/>
              <a:t>iostream</a:t>
            </a:r>
            <a:r>
              <a:rPr lang="en-GB" sz="1800" dirty="0"/>
              <a:t>.</a:t>
            </a:r>
          </a:p>
          <a:p>
            <a:pPr marL="0" indent="0">
              <a:buNone/>
            </a:pPr>
            <a:endParaRPr lang="en-GB" sz="1800" dirty="0"/>
          </a:p>
        </p:txBody>
      </p:sp>
    </p:spTree>
    <p:extLst>
      <p:ext uri="{BB962C8B-B14F-4D97-AF65-F5344CB8AC3E}">
        <p14:creationId xmlns:p14="http://schemas.microsoft.com/office/powerpoint/2010/main" val="2169091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324</TotalTime>
  <Words>1104</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Courier New</vt:lpstr>
      <vt:lpstr>Trebuchet MS</vt:lpstr>
      <vt:lpstr>Tw Cen MT</vt:lpstr>
      <vt:lpstr>Circuit</vt:lpstr>
      <vt:lpstr>UNIT 15 – Object oriented programming</vt:lpstr>
      <vt:lpstr>Aims &amp; objectives</vt:lpstr>
      <vt:lpstr>pointers</vt:lpstr>
      <vt:lpstr>pointers</vt:lpstr>
      <vt:lpstr>What are pointers?</vt:lpstr>
      <vt:lpstr>What are pointers?</vt:lpstr>
      <vt:lpstr>Using pointers in c++</vt:lpstr>
      <vt:lpstr>Using pointers in c++</vt:lpstr>
      <vt:lpstr>Null pointers</vt:lpstr>
      <vt:lpstr>Null pointers</vt:lpstr>
      <vt:lpstr>Null pointers</vt:lpstr>
      <vt:lpstr>Pointer arithmetic</vt:lpstr>
      <vt:lpstr>Incrementing pointers</vt:lpstr>
      <vt:lpstr>incrementing pointers</vt:lpstr>
      <vt:lpstr>decrementing pointers</vt:lpstr>
      <vt:lpstr>Comparing pointers</vt:lpstr>
      <vt:lpstr>comparing pointers</vt:lpstr>
      <vt:lpstr>Pointers to arrays</vt:lpstr>
      <vt:lpstr>Pointers to arrays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15 – Object oriented programming</dc:title>
  <dc:creator>Ben Read</dc:creator>
  <cp:lastModifiedBy>Ben Read</cp:lastModifiedBy>
  <cp:revision>18</cp:revision>
  <dcterms:created xsi:type="dcterms:W3CDTF">2018-01-07T14:18:48Z</dcterms:created>
  <dcterms:modified xsi:type="dcterms:W3CDTF">2018-01-14T22:40:19Z</dcterms:modified>
</cp:coreProperties>
</file>