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8"/>
  </p:notesMasterIdLst>
  <p:sldIdLst>
    <p:sldId id="475" r:id="rId2"/>
    <p:sldId id="476" r:id="rId3"/>
    <p:sldId id="477" r:id="rId4"/>
    <p:sldId id="478" r:id="rId5"/>
    <p:sldId id="479" r:id="rId6"/>
    <p:sldId id="481" r:id="rId7"/>
    <p:sldId id="482" r:id="rId8"/>
    <p:sldId id="485" r:id="rId9"/>
    <p:sldId id="483" r:id="rId10"/>
    <p:sldId id="484" r:id="rId11"/>
    <p:sldId id="486" r:id="rId12"/>
    <p:sldId id="487" r:id="rId13"/>
    <p:sldId id="488" r:id="rId14"/>
    <p:sldId id="489" r:id="rId15"/>
    <p:sldId id="490" r:id="rId16"/>
    <p:sldId id="48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E4EE84"/>
    <a:srgbClr val="D45C1A"/>
    <a:srgbClr val="EA04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85" autoAdjust="0"/>
    <p:restoredTop sz="94660"/>
  </p:normalViewPr>
  <p:slideViewPr>
    <p:cSldViewPr snapToGrid="0">
      <p:cViewPr varScale="1">
        <p:scale>
          <a:sx n="154" d="100"/>
          <a:sy n="154" d="100"/>
        </p:scale>
        <p:origin x="2124" y="138"/>
      </p:cViewPr>
      <p:guideLst>
        <p:guide orient="horz" pos="21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56C64-7E8F-45DE-A9FD-3123B108B943}" type="datetimeFigureOut">
              <a:rPr lang="en-GB" smtClean="0"/>
              <a:t>04/02/2018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692B1D-3701-4FE5-A052-5382F263F490}" type="slidenum">
              <a:rPr lang="en-GB" smtClean="0"/>
              <a:t>‹#›</a:t>
            </a:fld>
            <a:endParaRPr lang="en-GB"/>
          </a:p>
        </p:txBody>
      </p:sp>
    </p:spTree>
    <p:extLst>
      <p:ext uri="{BB962C8B-B14F-4D97-AF65-F5344CB8AC3E}">
        <p14:creationId xmlns:p14="http://schemas.microsoft.com/office/powerpoint/2010/main" val="4087115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1692B1D-3701-4FE5-A052-5382F263F490}" type="slidenum">
              <a:rPr lang="en-GB" smtClean="0"/>
              <a:t>7</a:t>
            </a:fld>
            <a:endParaRPr lang="en-GB"/>
          </a:p>
        </p:txBody>
      </p:sp>
    </p:spTree>
    <p:extLst>
      <p:ext uri="{BB962C8B-B14F-4D97-AF65-F5344CB8AC3E}">
        <p14:creationId xmlns:p14="http://schemas.microsoft.com/office/powerpoint/2010/main" val="4080380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EC448642-B45D-4ACD-8672-E8261733767A}" type="datetimeFigureOut">
              <a:rPr lang="en-GB" smtClean="0"/>
              <a:t>04/02/2018</a:t>
            </a:fld>
            <a:endParaRPr lang="en-GB"/>
          </a:p>
        </p:txBody>
      </p:sp>
      <p:sp>
        <p:nvSpPr>
          <p:cNvPr id="5" name="Footer Placeholder 4"/>
          <p:cNvSpPr>
            <a:spLocks noGrp="1"/>
          </p:cNvSpPr>
          <p:nvPr>
            <p:ph type="ftr" sz="quarter" idx="11"/>
          </p:nvPr>
        </p:nvSpPr>
        <p:spPr>
          <a:xfrm>
            <a:off x="1900237" y="5410202"/>
            <a:ext cx="3843665" cy="365125"/>
          </a:xfrm>
        </p:spPr>
        <p:txBody>
          <a:bodyPr/>
          <a:lstStyle/>
          <a:p>
            <a:endParaRPr lang="en-GB"/>
          </a:p>
        </p:txBody>
      </p:sp>
      <p:sp>
        <p:nvSpPr>
          <p:cNvPr id="6" name="Slide Number Placeholder 5"/>
          <p:cNvSpPr>
            <a:spLocks noGrp="1"/>
          </p:cNvSpPr>
          <p:nvPr>
            <p:ph type="sldNum" sz="quarter" idx="12"/>
          </p:nvPr>
        </p:nvSpPr>
        <p:spPr>
          <a:xfrm>
            <a:off x="7915603" y="5410200"/>
            <a:ext cx="578317" cy="365125"/>
          </a:xfrm>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22128523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04/02/2018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892082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04/02/2018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21931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04/02/2018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507694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04/02/2018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1617605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48642-B45D-4ACD-8672-E8261733767A}" type="datetimeFigureOut">
              <a:rPr lang="en-GB" smtClean="0"/>
              <a:t>04/02/2018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1008718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48642-B45D-4ACD-8672-E8261733767A}" type="datetimeFigureOut">
              <a:rPr lang="en-GB" smtClean="0"/>
              <a:t>04/02/2018</a:t>
            </a:fld>
            <a:endParaRPr lang="en-GB"/>
          </a:p>
        </p:txBody>
      </p:sp>
      <p:sp>
        <p:nvSpPr>
          <p:cNvPr id="4" name="Footer Placeholder 3"/>
          <p:cNvSpPr>
            <a:spLocks noGrp="1"/>
          </p:cNvSpPr>
          <p:nvPr>
            <p:ph type="ftr" sz="quarter" idx="11"/>
          </p:nvPr>
        </p:nvSpPr>
        <p:spPr/>
        <p:txBody>
          <a:bodyPr/>
          <a:lstStyle>
            <a:lvl1pPr>
              <a:defRPr cap="all" baseline="0"/>
            </a:lvl1pPr>
          </a:lstStyle>
          <a:p>
            <a:endParaRPr lang="en-GB"/>
          </a:p>
        </p:txBody>
      </p:sp>
      <p:sp>
        <p:nvSpPr>
          <p:cNvPr id="5" name="Slide Number Placeholder 4"/>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3056545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48642-B45D-4ACD-8672-E8261733767A}" type="datetimeFigureOut">
              <a:rPr lang="en-GB" smtClean="0"/>
              <a:t>04/02/2018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216440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48642-B45D-4ACD-8672-E8261733767A}" type="datetimeFigureOut">
              <a:rPr lang="en-GB" smtClean="0"/>
              <a:t>04/02/2018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211103387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68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EC448642-B45D-4ACD-8672-E8261733767A}" type="datetimeFigureOut">
              <a:rPr lang="en-GB" smtClean="0"/>
              <a:t>04/02/2018</a:t>
            </a:fld>
            <a:endParaRPr lang="en-GB"/>
          </a:p>
        </p:txBody>
      </p:sp>
      <p:sp>
        <p:nvSpPr>
          <p:cNvPr id="50" name="Footer Placeholder 4"/>
          <p:cNvSpPr>
            <a:spLocks noGrp="1"/>
          </p:cNvSpPr>
          <p:nvPr>
            <p:ph type="ftr" sz="quarter" idx="11"/>
          </p:nvPr>
        </p:nvSpPr>
        <p:spPr>
          <a:xfrm>
            <a:off x="856059" y="5883276"/>
            <a:ext cx="4679482" cy="365125"/>
          </a:xfrm>
        </p:spPr>
        <p:txBody>
          <a:bodyPr/>
          <a:lstStyle/>
          <a:p>
            <a:endParaRPr lang="en-GB"/>
          </a:p>
        </p:txBody>
      </p:sp>
      <p:sp>
        <p:nvSpPr>
          <p:cNvPr id="51" name="Slide Number Placeholder 5"/>
          <p:cNvSpPr>
            <a:spLocks noGrp="1"/>
          </p:cNvSpPr>
          <p:nvPr>
            <p:ph type="sldNum" sz="quarter" idx="12"/>
          </p:nvPr>
        </p:nvSpPr>
        <p:spPr>
          <a:xfrm>
            <a:off x="7707241" y="5883275"/>
            <a:ext cx="578317" cy="365125"/>
          </a:xfrm>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103786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48642-B45D-4ACD-8672-E8261733767A}" type="datetimeFigureOut">
              <a:rPr lang="en-GB" smtClean="0"/>
              <a:t>04/02/2018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9458134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48642-B45D-4ACD-8672-E8261733767A}" type="datetimeFigureOut">
              <a:rPr lang="en-GB" smtClean="0"/>
              <a:t>04/02/2018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293285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48642-B45D-4ACD-8672-E8261733767A}" type="datetimeFigureOut">
              <a:rPr lang="en-GB" smtClean="0"/>
              <a:t>04/02/2018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106808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48642-B45D-4ACD-8672-E8261733767A}" type="datetimeFigureOut">
              <a:rPr lang="en-GB" smtClean="0"/>
              <a:t>04/02/2018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1641184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48642-B45D-4ACD-8672-E8261733767A}" type="datetimeFigureOut">
              <a:rPr lang="en-GB" smtClean="0"/>
              <a:t>04/02/2018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7668441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04/02/2018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41074995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04/02/2018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3013170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48642-B45D-4ACD-8672-E8261733767A}" type="datetimeFigureOut">
              <a:rPr lang="en-GB" smtClean="0"/>
              <a:t>04/02/2018</a:t>
            </a:fld>
            <a:endParaRPr lang="en-GB"/>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1FC323-DC9A-41D7-A310-6471C1C70611}" type="slidenum">
              <a:rPr lang="en-GB" smtClean="0"/>
              <a:t>‹#›</a:t>
            </a:fld>
            <a:endParaRPr lang="en-GB"/>
          </a:p>
        </p:txBody>
      </p:sp>
    </p:spTree>
    <p:extLst>
      <p:ext uri="{BB962C8B-B14F-4D97-AF65-F5344CB8AC3E}">
        <p14:creationId xmlns:p14="http://schemas.microsoft.com/office/powerpoint/2010/main" val="3751468642"/>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660"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28C7-E456-432A-8670-7700DFA1E4AE}"/>
              </a:ext>
            </a:extLst>
          </p:cNvPr>
          <p:cNvSpPr>
            <a:spLocks noGrp="1"/>
          </p:cNvSpPr>
          <p:nvPr>
            <p:ph type="ctrTitle"/>
          </p:nvPr>
        </p:nvSpPr>
        <p:spPr/>
        <p:txBody>
          <a:bodyPr/>
          <a:lstStyle/>
          <a:p>
            <a:r>
              <a:rPr lang="en-GB" dirty="0"/>
              <a:t>UNIT 15 – Object oriented programming</a:t>
            </a:r>
          </a:p>
        </p:txBody>
      </p:sp>
      <p:sp>
        <p:nvSpPr>
          <p:cNvPr id="3" name="Subtitle 2">
            <a:extLst>
              <a:ext uri="{FF2B5EF4-FFF2-40B4-BE49-F238E27FC236}">
                <a16:creationId xmlns:a16="http://schemas.microsoft.com/office/drawing/2014/main" id="{5E4F2BC0-610E-4251-B00E-25289F7446A0}"/>
              </a:ext>
            </a:extLst>
          </p:cNvPr>
          <p:cNvSpPr>
            <a:spLocks noGrp="1"/>
          </p:cNvSpPr>
          <p:nvPr>
            <p:ph type="subTitle" idx="1"/>
          </p:nvPr>
        </p:nvSpPr>
        <p:spPr/>
        <p:txBody>
          <a:bodyPr/>
          <a:lstStyle/>
          <a:p>
            <a:r>
              <a:rPr lang="en-GB" dirty="0"/>
              <a:t>With ben read</a:t>
            </a:r>
          </a:p>
        </p:txBody>
      </p:sp>
    </p:spTree>
    <p:extLst>
      <p:ext uri="{BB962C8B-B14F-4D97-AF65-F5344CB8AC3E}">
        <p14:creationId xmlns:p14="http://schemas.microsoft.com/office/powerpoint/2010/main" val="179178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D835-0909-4596-BCF5-C7951FC6C211}"/>
              </a:ext>
            </a:extLst>
          </p:cNvPr>
          <p:cNvSpPr>
            <a:spLocks noGrp="1"/>
          </p:cNvSpPr>
          <p:nvPr>
            <p:ph type="title"/>
          </p:nvPr>
        </p:nvSpPr>
        <p:spPr/>
        <p:txBody>
          <a:bodyPr/>
          <a:lstStyle/>
          <a:p>
            <a:r>
              <a:rPr lang="en-GB" dirty="0"/>
              <a:t>Object pointers &amp; arrays of objects</a:t>
            </a:r>
          </a:p>
        </p:txBody>
      </p:sp>
      <p:sp>
        <p:nvSpPr>
          <p:cNvPr id="3" name="Content Placeholder 2">
            <a:extLst>
              <a:ext uri="{FF2B5EF4-FFF2-40B4-BE49-F238E27FC236}">
                <a16:creationId xmlns:a16="http://schemas.microsoft.com/office/drawing/2014/main" id="{E933BED7-0B70-497D-9B37-F9E1CCF3CE1E}"/>
              </a:ext>
            </a:extLst>
          </p:cNvPr>
          <p:cNvSpPr>
            <a:spLocks noGrp="1"/>
          </p:cNvSpPr>
          <p:nvPr>
            <p:ph idx="1"/>
          </p:nvPr>
        </p:nvSpPr>
        <p:spPr/>
        <p:txBody>
          <a:bodyPr>
            <a:normAutofit/>
          </a:bodyPr>
          <a:lstStyle/>
          <a:p>
            <a:pPr marL="0" indent="0">
              <a:buNone/>
            </a:pPr>
            <a:r>
              <a:rPr lang="en-GB" sz="1800" dirty="0"/>
              <a:t>When you create an array of objects, the default constructor is called for every element of the array.  You can use the array initialisation syntax to call a different constructor for some, or all, of the elements, e.g.</a:t>
            </a:r>
          </a:p>
          <a:p>
            <a:pPr marL="0" indent="0">
              <a:buNone/>
            </a:pPr>
            <a:r>
              <a:rPr lang="en-GB" sz="1600" dirty="0">
                <a:latin typeface="Courier New" panose="02070309020205020404" pitchFamily="49" charset="0"/>
                <a:cs typeface="Courier New" panose="02070309020205020404" pitchFamily="49" charset="0"/>
              </a:rPr>
              <a:t>Car </a:t>
            </a:r>
            <a:r>
              <a:rPr lang="en-GB" sz="1600" dirty="0" err="1">
                <a:latin typeface="Courier New" panose="02070309020205020404" pitchFamily="49" charset="0"/>
                <a:cs typeface="Courier New" panose="02070309020205020404" pitchFamily="49" charset="0"/>
              </a:rPr>
              <a:t>car_array</a:t>
            </a:r>
            <a:r>
              <a:rPr lang="en-GB" sz="1600" dirty="0">
                <a:latin typeface="Courier New" panose="02070309020205020404" pitchFamily="49" charset="0"/>
                <a:cs typeface="Courier New" panose="02070309020205020404" pitchFamily="49" charset="0"/>
              </a:rPr>
              <a:t>[10] = { Car(22), Car(3.0, 33) };</a:t>
            </a:r>
          </a:p>
          <a:p>
            <a:pPr marL="0" indent="0">
              <a:buNone/>
            </a:pPr>
            <a:endParaRPr lang="en-GB" sz="1800" dirty="0">
              <a:cs typeface="Courier New" panose="02070309020205020404" pitchFamily="49" charset="0"/>
            </a:endParaRPr>
          </a:p>
          <a:p>
            <a:pPr marL="0" indent="0">
              <a:buNone/>
            </a:pPr>
            <a:r>
              <a:rPr lang="en-GB" sz="1800" dirty="0">
                <a:cs typeface="Courier New" panose="02070309020205020404" pitchFamily="49" charset="0"/>
              </a:rPr>
              <a:t>NOTE -  A class with no constructor has a default constructor that does nothing.  If you declare one or more constructors then this default constructor will not be created by the compiler.  If you want to embed a class in a structure or create arrays from it then you MUST create your own default constructor or it WILL NOT COMPILE.  </a:t>
            </a:r>
          </a:p>
          <a:p>
            <a:pPr marL="0" indent="0">
              <a:buNone/>
            </a:pPr>
            <a:endParaRPr lang="en-GB" sz="1800" dirty="0"/>
          </a:p>
          <a:p>
            <a:pPr marL="0" indent="0">
              <a:buNone/>
            </a:pPr>
            <a:endParaRPr lang="en-GB" sz="1800" dirty="0"/>
          </a:p>
        </p:txBody>
      </p:sp>
    </p:spTree>
    <p:extLst>
      <p:ext uri="{BB962C8B-B14F-4D97-AF65-F5344CB8AC3E}">
        <p14:creationId xmlns:p14="http://schemas.microsoft.com/office/powerpoint/2010/main" val="2560859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0F2B0-74A4-495F-A8C9-D414417F769D}"/>
              </a:ext>
            </a:extLst>
          </p:cNvPr>
          <p:cNvSpPr>
            <a:spLocks noGrp="1"/>
          </p:cNvSpPr>
          <p:nvPr>
            <p:ph type="title"/>
          </p:nvPr>
        </p:nvSpPr>
        <p:spPr/>
        <p:txBody>
          <a:bodyPr/>
          <a:lstStyle/>
          <a:p>
            <a:r>
              <a:rPr lang="en-GB" dirty="0"/>
              <a:t>Objects with functions &amp; methods</a:t>
            </a:r>
          </a:p>
        </p:txBody>
      </p:sp>
      <p:sp>
        <p:nvSpPr>
          <p:cNvPr id="3" name="Content Placeholder 2">
            <a:extLst>
              <a:ext uri="{FF2B5EF4-FFF2-40B4-BE49-F238E27FC236}">
                <a16:creationId xmlns:a16="http://schemas.microsoft.com/office/drawing/2014/main" id="{A34F1413-C092-45DD-9AF3-440EF379A71D}"/>
              </a:ext>
            </a:extLst>
          </p:cNvPr>
          <p:cNvSpPr>
            <a:spLocks noGrp="1"/>
          </p:cNvSpPr>
          <p:nvPr>
            <p:ph idx="1"/>
          </p:nvPr>
        </p:nvSpPr>
        <p:spPr/>
        <p:txBody>
          <a:bodyPr>
            <a:normAutofit/>
          </a:bodyPr>
          <a:lstStyle/>
          <a:p>
            <a:r>
              <a:rPr lang="en-GB" sz="1800" dirty="0"/>
              <a:t>Objects can be passed to functions and methods via parameters, just like normal datatypes, and they can also be set as the return value.  </a:t>
            </a:r>
          </a:p>
          <a:p>
            <a:r>
              <a:rPr lang="en-GB" sz="1800" dirty="0"/>
              <a:t>Passing an object by value is usually a bad idea.  Remember that passing by value causes a temporary copy of the datatype to be created inside the function.  This is not advisable with objects, as they can be quite large.</a:t>
            </a:r>
          </a:p>
          <a:p>
            <a:r>
              <a:rPr lang="en-GB" sz="1800" dirty="0"/>
              <a:t>Therefore, you would normally want to pass an object by reference, e.g.</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050" dirty="0">
                <a:latin typeface="Courier New" panose="02070309020205020404" pitchFamily="49" charset="0"/>
                <a:cs typeface="Courier New" panose="02070309020205020404" pitchFamily="49" charset="0"/>
              </a:rPr>
              <a:t>void Car::</a:t>
            </a:r>
            <a:r>
              <a:rPr lang="en-GB" sz="1050" dirty="0" err="1">
                <a:latin typeface="Courier New" panose="02070309020205020404" pitchFamily="49" charset="0"/>
                <a:cs typeface="Courier New" panose="02070309020205020404" pitchFamily="49" charset="0"/>
              </a:rPr>
              <a:t>display_car_pass_by_reference</a:t>
            </a:r>
            <a:r>
              <a:rPr lang="en-GB" sz="1050" dirty="0">
                <a:latin typeface="Courier New" panose="02070309020205020404" pitchFamily="49" charset="0"/>
                <a:cs typeface="Courier New" panose="02070309020205020404" pitchFamily="49" charset="0"/>
              </a:rPr>
              <a:t>(Car &amp;c)</a:t>
            </a:r>
          </a:p>
          <a:p>
            <a:pPr marL="0" indent="0">
              <a:spcBef>
                <a:spcPts val="0"/>
              </a:spcBef>
              <a:buNone/>
            </a:pPr>
            <a:r>
              <a:rPr lang="en-GB" sz="1050" dirty="0">
                <a:latin typeface="Courier New" panose="02070309020205020404" pitchFamily="49" charset="0"/>
                <a:cs typeface="Courier New" panose="02070309020205020404" pitchFamily="49" charset="0"/>
              </a:rPr>
              <a:t>{</a:t>
            </a:r>
          </a:p>
          <a:p>
            <a:pPr marL="0" indent="0">
              <a:spcBef>
                <a:spcPts val="0"/>
              </a:spcBef>
              <a:buNone/>
            </a:pPr>
            <a:r>
              <a:rPr lang="en-GB" sz="1050" dirty="0">
                <a:latin typeface="Courier New" panose="02070309020205020404" pitchFamily="49" charset="0"/>
                <a:cs typeface="Courier New" panose="02070309020205020404" pitchFamily="49" charset="0"/>
              </a:rPr>
              <a:t>	</a:t>
            </a:r>
            <a:r>
              <a:rPr lang="en-GB" sz="1050" dirty="0" err="1">
                <a:latin typeface="Courier New" panose="02070309020205020404" pitchFamily="49" charset="0"/>
                <a:cs typeface="Courier New" panose="02070309020205020404" pitchFamily="49" charset="0"/>
              </a:rPr>
              <a:t>cout</a:t>
            </a:r>
            <a:r>
              <a:rPr lang="en-GB" sz="1050" dirty="0">
                <a:latin typeface="Courier New" panose="02070309020205020404" pitchFamily="49" charset="0"/>
                <a:cs typeface="Courier New" panose="02070309020205020404" pitchFamily="49" charset="0"/>
              </a:rPr>
              <a:t> &lt;&lt; </a:t>
            </a:r>
            <a:r>
              <a:rPr lang="en-GB" sz="1050" dirty="0" err="1">
                <a:latin typeface="Courier New" panose="02070309020205020404" pitchFamily="49" charset="0"/>
                <a:cs typeface="Courier New" panose="02070309020205020404" pitchFamily="49" charset="0"/>
              </a:rPr>
              <a:t>c.m_model</a:t>
            </a:r>
            <a:r>
              <a:rPr lang="en-GB" sz="1050" dirty="0">
                <a:latin typeface="Courier New" panose="02070309020205020404" pitchFamily="49" charset="0"/>
                <a:cs typeface="Courier New" panose="02070309020205020404" pitchFamily="49" charset="0"/>
              </a:rPr>
              <a:t> &lt;&lt; ", " &lt;&lt; </a:t>
            </a:r>
            <a:r>
              <a:rPr lang="en-GB" sz="1050" dirty="0" err="1">
                <a:latin typeface="Courier New" panose="02070309020205020404" pitchFamily="49" charset="0"/>
                <a:cs typeface="Courier New" panose="02070309020205020404" pitchFamily="49" charset="0"/>
              </a:rPr>
              <a:t>c.m_engine_size</a:t>
            </a:r>
            <a:r>
              <a:rPr lang="en-GB" sz="1050" dirty="0">
                <a:latin typeface="Courier New" panose="02070309020205020404" pitchFamily="49" charset="0"/>
                <a:cs typeface="Courier New" panose="02070309020205020404" pitchFamily="49" charset="0"/>
              </a:rPr>
              <a:t> &lt;&lt; ", " &lt;&lt; </a:t>
            </a:r>
            <a:r>
              <a:rPr lang="en-GB" sz="1050" dirty="0" err="1">
                <a:latin typeface="Courier New" panose="02070309020205020404" pitchFamily="49" charset="0"/>
                <a:cs typeface="Courier New" panose="02070309020205020404" pitchFamily="49" charset="0"/>
              </a:rPr>
              <a:t>c.GetSpeed</a:t>
            </a:r>
            <a:r>
              <a:rPr lang="en-GB" sz="1050" dirty="0">
                <a:latin typeface="Courier New" panose="02070309020205020404" pitchFamily="49" charset="0"/>
                <a:cs typeface="Courier New" panose="02070309020205020404" pitchFamily="49" charset="0"/>
              </a:rPr>
              <a:t>() &lt;&lt; </a:t>
            </a:r>
            <a:r>
              <a:rPr lang="en-GB" sz="1050" dirty="0" err="1">
                <a:latin typeface="Courier New" panose="02070309020205020404" pitchFamily="49" charset="0"/>
                <a:cs typeface="Courier New" panose="02070309020205020404" pitchFamily="49" charset="0"/>
              </a:rPr>
              <a:t>endl</a:t>
            </a:r>
            <a:r>
              <a:rPr lang="en-GB" sz="1050" dirty="0">
                <a:latin typeface="Courier New" panose="02070309020205020404" pitchFamily="49" charset="0"/>
                <a:cs typeface="Courier New" panose="02070309020205020404" pitchFamily="49" charset="0"/>
              </a:rPr>
              <a:t>;</a:t>
            </a:r>
          </a:p>
          <a:p>
            <a:pPr marL="0" indent="0">
              <a:spcBef>
                <a:spcPts val="0"/>
              </a:spcBef>
              <a:buNone/>
            </a:pPr>
            <a:r>
              <a:rPr lang="en-GB" sz="1050" dirty="0">
                <a:latin typeface="Courier New" panose="02070309020205020404" pitchFamily="49" charset="0"/>
                <a:cs typeface="Courier New" panose="02070309020205020404" pitchFamily="49" charset="0"/>
              </a:rPr>
              <a:t>}</a:t>
            </a:r>
          </a:p>
          <a:p>
            <a:pPr marL="0" indent="0">
              <a:buNone/>
            </a:pPr>
            <a:endParaRPr lang="en-GB" sz="1800" dirty="0"/>
          </a:p>
          <a:p>
            <a:pPr marL="0" indent="0">
              <a:buNone/>
            </a:pPr>
            <a:endParaRPr lang="en-GB" sz="1800" dirty="0"/>
          </a:p>
        </p:txBody>
      </p:sp>
    </p:spTree>
    <p:extLst>
      <p:ext uri="{BB962C8B-B14F-4D97-AF65-F5344CB8AC3E}">
        <p14:creationId xmlns:p14="http://schemas.microsoft.com/office/powerpoint/2010/main" val="294802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4A87-D11F-4DBB-A626-FD8217A7AB7F}"/>
              </a:ext>
            </a:extLst>
          </p:cNvPr>
          <p:cNvSpPr>
            <a:spLocks noGrp="1"/>
          </p:cNvSpPr>
          <p:nvPr>
            <p:ph type="title"/>
          </p:nvPr>
        </p:nvSpPr>
        <p:spPr/>
        <p:txBody>
          <a:bodyPr/>
          <a:lstStyle/>
          <a:p>
            <a:r>
              <a:rPr lang="en-GB" dirty="0"/>
              <a:t>Static data &amp; methods</a:t>
            </a:r>
          </a:p>
        </p:txBody>
      </p:sp>
      <p:sp>
        <p:nvSpPr>
          <p:cNvPr id="3" name="Content Placeholder 2">
            <a:extLst>
              <a:ext uri="{FF2B5EF4-FFF2-40B4-BE49-F238E27FC236}">
                <a16:creationId xmlns:a16="http://schemas.microsoft.com/office/drawing/2014/main" id="{45C31266-93BE-4D4C-B05C-0D20CBC29500}"/>
              </a:ext>
            </a:extLst>
          </p:cNvPr>
          <p:cNvSpPr>
            <a:spLocks noGrp="1"/>
          </p:cNvSpPr>
          <p:nvPr>
            <p:ph idx="1"/>
          </p:nvPr>
        </p:nvSpPr>
        <p:spPr/>
        <p:txBody>
          <a:bodyPr>
            <a:normAutofit/>
          </a:bodyPr>
          <a:lstStyle/>
          <a:p>
            <a:r>
              <a:rPr lang="en-GB" sz="1800" dirty="0"/>
              <a:t>It is often very useful to store information that applies to a class, rather than its individual objects.  An example would be a variable which stores the number of objects that have been created from the original class.  You could use a normal variable for this, but then you’d have to remember to increment it yourself.  It’s a much better idea to use a </a:t>
            </a:r>
            <a:r>
              <a:rPr lang="en-GB" sz="1800" b="1" dirty="0"/>
              <a:t>static variable</a:t>
            </a:r>
            <a:r>
              <a:rPr lang="en-GB" sz="1800" dirty="0"/>
              <a:t> inside the class.  </a:t>
            </a:r>
          </a:p>
          <a:p>
            <a:pPr marL="0" indent="0">
              <a:buNone/>
            </a:pPr>
            <a:endParaRPr lang="en-GB" sz="1800" dirty="0"/>
          </a:p>
          <a:p>
            <a:r>
              <a:rPr lang="en-GB" sz="1800" dirty="0"/>
              <a:t>These variables exist only inside the class, are not copied to the objects, and can be accessed by any object created from that class.  They exist even if there have been no objects created yet.</a:t>
            </a:r>
          </a:p>
        </p:txBody>
      </p:sp>
    </p:spTree>
    <p:extLst>
      <p:ext uri="{BB962C8B-B14F-4D97-AF65-F5344CB8AC3E}">
        <p14:creationId xmlns:p14="http://schemas.microsoft.com/office/powerpoint/2010/main" val="2192151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4A87-D11F-4DBB-A626-FD8217A7AB7F}"/>
              </a:ext>
            </a:extLst>
          </p:cNvPr>
          <p:cNvSpPr>
            <a:spLocks noGrp="1"/>
          </p:cNvSpPr>
          <p:nvPr>
            <p:ph type="title"/>
          </p:nvPr>
        </p:nvSpPr>
        <p:spPr/>
        <p:txBody>
          <a:bodyPr/>
          <a:lstStyle/>
          <a:p>
            <a:r>
              <a:rPr lang="en-GB" dirty="0"/>
              <a:t>Static data &amp; methods</a:t>
            </a:r>
          </a:p>
        </p:txBody>
      </p:sp>
      <p:sp>
        <p:nvSpPr>
          <p:cNvPr id="3" name="Content Placeholder 2">
            <a:extLst>
              <a:ext uri="{FF2B5EF4-FFF2-40B4-BE49-F238E27FC236}">
                <a16:creationId xmlns:a16="http://schemas.microsoft.com/office/drawing/2014/main" id="{45C31266-93BE-4D4C-B05C-0D20CBC29500}"/>
              </a:ext>
            </a:extLst>
          </p:cNvPr>
          <p:cNvSpPr>
            <a:spLocks noGrp="1"/>
          </p:cNvSpPr>
          <p:nvPr>
            <p:ph idx="1"/>
          </p:nvPr>
        </p:nvSpPr>
        <p:spPr/>
        <p:txBody>
          <a:bodyPr>
            <a:normAutofit/>
          </a:bodyPr>
          <a:lstStyle/>
          <a:p>
            <a:pPr marL="0" indent="0">
              <a:buNone/>
            </a:pPr>
            <a:r>
              <a:rPr lang="en-GB" sz="1800" dirty="0"/>
              <a:t>Declaration takes place inside the class template (header) –</a:t>
            </a:r>
          </a:p>
          <a:p>
            <a:pPr marL="0" indent="0">
              <a:buNone/>
            </a:pPr>
            <a:endParaRPr lang="en-GB" sz="1800" dirty="0"/>
          </a:p>
          <a:p>
            <a:pPr marL="0" indent="0">
              <a:spcBef>
                <a:spcPts val="0"/>
              </a:spcBef>
              <a:buNone/>
            </a:pPr>
            <a:r>
              <a:rPr lang="en-GB" sz="1400" dirty="0"/>
              <a:t>	class Car</a:t>
            </a:r>
          </a:p>
          <a:p>
            <a:pPr marL="0" indent="0">
              <a:spcBef>
                <a:spcPts val="0"/>
              </a:spcBef>
              <a:buNone/>
            </a:pPr>
            <a:r>
              <a:rPr lang="en-GB" sz="1400" dirty="0"/>
              <a:t>	{</a:t>
            </a:r>
          </a:p>
          <a:p>
            <a:pPr marL="0" indent="0">
              <a:spcBef>
                <a:spcPts val="0"/>
              </a:spcBef>
              <a:buNone/>
            </a:pPr>
            <a:r>
              <a:rPr lang="en-GB" sz="1400" dirty="0"/>
              <a:t>	public:</a:t>
            </a:r>
          </a:p>
          <a:p>
            <a:pPr marL="0" indent="0">
              <a:spcBef>
                <a:spcPts val="0"/>
              </a:spcBef>
              <a:buNone/>
            </a:pPr>
            <a:r>
              <a:rPr lang="en-GB" sz="1400" dirty="0"/>
              <a:t>		static </a:t>
            </a:r>
            <a:r>
              <a:rPr lang="en-GB" sz="1400" dirty="0" err="1"/>
              <a:t>int</a:t>
            </a:r>
            <a:r>
              <a:rPr lang="en-GB" sz="1400" dirty="0"/>
              <a:t> </a:t>
            </a:r>
            <a:r>
              <a:rPr lang="en-GB" sz="1400" dirty="0" err="1"/>
              <a:t>m_number_of_cars</a:t>
            </a:r>
            <a:r>
              <a:rPr lang="en-GB" sz="1400" dirty="0"/>
              <a:t>; // Accessible by all Car objects</a:t>
            </a:r>
          </a:p>
          <a:p>
            <a:pPr marL="0" indent="0">
              <a:spcBef>
                <a:spcPts val="0"/>
              </a:spcBef>
              <a:buNone/>
            </a:pPr>
            <a:r>
              <a:rPr lang="en-GB" sz="1400" dirty="0"/>
              <a:t>	};</a:t>
            </a:r>
          </a:p>
          <a:p>
            <a:pPr marL="0" indent="0">
              <a:buNone/>
            </a:pPr>
            <a:r>
              <a:rPr lang="en-GB" sz="1800" dirty="0"/>
              <a:t>Definition must be done in a global scope, ideally in the class file, using the </a:t>
            </a:r>
            <a:r>
              <a:rPr lang="en-GB" sz="1800" b="1" dirty="0"/>
              <a:t>scope resolution operator, ‘</a:t>
            </a:r>
            <a:r>
              <a:rPr lang="en-GB" sz="1600" b="1" dirty="0">
                <a:latin typeface="Courier New" panose="02070309020205020404" pitchFamily="49" charset="0"/>
                <a:cs typeface="Courier New" panose="02070309020205020404" pitchFamily="49" charset="0"/>
              </a:rPr>
              <a:t>::</a:t>
            </a:r>
            <a:r>
              <a:rPr lang="en-GB" sz="1800" b="1" dirty="0"/>
              <a:t>’, </a:t>
            </a:r>
            <a:r>
              <a:rPr lang="en-GB" sz="1800" dirty="0"/>
              <a:t>to tell the compiler which class to associate the attribute with –</a:t>
            </a:r>
          </a:p>
          <a:p>
            <a:pPr marL="0" indent="0">
              <a:buNone/>
            </a:pPr>
            <a:endParaRPr lang="en-GB" sz="1800" dirty="0"/>
          </a:p>
          <a:p>
            <a:pPr marL="0" indent="0">
              <a:spcBef>
                <a:spcPts val="0"/>
              </a:spcBef>
              <a:buNone/>
            </a:pPr>
            <a:r>
              <a:rPr lang="en-GB" sz="1400" dirty="0">
                <a:latin typeface="Courier New" panose="02070309020205020404" pitchFamily="49" charset="0"/>
                <a:cs typeface="Courier New" panose="02070309020205020404" pitchFamily="49" charset="0"/>
              </a:rPr>
              <a:t>	// declare as a global variable in Car.cpp</a:t>
            </a:r>
          </a:p>
          <a:p>
            <a:pPr marL="0" indent="0">
              <a:spcBef>
                <a:spcPts val="0"/>
              </a:spcBef>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int</a:t>
            </a:r>
            <a:r>
              <a:rPr lang="en-GB" sz="1400" dirty="0">
                <a:latin typeface="Courier New" panose="02070309020205020404" pitchFamily="49" charset="0"/>
                <a:cs typeface="Courier New" panose="02070309020205020404" pitchFamily="49" charset="0"/>
              </a:rPr>
              <a:t> Car::</a:t>
            </a:r>
            <a:r>
              <a:rPr lang="en-GB" sz="1400" dirty="0" err="1">
                <a:latin typeface="Courier New" panose="02070309020205020404" pitchFamily="49" charset="0"/>
                <a:cs typeface="Courier New" panose="02070309020205020404" pitchFamily="49" charset="0"/>
              </a:rPr>
              <a:t>m_number_of_cars</a:t>
            </a:r>
            <a:r>
              <a:rPr lang="en-GB" sz="1400" dirty="0">
                <a:latin typeface="Courier New" panose="02070309020205020404" pitchFamily="49" charset="0"/>
                <a:cs typeface="Courier New" panose="02070309020205020404" pitchFamily="49" charset="0"/>
              </a:rPr>
              <a:t> = 0;</a:t>
            </a:r>
          </a:p>
          <a:p>
            <a:pPr marL="0" indent="0">
              <a:buNone/>
            </a:pPr>
            <a:endParaRPr lang="en-GB" sz="1800" dirty="0"/>
          </a:p>
        </p:txBody>
      </p:sp>
    </p:spTree>
    <p:extLst>
      <p:ext uri="{BB962C8B-B14F-4D97-AF65-F5344CB8AC3E}">
        <p14:creationId xmlns:p14="http://schemas.microsoft.com/office/powerpoint/2010/main" val="3676874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4A87-D11F-4DBB-A626-FD8217A7AB7F}"/>
              </a:ext>
            </a:extLst>
          </p:cNvPr>
          <p:cNvSpPr>
            <a:spLocks noGrp="1"/>
          </p:cNvSpPr>
          <p:nvPr>
            <p:ph type="title"/>
          </p:nvPr>
        </p:nvSpPr>
        <p:spPr/>
        <p:txBody>
          <a:bodyPr/>
          <a:lstStyle/>
          <a:p>
            <a:r>
              <a:rPr lang="en-GB" dirty="0"/>
              <a:t>Static data &amp; methods</a:t>
            </a:r>
          </a:p>
        </p:txBody>
      </p:sp>
      <p:sp>
        <p:nvSpPr>
          <p:cNvPr id="3" name="Content Placeholder 2">
            <a:extLst>
              <a:ext uri="{FF2B5EF4-FFF2-40B4-BE49-F238E27FC236}">
                <a16:creationId xmlns:a16="http://schemas.microsoft.com/office/drawing/2014/main" id="{45C31266-93BE-4D4C-B05C-0D20CBC29500}"/>
              </a:ext>
            </a:extLst>
          </p:cNvPr>
          <p:cNvSpPr>
            <a:spLocks noGrp="1"/>
          </p:cNvSpPr>
          <p:nvPr>
            <p:ph idx="1"/>
          </p:nvPr>
        </p:nvSpPr>
        <p:spPr/>
        <p:txBody>
          <a:bodyPr>
            <a:normAutofit/>
          </a:bodyPr>
          <a:lstStyle/>
          <a:p>
            <a:pPr marL="0" indent="0">
              <a:buNone/>
            </a:pPr>
            <a:r>
              <a:rPr lang="en-GB" sz="1800" dirty="0"/>
              <a:t>You then need to add an incremental to each constructor to increase the value of the static variable by one each time an object is created –</a:t>
            </a:r>
          </a:p>
          <a:p>
            <a:pPr marL="0" indent="0">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m_number_of_cars</a:t>
            </a:r>
            <a:r>
              <a:rPr lang="en-GB" sz="1600" dirty="0">
                <a:latin typeface="Courier New" panose="02070309020205020404" pitchFamily="49" charset="0"/>
                <a:cs typeface="Courier New" panose="02070309020205020404" pitchFamily="49" charset="0"/>
              </a:rPr>
              <a:t>++;</a:t>
            </a:r>
          </a:p>
          <a:p>
            <a:pPr marL="0" indent="0">
              <a:buNone/>
            </a:pPr>
            <a:r>
              <a:rPr lang="en-GB" sz="1600" dirty="0">
                <a:cs typeface="Courier New" panose="02070309020205020404" pitchFamily="49" charset="0"/>
              </a:rPr>
              <a:t>Of course, if you are designing your classes with </a:t>
            </a:r>
            <a:r>
              <a:rPr lang="en-GB" sz="1600" b="1" dirty="0">
                <a:cs typeface="Courier New" panose="02070309020205020404" pitchFamily="49" charset="0"/>
              </a:rPr>
              <a:t>encapsulation </a:t>
            </a:r>
            <a:r>
              <a:rPr lang="en-GB" sz="1600" dirty="0">
                <a:cs typeface="Courier New" panose="02070309020205020404" pitchFamily="49" charset="0"/>
              </a:rPr>
              <a:t>in mind then you would set your static attributes as private.  In this case you are going to need methods to access them, and these need to be static as well.  This is very simple to achieve; just put the </a:t>
            </a:r>
            <a:r>
              <a:rPr lang="en-GB" sz="1600" b="1" dirty="0">
                <a:cs typeface="Courier New" panose="02070309020205020404" pitchFamily="49" charset="0"/>
              </a:rPr>
              <a:t>static</a:t>
            </a:r>
            <a:r>
              <a:rPr lang="en-GB" sz="1600" dirty="0">
                <a:cs typeface="Courier New" panose="02070309020205020404" pitchFamily="49" charset="0"/>
              </a:rPr>
              <a:t> keyword in front of the method’s return type, e.g.</a:t>
            </a:r>
          </a:p>
          <a:p>
            <a:pPr marL="0" indent="0">
              <a:buNone/>
            </a:pPr>
            <a:endParaRPr lang="en-GB" sz="1600" b="1" dirty="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static </a:t>
            </a:r>
            <a:r>
              <a:rPr lang="en-GB" sz="1600" dirty="0" err="1">
                <a:latin typeface="Courier New" panose="02070309020205020404" pitchFamily="49" charset="0"/>
                <a:cs typeface="Courier New" panose="02070309020205020404" pitchFamily="49" charset="0"/>
              </a:rPr>
              <a:t>int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get_number_of_cars</a:t>
            </a:r>
            <a:r>
              <a:rPr lang="en-GB" sz="1600" dirty="0">
                <a:latin typeface="Courier New" panose="02070309020205020404" pitchFamily="49" charset="0"/>
                <a:cs typeface="Courier New" panose="02070309020205020404" pitchFamily="49" charset="0"/>
              </a:rPr>
              <a:t>(void);</a:t>
            </a:r>
            <a:endParaRPr lang="en-GB" sz="1800" b="1" dirty="0">
              <a:cs typeface="Courier New" panose="02070309020205020404" pitchFamily="49" charset="0"/>
            </a:endParaRPr>
          </a:p>
        </p:txBody>
      </p:sp>
    </p:spTree>
    <p:extLst>
      <p:ext uri="{BB962C8B-B14F-4D97-AF65-F5344CB8AC3E}">
        <p14:creationId xmlns:p14="http://schemas.microsoft.com/office/powerpoint/2010/main" val="2451868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4A87-D11F-4DBB-A626-FD8217A7AB7F}"/>
              </a:ext>
            </a:extLst>
          </p:cNvPr>
          <p:cNvSpPr>
            <a:spLocks noGrp="1"/>
          </p:cNvSpPr>
          <p:nvPr>
            <p:ph type="title"/>
          </p:nvPr>
        </p:nvSpPr>
        <p:spPr/>
        <p:txBody>
          <a:bodyPr/>
          <a:lstStyle/>
          <a:p>
            <a:r>
              <a:rPr lang="en-GB" dirty="0"/>
              <a:t>Static data &amp; methods</a:t>
            </a:r>
          </a:p>
        </p:txBody>
      </p:sp>
      <p:sp>
        <p:nvSpPr>
          <p:cNvPr id="3" name="Content Placeholder 2">
            <a:extLst>
              <a:ext uri="{FF2B5EF4-FFF2-40B4-BE49-F238E27FC236}">
                <a16:creationId xmlns:a16="http://schemas.microsoft.com/office/drawing/2014/main" id="{45C31266-93BE-4D4C-B05C-0D20CBC29500}"/>
              </a:ext>
            </a:extLst>
          </p:cNvPr>
          <p:cNvSpPr>
            <a:spLocks noGrp="1"/>
          </p:cNvSpPr>
          <p:nvPr>
            <p:ph idx="1"/>
          </p:nvPr>
        </p:nvSpPr>
        <p:spPr/>
        <p:txBody>
          <a:bodyPr>
            <a:normAutofit/>
          </a:bodyPr>
          <a:lstStyle/>
          <a:p>
            <a:pPr marL="0" indent="0">
              <a:buNone/>
            </a:pPr>
            <a:r>
              <a:rPr lang="en-GB" sz="1800" dirty="0"/>
              <a:t>You can call static methods via the class name, using the scope resolution operator, </a:t>
            </a:r>
            <a:r>
              <a:rPr lang="en-GB" sz="1800"/>
              <a:t>or by using </a:t>
            </a:r>
            <a:r>
              <a:rPr lang="en-GB" sz="1800" dirty="0"/>
              <a:t>one of your objects and a member access operator – </a:t>
            </a:r>
          </a:p>
          <a:p>
            <a:pPr marL="0" indent="0">
              <a:buNone/>
            </a:pPr>
            <a:endParaRPr lang="en-GB" sz="1800" b="1" dirty="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cout</a:t>
            </a:r>
            <a:r>
              <a:rPr lang="en-GB" sz="1400" dirty="0">
                <a:latin typeface="Courier New" panose="02070309020205020404" pitchFamily="49" charset="0"/>
                <a:cs typeface="Courier New" panose="02070309020205020404" pitchFamily="49" charset="0"/>
              </a:rPr>
              <a:t> &lt;&lt; Car::</a:t>
            </a:r>
            <a:r>
              <a:rPr lang="en-GB" sz="1400" dirty="0" err="1">
                <a:latin typeface="Courier New" panose="02070309020205020404" pitchFamily="49" charset="0"/>
                <a:cs typeface="Courier New" panose="02070309020205020404" pitchFamily="49" charset="0"/>
              </a:rPr>
              <a:t>get_number_of_cars</a:t>
            </a:r>
            <a:r>
              <a:rPr lang="en-GB" sz="1400" dirty="0">
                <a:latin typeface="Courier New" panose="02070309020205020404" pitchFamily="49" charset="0"/>
                <a:cs typeface="Courier New" panose="02070309020205020404" pitchFamily="49" charset="0"/>
              </a:rPr>
              <a:t>() &lt;&lt; </a:t>
            </a:r>
            <a:r>
              <a:rPr lang="en-GB" sz="1400" dirty="0" err="1">
                <a:latin typeface="Courier New" panose="02070309020205020404" pitchFamily="49" charset="0"/>
                <a:cs typeface="Courier New" panose="02070309020205020404" pitchFamily="49" charset="0"/>
              </a:rPr>
              <a:t>endl</a:t>
            </a:r>
            <a:r>
              <a:rPr lang="en-GB" sz="1400" dirty="0">
                <a:latin typeface="Courier New" panose="02070309020205020404" pitchFamily="49" charset="0"/>
                <a:cs typeface="Courier New" panose="02070309020205020404" pitchFamily="49" charset="0"/>
              </a:rPr>
              <a:t>; // static method 	called using scope resolution operator</a:t>
            </a:r>
          </a:p>
          <a:p>
            <a:pPr marL="0" indent="0">
              <a:buNone/>
            </a:pP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cout</a:t>
            </a:r>
            <a:r>
              <a:rPr lang="en-GB" sz="1400" dirty="0">
                <a:latin typeface="Courier New" panose="02070309020205020404" pitchFamily="49" charset="0"/>
                <a:cs typeface="Courier New" panose="02070309020205020404" pitchFamily="49" charset="0"/>
              </a:rPr>
              <a:t> &lt;&lt; car2.get_number_of_cars() &lt;&lt; </a:t>
            </a:r>
            <a:r>
              <a:rPr lang="en-GB" sz="1400" dirty="0" err="1">
                <a:latin typeface="Courier New" panose="02070309020205020404" pitchFamily="49" charset="0"/>
                <a:cs typeface="Courier New" panose="02070309020205020404" pitchFamily="49" charset="0"/>
              </a:rPr>
              <a:t>endl</a:t>
            </a:r>
            <a:r>
              <a:rPr lang="en-GB" sz="1400" dirty="0">
                <a:latin typeface="Courier New" panose="02070309020205020404" pitchFamily="49" charset="0"/>
                <a:cs typeface="Courier New" panose="02070309020205020404" pitchFamily="49" charset="0"/>
              </a:rPr>
              <a:t>; // static method 	called using an object</a:t>
            </a:r>
          </a:p>
          <a:p>
            <a:pPr marL="0" indent="0">
              <a:buNone/>
            </a:pPr>
            <a:endParaRPr lang="en-GB" sz="1800" b="1" dirty="0">
              <a:cs typeface="Courier New" panose="02070309020205020404" pitchFamily="49" charset="0"/>
            </a:endParaRPr>
          </a:p>
        </p:txBody>
      </p:sp>
    </p:spTree>
    <p:extLst>
      <p:ext uri="{BB962C8B-B14F-4D97-AF65-F5344CB8AC3E}">
        <p14:creationId xmlns:p14="http://schemas.microsoft.com/office/powerpoint/2010/main" val="133861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D7E7-E9D3-414F-A5A0-D2FF759D7042}"/>
              </a:ext>
            </a:extLst>
          </p:cNvPr>
          <p:cNvSpPr>
            <a:spLocks noGrp="1"/>
          </p:cNvSpPr>
          <p:nvPr>
            <p:ph type="title"/>
          </p:nvPr>
        </p:nvSpPr>
        <p:spPr>
          <a:xfrm>
            <a:off x="899603" y="2459759"/>
            <a:ext cx="7429499" cy="1478570"/>
          </a:xfrm>
        </p:spPr>
        <p:txBody>
          <a:bodyPr/>
          <a:lstStyle/>
          <a:p>
            <a:r>
              <a:rPr lang="en-GB" dirty="0"/>
              <a:t>YOU WILL NEED ALL OF THE PREVIOUS OOP TUTORIALS TO COMPLETE THIS </a:t>
            </a:r>
            <a:r>
              <a:rPr lang="en-GB"/>
              <a:t>WEEK’S EXERCISES</a:t>
            </a:r>
            <a:br>
              <a:rPr lang="en-GB" dirty="0"/>
            </a:br>
            <a:br>
              <a:rPr lang="en-GB" dirty="0"/>
            </a:br>
            <a:r>
              <a:rPr lang="en-GB" dirty="0"/>
              <a:t>YOU MUST MAKE USE OF BREAKPOINTS AND THE DEBUGGER</a:t>
            </a:r>
            <a:br>
              <a:rPr lang="en-GB" dirty="0"/>
            </a:br>
            <a:br>
              <a:rPr lang="en-GB" dirty="0"/>
            </a:br>
            <a:r>
              <a:rPr lang="en-GB" dirty="0"/>
              <a:t>IF YOU NEED HELP, DON’T HESITATE TO ASK!</a:t>
            </a:r>
          </a:p>
        </p:txBody>
      </p:sp>
    </p:spTree>
    <p:extLst>
      <p:ext uri="{BB962C8B-B14F-4D97-AF65-F5344CB8AC3E}">
        <p14:creationId xmlns:p14="http://schemas.microsoft.com/office/powerpoint/2010/main" val="3976405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2D66-2853-4376-B193-AC73EA8F7802}"/>
              </a:ext>
            </a:extLst>
          </p:cNvPr>
          <p:cNvSpPr>
            <a:spLocks noGrp="1"/>
          </p:cNvSpPr>
          <p:nvPr>
            <p:ph type="title"/>
          </p:nvPr>
        </p:nvSpPr>
        <p:spPr/>
        <p:txBody>
          <a:bodyPr/>
          <a:lstStyle/>
          <a:p>
            <a:r>
              <a:rPr lang="en-GB" dirty="0"/>
              <a:t>Aims &amp; objectives</a:t>
            </a:r>
          </a:p>
        </p:txBody>
      </p:sp>
      <p:sp>
        <p:nvSpPr>
          <p:cNvPr id="3" name="Content Placeholder 2">
            <a:extLst>
              <a:ext uri="{FF2B5EF4-FFF2-40B4-BE49-F238E27FC236}">
                <a16:creationId xmlns:a16="http://schemas.microsoft.com/office/drawing/2014/main" id="{6E27DEBE-8B5D-4E64-9A6E-5A85B59267A7}"/>
              </a:ext>
            </a:extLst>
          </p:cNvPr>
          <p:cNvSpPr>
            <a:spLocks noGrp="1"/>
          </p:cNvSpPr>
          <p:nvPr>
            <p:ph idx="1"/>
          </p:nvPr>
        </p:nvSpPr>
        <p:spPr/>
        <p:txBody>
          <a:bodyPr/>
          <a:lstStyle/>
          <a:p>
            <a:pPr marL="214313" indent="-214313"/>
            <a:r>
              <a:rPr lang="en-GB" dirty="0"/>
              <a:t>Analyse additional features of Objects, as well as the use of Static Attributes and Methods</a:t>
            </a:r>
          </a:p>
          <a:p>
            <a:pPr marL="214313" indent="-214313"/>
            <a:r>
              <a:rPr lang="en-GB" dirty="0"/>
              <a:t>Discuss Object assignment, initialisation, their use in Structures, Object Pointers, Arrays of Objects, the use of Objects as Function parameters, and Static Data</a:t>
            </a:r>
          </a:p>
          <a:p>
            <a:pPr marL="214313" indent="-214313"/>
            <a:r>
              <a:rPr lang="en-GB" dirty="0"/>
              <a:t>Review the week’s techniques via a self-paced tutorial</a:t>
            </a:r>
          </a:p>
        </p:txBody>
      </p:sp>
    </p:spTree>
    <p:extLst>
      <p:ext uri="{BB962C8B-B14F-4D97-AF65-F5344CB8AC3E}">
        <p14:creationId xmlns:p14="http://schemas.microsoft.com/office/powerpoint/2010/main" val="2924450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F1659-BB02-4474-ABAF-40AF76D27439}"/>
              </a:ext>
            </a:extLst>
          </p:cNvPr>
          <p:cNvSpPr>
            <a:spLocks noGrp="1"/>
          </p:cNvSpPr>
          <p:nvPr>
            <p:ph type="title"/>
          </p:nvPr>
        </p:nvSpPr>
        <p:spPr/>
        <p:txBody>
          <a:bodyPr/>
          <a:lstStyle/>
          <a:p>
            <a:r>
              <a:rPr lang="en-GB" dirty="0"/>
              <a:t>Assigning &amp; INITIALISING objects</a:t>
            </a:r>
          </a:p>
        </p:txBody>
      </p:sp>
      <p:sp>
        <p:nvSpPr>
          <p:cNvPr id="3" name="Content Placeholder 2">
            <a:extLst>
              <a:ext uri="{FF2B5EF4-FFF2-40B4-BE49-F238E27FC236}">
                <a16:creationId xmlns:a16="http://schemas.microsoft.com/office/drawing/2014/main" id="{26729511-F4B0-441C-8815-CE9E0F638B66}"/>
              </a:ext>
            </a:extLst>
          </p:cNvPr>
          <p:cNvSpPr>
            <a:spLocks noGrp="1"/>
          </p:cNvSpPr>
          <p:nvPr>
            <p:ph idx="1"/>
          </p:nvPr>
        </p:nvSpPr>
        <p:spPr/>
        <p:txBody>
          <a:bodyPr/>
          <a:lstStyle/>
          <a:p>
            <a:pPr marL="0" indent="0">
              <a:buNone/>
            </a:pPr>
            <a:r>
              <a:rPr lang="en-GB" sz="1800" dirty="0"/>
              <a:t>It’s often useful to be able to copy objects.  This is done in the same manner as copying any other variable – using the assignment operator ‘=‘</a:t>
            </a:r>
          </a:p>
          <a:p>
            <a:pPr marL="0" indent="0">
              <a:buNone/>
            </a:pPr>
            <a:endParaRPr lang="en-GB" sz="1800" dirty="0"/>
          </a:p>
          <a:p>
            <a:pPr marL="0" indent="0">
              <a:buNone/>
            </a:pPr>
            <a:r>
              <a:rPr lang="en-GB" sz="1600" dirty="0">
                <a:latin typeface="Courier New" panose="02070309020205020404" pitchFamily="49" charset="0"/>
                <a:cs typeface="Courier New" panose="02070309020205020404" pitchFamily="49" charset="0"/>
              </a:rPr>
              <a:t>Car </a:t>
            </a:r>
            <a:r>
              <a:rPr lang="en-GB" sz="1600" dirty="0" err="1">
                <a:latin typeface="Courier New" panose="02070309020205020404" pitchFamily="49" charset="0"/>
                <a:cs typeface="Courier New" panose="02070309020205020404" pitchFamily="49" charset="0"/>
              </a:rPr>
              <a:t>marks_Car</a:t>
            </a:r>
            <a:r>
              <a:rPr lang="en-GB" sz="1600" dirty="0">
                <a:latin typeface="Courier New" panose="02070309020205020404" pitchFamily="49" charset="0"/>
                <a:cs typeface="Courier New" panose="02070309020205020404" pitchFamily="49" charset="0"/>
              </a:rPr>
              <a:t>(10); //Constructor initialises speed to 10</a:t>
            </a:r>
          </a:p>
          <a:p>
            <a:pPr marL="0" indent="0">
              <a:buNone/>
            </a:pPr>
            <a:r>
              <a:rPr lang="en-GB" sz="1600" dirty="0">
                <a:latin typeface="Courier New" panose="02070309020205020404" pitchFamily="49" charset="0"/>
                <a:cs typeface="Courier New" panose="02070309020205020404" pitchFamily="49" charset="0"/>
              </a:rPr>
              <a:t>Car </a:t>
            </a:r>
            <a:r>
              <a:rPr lang="en-GB" sz="1600" dirty="0" err="1">
                <a:latin typeface="Courier New" panose="02070309020205020404" pitchFamily="49" charset="0"/>
                <a:cs typeface="Courier New" panose="02070309020205020404" pitchFamily="49" charset="0"/>
              </a:rPr>
              <a:t>copy_Of_Marks_Car</a:t>
            </a:r>
            <a:r>
              <a:rPr lang="en-GB" sz="1600" dirty="0">
                <a:latin typeface="Courier New" panose="02070309020205020404" pitchFamily="49" charset="0"/>
                <a:cs typeface="Courier New" panose="02070309020205020404" pitchFamily="49" charset="0"/>
              </a:rPr>
              <a:t>;</a:t>
            </a:r>
          </a:p>
          <a:p>
            <a:pPr marL="0" indent="0">
              <a:buNone/>
            </a:pPr>
            <a:r>
              <a:rPr lang="en-GB" sz="1600" dirty="0" err="1">
                <a:latin typeface="Courier New" panose="02070309020205020404" pitchFamily="49" charset="0"/>
                <a:cs typeface="Courier New" panose="02070309020205020404" pitchFamily="49" charset="0"/>
              </a:rPr>
              <a:t>copy_Of_Marks_Car</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marks_Car</a:t>
            </a:r>
            <a:r>
              <a:rPr lang="en-GB" sz="1600" dirty="0">
                <a:latin typeface="Courier New" panose="02070309020205020404" pitchFamily="49" charset="0"/>
                <a:cs typeface="Courier New" panose="02070309020205020404" pitchFamily="49" charset="0"/>
              </a:rPr>
              <a:t>;</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800" dirty="0"/>
              <a:t>The above code creates two objects.  The first is created using a constructor.  The second object is created and then the contents of the first is copied into the second.</a:t>
            </a:r>
          </a:p>
        </p:txBody>
      </p:sp>
    </p:spTree>
    <p:extLst>
      <p:ext uri="{BB962C8B-B14F-4D97-AF65-F5344CB8AC3E}">
        <p14:creationId xmlns:p14="http://schemas.microsoft.com/office/powerpoint/2010/main" val="285969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F1659-BB02-4474-ABAF-40AF76D27439}"/>
              </a:ext>
            </a:extLst>
          </p:cNvPr>
          <p:cNvSpPr>
            <a:spLocks noGrp="1"/>
          </p:cNvSpPr>
          <p:nvPr>
            <p:ph type="title"/>
          </p:nvPr>
        </p:nvSpPr>
        <p:spPr/>
        <p:txBody>
          <a:bodyPr/>
          <a:lstStyle/>
          <a:p>
            <a:r>
              <a:rPr lang="en-GB" dirty="0"/>
              <a:t>Assigning &amp; INITIALISING objects</a:t>
            </a:r>
          </a:p>
        </p:txBody>
      </p:sp>
      <p:sp>
        <p:nvSpPr>
          <p:cNvPr id="3" name="Content Placeholder 2">
            <a:extLst>
              <a:ext uri="{FF2B5EF4-FFF2-40B4-BE49-F238E27FC236}">
                <a16:creationId xmlns:a16="http://schemas.microsoft.com/office/drawing/2014/main" id="{26729511-F4B0-441C-8815-CE9E0F638B66}"/>
              </a:ext>
            </a:extLst>
          </p:cNvPr>
          <p:cNvSpPr>
            <a:spLocks noGrp="1"/>
          </p:cNvSpPr>
          <p:nvPr>
            <p:ph idx="1"/>
          </p:nvPr>
        </p:nvSpPr>
        <p:spPr/>
        <p:txBody>
          <a:bodyPr/>
          <a:lstStyle/>
          <a:p>
            <a:pPr marL="0" indent="0">
              <a:buNone/>
            </a:pPr>
            <a:r>
              <a:rPr lang="en-GB" sz="1800" dirty="0"/>
              <a:t>You can also initialise objects using an existing object -</a:t>
            </a:r>
          </a:p>
          <a:p>
            <a:pPr marL="0" indent="0">
              <a:buNone/>
            </a:pPr>
            <a:endParaRPr lang="en-GB" sz="1800" dirty="0"/>
          </a:p>
          <a:p>
            <a:pPr marL="0" indent="0">
              <a:buNone/>
            </a:pPr>
            <a:r>
              <a:rPr lang="en-GB" sz="1600" dirty="0">
                <a:latin typeface="Courier New" panose="02070309020205020404" pitchFamily="49" charset="0"/>
                <a:cs typeface="Courier New" panose="02070309020205020404" pitchFamily="49" charset="0"/>
              </a:rPr>
              <a:t>Car </a:t>
            </a:r>
            <a:r>
              <a:rPr lang="en-GB" sz="1600" dirty="0" err="1">
                <a:latin typeface="Courier New" panose="02070309020205020404" pitchFamily="49" charset="0"/>
                <a:cs typeface="Courier New" panose="02070309020205020404" pitchFamily="49" charset="0"/>
              </a:rPr>
              <a:t>marks_Car</a:t>
            </a:r>
            <a:r>
              <a:rPr lang="en-GB" sz="1600" dirty="0">
                <a:latin typeface="Courier New" panose="02070309020205020404" pitchFamily="49" charset="0"/>
                <a:cs typeface="Courier New" panose="02070309020205020404" pitchFamily="49" charset="0"/>
              </a:rPr>
              <a:t>(10); //Constructor initialises speed to 10</a:t>
            </a:r>
          </a:p>
          <a:p>
            <a:pPr marL="0" indent="0">
              <a:buNone/>
            </a:pPr>
            <a:r>
              <a:rPr lang="en-GB" sz="1600" dirty="0">
                <a:latin typeface="Courier New" panose="02070309020205020404" pitchFamily="49" charset="0"/>
                <a:cs typeface="Courier New" panose="02070309020205020404" pitchFamily="49" charset="0"/>
              </a:rPr>
              <a:t>Car </a:t>
            </a:r>
            <a:r>
              <a:rPr lang="en-GB" sz="1600" dirty="0" err="1">
                <a:latin typeface="Courier New" panose="02070309020205020404" pitchFamily="49" charset="0"/>
                <a:cs typeface="Courier New" panose="02070309020205020404" pitchFamily="49" charset="0"/>
              </a:rPr>
              <a:t>copy_Of_Marks_Car</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marks_Car</a:t>
            </a:r>
            <a:r>
              <a:rPr lang="en-GB" sz="1600" dirty="0">
                <a:latin typeface="Courier New" panose="02070309020205020404" pitchFamily="49" charset="0"/>
                <a:cs typeface="Courier New" panose="02070309020205020404" pitchFamily="49" charset="0"/>
              </a:rPr>
              <a:t>);</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800" dirty="0"/>
              <a:t>The result is exactly the same as the previous example, except this time we are using a hidden constructor called a copy constructor.  This constructor is automatically created whenever you declare a class.  The datatype of the parameter is the same as that of the class.</a:t>
            </a:r>
          </a:p>
        </p:txBody>
      </p:sp>
    </p:spTree>
    <p:extLst>
      <p:ext uri="{BB962C8B-B14F-4D97-AF65-F5344CB8AC3E}">
        <p14:creationId xmlns:p14="http://schemas.microsoft.com/office/powerpoint/2010/main" val="31431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F1659-BB02-4474-ABAF-40AF76D27439}"/>
              </a:ext>
            </a:extLst>
          </p:cNvPr>
          <p:cNvSpPr>
            <a:spLocks noGrp="1"/>
          </p:cNvSpPr>
          <p:nvPr>
            <p:ph type="title"/>
          </p:nvPr>
        </p:nvSpPr>
        <p:spPr/>
        <p:txBody>
          <a:bodyPr/>
          <a:lstStyle/>
          <a:p>
            <a:r>
              <a:rPr lang="en-GB" dirty="0"/>
              <a:t>Assigning &amp; INITIALISING objects</a:t>
            </a:r>
          </a:p>
        </p:txBody>
      </p:sp>
      <p:sp>
        <p:nvSpPr>
          <p:cNvPr id="3" name="Content Placeholder 2">
            <a:extLst>
              <a:ext uri="{FF2B5EF4-FFF2-40B4-BE49-F238E27FC236}">
                <a16:creationId xmlns:a16="http://schemas.microsoft.com/office/drawing/2014/main" id="{26729511-F4B0-441C-8815-CE9E0F638B66}"/>
              </a:ext>
            </a:extLst>
          </p:cNvPr>
          <p:cNvSpPr>
            <a:spLocks noGrp="1"/>
          </p:cNvSpPr>
          <p:nvPr>
            <p:ph idx="1"/>
          </p:nvPr>
        </p:nvSpPr>
        <p:spPr/>
        <p:txBody>
          <a:bodyPr/>
          <a:lstStyle/>
          <a:p>
            <a:pPr marL="0" indent="0">
              <a:buNone/>
            </a:pPr>
            <a:r>
              <a:rPr lang="en-GB" sz="1800" dirty="0"/>
              <a:t>You can use the normal initialisation assignment syntax used for other types instead of the copy constructor syntax used above, i.e. </a:t>
            </a:r>
          </a:p>
          <a:p>
            <a:pPr marL="0" indent="0">
              <a:buNone/>
            </a:pPr>
            <a:endParaRPr lang="en-GB" sz="1800" dirty="0"/>
          </a:p>
          <a:p>
            <a:pPr marL="0" indent="0">
              <a:buNone/>
            </a:pPr>
            <a:r>
              <a:rPr lang="en-GB" sz="1600" dirty="0">
                <a:latin typeface="Courier New" panose="02070309020205020404" pitchFamily="49" charset="0"/>
                <a:cs typeface="Courier New" panose="02070309020205020404" pitchFamily="49" charset="0"/>
              </a:rPr>
              <a:t>Car </a:t>
            </a:r>
            <a:r>
              <a:rPr lang="en-GB" sz="1600" dirty="0" err="1">
                <a:latin typeface="Courier New" panose="02070309020205020404" pitchFamily="49" charset="0"/>
                <a:cs typeface="Courier New" panose="02070309020205020404" pitchFamily="49" charset="0"/>
              </a:rPr>
              <a:t>marks_Car</a:t>
            </a:r>
            <a:r>
              <a:rPr lang="en-GB" sz="1600" dirty="0">
                <a:latin typeface="Courier New" panose="02070309020205020404" pitchFamily="49" charset="0"/>
                <a:cs typeface="Courier New" panose="02070309020205020404" pitchFamily="49" charset="0"/>
              </a:rPr>
              <a:t>(10); //Constructor initialises speed to 10</a:t>
            </a:r>
          </a:p>
          <a:p>
            <a:pPr marL="0" indent="0">
              <a:buNone/>
            </a:pPr>
            <a:r>
              <a:rPr lang="en-GB" sz="1600" dirty="0">
                <a:latin typeface="Courier New" panose="02070309020205020404" pitchFamily="49" charset="0"/>
                <a:cs typeface="Courier New" panose="02070309020205020404" pitchFamily="49" charset="0"/>
              </a:rPr>
              <a:t>Car </a:t>
            </a:r>
            <a:r>
              <a:rPr lang="en-GB" sz="1600" dirty="0" err="1">
                <a:latin typeface="Courier New" panose="02070309020205020404" pitchFamily="49" charset="0"/>
                <a:cs typeface="Courier New" panose="02070309020205020404" pitchFamily="49" charset="0"/>
              </a:rPr>
              <a:t>copy_Of_Marks_Car</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marks_Car</a:t>
            </a:r>
            <a:r>
              <a:rPr lang="en-GB" sz="1600" dirty="0">
                <a:latin typeface="Courier New" panose="02070309020205020404" pitchFamily="49" charset="0"/>
                <a:cs typeface="Courier New" panose="02070309020205020404" pitchFamily="49" charset="0"/>
              </a:rPr>
              <a:t>;</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800" dirty="0"/>
              <a:t>This will also call the copy constructor, in the same manner as the previous example.</a:t>
            </a:r>
            <a:endParaRPr lang="en-GB" sz="1800" dirty="0">
              <a:cs typeface="Courier New" panose="02070309020205020404" pitchFamily="49" charset="0"/>
            </a:endParaRPr>
          </a:p>
          <a:p>
            <a:pPr marL="0" indent="0">
              <a:buNone/>
            </a:pP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157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0D950-0334-4A5E-BABC-8312E3F93434}"/>
              </a:ext>
            </a:extLst>
          </p:cNvPr>
          <p:cNvSpPr>
            <a:spLocks noGrp="1"/>
          </p:cNvSpPr>
          <p:nvPr>
            <p:ph type="title"/>
          </p:nvPr>
        </p:nvSpPr>
        <p:spPr/>
        <p:txBody>
          <a:bodyPr/>
          <a:lstStyle/>
          <a:p>
            <a:r>
              <a:rPr lang="en-GB" dirty="0"/>
              <a:t>Objects within structures</a:t>
            </a:r>
          </a:p>
        </p:txBody>
      </p:sp>
      <p:sp>
        <p:nvSpPr>
          <p:cNvPr id="3" name="Content Placeholder 2">
            <a:extLst>
              <a:ext uri="{FF2B5EF4-FFF2-40B4-BE49-F238E27FC236}">
                <a16:creationId xmlns:a16="http://schemas.microsoft.com/office/drawing/2014/main" id="{ED5B89BE-95C4-494F-A2BB-9C38F69702A8}"/>
              </a:ext>
            </a:extLst>
          </p:cNvPr>
          <p:cNvSpPr>
            <a:spLocks noGrp="1"/>
          </p:cNvSpPr>
          <p:nvPr>
            <p:ph idx="1"/>
          </p:nvPr>
        </p:nvSpPr>
        <p:spPr/>
        <p:txBody>
          <a:bodyPr>
            <a:normAutofit/>
          </a:bodyPr>
          <a:lstStyle/>
          <a:p>
            <a:pPr marL="0" indent="0">
              <a:buNone/>
            </a:pPr>
            <a:r>
              <a:rPr lang="en-GB" sz="1800" dirty="0"/>
              <a:t>As a class is a datatype it can be a member of a structure, e.g.</a:t>
            </a:r>
          </a:p>
          <a:p>
            <a:pPr marL="0" indent="0">
              <a:buNone/>
            </a:pPr>
            <a:endParaRPr lang="en-GB" sz="1800" dirty="0"/>
          </a:p>
          <a:p>
            <a:pPr marL="0" indent="0">
              <a:spcBef>
                <a:spcPts val="0"/>
              </a:spcBef>
              <a:buNone/>
            </a:pPr>
            <a:r>
              <a:rPr lang="en-GB" sz="1600" dirty="0">
                <a:latin typeface="Courier New" panose="02070309020205020404" pitchFamily="49" charset="0"/>
                <a:cs typeface="Courier New" panose="02070309020205020404" pitchFamily="49" charset="0"/>
              </a:rPr>
              <a:t>struct </a:t>
            </a:r>
            <a:r>
              <a:rPr lang="en-GB" sz="1600" dirty="0" err="1">
                <a:latin typeface="Courier New" panose="02070309020205020404" pitchFamily="49" charset="0"/>
                <a:cs typeface="Courier New" panose="02070309020205020404" pitchFamily="49" charset="0"/>
              </a:rPr>
              <a:t>my_struct</a:t>
            </a: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	Car </a:t>
            </a:r>
            <a:r>
              <a:rPr lang="en-GB" sz="1600" dirty="0" err="1">
                <a:latin typeface="Courier New" panose="02070309020205020404" pitchFamily="49" charset="0"/>
                <a:cs typeface="Courier New" panose="02070309020205020404" pitchFamily="49" charset="0"/>
              </a:rPr>
              <a:t>marksCar</a:t>
            </a:r>
            <a:r>
              <a:rPr lang="en-GB" sz="1600" dirty="0">
                <a:latin typeface="Courier New" panose="02070309020205020404" pitchFamily="49" charset="0"/>
                <a:cs typeface="Courier New" panose="02070309020205020404" pitchFamily="49" charset="0"/>
              </a:rPr>
              <a:t>;</a:t>
            </a:r>
          </a:p>
          <a:p>
            <a:pPr marL="0" indent="0">
              <a:spcBef>
                <a:spcPts val="0"/>
              </a:spcBef>
              <a:buNone/>
            </a:pPr>
            <a:r>
              <a:rPr lang="en-GB" sz="1600" dirty="0">
                <a:latin typeface="Courier New" panose="02070309020205020404" pitchFamily="49" charset="0"/>
                <a:cs typeface="Courier New" panose="02070309020205020404" pitchFamily="49" charset="0"/>
              </a:rPr>
              <a:t>};</a:t>
            </a:r>
          </a:p>
          <a:p>
            <a:pPr marL="0" indent="0">
              <a:buNone/>
            </a:pPr>
            <a:r>
              <a:rPr lang="en-GB" sz="1800" dirty="0"/>
              <a:t>You can access the Car member using the structure member access operator ‘.’</a:t>
            </a:r>
          </a:p>
          <a:p>
            <a:pPr marL="0" indent="0">
              <a:buNone/>
            </a:pPr>
            <a:endParaRPr lang="en-GB" sz="1800" dirty="0"/>
          </a:p>
          <a:p>
            <a:pPr marL="0" indent="0">
              <a:spcBef>
                <a:spcPts val="0"/>
              </a:spcBef>
              <a:buNone/>
            </a:pPr>
            <a:r>
              <a:rPr lang="en-GB" sz="1600" dirty="0" err="1">
                <a:latin typeface="Courier New" panose="02070309020205020404" pitchFamily="49" charset="0"/>
                <a:cs typeface="Courier New" panose="02070309020205020404" pitchFamily="49" charset="0"/>
              </a:rPr>
              <a:t>my_struct</a:t>
            </a:r>
            <a:r>
              <a:rPr lang="en-GB" sz="1600" dirty="0">
                <a:latin typeface="Courier New" panose="02070309020205020404" pitchFamily="49" charset="0"/>
                <a:cs typeface="Courier New" panose="02070309020205020404" pitchFamily="49" charset="0"/>
              </a:rPr>
              <a:t> test</a:t>
            </a:r>
          </a:p>
          <a:p>
            <a:pPr marL="0" indent="0">
              <a:spcBef>
                <a:spcPts val="0"/>
              </a:spcBef>
              <a:buNone/>
            </a:pPr>
            <a:r>
              <a:rPr lang="en-GB" sz="1600" dirty="0" err="1">
                <a:latin typeface="Courier New" panose="02070309020205020404" pitchFamily="49" charset="0"/>
                <a:cs typeface="Courier New" panose="02070309020205020404" pitchFamily="49" charset="0"/>
              </a:rPr>
              <a:t>test.marksCar.accelerate</a:t>
            </a:r>
            <a:r>
              <a:rPr lang="en-GB" sz="1600" dirty="0">
                <a:latin typeface="Courier New" panose="02070309020205020404" pitchFamily="49" charset="0"/>
                <a:cs typeface="Courier New" panose="02070309020205020404" pitchFamily="49" charset="0"/>
              </a:rPr>
              <a:t>(); //adds 5 to speed attribute</a:t>
            </a:r>
          </a:p>
        </p:txBody>
      </p:sp>
    </p:spTree>
    <p:extLst>
      <p:ext uri="{BB962C8B-B14F-4D97-AF65-F5344CB8AC3E}">
        <p14:creationId xmlns:p14="http://schemas.microsoft.com/office/powerpoint/2010/main" val="274135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0D950-0334-4A5E-BABC-8312E3F93434}"/>
              </a:ext>
            </a:extLst>
          </p:cNvPr>
          <p:cNvSpPr>
            <a:spLocks noGrp="1"/>
          </p:cNvSpPr>
          <p:nvPr>
            <p:ph type="title"/>
          </p:nvPr>
        </p:nvSpPr>
        <p:spPr/>
        <p:txBody>
          <a:bodyPr/>
          <a:lstStyle/>
          <a:p>
            <a:r>
              <a:rPr lang="en-GB" dirty="0"/>
              <a:t>Objects within structures</a:t>
            </a:r>
          </a:p>
        </p:txBody>
      </p:sp>
      <p:sp>
        <p:nvSpPr>
          <p:cNvPr id="3" name="Content Placeholder 2">
            <a:extLst>
              <a:ext uri="{FF2B5EF4-FFF2-40B4-BE49-F238E27FC236}">
                <a16:creationId xmlns:a16="http://schemas.microsoft.com/office/drawing/2014/main" id="{ED5B89BE-95C4-494F-A2BB-9C38F69702A8}"/>
              </a:ext>
            </a:extLst>
          </p:cNvPr>
          <p:cNvSpPr>
            <a:spLocks noGrp="1"/>
          </p:cNvSpPr>
          <p:nvPr>
            <p:ph idx="1"/>
          </p:nvPr>
        </p:nvSpPr>
        <p:spPr/>
        <p:txBody>
          <a:bodyPr>
            <a:normAutofit/>
          </a:bodyPr>
          <a:lstStyle/>
          <a:p>
            <a:pPr marL="0" indent="0">
              <a:buNone/>
            </a:pPr>
            <a:r>
              <a:rPr lang="en-GB" sz="1800" dirty="0"/>
              <a:t>Structures have a pointer access operator that looks like an arrow ‘</a:t>
            </a:r>
            <a:r>
              <a:rPr lang="en-GB" sz="1600" dirty="0">
                <a:latin typeface="Courier New" panose="02070309020205020404" pitchFamily="49" charset="0"/>
                <a:cs typeface="Courier New" panose="02070309020205020404" pitchFamily="49" charset="0"/>
              </a:rPr>
              <a:t>-&gt;</a:t>
            </a:r>
            <a:r>
              <a:rPr lang="en-GB" sz="1800" dirty="0"/>
              <a:t>’, e.g.</a:t>
            </a:r>
          </a:p>
          <a:p>
            <a:pPr marL="0" indent="0">
              <a:buNone/>
            </a:pPr>
            <a:endParaRPr lang="en-GB" sz="1800" dirty="0"/>
          </a:p>
          <a:p>
            <a:pPr marL="0" indent="0">
              <a:spcBef>
                <a:spcPts val="0"/>
              </a:spcBef>
              <a:buNone/>
            </a:pPr>
            <a:r>
              <a:rPr lang="en-GB" sz="1050" dirty="0" err="1">
                <a:latin typeface="Courier New" panose="02070309020205020404" pitchFamily="49" charset="0"/>
                <a:cs typeface="Courier New" panose="02070309020205020404" pitchFamily="49" charset="0"/>
              </a:rPr>
              <a:t>my_struct</a:t>
            </a:r>
            <a:r>
              <a:rPr lang="en-GB" sz="1050" dirty="0">
                <a:latin typeface="Courier New" panose="02070309020205020404" pitchFamily="49" charset="0"/>
                <a:cs typeface="Courier New" panose="02070309020205020404" pitchFamily="49" charset="0"/>
              </a:rPr>
              <a:t> test</a:t>
            </a:r>
          </a:p>
          <a:p>
            <a:pPr marL="0" indent="0">
              <a:spcBef>
                <a:spcPts val="0"/>
              </a:spcBef>
              <a:buNone/>
            </a:pPr>
            <a:r>
              <a:rPr lang="en-GB" sz="1050" dirty="0" err="1">
                <a:latin typeface="Courier New" panose="02070309020205020404" pitchFamily="49" charset="0"/>
                <a:cs typeface="Courier New" panose="02070309020205020404" pitchFamily="49" charset="0"/>
              </a:rPr>
              <a:t>my_struct</a:t>
            </a:r>
            <a:r>
              <a:rPr lang="en-GB" sz="1050" dirty="0">
                <a:latin typeface="Courier New" panose="02070309020205020404" pitchFamily="49" charset="0"/>
                <a:cs typeface="Courier New" panose="02070309020205020404" pitchFamily="49" charset="0"/>
              </a:rPr>
              <a:t> *</a:t>
            </a:r>
            <a:r>
              <a:rPr lang="en-GB" sz="1050" dirty="0" err="1">
                <a:latin typeface="Courier New" panose="02070309020205020404" pitchFamily="49" charset="0"/>
                <a:cs typeface="Courier New" panose="02070309020205020404" pitchFamily="49" charset="0"/>
              </a:rPr>
              <a:t>p_test</a:t>
            </a:r>
            <a:r>
              <a:rPr lang="en-GB" sz="1050" dirty="0">
                <a:latin typeface="Courier New" panose="02070309020205020404" pitchFamily="49" charset="0"/>
                <a:cs typeface="Courier New" panose="02070309020205020404" pitchFamily="49" charset="0"/>
              </a:rPr>
              <a:t> = &amp;test //pointer to test</a:t>
            </a:r>
          </a:p>
          <a:p>
            <a:pPr marL="0" indent="0">
              <a:spcBef>
                <a:spcPts val="0"/>
              </a:spcBef>
              <a:buNone/>
            </a:pPr>
            <a:endParaRPr lang="en-GB" sz="1050" dirty="0">
              <a:latin typeface="Courier New" panose="02070309020205020404" pitchFamily="49" charset="0"/>
              <a:cs typeface="Courier New" panose="02070309020205020404" pitchFamily="49" charset="0"/>
            </a:endParaRPr>
          </a:p>
          <a:p>
            <a:pPr marL="0" indent="0">
              <a:spcBef>
                <a:spcPts val="0"/>
              </a:spcBef>
              <a:buNone/>
            </a:pPr>
            <a:r>
              <a:rPr lang="en-GB" sz="1050" dirty="0" err="1">
                <a:latin typeface="Courier New" panose="02070309020205020404" pitchFamily="49" charset="0"/>
                <a:cs typeface="Courier New" panose="02070309020205020404" pitchFamily="49" charset="0"/>
              </a:rPr>
              <a:t>p_test</a:t>
            </a:r>
            <a:r>
              <a:rPr lang="en-GB" sz="1050" dirty="0">
                <a:latin typeface="Courier New" panose="02070309020205020404" pitchFamily="49" charset="0"/>
                <a:cs typeface="Courier New" panose="02070309020205020404" pitchFamily="49" charset="0"/>
              </a:rPr>
              <a:t>-&gt;</a:t>
            </a:r>
            <a:r>
              <a:rPr lang="en-GB" sz="1050" dirty="0" err="1">
                <a:latin typeface="Courier New" panose="02070309020205020404" pitchFamily="49" charset="0"/>
                <a:cs typeface="Courier New" panose="02070309020205020404" pitchFamily="49" charset="0"/>
              </a:rPr>
              <a:t>marksCar.m_model</a:t>
            </a:r>
            <a:r>
              <a:rPr lang="en-GB" sz="1050" dirty="0">
                <a:latin typeface="Courier New" panose="02070309020205020404" pitchFamily="49" charset="0"/>
                <a:cs typeface="Courier New" panose="02070309020205020404" pitchFamily="49" charset="0"/>
              </a:rPr>
              <a:t>[0] = ‘B’; //Writes to test using a pointer</a:t>
            </a:r>
          </a:p>
          <a:p>
            <a:pPr marL="0" indent="0">
              <a:spcBef>
                <a:spcPts val="0"/>
              </a:spcBef>
              <a:buNone/>
            </a:pPr>
            <a:endParaRPr lang="en-GB" sz="1050" dirty="0">
              <a:latin typeface="Courier New" panose="02070309020205020404" pitchFamily="49" charset="0"/>
              <a:cs typeface="Courier New" panose="02070309020205020404" pitchFamily="49" charset="0"/>
            </a:endParaRPr>
          </a:p>
          <a:p>
            <a:pPr marL="0" indent="0">
              <a:spcBef>
                <a:spcPts val="0"/>
              </a:spcBef>
              <a:buNone/>
            </a:pPr>
            <a:r>
              <a:rPr lang="en-GB" sz="1050" dirty="0" err="1">
                <a:latin typeface="Courier New" panose="02070309020205020404" pitchFamily="49" charset="0"/>
                <a:cs typeface="Courier New" panose="02070309020205020404" pitchFamily="49" charset="0"/>
              </a:rPr>
              <a:t>cout</a:t>
            </a:r>
            <a:r>
              <a:rPr lang="en-GB" sz="1050" dirty="0">
                <a:latin typeface="Courier New" panose="02070309020205020404" pitchFamily="49" charset="0"/>
                <a:cs typeface="Courier New" panose="02070309020205020404" pitchFamily="49" charset="0"/>
              </a:rPr>
              <a:t> &lt;&lt; </a:t>
            </a:r>
            <a:r>
              <a:rPr lang="en-GB" sz="1050" dirty="0" err="1">
                <a:latin typeface="Courier New" panose="02070309020205020404" pitchFamily="49" charset="0"/>
                <a:cs typeface="Courier New" panose="02070309020205020404" pitchFamily="49" charset="0"/>
              </a:rPr>
              <a:t>p_test</a:t>
            </a:r>
            <a:r>
              <a:rPr lang="en-GB" sz="1050" dirty="0">
                <a:latin typeface="Courier New" panose="02070309020205020404" pitchFamily="49" charset="0"/>
                <a:cs typeface="Courier New" panose="02070309020205020404" pitchFamily="49" charset="0"/>
              </a:rPr>
              <a:t>-&gt;</a:t>
            </a:r>
            <a:r>
              <a:rPr lang="en-GB" sz="1050" dirty="0" err="1">
                <a:latin typeface="Courier New" panose="02070309020205020404" pitchFamily="49" charset="0"/>
                <a:cs typeface="Courier New" panose="02070309020205020404" pitchFamily="49" charset="0"/>
              </a:rPr>
              <a:t>marksCar.GetSpeed</a:t>
            </a:r>
            <a:r>
              <a:rPr lang="en-GB" sz="1050" dirty="0">
                <a:latin typeface="Courier New" panose="02070309020205020404" pitchFamily="49" charset="0"/>
                <a:cs typeface="Courier New" panose="02070309020205020404" pitchFamily="49" charset="0"/>
              </a:rPr>
              <a:t>(); //Outputs the return value of the method held in test</a:t>
            </a:r>
          </a:p>
        </p:txBody>
      </p:sp>
    </p:spTree>
    <p:extLst>
      <p:ext uri="{BB962C8B-B14F-4D97-AF65-F5344CB8AC3E}">
        <p14:creationId xmlns:p14="http://schemas.microsoft.com/office/powerpoint/2010/main" val="393801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D835-0909-4596-BCF5-C7951FC6C211}"/>
              </a:ext>
            </a:extLst>
          </p:cNvPr>
          <p:cNvSpPr>
            <a:spLocks noGrp="1"/>
          </p:cNvSpPr>
          <p:nvPr>
            <p:ph type="title"/>
          </p:nvPr>
        </p:nvSpPr>
        <p:spPr/>
        <p:txBody>
          <a:bodyPr/>
          <a:lstStyle/>
          <a:p>
            <a:r>
              <a:rPr lang="en-GB" dirty="0"/>
              <a:t>Object pointers &amp; arrays of objects</a:t>
            </a:r>
          </a:p>
        </p:txBody>
      </p:sp>
      <p:pic>
        <p:nvPicPr>
          <p:cNvPr id="1026" name="Picture 2" descr="Image result for exit">
            <a:extLst>
              <a:ext uri="{FF2B5EF4-FFF2-40B4-BE49-F238E27FC236}">
                <a16:creationId xmlns:a16="http://schemas.microsoft.com/office/drawing/2014/main" id="{58C09E5F-BDE3-46A2-A18D-67A7736BF7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1085" y="2249488"/>
            <a:ext cx="7058656"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29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D835-0909-4596-BCF5-C7951FC6C211}"/>
              </a:ext>
            </a:extLst>
          </p:cNvPr>
          <p:cNvSpPr>
            <a:spLocks noGrp="1"/>
          </p:cNvSpPr>
          <p:nvPr>
            <p:ph type="title"/>
          </p:nvPr>
        </p:nvSpPr>
        <p:spPr/>
        <p:txBody>
          <a:bodyPr/>
          <a:lstStyle/>
          <a:p>
            <a:r>
              <a:rPr lang="en-GB" dirty="0"/>
              <a:t>Object pointers &amp; arrays of objects</a:t>
            </a:r>
          </a:p>
        </p:txBody>
      </p:sp>
      <p:sp>
        <p:nvSpPr>
          <p:cNvPr id="3" name="Content Placeholder 2">
            <a:extLst>
              <a:ext uri="{FF2B5EF4-FFF2-40B4-BE49-F238E27FC236}">
                <a16:creationId xmlns:a16="http://schemas.microsoft.com/office/drawing/2014/main" id="{E933BED7-0B70-497D-9B37-F9E1CCF3CE1E}"/>
              </a:ext>
            </a:extLst>
          </p:cNvPr>
          <p:cNvSpPr>
            <a:spLocks noGrp="1"/>
          </p:cNvSpPr>
          <p:nvPr>
            <p:ph idx="1"/>
          </p:nvPr>
        </p:nvSpPr>
        <p:spPr/>
        <p:txBody>
          <a:bodyPr>
            <a:normAutofit/>
          </a:bodyPr>
          <a:lstStyle/>
          <a:p>
            <a:pPr marL="0" indent="0">
              <a:buNone/>
            </a:pPr>
            <a:r>
              <a:rPr lang="en-GB" sz="1800" dirty="0"/>
              <a:t>You can declare pointers to objects because they are just datatypes.  And because objects are datatypes this also means you can declare an array of objects –</a:t>
            </a:r>
          </a:p>
          <a:p>
            <a:pPr marL="0" indent="0">
              <a:buNone/>
            </a:pPr>
            <a:endParaRPr lang="en-GB" sz="1800" dirty="0"/>
          </a:p>
          <a:p>
            <a:pPr marL="0" indent="0">
              <a:spcBef>
                <a:spcPts val="0"/>
              </a:spcBef>
              <a:buNone/>
            </a:pPr>
            <a:r>
              <a:rPr lang="en-GB" sz="1200" dirty="0">
                <a:latin typeface="Courier New" panose="02070309020205020404" pitchFamily="49" charset="0"/>
                <a:cs typeface="Courier New" panose="02070309020205020404" pitchFamily="49" charset="0"/>
              </a:rPr>
              <a:t>Car </a:t>
            </a:r>
            <a:r>
              <a:rPr lang="en-GB" sz="1200" dirty="0" err="1">
                <a:latin typeface="Courier New" panose="02070309020205020404" pitchFamily="49" charset="0"/>
                <a:cs typeface="Courier New" panose="02070309020205020404" pitchFamily="49" charset="0"/>
              </a:rPr>
              <a:t>car_array</a:t>
            </a:r>
            <a:r>
              <a:rPr lang="en-GB" sz="1200" dirty="0">
                <a:latin typeface="Courier New" panose="02070309020205020404" pitchFamily="49" charset="0"/>
                <a:cs typeface="Courier New" panose="02070309020205020404" pitchFamily="49" charset="0"/>
              </a:rPr>
              <a:t>[10];</a:t>
            </a:r>
          </a:p>
          <a:p>
            <a:pPr marL="0" indent="0">
              <a:spcBef>
                <a:spcPts val="0"/>
              </a:spcBef>
              <a:buNone/>
            </a:pPr>
            <a:r>
              <a:rPr lang="en-GB" sz="1200" dirty="0">
                <a:latin typeface="Courier New" panose="02070309020205020404" pitchFamily="49" charset="0"/>
                <a:cs typeface="Courier New" panose="02070309020205020404" pitchFamily="49" charset="0"/>
              </a:rPr>
              <a:t>Car *</a:t>
            </a:r>
            <a:r>
              <a:rPr lang="en-GB" sz="1200" dirty="0" err="1">
                <a:latin typeface="Courier New" panose="02070309020205020404" pitchFamily="49" charset="0"/>
                <a:cs typeface="Courier New" panose="02070309020205020404" pitchFamily="49" charset="0"/>
              </a:rPr>
              <a:t>p_car_array</a:t>
            </a:r>
            <a:r>
              <a:rPr lang="en-GB" sz="1200" dirty="0">
                <a:latin typeface="Courier New" panose="02070309020205020404" pitchFamily="49" charset="0"/>
                <a:cs typeface="Courier New" panose="02070309020205020404" pitchFamily="49" charset="0"/>
              </a:rPr>
              <a:t> = &amp;</a:t>
            </a:r>
            <a:r>
              <a:rPr lang="en-GB" sz="1200" dirty="0" err="1">
                <a:latin typeface="Courier New" panose="02070309020205020404" pitchFamily="49" charset="0"/>
                <a:cs typeface="Courier New" panose="02070309020205020404" pitchFamily="49" charset="0"/>
              </a:rPr>
              <a:t>car_array</a:t>
            </a:r>
            <a:r>
              <a:rPr lang="en-GB" sz="1200" dirty="0">
                <a:latin typeface="Courier New" panose="02070309020205020404" pitchFamily="49" charset="0"/>
                <a:cs typeface="Courier New" panose="02070309020205020404" pitchFamily="49" charset="0"/>
              </a:rPr>
              <a:t>[9]; // point at tenth element of array</a:t>
            </a:r>
          </a:p>
          <a:p>
            <a:pPr marL="0" indent="0">
              <a:spcBef>
                <a:spcPts val="0"/>
              </a:spcBef>
              <a:buNone/>
            </a:pPr>
            <a:r>
              <a:rPr lang="en-GB" sz="1200" dirty="0">
                <a:latin typeface="Courier New" panose="02070309020205020404" pitchFamily="49" charset="0"/>
                <a:cs typeface="Courier New" panose="02070309020205020404" pitchFamily="49" charset="0"/>
              </a:rPr>
              <a:t> </a:t>
            </a:r>
          </a:p>
          <a:p>
            <a:pPr marL="0" indent="0">
              <a:spcBef>
                <a:spcPts val="0"/>
              </a:spcBef>
              <a:buNone/>
            </a:pPr>
            <a:r>
              <a:rPr lang="en-GB" sz="1200" dirty="0" err="1">
                <a:latin typeface="Courier New" panose="02070309020205020404" pitchFamily="49" charset="0"/>
                <a:cs typeface="Courier New" panose="02070309020205020404" pitchFamily="49" charset="0"/>
              </a:rPr>
              <a:t>cout</a:t>
            </a:r>
            <a:r>
              <a:rPr lang="en-GB" sz="1200" dirty="0">
                <a:latin typeface="Courier New" panose="02070309020205020404" pitchFamily="49" charset="0"/>
                <a:cs typeface="Courier New" panose="02070309020205020404" pitchFamily="49" charset="0"/>
              </a:rPr>
              <a:t> &lt;&lt; </a:t>
            </a:r>
            <a:r>
              <a:rPr lang="en-GB" sz="1200" dirty="0" err="1">
                <a:latin typeface="Courier New" panose="02070309020205020404" pitchFamily="49" charset="0"/>
                <a:cs typeface="Courier New" panose="02070309020205020404" pitchFamily="49" charset="0"/>
              </a:rPr>
              <a:t>car_array</a:t>
            </a:r>
            <a:r>
              <a:rPr lang="en-GB" sz="1200" dirty="0">
                <a:latin typeface="Courier New" panose="02070309020205020404" pitchFamily="49" charset="0"/>
                <a:cs typeface="Courier New" panose="02070309020205020404" pitchFamily="49" charset="0"/>
              </a:rPr>
              <a:t>[0].</a:t>
            </a:r>
            <a:r>
              <a:rPr lang="en-GB" sz="1200" dirty="0" err="1">
                <a:latin typeface="Courier New" panose="02070309020205020404" pitchFamily="49" charset="0"/>
                <a:cs typeface="Courier New" panose="02070309020205020404" pitchFamily="49" charset="0"/>
              </a:rPr>
              <a:t>m_model</a:t>
            </a:r>
            <a:r>
              <a:rPr lang="en-GB" sz="1200" dirty="0">
                <a:latin typeface="Courier New" panose="02070309020205020404" pitchFamily="49" charset="0"/>
                <a:cs typeface="Courier New" panose="02070309020205020404" pitchFamily="49" charset="0"/>
              </a:rPr>
              <a:t> &lt;&lt; ", " &lt;&lt; </a:t>
            </a:r>
            <a:r>
              <a:rPr lang="en-GB" sz="1200" dirty="0" err="1">
                <a:latin typeface="Courier New" panose="02070309020205020404" pitchFamily="49" charset="0"/>
                <a:cs typeface="Courier New" panose="02070309020205020404" pitchFamily="49" charset="0"/>
              </a:rPr>
              <a:t>p_car_array</a:t>
            </a:r>
            <a:r>
              <a:rPr lang="en-GB" sz="1200" dirty="0">
                <a:latin typeface="Courier New" panose="02070309020205020404" pitchFamily="49" charset="0"/>
                <a:cs typeface="Courier New" panose="02070309020205020404" pitchFamily="49" charset="0"/>
              </a:rPr>
              <a:t>-&gt;</a:t>
            </a:r>
            <a:r>
              <a:rPr lang="en-GB" sz="1200" dirty="0" err="1">
                <a:latin typeface="Courier New" panose="02070309020205020404" pitchFamily="49" charset="0"/>
                <a:cs typeface="Courier New" panose="02070309020205020404" pitchFamily="49" charset="0"/>
              </a:rPr>
              <a:t>m_model</a:t>
            </a:r>
            <a:r>
              <a:rPr lang="en-GB" sz="1200" dirty="0">
                <a:latin typeface="Courier New" panose="02070309020205020404" pitchFamily="49" charset="0"/>
                <a:cs typeface="Courier New" panose="02070309020205020404" pitchFamily="49" charset="0"/>
              </a:rPr>
              <a:t> &lt;&lt; </a:t>
            </a:r>
            <a:r>
              <a:rPr lang="en-GB" sz="1200" dirty="0" err="1">
                <a:latin typeface="Courier New" panose="02070309020205020404" pitchFamily="49" charset="0"/>
                <a:cs typeface="Courier New" panose="02070309020205020404" pitchFamily="49" charset="0"/>
              </a:rPr>
              <a:t>endl</a:t>
            </a:r>
            <a:r>
              <a:rPr lang="en-GB" sz="1200" dirty="0">
                <a:latin typeface="Courier New" panose="02070309020205020404" pitchFamily="49" charset="0"/>
                <a:cs typeface="Courier New" panose="02070309020205020404" pitchFamily="49" charset="0"/>
              </a:rPr>
              <a:t>;</a:t>
            </a:r>
          </a:p>
          <a:p>
            <a:pPr marL="0" indent="0">
              <a:spcBef>
                <a:spcPts val="0"/>
              </a:spcBef>
              <a:buNone/>
            </a:pPr>
            <a:endParaRPr lang="en-GB" sz="1600" dirty="0">
              <a:latin typeface="Courier New" panose="02070309020205020404" pitchFamily="49" charset="0"/>
              <a:cs typeface="Courier New" panose="02070309020205020404" pitchFamily="49" charset="0"/>
            </a:endParaRPr>
          </a:p>
          <a:p>
            <a:pPr marL="0" indent="0">
              <a:spcBef>
                <a:spcPts val="0"/>
              </a:spcBef>
              <a:buNone/>
            </a:pPr>
            <a:r>
              <a:rPr lang="en-GB" sz="1800" dirty="0">
                <a:cs typeface="Courier New" panose="02070309020205020404" pitchFamily="49" charset="0"/>
              </a:rPr>
              <a:t>Notice the member access symbol for a pointer is the same as the one used in structures – ‘</a:t>
            </a:r>
            <a:r>
              <a:rPr lang="en-GB" sz="1600" dirty="0">
                <a:latin typeface="Courier New" panose="02070309020205020404" pitchFamily="49" charset="0"/>
                <a:cs typeface="Courier New" panose="02070309020205020404" pitchFamily="49" charset="0"/>
              </a:rPr>
              <a:t>-&gt;</a:t>
            </a:r>
            <a:r>
              <a:rPr lang="en-GB" sz="1800" dirty="0">
                <a:cs typeface="Courier New" panose="02070309020205020404" pitchFamily="49" charset="0"/>
              </a:rPr>
              <a:t>’</a:t>
            </a:r>
          </a:p>
          <a:p>
            <a:pPr marL="0" indent="0">
              <a:buNone/>
            </a:pPr>
            <a:endParaRPr lang="en-GB" sz="1800" dirty="0"/>
          </a:p>
        </p:txBody>
      </p:sp>
    </p:spTree>
    <p:extLst>
      <p:ext uri="{BB962C8B-B14F-4D97-AF65-F5344CB8AC3E}">
        <p14:creationId xmlns:p14="http://schemas.microsoft.com/office/powerpoint/2010/main" val="2798687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5716</TotalTime>
  <Words>918</Words>
  <Application>Microsoft Office PowerPoint</Application>
  <PresentationFormat>On-screen Show (4:3)</PresentationFormat>
  <Paragraphs>102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Trebuchet MS</vt:lpstr>
      <vt:lpstr>Tw Cen MT</vt:lpstr>
      <vt:lpstr>Circuit</vt:lpstr>
      <vt:lpstr>UNIT 15 – Object oriented programming</vt:lpstr>
      <vt:lpstr>Aims &amp; objectives</vt:lpstr>
      <vt:lpstr>Assigning &amp; INITIALISING objects</vt:lpstr>
      <vt:lpstr>Assigning &amp; INITIALISING objects</vt:lpstr>
      <vt:lpstr>Assigning &amp; INITIALISING objects</vt:lpstr>
      <vt:lpstr>Objects within structures</vt:lpstr>
      <vt:lpstr>Objects within structures</vt:lpstr>
      <vt:lpstr>Object pointers &amp; arrays of objects</vt:lpstr>
      <vt:lpstr>Object pointers &amp; arrays of objects</vt:lpstr>
      <vt:lpstr>Object pointers &amp; arrays of objects</vt:lpstr>
      <vt:lpstr>Objects with functions &amp; methods</vt:lpstr>
      <vt:lpstr>Static data &amp; methods</vt:lpstr>
      <vt:lpstr>Static data &amp; methods</vt:lpstr>
      <vt:lpstr>Static data &amp; methods</vt:lpstr>
      <vt:lpstr>Static data &amp; methods</vt:lpstr>
      <vt:lpstr>YOU WILL NEED ALL OF THE PREVIOUS OOP TUTORIALS TO COMPLETE THIS WEEK’S EXERCISES  YOU MUST MAKE USE OF BREAKPOINTS AND THE DEBUGGER  IF YOU NEED HELP, DON’T HESITATE TO 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Dans</dc:creator>
  <cp:lastModifiedBy>Ben Read</cp:lastModifiedBy>
  <cp:revision>359</cp:revision>
  <dcterms:created xsi:type="dcterms:W3CDTF">2013-09-18T14:07:59Z</dcterms:created>
  <dcterms:modified xsi:type="dcterms:W3CDTF">2018-02-04T23:11:38Z</dcterms:modified>
</cp:coreProperties>
</file>