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3"/>
  </p:notesMasterIdLst>
  <p:sldIdLst>
    <p:sldId id="475" r:id="rId2"/>
    <p:sldId id="476" r:id="rId3"/>
    <p:sldId id="477" r:id="rId4"/>
    <p:sldId id="478" r:id="rId5"/>
    <p:sldId id="479" r:id="rId6"/>
    <p:sldId id="480" r:id="rId7"/>
    <p:sldId id="481" r:id="rId8"/>
    <p:sldId id="482" r:id="rId9"/>
    <p:sldId id="483" r:id="rId10"/>
    <p:sldId id="484" r:id="rId11"/>
    <p:sldId id="48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E4EE84"/>
    <a:srgbClr val="D45C1A"/>
    <a:srgbClr val="EA0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5" autoAdjust="0"/>
    <p:restoredTop sz="94660"/>
  </p:normalViewPr>
  <p:slideViewPr>
    <p:cSldViewPr snapToGrid="0">
      <p:cViewPr varScale="1">
        <p:scale>
          <a:sx n="91" d="100"/>
          <a:sy n="91" d="100"/>
        </p:scale>
        <p:origin x="300" y="90"/>
      </p:cViewPr>
      <p:guideLst>
        <p:guide orient="horz" pos="21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56C64-7E8F-45DE-A9FD-3123B108B943}" type="datetimeFigureOut">
              <a:rPr lang="en-GB" smtClean="0"/>
              <a:t>23/02/2018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692B1D-3701-4FE5-A052-5382F263F490}" type="slidenum">
              <a:rPr lang="en-GB" smtClean="0"/>
              <a:t>‹#›</a:t>
            </a:fld>
            <a:endParaRPr lang="en-GB"/>
          </a:p>
        </p:txBody>
      </p:sp>
    </p:spTree>
    <p:extLst>
      <p:ext uri="{BB962C8B-B14F-4D97-AF65-F5344CB8AC3E}">
        <p14:creationId xmlns:p14="http://schemas.microsoft.com/office/powerpoint/2010/main" val="408711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EC448642-B45D-4ACD-8672-E8261733767A}" type="datetimeFigureOut">
              <a:rPr lang="en-GB" smtClean="0"/>
              <a:t>23/02/2018</a:t>
            </a:fld>
            <a:endParaRPr lang="en-GB"/>
          </a:p>
        </p:txBody>
      </p:sp>
      <p:sp>
        <p:nvSpPr>
          <p:cNvPr id="5" name="Footer Placeholder 4"/>
          <p:cNvSpPr>
            <a:spLocks noGrp="1"/>
          </p:cNvSpPr>
          <p:nvPr>
            <p:ph type="ftr" sz="quarter" idx="11"/>
          </p:nvPr>
        </p:nvSpPr>
        <p:spPr>
          <a:xfrm>
            <a:off x="1900237" y="5410202"/>
            <a:ext cx="3843665" cy="365125"/>
          </a:xfrm>
        </p:spPr>
        <p:txBody>
          <a:bodyPr/>
          <a:lstStyle/>
          <a:p>
            <a:endParaRPr lang="en-GB"/>
          </a:p>
        </p:txBody>
      </p:sp>
      <p:sp>
        <p:nvSpPr>
          <p:cNvPr id="6" name="Slide Number Placeholder 5"/>
          <p:cNvSpPr>
            <a:spLocks noGrp="1"/>
          </p:cNvSpPr>
          <p:nvPr>
            <p:ph type="sldNum" sz="quarter" idx="12"/>
          </p:nvPr>
        </p:nvSpPr>
        <p:spPr>
          <a:xfrm>
            <a:off x="7915603" y="5410200"/>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2128523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892082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931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507694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1760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23/02/2018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08718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48642-B45D-4ACD-8672-E8261733767A}" type="datetimeFigureOut">
              <a:rPr lang="en-GB" smtClean="0"/>
              <a:t>23/02/2018</a:t>
            </a:fld>
            <a:endParaRPr lang="en-GB"/>
          </a:p>
        </p:txBody>
      </p:sp>
      <p:sp>
        <p:nvSpPr>
          <p:cNvPr id="4" name="Footer Placeholder 3"/>
          <p:cNvSpPr>
            <a:spLocks noGrp="1"/>
          </p:cNvSpPr>
          <p:nvPr>
            <p:ph type="ftr" sz="quarter" idx="11"/>
          </p:nvPr>
        </p:nvSpPr>
        <p:spPr/>
        <p:txBody>
          <a:bodyPr/>
          <a:lstStyle>
            <a:lvl1pPr>
              <a:defRPr cap="all" baseline="0"/>
            </a:lvl1p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56545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23/02/2018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6440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48642-B45D-4ACD-8672-E8261733767A}" type="datetimeFigureOut">
              <a:rPr lang="en-GB" smtClean="0"/>
              <a:t>23/02/2018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11103387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8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EC448642-B45D-4ACD-8672-E8261733767A}" type="datetimeFigureOut">
              <a:rPr lang="en-GB" smtClean="0"/>
              <a:t>23/02/2018</a:t>
            </a:fld>
            <a:endParaRPr lang="en-GB"/>
          </a:p>
        </p:txBody>
      </p:sp>
      <p:sp>
        <p:nvSpPr>
          <p:cNvPr id="50" name="Footer Placeholder 4"/>
          <p:cNvSpPr>
            <a:spLocks noGrp="1"/>
          </p:cNvSpPr>
          <p:nvPr>
            <p:ph type="ftr" sz="quarter" idx="11"/>
          </p:nvPr>
        </p:nvSpPr>
        <p:spPr>
          <a:xfrm>
            <a:off x="856059" y="5883276"/>
            <a:ext cx="4679482" cy="365125"/>
          </a:xfrm>
        </p:spPr>
        <p:txBody>
          <a:bodyPr/>
          <a:lstStyle/>
          <a:p>
            <a:endParaRPr lang="en-GB"/>
          </a:p>
        </p:txBody>
      </p:sp>
      <p:sp>
        <p:nvSpPr>
          <p:cNvPr id="51" name="Slide Number Placeholder 5"/>
          <p:cNvSpPr>
            <a:spLocks noGrp="1"/>
          </p:cNvSpPr>
          <p:nvPr>
            <p:ph type="sldNum" sz="quarter" idx="12"/>
          </p:nvPr>
        </p:nvSpPr>
        <p:spPr>
          <a:xfrm>
            <a:off x="7707241" y="5883275"/>
            <a:ext cx="578317" cy="365125"/>
          </a:xfrm>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37868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48642-B45D-4ACD-8672-E8261733767A}" type="datetimeFigureOut">
              <a:rPr lang="en-GB" smtClean="0"/>
              <a:t>23/02/2018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9458134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293285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48642-B45D-4ACD-8672-E8261733767A}" type="datetimeFigureOut">
              <a:rPr lang="en-GB" smtClean="0"/>
              <a:t>23/02/2018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06808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48642-B45D-4ACD-8672-E8261733767A}" type="datetimeFigureOut">
              <a:rPr lang="en-GB" smtClean="0"/>
              <a:t>23/02/2018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16411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48642-B45D-4ACD-8672-E8261733767A}" type="datetimeFigureOut">
              <a:rPr lang="en-GB" smtClean="0"/>
              <a:t>23/02/2018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7668441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41074995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48642-B45D-4ACD-8672-E8261733767A}" type="datetimeFigureOut">
              <a:rPr lang="en-GB" smtClean="0"/>
              <a:t>23/02/2018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1FC323-DC9A-41D7-A310-6471C1C70611}" type="slidenum">
              <a:rPr lang="en-GB" smtClean="0"/>
              <a:t>‹#›</a:t>
            </a:fld>
            <a:endParaRPr lang="en-GB"/>
          </a:p>
        </p:txBody>
      </p:sp>
    </p:spTree>
    <p:extLst>
      <p:ext uri="{BB962C8B-B14F-4D97-AF65-F5344CB8AC3E}">
        <p14:creationId xmlns:p14="http://schemas.microsoft.com/office/powerpoint/2010/main" val="301317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48642-B45D-4ACD-8672-E8261733767A}" type="datetimeFigureOut">
              <a:rPr lang="en-GB" smtClean="0"/>
              <a:t>23/02/2018</a:t>
            </a:fld>
            <a:endParaRPr lang="en-GB"/>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1FC323-DC9A-41D7-A310-6471C1C70611}" type="slidenum">
              <a:rPr lang="en-GB" smtClean="0"/>
              <a:t>‹#›</a:t>
            </a:fld>
            <a:endParaRPr lang="en-GB"/>
          </a:p>
        </p:txBody>
      </p:sp>
    </p:spTree>
    <p:extLst>
      <p:ext uri="{BB962C8B-B14F-4D97-AF65-F5344CB8AC3E}">
        <p14:creationId xmlns:p14="http://schemas.microsoft.com/office/powerpoint/2010/main" val="3751468642"/>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660"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28C7-E456-432A-8670-7700DFA1E4AE}"/>
              </a:ext>
            </a:extLst>
          </p:cNvPr>
          <p:cNvSpPr>
            <a:spLocks noGrp="1"/>
          </p:cNvSpPr>
          <p:nvPr>
            <p:ph type="ctrTitle"/>
          </p:nvPr>
        </p:nvSpPr>
        <p:spPr/>
        <p:txBody>
          <a:bodyPr/>
          <a:lstStyle/>
          <a:p>
            <a:r>
              <a:rPr lang="en-GB" dirty="0"/>
              <a:t>UNIT 15 – Object oriented programming</a:t>
            </a:r>
          </a:p>
        </p:txBody>
      </p:sp>
      <p:sp>
        <p:nvSpPr>
          <p:cNvPr id="3" name="Subtitle 2">
            <a:extLst>
              <a:ext uri="{FF2B5EF4-FFF2-40B4-BE49-F238E27FC236}">
                <a16:creationId xmlns:a16="http://schemas.microsoft.com/office/drawing/2014/main" id="{5E4F2BC0-610E-4251-B00E-25289F7446A0}"/>
              </a:ext>
            </a:extLst>
          </p:cNvPr>
          <p:cNvSpPr>
            <a:spLocks noGrp="1"/>
          </p:cNvSpPr>
          <p:nvPr>
            <p:ph type="subTitle" idx="1"/>
          </p:nvPr>
        </p:nvSpPr>
        <p:spPr/>
        <p:txBody>
          <a:bodyPr/>
          <a:lstStyle/>
          <a:p>
            <a:r>
              <a:rPr lang="en-GB" dirty="0"/>
              <a:t>With ben read</a:t>
            </a:r>
          </a:p>
        </p:txBody>
      </p:sp>
    </p:spTree>
    <p:extLst>
      <p:ext uri="{BB962C8B-B14F-4D97-AF65-F5344CB8AC3E}">
        <p14:creationId xmlns:p14="http://schemas.microsoft.com/office/powerpoint/2010/main" val="179178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 AGGREGATION</a:t>
            </a:r>
            <a:endParaRPr lang="en-GB" dirty="0"/>
          </a:p>
        </p:txBody>
      </p:sp>
      <p:sp>
        <p:nvSpPr>
          <p:cNvPr id="3" name="Content Placeholder 2"/>
          <p:cNvSpPr>
            <a:spLocks noGrp="1"/>
          </p:cNvSpPr>
          <p:nvPr>
            <p:ph idx="1"/>
          </p:nvPr>
        </p:nvSpPr>
        <p:spPr>
          <a:xfrm>
            <a:off x="856060" y="1795346"/>
            <a:ext cx="7429499" cy="4873083"/>
          </a:xfrm>
        </p:spPr>
        <p:txBody>
          <a:bodyPr>
            <a:normAutofit/>
          </a:bodyPr>
          <a:lstStyle/>
          <a:p>
            <a:pPr marL="0" indent="0">
              <a:buNone/>
            </a:pPr>
            <a:r>
              <a:rPr lang="en-GB" sz="1800" dirty="0" smtClean="0"/>
              <a:t>As an example of aggregation, we can utilise a </a:t>
            </a:r>
            <a:r>
              <a:rPr lang="en-GB" sz="1800" dirty="0"/>
              <a:t>P</a:t>
            </a:r>
            <a:r>
              <a:rPr lang="en-GB" sz="1800" dirty="0" smtClean="0"/>
              <a:t>erson object.  Clearly a Person can exist without a Car but a Car can clearly contain a Person.  Therefore we use an aggregate link in our class diagram –</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r>
              <a:rPr lang="en-GB" sz="1800" dirty="0" smtClean="0"/>
              <a:t>In this example a Car may require a driver of type Person.  The pointer implies that this driver can change and that there may in fact be no driver at all.  We use pointers in aggregation in order to reference independent entities rather than copy them into the class.</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p:txBody>
      </p:sp>
      <p:graphicFrame>
        <p:nvGraphicFramePr>
          <p:cNvPr id="4" name="Table 3"/>
          <p:cNvGraphicFramePr>
            <a:graphicFrameLocks noGrp="1"/>
          </p:cNvGraphicFramePr>
          <p:nvPr>
            <p:extLst>
              <p:ext uri="{D42A27DB-BD31-4B8C-83A1-F6EECF244321}">
                <p14:modId xmlns:p14="http://schemas.microsoft.com/office/powerpoint/2010/main" val="1838687273"/>
              </p:ext>
            </p:extLst>
          </p:nvPr>
        </p:nvGraphicFramePr>
        <p:xfrm>
          <a:off x="856060" y="3009197"/>
          <a:ext cx="2758068" cy="138176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CAR</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
                      </a:r>
                      <a:r>
                        <a:rPr lang="en-GB" dirty="0" err="1" smtClean="0"/>
                        <a:t>m_p_driver</a:t>
                      </a:r>
                      <a:r>
                        <a:rPr lang="en-GB" dirty="0" smtClean="0"/>
                        <a:t>: Person*</a:t>
                      </a:r>
                      <a:endParaRPr lang="en-GB" baseline="0" dirty="0" smtClean="0"/>
                    </a:p>
                    <a:p>
                      <a:pPr algn="ctr"/>
                      <a:r>
                        <a:rPr lang="en-GB" baseline="0" dirty="0" smtClean="0"/>
                        <a:t>-</a:t>
                      </a:r>
                      <a:r>
                        <a:rPr lang="en-GB" baseline="0" dirty="0" err="1" smtClean="0"/>
                        <a:t>m_speed</a:t>
                      </a:r>
                      <a:r>
                        <a:rPr lang="en-GB" baseline="0" dirty="0" smtClean="0"/>
                        <a:t>: </a:t>
                      </a:r>
                      <a:r>
                        <a:rPr lang="en-GB" baseline="0" dirty="0" err="1" smtClean="0"/>
                        <a:t>int</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40035721"/>
              </p:ext>
            </p:extLst>
          </p:nvPr>
        </p:nvGraphicFramePr>
        <p:xfrm>
          <a:off x="5527491" y="2992800"/>
          <a:ext cx="2758068" cy="138176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PERSON</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
                      </a:r>
                      <a:r>
                        <a:rPr lang="en-GB" dirty="0" err="1" smtClean="0"/>
                        <a:t>m_height</a:t>
                      </a:r>
                      <a:r>
                        <a:rPr lang="en-GB" dirty="0" smtClean="0"/>
                        <a:t>:</a:t>
                      </a:r>
                      <a:r>
                        <a:rPr lang="en-GB" baseline="0" dirty="0" smtClean="0"/>
                        <a:t> float</a:t>
                      </a:r>
                    </a:p>
                    <a:p>
                      <a:pPr algn="ctr"/>
                      <a:r>
                        <a:rPr lang="en-GB" dirty="0" smtClean="0"/>
                        <a:t>-</a:t>
                      </a:r>
                      <a:r>
                        <a:rPr lang="en-GB" dirty="0" err="1" smtClean="0"/>
                        <a:t>m_weight</a:t>
                      </a:r>
                      <a:r>
                        <a:rPr lang="en-GB" dirty="0" smtClean="0"/>
                        <a:t>:</a:t>
                      </a:r>
                      <a:r>
                        <a:rPr lang="en-GB" baseline="0" dirty="0" smtClean="0"/>
                        <a:t> float</a:t>
                      </a:r>
                      <a:endParaRPr lang="en-GB" baseline="0" dirty="0" smtClean="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cxnSp>
        <p:nvCxnSpPr>
          <p:cNvPr id="7" name="Straight Arrow Connector 6"/>
          <p:cNvCxnSpPr>
            <a:endCxn id="8" idx="3"/>
          </p:cNvCxnSpPr>
          <p:nvPr/>
        </p:nvCxnSpPr>
        <p:spPr>
          <a:xfrm flipH="1">
            <a:off x="4115933" y="3565457"/>
            <a:ext cx="1411560" cy="0"/>
          </a:xfrm>
          <a:prstGeom prst="straightConnector1">
            <a:avLst/>
          </a:prstGeom>
          <a:ln w="2857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3614128" y="3431642"/>
            <a:ext cx="501805" cy="26763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6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txBox="1">
            <a:spLocks/>
          </p:cNvSpPr>
          <p:nvPr/>
        </p:nvSpPr>
        <p:spPr>
          <a:xfrm>
            <a:off x="1008460" y="1947746"/>
            <a:ext cx="7429499" cy="48730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GB" sz="1800" dirty="0" smtClean="0"/>
              <a:t>A Person can also be a member of a drivers’ Club.  Membership of this Club implies that said Person owns a Car.  This is a ‘linked to’ relationship, associating the Person with both classes via aggregation –</a:t>
            </a:r>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a:p>
          <a:p>
            <a:pPr marL="0" indent="0">
              <a:buFont typeface="Arial" panose="020B0604020202020204" pitchFamily="34" charset="0"/>
              <a:buNone/>
            </a:pPr>
            <a:endParaRPr lang="en-GB" sz="1800" dirty="0"/>
          </a:p>
          <a:p>
            <a:pPr marL="0" indent="0">
              <a:buFont typeface="Arial" panose="020B0604020202020204" pitchFamily="34" charset="0"/>
              <a:buNone/>
            </a:pPr>
            <a:r>
              <a:rPr lang="en-GB" sz="1800" dirty="0" smtClean="0"/>
              <a:t>The Person can get out of the Car or leave the Club and they will still exist.  Another Person could purchase the Car.  The Car could be crushed and the Club disbanded but the Person would still exist.  They are all related but none are inherently dependant on the other. </a:t>
            </a:r>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a:p>
            <a:pPr marL="0" indent="0">
              <a:buFont typeface="Arial" panose="020B0604020202020204" pitchFamily="34" charset="0"/>
              <a:buNone/>
            </a:pPr>
            <a:endParaRPr lang="en-GB" sz="1800" dirty="0" smtClean="0"/>
          </a:p>
        </p:txBody>
      </p:sp>
      <p:sp>
        <p:nvSpPr>
          <p:cNvPr id="2" name="Title 1"/>
          <p:cNvSpPr>
            <a:spLocks noGrp="1"/>
          </p:cNvSpPr>
          <p:nvPr>
            <p:ph type="title"/>
          </p:nvPr>
        </p:nvSpPr>
        <p:spPr/>
        <p:txBody>
          <a:bodyPr/>
          <a:lstStyle/>
          <a:p>
            <a:r>
              <a:rPr lang="en-GB" dirty="0" smtClean="0"/>
              <a:t>Class diagram - AGGREGATION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59211737"/>
              </p:ext>
            </p:extLst>
          </p:nvPr>
        </p:nvGraphicFramePr>
        <p:xfrm>
          <a:off x="856059" y="3273916"/>
          <a:ext cx="1374185" cy="1112520"/>
        </p:xfrm>
        <a:graphic>
          <a:graphicData uri="http://schemas.openxmlformats.org/drawingml/2006/table">
            <a:tbl>
              <a:tblPr firstRow="1" bandRow="1">
                <a:tableStyleId>{5C22544A-7EE6-4342-B048-85BDC9FD1C3A}</a:tableStyleId>
              </a:tblPr>
              <a:tblGrid>
                <a:gridCol w="1374185">
                  <a:extLst>
                    <a:ext uri="{9D8B030D-6E8A-4147-A177-3AD203B41FA5}">
                      <a16:colId xmlns:a16="http://schemas.microsoft.com/office/drawing/2014/main" val="4127331074"/>
                    </a:ext>
                  </a:extLst>
                </a:gridCol>
              </a:tblGrid>
              <a:tr h="370840">
                <a:tc>
                  <a:txBody>
                    <a:bodyPr/>
                    <a:lstStyle/>
                    <a:p>
                      <a:pPr algn="ctr"/>
                      <a:r>
                        <a:rPr lang="en-GB" dirty="0" smtClean="0"/>
                        <a:t>CAR</a:t>
                      </a:r>
                      <a:endParaRPr lang="en-GB" dirty="0"/>
                    </a:p>
                  </a:txBody>
                  <a:tcPr/>
                </a:tc>
                <a:extLst>
                  <a:ext uri="{0D108BD9-81ED-4DB2-BD59-A6C34878D82A}">
                    <a16:rowId xmlns:a16="http://schemas.microsoft.com/office/drawing/2014/main" val="1032561850"/>
                  </a:ext>
                </a:extLst>
              </a:tr>
              <a:tr h="370840">
                <a:tc>
                  <a:txBody>
                    <a:bodyPr/>
                    <a:lstStyle/>
                    <a:p>
                      <a:pPr algn="ctr"/>
                      <a:endParaRPr lang="en-GB" dirty="0"/>
                    </a:p>
                  </a:txBody>
                  <a:tcPr/>
                </a:tc>
                <a:extLst>
                  <a:ext uri="{0D108BD9-81ED-4DB2-BD59-A6C34878D82A}">
                    <a16:rowId xmlns:a16="http://schemas.microsoft.com/office/drawing/2014/main" val="3079664125"/>
                  </a:ext>
                </a:extLst>
              </a:tr>
              <a:tr h="370840">
                <a:tc>
                  <a:txBody>
                    <a:bodyPr/>
                    <a:lstStyle/>
                    <a:p>
                      <a:pPr algn="ctr"/>
                      <a:endParaRPr lang="en-GB" dirty="0"/>
                    </a:p>
                  </a:txBody>
                  <a:tcPr/>
                </a:tc>
                <a:extLst>
                  <a:ext uri="{0D108BD9-81ED-4DB2-BD59-A6C34878D82A}">
                    <a16:rowId xmlns:a16="http://schemas.microsoft.com/office/drawing/2014/main" val="3353754211"/>
                  </a:ext>
                </a:extLst>
              </a:tr>
            </a:tbl>
          </a:graphicData>
        </a:graphic>
      </p:graphicFrame>
      <p:cxnSp>
        <p:nvCxnSpPr>
          <p:cNvPr id="7" name="Straight Arrow Connector 6"/>
          <p:cNvCxnSpPr/>
          <p:nvPr/>
        </p:nvCxnSpPr>
        <p:spPr>
          <a:xfrm flipH="1">
            <a:off x="2728018" y="3844619"/>
            <a:ext cx="1411560" cy="0"/>
          </a:xfrm>
          <a:prstGeom prst="straightConnector1">
            <a:avLst/>
          </a:prstGeom>
          <a:ln w="2857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2263587" y="3710804"/>
            <a:ext cx="501805" cy="26763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iamond 12"/>
          <p:cNvSpPr/>
          <p:nvPr/>
        </p:nvSpPr>
        <p:spPr>
          <a:xfrm>
            <a:off x="6376225" y="3696361"/>
            <a:ext cx="501805" cy="26763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p:cNvCxnSpPr/>
          <p:nvPr/>
        </p:nvCxnSpPr>
        <p:spPr>
          <a:xfrm flipH="1">
            <a:off x="4964665" y="3830176"/>
            <a:ext cx="1411560" cy="0"/>
          </a:xfrm>
          <a:prstGeom prst="straightConnector1">
            <a:avLst/>
          </a:prstGeom>
          <a:ln w="28575">
            <a:solidFill>
              <a:schemeClr val="accent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716608085"/>
              </p:ext>
            </p:extLst>
          </p:nvPr>
        </p:nvGraphicFramePr>
        <p:xfrm>
          <a:off x="6911374" y="3273916"/>
          <a:ext cx="1374185" cy="1112520"/>
        </p:xfrm>
        <a:graphic>
          <a:graphicData uri="http://schemas.openxmlformats.org/drawingml/2006/table">
            <a:tbl>
              <a:tblPr firstRow="1" bandRow="1">
                <a:tableStyleId>{5C22544A-7EE6-4342-B048-85BDC9FD1C3A}</a:tableStyleId>
              </a:tblPr>
              <a:tblGrid>
                <a:gridCol w="1374185">
                  <a:extLst>
                    <a:ext uri="{9D8B030D-6E8A-4147-A177-3AD203B41FA5}">
                      <a16:colId xmlns:a16="http://schemas.microsoft.com/office/drawing/2014/main" val="4127331074"/>
                    </a:ext>
                  </a:extLst>
                </a:gridCol>
              </a:tblGrid>
              <a:tr h="370840">
                <a:tc>
                  <a:txBody>
                    <a:bodyPr/>
                    <a:lstStyle/>
                    <a:p>
                      <a:pPr algn="ctr"/>
                      <a:r>
                        <a:rPr lang="en-GB" dirty="0" smtClean="0"/>
                        <a:t>CLUB</a:t>
                      </a:r>
                      <a:endParaRPr lang="en-GB" dirty="0"/>
                    </a:p>
                  </a:txBody>
                  <a:tcPr/>
                </a:tc>
                <a:extLst>
                  <a:ext uri="{0D108BD9-81ED-4DB2-BD59-A6C34878D82A}">
                    <a16:rowId xmlns:a16="http://schemas.microsoft.com/office/drawing/2014/main" val="1032561850"/>
                  </a:ext>
                </a:extLst>
              </a:tr>
              <a:tr h="370840">
                <a:tc>
                  <a:txBody>
                    <a:bodyPr/>
                    <a:lstStyle/>
                    <a:p>
                      <a:pPr algn="ctr"/>
                      <a:endParaRPr lang="en-GB" dirty="0"/>
                    </a:p>
                  </a:txBody>
                  <a:tcPr/>
                </a:tc>
                <a:extLst>
                  <a:ext uri="{0D108BD9-81ED-4DB2-BD59-A6C34878D82A}">
                    <a16:rowId xmlns:a16="http://schemas.microsoft.com/office/drawing/2014/main" val="3079664125"/>
                  </a:ext>
                </a:extLst>
              </a:tr>
              <a:tr h="370840">
                <a:tc>
                  <a:txBody>
                    <a:bodyPr/>
                    <a:lstStyle/>
                    <a:p>
                      <a:pPr algn="ctr"/>
                      <a:endParaRPr lang="en-GB" dirty="0"/>
                    </a:p>
                  </a:txBody>
                  <a:tcPr/>
                </a:tc>
                <a:extLst>
                  <a:ext uri="{0D108BD9-81ED-4DB2-BD59-A6C34878D82A}">
                    <a16:rowId xmlns:a16="http://schemas.microsoft.com/office/drawing/2014/main" val="335375421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70523360"/>
              </p:ext>
            </p:extLst>
          </p:nvPr>
        </p:nvGraphicFramePr>
        <p:xfrm>
          <a:off x="3883716" y="3273916"/>
          <a:ext cx="1374185" cy="1112520"/>
        </p:xfrm>
        <a:graphic>
          <a:graphicData uri="http://schemas.openxmlformats.org/drawingml/2006/table">
            <a:tbl>
              <a:tblPr firstRow="1" bandRow="1">
                <a:tableStyleId>{5C22544A-7EE6-4342-B048-85BDC9FD1C3A}</a:tableStyleId>
              </a:tblPr>
              <a:tblGrid>
                <a:gridCol w="1374185">
                  <a:extLst>
                    <a:ext uri="{9D8B030D-6E8A-4147-A177-3AD203B41FA5}">
                      <a16:colId xmlns:a16="http://schemas.microsoft.com/office/drawing/2014/main" val="4127331074"/>
                    </a:ext>
                  </a:extLst>
                </a:gridCol>
              </a:tblGrid>
              <a:tr h="370840">
                <a:tc>
                  <a:txBody>
                    <a:bodyPr/>
                    <a:lstStyle/>
                    <a:p>
                      <a:pPr algn="ctr"/>
                      <a:r>
                        <a:rPr lang="en-GB" dirty="0" smtClean="0"/>
                        <a:t>PERSON</a:t>
                      </a:r>
                      <a:endParaRPr lang="en-GB" dirty="0"/>
                    </a:p>
                  </a:txBody>
                  <a:tcPr/>
                </a:tc>
                <a:extLst>
                  <a:ext uri="{0D108BD9-81ED-4DB2-BD59-A6C34878D82A}">
                    <a16:rowId xmlns:a16="http://schemas.microsoft.com/office/drawing/2014/main" val="1032561850"/>
                  </a:ext>
                </a:extLst>
              </a:tr>
              <a:tr h="370840">
                <a:tc>
                  <a:txBody>
                    <a:bodyPr/>
                    <a:lstStyle/>
                    <a:p>
                      <a:pPr algn="ctr"/>
                      <a:endParaRPr lang="en-GB" dirty="0"/>
                    </a:p>
                  </a:txBody>
                  <a:tcPr/>
                </a:tc>
                <a:extLst>
                  <a:ext uri="{0D108BD9-81ED-4DB2-BD59-A6C34878D82A}">
                    <a16:rowId xmlns:a16="http://schemas.microsoft.com/office/drawing/2014/main" val="3079664125"/>
                  </a:ext>
                </a:extLst>
              </a:tr>
              <a:tr h="370840">
                <a:tc>
                  <a:txBody>
                    <a:bodyPr/>
                    <a:lstStyle/>
                    <a:p>
                      <a:pPr algn="ctr"/>
                      <a:endParaRPr lang="en-GB" dirty="0"/>
                    </a:p>
                  </a:txBody>
                  <a:tcPr/>
                </a:tc>
                <a:extLst>
                  <a:ext uri="{0D108BD9-81ED-4DB2-BD59-A6C34878D82A}">
                    <a16:rowId xmlns:a16="http://schemas.microsoft.com/office/drawing/2014/main" val="3353754211"/>
                  </a:ext>
                </a:extLst>
              </a:tr>
            </a:tbl>
          </a:graphicData>
        </a:graphic>
      </p:graphicFrame>
      <p:sp>
        <p:nvSpPr>
          <p:cNvPr id="3" name="Content Placeholder 2"/>
          <p:cNvSpPr>
            <a:spLocks noGrp="1"/>
          </p:cNvSpPr>
          <p:nvPr>
            <p:ph idx="1"/>
          </p:nvPr>
        </p:nvSpPr>
        <p:spPr>
          <a:xfrm>
            <a:off x="856060" y="1795346"/>
            <a:ext cx="7429499" cy="4873083"/>
          </a:xfrm>
        </p:spPr>
        <p:txBody>
          <a:bodyPr>
            <a:normAutofit/>
          </a:bodyPr>
          <a:lstStyle/>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p:txBody>
      </p:sp>
    </p:spTree>
    <p:extLst>
      <p:ext uri="{BB962C8B-B14F-4D97-AF65-F5344CB8AC3E}">
        <p14:creationId xmlns:p14="http://schemas.microsoft.com/office/powerpoint/2010/main" val="235790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2D66-2853-4376-B193-AC73EA8F7802}"/>
              </a:ext>
            </a:extLst>
          </p:cNvPr>
          <p:cNvSpPr>
            <a:spLocks noGrp="1"/>
          </p:cNvSpPr>
          <p:nvPr>
            <p:ph type="title"/>
          </p:nvPr>
        </p:nvSpPr>
        <p:spPr/>
        <p:txBody>
          <a:bodyPr/>
          <a:lstStyle/>
          <a:p>
            <a:r>
              <a:rPr lang="en-GB" dirty="0"/>
              <a:t>Aims &amp; objectives</a:t>
            </a:r>
          </a:p>
        </p:txBody>
      </p:sp>
      <p:sp>
        <p:nvSpPr>
          <p:cNvPr id="3" name="Content Placeholder 2">
            <a:extLst>
              <a:ext uri="{FF2B5EF4-FFF2-40B4-BE49-F238E27FC236}">
                <a16:creationId xmlns:a16="http://schemas.microsoft.com/office/drawing/2014/main" id="{6E27DEBE-8B5D-4E64-9A6E-5A85B59267A7}"/>
              </a:ext>
            </a:extLst>
          </p:cNvPr>
          <p:cNvSpPr>
            <a:spLocks noGrp="1"/>
          </p:cNvSpPr>
          <p:nvPr>
            <p:ph idx="1"/>
          </p:nvPr>
        </p:nvSpPr>
        <p:spPr/>
        <p:txBody>
          <a:bodyPr/>
          <a:lstStyle/>
          <a:p>
            <a:pPr marL="214313" indent="-214313"/>
            <a:r>
              <a:rPr lang="en-GB" dirty="0" smtClean="0"/>
              <a:t>Consider the uses for Class Composition and Aggregation</a:t>
            </a:r>
          </a:p>
          <a:p>
            <a:pPr marL="214313" indent="-214313"/>
            <a:r>
              <a:rPr lang="en-GB" dirty="0" smtClean="0"/>
              <a:t>Analyse code examples of Class Association</a:t>
            </a:r>
            <a:endParaRPr lang="en-GB" dirty="0"/>
          </a:p>
          <a:p>
            <a:pPr marL="214313" indent="-214313"/>
            <a:r>
              <a:rPr lang="en-GB" dirty="0"/>
              <a:t>Review the week’s techniques via a self-paced tutorial</a:t>
            </a:r>
          </a:p>
        </p:txBody>
      </p:sp>
    </p:spTree>
    <p:extLst>
      <p:ext uri="{BB962C8B-B14F-4D97-AF65-F5344CB8AC3E}">
        <p14:creationId xmlns:p14="http://schemas.microsoft.com/office/powerpoint/2010/main" val="2924450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associations</a:t>
            </a:r>
            <a:endParaRPr lang="en-GB" dirty="0"/>
          </a:p>
        </p:txBody>
      </p:sp>
      <p:sp>
        <p:nvSpPr>
          <p:cNvPr id="3" name="Content Placeholder 2"/>
          <p:cNvSpPr>
            <a:spLocks noGrp="1"/>
          </p:cNvSpPr>
          <p:nvPr>
            <p:ph idx="1"/>
          </p:nvPr>
        </p:nvSpPr>
        <p:spPr/>
        <p:txBody>
          <a:bodyPr/>
          <a:lstStyle/>
          <a:p>
            <a:pPr marL="0" indent="0">
              <a:buNone/>
            </a:pPr>
            <a:r>
              <a:rPr lang="en-GB" dirty="0" smtClean="0"/>
              <a:t>As discussed in previous lessons, classes may be associated with other classes.  Objects may contain other objects as attributes, and these objects can be passed to methods as parameters, just like other datatypes</a:t>
            </a:r>
          </a:p>
          <a:p>
            <a:pPr marL="0" indent="0">
              <a:buNone/>
            </a:pPr>
            <a:endParaRPr lang="en-GB" dirty="0" smtClean="0"/>
          </a:p>
          <a:p>
            <a:pPr marL="0" indent="0">
              <a:buNone/>
            </a:pPr>
            <a:r>
              <a:rPr lang="en-GB" dirty="0" smtClean="0"/>
              <a:t>There are two types of association in OOP class design – Composition and Aggregation</a:t>
            </a:r>
            <a:endParaRPr lang="en-GB" dirty="0"/>
          </a:p>
        </p:txBody>
      </p:sp>
    </p:spTree>
    <p:extLst>
      <p:ext uri="{BB962C8B-B14F-4D97-AF65-F5344CB8AC3E}">
        <p14:creationId xmlns:p14="http://schemas.microsoft.com/office/powerpoint/2010/main" val="3991805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composition</a:t>
            </a:r>
            <a:endParaRPr lang="en-GB" dirty="0"/>
          </a:p>
        </p:txBody>
      </p:sp>
      <p:sp>
        <p:nvSpPr>
          <p:cNvPr id="3" name="Content Placeholder 2"/>
          <p:cNvSpPr>
            <a:spLocks noGrp="1"/>
          </p:cNvSpPr>
          <p:nvPr>
            <p:ph idx="1"/>
          </p:nvPr>
        </p:nvSpPr>
        <p:spPr>
          <a:xfrm>
            <a:off x="856060" y="2249487"/>
            <a:ext cx="7429499" cy="4251674"/>
          </a:xfrm>
        </p:spPr>
        <p:txBody>
          <a:bodyPr>
            <a:normAutofit/>
          </a:bodyPr>
          <a:lstStyle/>
          <a:p>
            <a:r>
              <a:rPr lang="en-GB" dirty="0" smtClean="0"/>
              <a:t>Composition is a tight association between a parent class and its child/children.  </a:t>
            </a:r>
          </a:p>
          <a:p>
            <a:r>
              <a:rPr lang="en-GB" dirty="0" smtClean="0"/>
              <a:t>In a composite relationship the child object cannot exist outside of the relationship with its parent</a:t>
            </a:r>
          </a:p>
          <a:p>
            <a:r>
              <a:rPr lang="en-GB" dirty="0" smtClean="0"/>
              <a:t>The parent is said to ‘contain’ the child and the child is ‘part of’ the parent</a:t>
            </a:r>
          </a:p>
          <a:p>
            <a:r>
              <a:rPr lang="en-GB" dirty="0" smtClean="0"/>
              <a:t>If the parent object is destroyed then the child will also cease to exist</a:t>
            </a:r>
            <a:endParaRPr lang="en-GB" dirty="0"/>
          </a:p>
        </p:txBody>
      </p:sp>
    </p:spTree>
    <p:extLst>
      <p:ext uri="{BB962C8B-B14F-4D97-AF65-F5344CB8AC3E}">
        <p14:creationId xmlns:p14="http://schemas.microsoft.com/office/powerpoint/2010/main" val="13464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 composite</a:t>
            </a:r>
            <a:endParaRPr lang="en-GB" dirty="0"/>
          </a:p>
        </p:txBody>
      </p:sp>
      <p:sp>
        <p:nvSpPr>
          <p:cNvPr id="3" name="Content Placeholder 2"/>
          <p:cNvSpPr>
            <a:spLocks noGrp="1"/>
          </p:cNvSpPr>
          <p:nvPr>
            <p:ph idx="1"/>
          </p:nvPr>
        </p:nvSpPr>
        <p:spPr/>
        <p:txBody>
          <a:bodyPr>
            <a:normAutofit/>
          </a:bodyPr>
          <a:lstStyle/>
          <a:p>
            <a:pPr marL="0" indent="0">
              <a:buNone/>
            </a:pPr>
            <a:r>
              <a:rPr lang="en-GB" sz="2000" dirty="0" smtClean="0"/>
              <a:t>Composition between classes is represented in a class diagram by a solid diamond pointing towards the parent, indicating that the child object is an integral part of the parent class -</a:t>
            </a:r>
            <a:endParaRPr lang="en-GB" sz="2000" dirty="0"/>
          </a:p>
        </p:txBody>
      </p:sp>
      <p:graphicFrame>
        <p:nvGraphicFramePr>
          <p:cNvPr id="4" name="Table 3"/>
          <p:cNvGraphicFramePr>
            <a:graphicFrameLocks noGrp="1"/>
          </p:cNvGraphicFramePr>
          <p:nvPr>
            <p:extLst>
              <p:ext uri="{D42A27DB-BD31-4B8C-83A1-F6EECF244321}">
                <p14:modId xmlns:p14="http://schemas.microsoft.com/office/powerpoint/2010/main" val="2425955002"/>
              </p:ext>
            </p:extLst>
          </p:nvPr>
        </p:nvGraphicFramePr>
        <p:xfrm>
          <a:off x="856060" y="4020344"/>
          <a:ext cx="2758068" cy="111252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CLASS 1</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Attributes</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25603296"/>
              </p:ext>
            </p:extLst>
          </p:nvPr>
        </p:nvGraphicFramePr>
        <p:xfrm>
          <a:off x="5527491" y="4003947"/>
          <a:ext cx="2758068" cy="111252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CLASS 2</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Attributes</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cxnSp>
        <p:nvCxnSpPr>
          <p:cNvPr id="7" name="Straight Arrow Connector 6"/>
          <p:cNvCxnSpPr>
            <a:endCxn id="4" idx="3"/>
          </p:cNvCxnSpPr>
          <p:nvPr/>
        </p:nvCxnSpPr>
        <p:spPr>
          <a:xfrm flipH="1">
            <a:off x="3614128" y="4576604"/>
            <a:ext cx="19133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3614128" y="4442789"/>
            <a:ext cx="501805" cy="267630"/>
          </a:xfrm>
          <a:prstGeom prst="diamond">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66683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 composite</a:t>
            </a:r>
            <a:endParaRPr lang="en-GB" dirty="0"/>
          </a:p>
        </p:txBody>
      </p:sp>
      <p:sp>
        <p:nvSpPr>
          <p:cNvPr id="3" name="Content Placeholder 2"/>
          <p:cNvSpPr>
            <a:spLocks noGrp="1"/>
          </p:cNvSpPr>
          <p:nvPr>
            <p:ph idx="1"/>
          </p:nvPr>
        </p:nvSpPr>
        <p:spPr>
          <a:xfrm>
            <a:off x="856060" y="1795346"/>
            <a:ext cx="7429499" cy="4873083"/>
          </a:xfrm>
        </p:spPr>
        <p:txBody>
          <a:bodyPr>
            <a:normAutofit/>
          </a:bodyPr>
          <a:lstStyle/>
          <a:p>
            <a:pPr marL="0" indent="0">
              <a:buNone/>
            </a:pPr>
            <a:r>
              <a:rPr lang="en-GB" sz="1800" dirty="0" smtClean="0"/>
              <a:t>As an example of composition, imagine that we redesigned the Car class to include more information about the engine.  Do to this we can create an Engine class to represent this data but it will only ever be used by the Car class.  Once again we are utilising the Unified Modelling Language for our class designs –</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pPr marL="0" indent="0">
              <a:buNone/>
            </a:pPr>
            <a:r>
              <a:rPr lang="en-GB" sz="1800" dirty="0" smtClean="0"/>
              <a:t>When a Car object is created, the Engine object will be an integral part.  It can only be referenced by the Car object and will be deleted when the Car is deleted.  The Car </a:t>
            </a:r>
            <a:r>
              <a:rPr lang="en-GB" sz="1800" b="1" dirty="0" smtClean="0"/>
              <a:t>contains</a:t>
            </a:r>
            <a:r>
              <a:rPr lang="en-GB" sz="1800" dirty="0" smtClean="0"/>
              <a:t> the Engine and the Engine is </a:t>
            </a:r>
            <a:r>
              <a:rPr lang="en-GB" sz="1800" b="1" dirty="0" smtClean="0"/>
              <a:t>part of</a:t>
            </a:r>
            <a:r>
              <a:rPr lang="en-GB" sz="1800" dirty="0" smtClean="0"/>
              <a:t> the Car.</a:t>
            </a:r>
            <a:endParaRPr lang="en-GB" sz="1800" dirty="0"/>
          </a:p>
        </p:txBody>
      </p:sp>
      <p:graphicFrame>
        <p:nvGraphicFramePr>
          <p:cNvPr id="4" name="Table 3"/>
          <p:cNvGraphicFramePr>
            <a:graphicFrameLocks noGrp="1"/>
          </p:cNvGraphicFramePr>
          <p:nvPr>
            <p:extLst>
              <p:ext uri="{D42A27DB-BD31-4B8C-83A1-F6EECF244321}">
                <p14:modId xmlns:p14="http://schemas.microsoft.com/office/powerpoint/2010/main" val="222867297"/>
              </p:ext>
            </p:extLst>
          </p:nvPr>
        </p:nvGraphicFramePr>
        <p:xfrm>
          <a:off x="856060" y="3429329"/>
          <a:ext cx="2758068" cy="138176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CAR</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
                      </a:r>
                      <a:r>
                        <a:rPr lang="en-GB" dirty="0" err="1" smtClean="0"/>
                        <a:t>m_the_engine</a:t>
                      </a:r>
                      <a:r>
                        <a:rPr lang="en-GB" dirty="0" smtClean="0"/>
                        <a:t>:</a:t>
                      </a:r>
                      <a:r>
                        <a:rPr lang="en-GB" baseline="0" dirty="0" smtClean="0"/>
                        <a:t> Engine</a:t>
                      </a:r>
                    </a:p>
                    <a:p>
                      <a:pPr algn="ctr"/>
                      <a:r>
                        <a:rPr lang="en-GB" baseline="0" dirty="0" smtClean="0"/>
                        <a:t>-</a:t>
                      </a:r>
                      <a:r>
                        <a:rPr lang="en-GB" baseline="0" dirty="0" err="1" smtClean="0"/>
                        <a:t>m_speed</a:t>
                      </a:r>
                      <a:r>
                        <a:rPr lang="en-GB" baseline="0" dirty="0" smtClean="0"/>
                        <a:t>: </a:t>
                      </a:r>
                      <a:r>
                        <a:rPr lang="en-GB" baseline="0" dirty="0" err="1" smtClean="0"/>
                        <a:t>int</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12726314"/>
              </p:ext>
            </p:extLst>
          </p:nvPr>
        </p:nvGraphicFramePr>
        <p:xfrm>
          <a:off x="5527491" y="3412932"/>
          <a:ext cx="2758068" cy="138176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ENGINE</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
                      </a:r>
                      <a:r>
                        <a:rPr lang="en-GB" dirty="0" err="1" smtClean="0"/>
                        <a:t>m_cylinders</a:t>
                      </a:r>
                      <a:r>
                        <a:rPr lang="en-GB" dirty="0" smtClean="0"/>
                        <a:t>:</a:t>
                      </a:r>
                      <a:r>
                        <a:rPr lang="en-GB" baseline="0" dirty="0" smtClean="0"/>
                        <a:t> </a:t>
                      </a:r>
                      <a:r>
                        <a:rPr lang="en-GB" baseline="0" dirty="0" err="1" smtClean="0"/>
                        <a:t>int</a:t>
                      </a:r>
                      <a:endParaRPr lang="en-GB" baseline="0" dirty="0" smtClean="0"/>
                    </a:p>
                    <a:p>
                      <a:pPr algn="ctr"/>
                      <a:r>
                        <a:rPr lang="en-GB" baseline="0" dirty="0" smtClean="0"/>
                        <a:t>-</a:t>
                      </a:r>
                      <a:r>
                        <a:rPr lang="en-GB" baseline="0" dirty="0" err="1" smtClean="0"/>
                        <a:t>m_size</a:t>
                      </a:r>
                      <a:r>
                        <a:rPr lang="en-GB" baseline="0" dirty="0" smtClean="0"/>
                        <a:t>: float</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cxnSp>
        <p:nvCxnSpPr>
          <p:cNvPr id="7" name="Straight Arrow Connector 6"/>
          <p:cNvCxnSpPr>
            <a:endCxn id="4" idx="3"/>
          </p:cNvCxnSpPr>
          <p:nvPr/>
        </p:nvCxnSpPr>
        <p:spPr>
          <a:xfrm flipH="1">
            <a:off x="3614128" y="3985589"/>
            <a:ext cx="191336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3614128" y="3851774"/>
            <a:ext cx="501805" cy="267630"/>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806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CLASSES</a:t>
            </a:r>
            <a:endParaRPr lang="en-GB" dirty="0"/>
          </a:p>
        </p:txBody>
      </p:sp>
      <p:sp>
        <p:nvSpPr>
          <p:cNvPr id="3" name="Content Placeholder 2"/>
          <p:cNvSpPr>
            <a:spLocks noGrp="1"/>
          </p:cNvSpPr>
          <p:nvPr>
            <p:ph idx="1"/>
          </p:nvPr>
        </p:nvSpPr>
        <p:spPr/>
        <p:txBody>
          <a:bodyPr/>
          <a:lstStyle/>
          <a:p>
            <a:pPr marL="0" indent="0">
              <a:buNone/>
            </a:pPr>
            <a:r>
              <a:rPr lang="en-GB" dirty="0" smtClean="0"/>
              <a:t>A better form of composition can be achieved using nested classes.  Nesting a class inside another one allows you to hide its implementation from the programmers utilising the main class.</a:t>
            </a:r>
          </a:p>
          <a:p>
            <a:pPr marL="0" indent="0">
              <a:buNone/>
            </a:pPr>
            <a:endParaRPr lang="en-GB" dirty="0" smtClean="0"/>
          </a:p>
          <a:p>
            <a:pPr marL="0" indent="0">
              <a:buNone/>
            </a:pPr>
            <a:r>
              <a:rPr lang="en-GB" dirty="0" smtClean="0"/>
              <a:t>This is not required for the unit but you may wish to research it further if it interests you.</a:t>
            </a:r>
            <a:endParaRPr lang="en-GB" dirty="0"/>
          </a:p>
        </p:txBody>
      </p:sp>
    </p:spTree>
    <p:extLst>
      <p:ext uri="{BB962C8B-B14F-4D97-AF65-F5344CB8AC3E}">
        <p14:creationId xmlns:p14="http://schemas.microsoft.com/office/powerpoint/2010/main" val="405945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a:t>
            </a:r>
            <a:endParaRPr lang="en-GB" dirty="0"/>
          </a:p>
        </p:txBody>
      </p:sp>
      <p:sp>
        <p:nvSpPr>
          <p:cNvPr id="3" name="Content Placeholder 2"/>
          <p:cNvSpPr>
            <a:spLocks noGrp="1"/>
          </p:cNvSpPr>
          <p:nvPr>
            <p:ph idx="1"/>
          </p:nvPr>
        </p:nvSpPr>
        <p:spPr>
          <a:xfrm>
            <a:off x="856060" y="2249487"/>
            <a:ext cx="7429499" cy="4251674"/>
          </a:xfrm>
        </p:spPr>
        <p:txBody>
          <a:bodyPr>
            <a:normAutofit/>
          </a:bodyPr>
          <a:lstStyle/>
          <a:p>
            <a:r>
              <a:rPr lang="en-GB" dirty="0" smtClean="0"/>
              <a:t>Aggregation is a loose association where the parent contains a reference to a child that already exists  </a:t>
            </a:r>
          </a:p>
          <a:p>
            <a:r>
              <a:rPr lang="en-GB" dirty="0" smtClean="0"/>
              <a:t>The child may be referenced by other objects and will continue to exist if the parent is destroyed</a:t>
            </a:r>
          </a:p>
          <a:p>
            <a:r>
              <a:rPr lang="en-GB" dirty="0" smtClean="0"/>
              <a:t>The parent is said to ‘refer to’ the child and the child is ‘linked to’ the parent</a:t>
            </a:r>
          </a:p>
        </p:txBody>
      </p:sp>
    </p:spTree>
    <p:extLst>
      <p:ext uri="{BB962C8B-B14F-4D97-AF65-F5344CB8AC3E}">
        <p14:creationId xmlns:p14="http://schemas.microsoft.com/office/powerpoint/2010/main" val="80584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diagram - AGGREGATION</a:t>
            </a:r>
            <a:endParaRPr lang="en-GB" dirty="0"/>
          </a:p>
        </p:txBody>
      </p:sp>
      <p:sp>
        <p:nvSpPr>
          <p:cNvPr id="3" name="Content Placeholder 2"/>
          <p:cNvSpPr>
            <a:spLocks noGrp="1"/>
          </p:cNvSpPr>
          <p:nvPr>
            <p:ph idx="1"/>
          </p:nvPr>
        </p:nvSpPr>
        <p:spPr>
          <a:xfrm>
            <a:off x="856060" y="2249486"/>
            <a:ext cx="7429499" cy="4385489"/>
          </a:xfrm>
        </p:spPr>
        <p:txBody>
          <a:bodyPr>
            <a:normAutofit/>
          </a:bodyPr>
          <a:lstStyle/>
          <a:p>
            <a:pPr marL="0" indent="0">
              <a:buNone/>
            </a:pPr>
            <a:r>
              <a:rPr lang="en-GB" sz="1800" dirty="0" smtClean="0"/>
              <a:t>Aggregation between classes is indicated in a class diagram by an unfilled diamond pointing towards the parent, indicating that the parent class contains a reference to the child object –</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a:p>
          <a:p>
            <a:pPr marL="0" indent="0">
              <a:buNone/>
            </a:pPr>
            <a:r>
              <a:rPr lang="en-GB" sz="1800" dirty="0" smtClean="0"/>
              <a:t>Class 1 still contains an attribute of Class 2 but in an aggregated relationship the object representing Class 2 can and does exist independently, and can also be accessed by other classes.</a:t>
            </a:r>
          </a:p>
        </p:txBody>
      </p:sp>
      <p:graphicFrame>
        <p:nvGraphicFramePr>
          <p:cNvPr id="4" name="Table 3"/>
          <p:cNvGraphicFramePr>
            <a:graphicFrameLocks noGrp="1"/>
          </p:cNvGraphicFramePr>
          <p:nvPr>
            <p:extLst>
              <p:ext uri="{D42A27DB-BD31-4B8C-83A1-F6EECF244321}">
                <p14:modId xmlns:p14="http://schemas.microsoft.com/office/powerpoint/2010/main" val="2436524363"/>
              </p:ext>
            </p:extLst>
          </p:nvPr>
        </p:nvGraphicFramePr>
        <p:xfrm>
          <a:off x="856060" y="3507388"/>
          <a:ext cx="2758068" cy="111252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CLASS 1</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Attributes</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7099923"/>
              </p:ext>
            </p:extLst>
          </p:nvPr>
        </p:nvGraphicFramePr>
        <p:xfrm>
          <a:off x="5527491" y="3490991"/>
          <a:ext cx="2758068" cy="1112520"/>
        </p:xfrm>
        <a:graphic>
          <a:graphicData uri="http://schemas.openxmlformats.org/drawingml/2006/table">
            <a:tbl>
              <a:tblPr firstRow="1" bandRow="1">
                <a:tableStyleId>{5C22544A-7EE6-4342-B048-85BDC9FD1C3A}</a:tableStyleId>
              </a:tblPr>
              <a:tblGrid>
                <a:gridCol w="2758068">
                  <a:extLst>
                    <a:ext uri="{9D8B030D-6E8A-4147-A177-3AD203B41FA5}">
                      <a16:colId xmlns:a16="http://schemas.microsoft.com/office/drawing/2014/main" val="4127331074"/>
                    </a:ext>
                  </a:extLst>
                </a:gridCol>
              </a:tblGrid>
              <a:tr h="370840">
                <a:tc>
                  <a:txBody>
                    <a:bodyPr/>
                    <a:lstStyle/>
                    <a:p>
                      <a:pPr algn="ctr"/>
                      <a:r>
                        <a:rPr lang="en-GB" dirty="0" smtClean="0"/>
                        <a:t>CLASS 2</a:t>
                      </a:r>
                      <a:endParaRPr lang="en-GB" dirty="0"/>
                    </a:p>
                  </a:txBody>
                  <a:tcPr/>
                </a:tc>
                <a:extLst>
                  <a:ext uri="{0D108BD9-81ED-4DB2-BD59-A6C34878D82A}">
                    <a16:rowId xmlns:a16="http://schemas.microsoft.com/office/drawing/2014/main" val="1032561850"/>
                  </a:ext>
                </a:extLst>
              </a:tr>
              <a:tr h="370840">
                <a:tc>
                  <a:txBody>
                    <a:bodyPr/>
                    <a:lstStyle/>
                    <a:p>
                      <a:pPr algn="ctr"/>
                      <a:r>
                        <a:rPr lang="en-GB" dirty="0" smtClean="0"/>
                        <a:t>Attributes</a:t>
                      </a:r>
                      <a:endParaRPr lang="en-GB" dirty="0"/>
                    </a:p>
                  </a:txBody>
                  <a:tcPr/>
                </a:tc>
                <a:extLst>
                  <a:ext uri="{0D108BD9-81ED-4DB2-BD59-A6C34878D82A}">
                    <a16:rowId xmlns:a16="http://schemas.microsoft.com/office/drawing/2014/main" val="3079664125"/>
                  </a:ext>
                </a:extLst>
              </a:tr>
              <a:tr h="370840">
                <a:tc>
                  <a:txBody>
                    <a:bodyPr/>
                    <a:lstStyle/>
                    <a:p>
                      <a:pPr algn="ctr"/>
                      <a:r>
                        <a:rPr lang="en-GB" dirty="0" smtClean="0"/>
                        <a:t>Methods</a:t>
                      </a:r>
                      <a:endParaRPr lang="en-GB" dirty="0"/>
                    </a:p>
                  </a:txBody>
                  <a:tcPr/>
                </a:tc>
                <a:extLst>
                  <a:ext uri="{0D108BD9-81ED-4DB2-BD59-A6C34878D82A}">
                    <a16:rowId xmlns:a16="http://schemas.microsoft.com/office/drawing/2014/main" val="3353754211"/>
                  </a:ext>
                </a:extLst>
              </a:tr>
            </a:tbl>
          </a:graphicData>
        </a:graphic>
      </p:graphicFrame>
      <p:cxnSp>
        <p:nvCxnSpPr>
          <p:cNvPr id="7" name="Straight Arrow Connector 6"/>
          <p:cNvCxnSpPr>
            <a:endCxn id="8" idx="3"/>
          </p:cNvCxnSpPr>
          <p:nvPr/>
        </p:nvCxnSpPr>
        <p:spPr>
          <a:xfrm flipH="1">
            <a:off x="4115933" y="4063648"/>
            <a:ext cx="1411559" cy="0"/>
          </a:xfrm>
          <a:prstGeom prst="straightConnector1">
            <a:avLst/>
          </a:prstGeom>
          <a:ln w="28575">
            <a:tailEnd type="none"/>
          </a:ln>
        </p:spPr>
        <p:style>
          <a:lnRef idx="1">
            <a:schemeClr val="accent1"/>
          </a:lnRef>
          <a:fillRef idx="0">
            <a:schemeClr val="accent1"/>
          </a:fillRef>
          <a:effectRef idx="0">
            <a:schemeClr val="accent1"/>
          </a:effectRef>
          <a:fontRef idx="minor">
            <a:schemeClr val="tx1"/>
          </a:fontRef>
        </p:style>
      </p:cxnSp>
      <p:sp>
        <p:nvSpPr>
          <p:cNvPr id="8" name="Diamond 7"/>
          <p:cNvSpPr/>
          <p:nvPr/>
        </p:nvSpPr>
        <p:spPr>
          <a:xfrm>
            <a:off x="3614128" y="3929833"/>
            <a:ext cx="501805" cy="267630"/>
          </a:xfrm>
          <a:prstGeom prst="diamon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6268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5854</TotalTime>
  <Words>742</Words>
  <Application>Microsoft Office PowerPoint</Application>
  <PresentationFormat>On-screen Show (4:3)</PresentationFormat>
  <Paragraphs>97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UNIT 15 – Object oriented programming</vt:lpstr>
      <vt:lpstr>Aims &amp; objectives</vt:lpstr>
      <vt:lpstr>Class associations</vt:lpstr>
      <vt:lpstr>composition</vt:lpstr>
      <vt:lpstr>Class diagram - composite</vt:lpstr>
      <vt:lpstr>Class diagram - composite</vt:lpstr>
      <vt:lpstr>NESTED CLASSES</vt:lpstr>
      <vt:lpstr>AGGREGATION</vt:lpstr>
      <vt:lpstr>Class diagram - AGGREGATION</vt:lpstr>
      <vt:lpstr>Class diagram - AGGREGATION</vt:lpstr>
      <vt:lpstr>Class diagram - AGGREGATION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dc:creator>
  <cp:lastModifiedBy>Ben.Read</cp:lastModifiedBy>
  <cp:revision>377</cp:revision>
  <dcterms:created xsi:type="dcterms:W3CDTF">2013-09-18T14:07:59Z</dcterms:created>
  <dcterms:modified xsi:type="dcterms:W3CDTF">2018-02-23T13:32:45Z</dcterms:modified>
</cp:coreProperties>
</file>