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9" d="100"/>
          <a:sy n="89"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28C7-E456-432A-8670-7700DFA1E4AE}"/>
              </a:ext>
            </a:extLst>
          </p:cNvPr>
          <p:cNvSpPr>
            <a:spLocks noGrp="1"/>
          </p:cNvSpPr>
          <p:nvPr>
            <p:ph type="ctrTitle"/>
          </p:nvPr>
        </p:nvSpPr>
        <p:spPr/>
        <p:txBody>
          <a:bodyPr/>
          <a:lstStyle/>
          <a:p>
            <a:r>
              <a:rPr lang="en-GB" dirty="0"/>
              <a:t>UNIT 15 – Object oriented programming</a:t>
            </a:r>
          </a:p>
        </p:txBody>
      </p:sp>
      <p:sp>
        <p:nvSpPr>
          <p:cNvPr id="3" name="Subtitle 2">
            <a:extLst>
              <a:ext uri="{FF2B5EF4-FFF2-40B4-BE49-F238E27FC236}">
                <a16:creationId xmlns:a16="http://schemas.microsoft.com/office/drawing/2014/main" id="{5E4F2BC0-610E-4251-B00E-25289F7446A0}"/>
              </a:ext>
            </a:extLst>
          </p:cNvPr>
          <p:cNvSpPr>
            <a:spLocks noGrp="1"/>
          </p:cNvSpPr>
          <p:nvPr>
            <p:ph type="subTitle" idx="1"/>
          </p:nvPr>
        </p:nvSpPr>
        <p:spPr/>
        <p:txBody>
          <a:bodyPr/>
          <a:lstStyle/>
          <a:p>
            <a:r>
              <a:rPr lang="en-GB" dirty="0"/>
              <a:t>With ben read</a:t>
            </a:r>
          </a:p>
        </p:txBody>
      </p:sp>
    </p:spTree>
    <p:extLst>
      <p:ext uri="{BB962C8B-B14F-4D97-AF65-F5344CB8AC3E}">
        <p14:creationId xmlns:p14="http://schemas.microsoft.com/office/powerpoint/2010/main" val="116259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and accessing objects</a:t>
            </a:r>
            <a:endParaRPr lang="en-GB" dirty="0"/>
          </a:p>
        </p:txBody>
      </p:sp>
      <p:sp>
        <p:nvSpPr>
          <p:cNvPr id="3" name="Content Placeholder 2"/>
          <p:cNvSpPr>
            <a:spLocks noGrp="1"/>
          </p:cNvSpPr>
          <p:nvPr>
            <p:ph idx="1"/>
          </p:nvPr>
        </p:nvSpPr>
        <p:spPr>
          <a:xfrm>
            <a:off x="1141412" y="2249487"/>
            <a:ext cx="9905999" cy="4495558"/>
          </a:xfrm>
        </p:spPr>
        <p:txBody>
          <a:bodyPr>
            <a:normAutofit/>
          </a:bodyPr>
          <a:lstStyle/>
          <a:p>
            <a:r>
              <a:rPr lang="en-GB" sz="1800" dirty="0" smtClean="0"/>
              <a:t>The declaration of a class creates a new datatype.  Variables declared using this datatype are called objects.  They are declared in the same way as normal variables, e.g.</a:t>
            </a:r>
          </a:p>
          <a:p>
            <a:pPr marL="0" indent="0">
              <a:spcBef>
                <a:spcPts val="0"/>
              </a:spcBef>
              <a:buNone/>
            </a:pPr>
            <a:r>
              <a:rPr lang="en-GB" dirty="0" smtClean="0"/>
              <a:t>	</a:t>
            </a:r>
            <a:r>
              <a:rPr lang="en-GB" sz="1600" dirty="0" err="1" smtClean="0">
                <a:latin typeface="Courier New" panose="02070309020205020404" pitchFamily="49" charset="0"/>
                <a:cs typeface="Courier New" panose="02070309020205020404" pitchFamily="49" charset="0"/>
              </a:rPr>
              <a:t>int</a:t>
            </a:r>
            <a:r>
              <a:rPr lang="en-GB" sz="1600" dirty="0" smtClean="0">
                <a:latin typeface="Courier New" panose="02070309020205020404" pitchFamily="49" charset="0"/>
                <a:cs typeface="Courier New" panose="02070309020205020404" pitchFamily="49" charset="0"/>
              </a:rPr>
              <a:t> x; //variable of type Integer</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Car </a:t>
            </a:r>
            <a:r>
              <a:rPr lang="en-GB" sz="1600" dirty="0" err="1" smtClean="0">
                <a:latin typeface="Courier New" panose="02070309020205020404" pitchFamily="49" charset="0"/>
                <a:cs typeface="Courier New" panose="02070309020205020404" pitchFamily="49" charset="0"/>
              </a:rPr>
              <a:t>marks_Car</a:t>
            </a:r>
            <a:r>
              <a:rPr lang="en-GB" sz="1600" dirty="0" smtClean="0">
                <a:latin typeface="Courier New" panose="02070309020205020404" pitchFamily="49" charset="0"/>
                <a:cs typeface="Courier New" panose="02070309020205020404" pitchFamily="49" charset="0"/>
              </a:rPr>
              <a:t>;  //object of type Car</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800" dirty="0" smtClean="0">
                <a:cs typeface="Courier New" panose="02070309020205020404" pitchFamily="49" charset="0"/>
              </a:rPr>
              <a:t>Each object will inherit and then duplicate the attributes and methods of its parent class.  These are totally separate from other objects.  You can access the public attributes and methods of the object by using the dot operator, in the same manner as structures, e.g.</a:t>
            </a:r>
          </a:p>
          <a:p>
            <a:pPr marL="0" indent="0">
              <a:spcBef>
                <a:spcPts val="0"/>
              </a:spcBef>
              <a:buNone/>
            </a:pPr>
            <a:endParaRPr lang="en-GB" sz="1800" dirty="0" smtClean="0">
              <a:cs typeface="Courier New" panose="02070309020205020404" pitchFamily="49" charset="0"/>
            </a:endParaRPr>
          </a:p>
          <a:p>
            <a:pPr marL="0" indent="0">
              <a:spcBef>
                <a:spcPts val="0"/>
              </a:spcBef>
              <a:buNone/>
            </a:pPr>
            <a:r>
              <a:rPr lang="en-GB" sz="1800" dirty="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marks_Car.m_engine_size</a:t>
            </a:r>
            <a:r>
              <a:rPr lang="en-GB" sz="1800" dirty="0" smtClean="0">
                <a:latin typeface="Courier New" panose="02070309020205020404" pitchFamily="49" charset="0"/>
                <a:cs typeface="Courier New" panose="02070309020205020404" pitchFamily="49" charset="0"/>
              </a:rPr>
              <a:t> = 2.5f; //Sets engine size to 2.5</a:t>
            </a:r>
            <a:endParaRPr lang="en-GB" sz="1800" dirty="0">
              <a:latin typeface="Courier New" panose="02070309020205020404" pitchFamily="49" charset="0"/>
              <a:cs typeface="Courier New" panose="02070309020205020404" pitchFamily="49" charset="0"/>
            </a:endParaRPr>
          </a:p>
          <a:p>
            <a:pPr marL="0" indent="0">
              <a:spcBef>
                <a:spcPts val="0"/>
              </a:spcBef>
              <a:buNone/>
            </a:pPr>
            <a:r>
              <a:rPr lang="en-GB" sz="1800" dirty="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marks_Car.accelerate</a:t>
            </a:r>
            <a:r>
              <a:rPr lang="en-GB" sz="1800" dirty="0" smtClean="0">
                <a:latin typeface="Courier New" panose="02070309020205020404" pitchFamily="49" charset="0"/>
                <a:cs typeface="Courier New" panose="02070309020205020404" pitchFamily="49" charset="0"/>
              </a:rPr>
              <a:t>();  //Calls the accelerate function</a:t>
            </a:r>
            <a:endParaRPr lang="en-GB" sz="1800" dirty="0">
              <a:latin typeface="Courier New" panose="02070309020205020404" pitchFamily="49" charset="0"/>
              <a:cs typeface="Courier New" panose="02070309020205020404" pitchFamily="49" charset="0"/>
            </a:endParaRPr>
          </a:p>
          <a:p>
            <a:pPr marL="0" indent="0">
              <a:spcBef>
                <a:spcPts val="0"/>
              </a:spcBef>
              <a:buNone/>
            </a:pPr>
            <a:endParaRPr lang="en-GB" sz="1800" dirty="0">
              <a:cs typeface="Courier New" panose="02070309020205020404" pitchFamily="49" charset="0"/>
            </a:endParaRPr>
          </a:p>
          <a:p>
            <a:pPr marL="0" indent="0">
              <a:spcBef>
                <a:spcPts val="0"/>
              </a:spcBef>
              <a:buNone/>
            </a:pPr>
            <a:endParaRPr lang="en-GB" sz="1800" dirty="0" smtClean="0">
              <a:cs typeface="Courier New" panose="02070309020205020404" pitchFamily="49" charset="0"/>
            </a:endParaRPr>
          </a:p>
        </p:txBody>
      </p:sp>
    </p:spTree>
    <p:extLst>
      <p:ext uri="{BB962C8B-B14F-4D97-AF65-F5344CB8AC3E}">
        <p14:creationId xmlns:p14="http://schemas.microsoft.com/office/powerpoint/2010/main" val="179416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classes in C++</a:t>
            </a:r>
            <a:endParaRPr lang="en-GB" dirty="0"/>
          </a:p>
        </p:txBody>
      </p:sp>
      <p:sp>
        <p:nvSpPr>
          <p:cNvPr id="3" name="Content Placeholder 2"/>
          <p:cNvSpPr>
            <a:spLocks noGrp="1"/>
          </p:cNvSpPr>
          <p:nvPr>
            <p:ph idx="1"/>
          </p:nvPr>
        </p:nvSpPr>
        <p:spPr/>
        <p:txBody>
          <a:bodyPr/>
          <a:lstStyle/>
          <a:p>
            <a:pPr marL="0" indent="0">
              <a:buNone/>
            </a:pPr>
            <a:r>
              <a:rPr lang="en-GB" dirty="0" smtClean="0"/>
              <a:t>It is good practice to create classes in their own separate file.  This encourages correct modularisation and you can then advertise your classes to other programs using a header file.</a:t>
            </a:r>
          </a:p>
          <a:p>
            <a:pPr marL="0" indent="0">
              <a:buNone/>
            </a:pPr>
            <a:endParaRPr lang="en-GB" dirty="0"/>
          </a:p>
          <a:p>
            <a:pPr marL="0" indent="0">
              <a:buNone/>
            </a:pPr>
            <a:r>
              <a:rPr lang="en-GB" dirty="0" smtClean="0"/>
              <a:t>The header file will contain the class declaration.  The main file, with extension .</a:t>
            </a:r>
            <a:r>
              <a:rPr lang="en-GB" dirty="0" err="1" smtClean="0"/>
              <a:t>cpp</a:t>
            </a:r>
            <a:r>
              <a:rPr lang="en-GB" dirty="0" smtClean="0"/>
              <a:t>, will contain your function definitions and any private attributes and their values.</a:t>
            </a:r>
            <a:endParaRPr lang="en-GB" dirty="0"/>
          </a:p>
        </p:txBody>
      </p:sp>
    </p:spTree>
    <p:extLst>
      <p:ext uri="{BB962C8B-B14F-4D97-AF65-F5344CB8AC3E}">
        <p14:creationId xmlns:p14="http://schemas.microsoft.com/office/powerpoint/2010/main" val="4780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2D66-2853-4376-B193-AC73EA8F7802}"/>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6E27DEBE-8B5D-4E64-9A6E-5A85B59267A7}"/>
              </a:ext>
            </a:extLst>
          </p:cNvPr>
          <p:cNvSpPr>
            <a:spLocks noGrp="1"/>
          </p:cNvSpPr>
          <p:nvPr>
            <p:ph idx="1"/>
          </p:nvPr>
        </p:nvSpPr>
        <p:spPr/>
        <p:txBody>
          <a:bodyPr/>
          <a:lstStyle/>
          <a:p>
            <a:pPr marL="285750" indent="-285750"/>
            <a:r>
              <a:rPr lang="en-GB" dirty="0"/>
              <a:t>Analyse </a:t>
            </a:r>
            <a:r>
              <a:rPr lang="en-GB" dirty="0" smtClean="0"/>
              <a:t>the concepts of Objects and Classes </a:t>
            </a:r>
            <a:r>
              <a:rPr lang="en-GB" dirty="0"/>
              <a:t>in </a:t>
            </a:r>
            <a:r>
              <a:rPr lang="en-GB" dirty="0" smtClean="0"/>
              <a:t>C++</a:t>
            </a:r>
            <a:endParaRPr lang="en-GB" dirty="0"/>
          </a:p>
          <a:p>
            <a:pPr marL="285750" indent="-285750"/>
            <a:r>
              <a:rPr lang="en-GB" dirty="0"/>
              <a:t>Discuss </a:t>
            </a:r>
            <a:r>
              <a:rPr lang="en-GB" dirty="0" smtClean="0"/>
              <a:t>class declaration and definition, encapsulation and use of methods</a:t>
            </a:r>
            <a:endParaRPr lang="en-GB" dirty="0"/>
          </a:p>
          <a:p>
            <a:pPr marL="285750" indent="-285750"/>
            <a:r>
              <a:rPr lang="en-GB" dirty="0"/>
              <a:t>Review the week’s techniques via a self-paced tutorial</a:t>
            </a:r>
          </a:p>
        </p:txBody>
      </p:sp>
    </p:spTree>
    <p:extLst>
      <p:ext uri="{BB962C8B-B14F-4D97-AF65-F5344CB8AC3E}">
        <p14:creationId xmlns:p14="http://schemas.microsoft.com/office/powerpoint/2010/main" val="903122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a:t>
            </a:r>
            <a:endParaRPr lang="en-GB" dirty="0"/>
          </a:p>
        </p:txBody>
      </p:sp>
      <p:sp>
        <p:nvSpPr>
          <p:cNvPr id="3" name="Content Placeholder 2"/>
          <p:cNvSpPr>
            <a:spLocks noGrp="1"/>
          </p:cNvSpPr>
          <p:nvPr>
            <p:ph idx="1"/>
          </p:nvPr>
        </p:nvSpPr>
        <p:spPr/>
        <p:txBody>
          <a:bodyPr/>
          <a:lstStyle/>
          <a:p>
            <a:pPr marL="0" indent="0">
              <a:buNone/>
            </a:pPr>
            <a:r>
              <a:rPr lang="en-GB" dirty="0" smtClean="0"/>
              <a:t>So far you have implemented functions in order to process data, along with variables and structures to support them.  This is the foundation of Procedural </a:t>
            </a:r>
            <a:r>
              <a:rPr lang="en-GB" dirty="0" smtClean="0"/>
              <a:t>Programming</a:t>
            </a:r>
            <a:r>
              <a:rPr lang="en-GB" dirty="0" smtClean="0"/>
              <a:t>.  </a:t>
            </a:r>
          </a:p>
          <a:p>
            <a:pPr marL="0" indent="0">
              <a:buNone/>
            </a:pPr>
            <a:r>
              <a:rPr lang="en-GB" dirty="0" smtClean="0"/>
              <a:t>In Object </a:t>
            </a:r>
            <a:r>
              <a:rPr lang="en-GB" dirty="0"/>
              <a:t>O</a:t>
            </a:r>
            <a:r>
              <a:rPr lang="en-GB" dirty="0" smtClean="0"/>
              <a:t>riented </a:t>
            </a:r>
            <a:r>
              <a:rPr lang="en-GB" dirty="0" smtClean="0"/>
              <a:t>Programming</a:t>
            </a:r>
            <a:r>
              <a:rPr lang="en-GB" dirty="0" smtClean="0"/>
              <a:t>, you identify the data required to perform a task, how it relates to other data, and what functions and structures are required to support those relationships.  You then combine all of these things into a CLASS.</a:t>
            </a:r>
            <a:endParaRPr lang="en-GB" dirty="0"/>
          </a:p>
        </p:txBody>
      </p:sp>
    </p:spTree>
    <p:extLst>
      <p:ext uri="{BB962C8B-B14F-4D97-AF65-F5344CB8AC3E}">
        <p14:creationId xmlns:p14="http://schemas.microsoft.com/office/powerpoint/2010/main" val="42313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a:t>
            </a:r>
            <a:endParaRPr lang="en-GB" dirty="0"/>
          </a:p>
        </p:txBody>
      </p:sp>
      <p:sp>
        <p:nvSpPr>
          <p:cNvPr id="3" name="Content Placeholder 2"/>
          <p:cNvSpPr>
            <a:spLocks noGrp="1"/>
          </p:cNvSpPr>
          <p:nvPr>
            <p:ph idx="1"/>
          </p:nvPr>
        </p:nvSpPr>
        <p:spPr>
          <a:xfrm>
            <a:off x="1141412" y="2249487"/>
            <a:ext cx="9905999" cy="4434648"/>
          </a:xfrm>
        </p:spPr>
        <p:txBody>
          <a:bodyPr>
            <a:normAutofit fontScale="92500" lnSpcReduction="10000"/>
          </a:bodyPr>
          <a:lstStyle/>
          <a:p>
            <a:pPr marL="0" indent="0">
              <a:buNone/>
            </a:pPr>
            <a:r>
              <a:rPr lang="en-GB" dirty="0" smtClean="0"/>
              <a:t>A Class is a custom datatype, but far more advanced than types created with </a:t>
            </a:r>
            <a:r>
              <a:rPr lang="en-GB" b="1" dirty="0" err="1" smtClean="0"/>
              <a:t>typedef</a:t>
            </a:r>
            <a:r>
              <a:rPr lang="en-GB" dirty="0" smtClean="0"/>
              <a:t>.  </a:t>
            </a:r>
            <a:r>
              <a:rPr lang="en-GB" dirty="0" smtClean="0"/>
              <a:t>They are complex datatype templates, and </a:t>
            </a:r>
            <a:r>
              <a:rPr lang="en-GB" dirty="0" smtClean="0"/>
              <a:t>new </a:t>
            </a:r>
            <a:r>
              <a:rPr lang="en-GB" dirty="0" smtClean="0"/>
              <a:t>variables created from the datatype inherit </a:t>
            </a:r>
            <a:r>
              <a:rPr lang="en-GB" dirty="0" smtClean="0"/>
              <a:t>the properties of the parent class.  These new </a:t>
            </a:r>
            <a:r>
              <a:rPr lang="en-GB" dirty="0" smtClean="0"/>
              <a:t>variables</a:t>
            </a:r>
            <a:r>
              <a:rPr lang="en-GB" dirty="0" smtClean="0"/>
              <a:t> </a:t>
            </a:r>
            <a:r>
              <a:rPr lang="en-GB" dirty="0" smtClean="0"/>
              <a:t>are called OBJECTS.  By using objects in our programming we are able to take advantage of some new features, as well as enhance our use of modularity.  These features are –</a:t>
            </a:r>
          </a:p>
          <a:p>
            <a:r>
              <a:rPr lang="en-GB" dirty="0" smtClean="0"/>
              <a:t>Encapsulation – Combining data and </a:t>
            </a:r>
            <a:r>
              <a:rPr lang="en-GB" dirty="0" smtClean="0"/>
              <a:t>functionality in one place</a:t>
            </a:r>
            <a:endParaRPr lang="en-GB" dirty="0" smtClean="0"/>
          </a:p>
          <a:p>
            <a:r>
              <a:rPr lang="en-GB" dirty="0" smtClean="0"/>
              <a:t>Abstraction – Hiding implementation </a:t>
            </a:r>
            <a:r>
              <a:rPr lang="en-GB" dirty="0" smtClean="0"/>
              <a:t>details</a:t>
            </a:r>
            <a:endParaRPr lang="en-GB" dirty="0" smtClean="0"/>
          </a:p>
          <a:p>
            <a:r>
              <a:rPr lang="en-GB" dirty="0" smtClean="0"/>
              <a:t>Inheritance – Extension of datatypes</a:t>
            </a:r>
          </a:p>
          <a:p>
            <a:r>
              <a:rPr lang="en-GB" dirty="0" smtClean="0"/>
              <a:t>Polymorphism – Functions in subclasses will run code relevant to the properties of the calling object</a:t>
            </a:r>
            <a:endParaRPr lang="en-GB" dirty="0"/>
          </a:p>
        </p:txBody>
      </p:sp>
    </p:spTree>
    <p:extLst>
      <p:ext uri="{BB962C8B-B14F-4D97-AF65-F5344CB8AC3E}">
        <p14:creationId xmlns:p14="http://schemas.microsoft.com/office/powerpoint/2010/main" val="477810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a:t>
            </a:r>
            <a:endParaRPr lang="en-GB" dirty="0"/>
          </a:p>
        </p:txBody>
      </p:sp>
      <p:sp>
        <p:nvSpPr>
          <p:cNvPr id="3" name="Content Placeholder 2"/>
          <p:cNvSpPr>
            <a:spLocks noGrp="1"/>
          </p:cNvSpPr>
          <p:nvPr>
            <p:ph type="body" sz="half" idx="2"/>
          </p:nvPr>
        </p:nvSpPr>
        <p:spPr>
          <a:xfrm>
            <a:off x="1141410" y="2249486"/>
            <a:ext cx="4872115" cy="3541714"/>
          </a:xfrm>
        </p:spPr>
        <p:txBody>
          <a:bodyPr>
            <a:normAutofit/>
          </a:bodyPr>
          <a:lstStyle/>
          <a:p>
            <a:r>
              <a:rPr lang="en-GB" sz="2000" dirty="0" smtClean="0"/>
              <a:t>Classes are made up of </a:t>
            </a:r>
            <a:r>
              <a:rPr lang="en-GB" sz="2000" b="1" dirty="0" smtClean="0"/>
              <a:t>attributes</a:t>
            </a:r>
            <a:r>
              <a:rPr lang="en-GB" sz="2000" dirty="0" smtClean="0"/>
              <a:t> and </a:t>
            </a:r>
            <a:r>
              <a:rPr lang="en-GB" sz="2000" b="1" dirty="0" smtClean="0"/>
              <a:t>methods</a:t>
            </a:r>
            <a:r>
              <a:rPr lang="en-GB" sz="2000" dirty="0" smtClean="0"/>
              <a:t>.  Attributes are </a:t>
            </a:r>
            <a:r>
              <a:rPr lang="en-GB" sz="2000" b="1" dirty="0" smtClean="0"/>
              <a:t>variables</a:t>
            </a:r>
            <a:r>
              <a:rPr lang="en-GB" sz="2000" dirty="0" smtClean="0"/>
              <a:t> which belong to the class.  Methods are the class’s </a:t>
            </a:r>
            <a:r>
              <a:rPr lang="en-GB" sz="2000" b="1" dirty="0" smtClean="0"/>
              <a:t>functions</a:t>
            </a:r>
            <a:r>
              <a:rPr lang="en-GB" sz="2000" dirty="0" smtClean="0"/>
              <a:t>. </a:t>
            </a:r>
            <a:r>
              <a:rPr lang="en-GB" sz="2000" dirty="0"/>
              <a:t>A class is usually designed to represent the properties, state and behaviour of a specific type of </a:t>
            </a:r>
            <a:r>
              <a:rPr lang="en-GB" sz="2000" dirty="0" smtClean="0"/>
              <a:t>entity.  In the example to the right, we have a class called Car.  It has three attributes (variables) and two methods (functions).</a:t>
            </a:r>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1887590692"/>
              </p:ext>
            </p:extLst>
          </p:nvPr>
        </p:nvGraphicFramePr>
        <p:xfrm>
          <a:off x="6550213" y="2249486"/>
          <a:ext cx="4974918" cy="2270958"/>
        </p:xfrm>
        <a:graphic>
          <a:graphicData uri="http://schemas.openxmlformats.org/drawingml/2006/table">
            <a:tbl>
              <a:tblPr firstRow="1" bandRow="1">
                <a:tableStyleId>{5C22544A-7EE6-4342-B048-85BDC9FD1C3A}</a:tableStyleId>
              </a:tblPr>
              <a:tblGrid>
                <a:gridCol w="1658306">
                  <a:extLst>
                    <a:ext uri="{9D8B030D-6E8A-4147-A177-3AD203B41FA5}">
                      <a16:colId xmlns:a16="http://schemas.microsoft.com/office/drawing/2014/main" val="3732225095"/>
                    </a:ext>
                  </a:extLst>
                </a:gridCol>
                <a:gridCol w="3316612">
                  <a:extLst>
                    <a:ext uri="{9D8B030D-6E8A-4147-A177-3AD203B41FA5}">
                      <a16:colId xmlns:a16="http://schemas.microsoft.com/office/drawing/2014/main" val="3792992488"/>
                    </a:ext>
                  </a:extLst>
                </a:gridCol>
              </a:tblGrid>
              <a:tr h="378493">
                <a:tc gridSpan="2">
                  <a:txBody>
                    <a:bodyPr/>
                    <a:lstStyle/>
                    <a:p>
                      <a:r>
                        <a:rPr lang="en-GB" sz="1800" b="1" dirty="0" smtClean="0"/>
                        <a:t>Class:</a:t>
                      </a:r>
                      <a:r>
                        <a:rPr lang="en-GB" sz="1800" b="1" baseline="0" dirty="0" smtClean="0"/>
                        <a:t> Car</a:t>
                      </a:r>
                      <a:endParaRPr lang="en-GB" sz="1800" b="1" dirty="0"/>
                    </a:p>
                  </a:txBody>
                  <a:tcPr marL="93327" marR="93327" marT="46663" marB="46663">
                    <a:solidFill>
                      <a:schemeClr val="accent1">
                        <a:lumMod val="75000"/>
                      </a:schemeClr>
                    </a:solidFill>
                  </a:tcPr>
                </a:tc>
                <a:tc hMerge="1">
                  <a:txBody>
                    <a:bodyPr/>
                    <a:lstStyle/>
                    <a:p>
                      <a:endParaRPr lang="en-GB"/>
                    </a:p>
                  </a:txBody>
                  <a:tcPr/>
                </a:tc>
                <a:extLst>
                  <a:ext uri="{0D108BD9-81ED-4DB2-BD59-A6C34878D82A}">
                    <a16:rowId xmlns:a16="http://schemas.microsoft.com/office/drawing/2014/main" val="3573777420"/>
                  </a:ext>
                </a:extLst>
              </a:tr>
              <a:tr h="378493">
                <a:tc>
                  <a:txBody>
                    <a:bodyPr/>
                    <a:lstStyle/>
                    <a:p>
                      <a:r>
                        <a:rPr lang="en-GB" sz="1800" b="1" dirty="0" smtClean="0"/>
                        <a:t>Attributes</a:t>
                      </a:r>
                      <a:endParaRPr lang="en-GB" sz="1800" b="1" dirty="0"/>
                    </a:p>
                  </a:txBody>
                  <a:tcPr marL="93327" marR="93327" marT="46663" marB="46663">
                    <a:solidFill>
                      <a:schemeClr val="accent1">
                        <a:lumMod val="60000"/>
                        <a:lumOff val="40000"/>
                      </a:schemeClr>
                    </a:solidFill>
                  </a:tcPr>
                </a:tc>
                <a:tc>
                  <a:txBody>
                    <a:bodyPr/>
                    <a:lstStyle/>
                    <a:p>
                      <a:r>
                        <a:rPr lang="en-GB" sz="1800" dirty="0" smtClean="0"/>
                        <a:t>Model</a:t>
                      </a:r>
                      <a:endParaRPr lang="en-GB" sz="1800" dirty="0"/>
                    </a:p>
                  </a:txBody>
                  <a:tcPr marL="93327" marR="93327" marT="46663" marB="46663">
                    <a:solidFill>
                      <a:schemeClr val="accent1">
                        <a:lumMod val="60000"/>
                        <a:lumOff val="40000"/>
                      </a:schemeClr>
                    </a:solidFill>
                  </a:tcPr>
                </a:tc>
                <a:extLst>
                  <a:ext uri="{0D108BD9-81ED-4DB2-BD59-A6C34878D82A}">
                    <a16:rowId xmlns:a16="http://schemas.microsoft.com/office/drawing/2014/main" val="1687973225"/>
                  </a:ext>
                </a:extLst>
              </a:tr>
              <a:tr h="378493">
                <a:tc>
                  <a:txBody>
                    <a:bodyPr/>
                    <a:lstStyle/>
                    <a:p>
                      <a:endParaRPr lang="en-GB" sz="1800" dirty="0"/>
                    </a:p>
                  </a:txBody>
                  <a:tcPr marL="93327" marR="93327" marT="46663" marB="46663">
                    <a:solidFill>
                      <a:schemeClr val="accent1">
                        <a:lumMod val="60000"/>
                        <a:lumOff val="40000"/>
                      </a:schemeClr>
                    </a:solidFill>
                  </a:tcPr>
                </a:tc>
                <a:tc>
                  <a:txBody>
                    <a:bodyPr/>
                    <a:lstStyle/>
                    <a:p>
                      <a:r>
                        <a:rPr lang="en-GB" sz="1800" dirty="0" smtClean="0"/>
                        <a:t>Engine Size</a:t>
                      </a:r>
                      <a:endParaRPr lang="en-GB" sz="1800" dirty="0"/>
                    </a:p>
                  </a:txBody>
                  <a:tcPr marL="93327" marR="93327" marT="46663" marB="46663">
                    <a:solidFill>
                      <a:schemeClr val="accent1">
                        <a:lumMod val="60000"/>
                        <a:lumOff val="40000"/>
                      </a:schemeClr>
                    </a:solidFill>
                  </a:tcPr>
                </a:tc>
                <a:extLst>
                  <a:ext uri="{0D108BD9-81ED-4DB2-BD59-A6C34878D82A}">
                    <a16:rowId xmlns:a16="http://schemas.microsoft.com/office/drawing/2014/main" val="2010211341"/>
                  </a:ext>
                </a:extLst>
              </a:tr>
              <a:tr h="378493">
                <a:tc>
                  <a:txBody>
                    <a:bodyPr/>
                    <a:lstStyle/>
                    <a:p>
                      <a:endParaRPr lang="en-GB" sz="1800" dirty="0"/>
                    </a:p>
                  </a:txBody>
                  <a:tcPr marL="93327" marR="93327" marT="46663" marB="46663">
                    <a:solidFill>
                      <a:schemeClr val="accent1">
                        <a:lumMod val="60000"/>
                        <a:lumOff val="40000"/>
                      </a:schemeClr>
                    </a:solidFill>
                  </a:tcPr>
                </a:tc>
                <a:tc>
                  <a:txBody>
                    <a:bodyPr/>
                    <a:lstStyle/>
                    <a:p>
                      <a:r>
                        <a:rPr lang="en-GB" sz="1800" dirty="0" smtClean="0"/>
                        <a:t>Speed</a:t>
                      </a:r>
                      <a:endParaRPr lang="en-GB" sz="1800" dirty="0"/>
                    </a:p>
                  </a:txBody>
                  <a:tcPr marL="93327" marR="93327" marT="46663" marB="46663">
                    <a:solidFill>
                      <a:schemeClr val="accent1">
                        <a:lumMod val="60000"/>
                        <a:lumOff val="40000"/>
                      </a:schemeClr>
                    </a:solidFill>
                  </a:tcPr>
                </a:tc>
                <a:extLst>
                  <a:ext uri="{0D108BD9-81ED-4DB2-BD59-A6C34878D82A}">
                    <a16:rowId xmlns:a16="http://schemas.microsoft.com/office/drawing/2014/main" val="459268126"/>
                  </a:ext>
                </a:extLst>
              </a:tr>
              <a:tr h="378493">
                <a:tc>
                  <a:txBody>
                    <a:bodyPr/>
                    <a:lstStyle/>
                    <a:p>
                      <a:r>
                        <a:rPr lang="en-GB" sz="1800" b="1" dirty="0" smtClean="0"/>
                        <a:t>Methods</a:t>
                      </a:r>
                      <a:endParaRPr lang="en-GB" sz="1800" b="1" dirty="0"/>
                    </a:p>
                  </a:txBody>
                  <a:tcPr marL="93327" marR="93327" marT="46663" marB="46663">
                    <a:solidFill>
                      <a:schemeClr val="accent1">
                        <a:lumMod val="40000"/>
                        <a:lumOff val="60000"/>
                      </a:schemeClr>
                    </a:solidFill>
                  </a:tcPr>
                </a:tc>
                <a:tc>
                  <a:txBody>
                    <a:bodyPr/>
                    <a:lstStyle/>
                    <a:p>
                      <a:r>
                        <a:rPr lang="en-GB" sz="1800" dirty="0" smtClean="0"/>
                        <a:t>Accelerate()</a:t>
                      </a:r>
                      <a:endParaRPr lang="en-GB" sz="1800" dirty="0"/>
                    </a:p>
                  </a:txBody>
                  <a:tcPr marL="93327" marR="93327" marT="46663" marB="46663">
                    <a:solidFill>
                      <a:schemeClr val="accent1">
                        <a:lumMod val="40000"/>
                        <a:lumOff val="60000"/>
                      </a:schemeClr>
                    </a:solidFill>
                  </a:tcPr>
                </a:tc>
                <a:extLst>
                  <a:ext uri="{0D108BD9-81ED-4DB2-BD59-A6C34878D82A}">
                    <a16:rowId xmlns:a16="http://schemas.microsoft.com/office/drawing/2014/main" val="3514482003"/>
                  </a:ext>
                </a:extLst>
              </a:tr>
              <a:tr h="378493">
                <a:tc>
                  <a:txBody>
                    <a:bodyPr/>
                    <a:lstStyle/>
                    <a:p>
                      <a:endParaRPr lang="en-GB" sz="1800" dirty="0"/>
                    </a:p>
                  </a:txBody>
                  <a:tcPr marL="93327" marR="93327" marT="46663" marB="46663">
                    <a:solidFill>
                      <a:schemeClr val="accent1">
                        <a:lumMod val="40000"/>
                        <a:lumOff val="60000"/>
                      </a:schemeClr>
                    </a:solidFill>
                  </a:tcPr>
                </a:tc>
                <a:tc>
                  <a:txBody>
                    <a:bodyPr/>
                    <a:lstStyle/>
                    <a:p>
                      <a:r>
                        <a:rPr lang="en-GB" sz="1800" dirty="0" smtClean="0"/>
                        <a:t>Brake()</a:t>
                      </a:r>
                      <a:endParaRPr lang="en-GB" sz="1800" dirty="0"/>
                    </a:p>
                  </a:txBody>
                  <a:tcPr marL="93327" marR="93327" marT="46663" marB="46663">
                    <a:solidFill>
                      <a:schemeClr val="accent1">
                        <a:lumMod val="40000"/>
                        <a:lumOff val="60000"/>
                      </a:schemeClr>
                    </a:solidFill>
                  </a:tcPr>
                </a:tc>
                <a:extLst>
                  <a:ext uri="{0D108BD9-81ED-4DB2-BD59-A6C34878D82A}">
                    <a16:rowId xmlns:a16="http://schemas.microsoft.com/office/drawing/2014/main" val="2794293107"/>
                  </a:ext>
                </a:extLst>
              </a:tr>
            </a:tbl>
          </a:graphicData>
        </a:graphic>
      </p:graphicFrame>
    </p:spTree>
    <p:extLst>
      <p:ext uri="{BB962C8B-B14F-4D97-AF65-F5344CB8AC3E}">
        <p14:creationId xmlns:p14="http://schemas.microsoft.com/office/powerpoint/2010/main" val="641719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objects</a:t>
            </a:r>
            <a:endParaRPr lang="en-GB" dirty="0"/>
          </a:p>
        </p:txBody>
      </p:sp>
      <p:sp>
        <p:nvSpPr>
          <p:cNvPr id="6" name="Content Placeholder 5"/>
          <p:cNvSpPr>
            <a:spLocks noGrp="1"/>
          </p:cNvSpPr>
          <p:nvPr>
            <p:ph idx="1"/>
          </p:nvPr>
        </p:nvSpPr>
        <p:spPr>
          <a:xfrm>
            <a:off x="1141412" y="1764254"/>
            <a:ext cx="9905999" cy="4907001"/>
          </a:xfrm>
        </p:spPr>
        <p:txBody>
          <a:bodyPr>
            <a:normAutofit lnSpcReduction="10000"/>
          </a:bodyPr>
          <a:lstStyle/>
          <a:p>
            <a:pPr marL="0" indent="0">
              <a:buNone/>
            </a:pPr>
            <a:r>
              <a:rPr lang="en-GB" sz="2000" dirty="0" smtClean="0"/>
              <a:t>Objects are copies of a class in the same way that a variable is a copy of a datatype.  An object is, in essence, a variable with a lot more properties.  Here we can see some objects that have been created from the Car class’s ‘blueprint’ –</a:t>
            </a:r>
          </a:p>
          <a:p>
            <a:endParaRPr lang="en-GB" sz="2000" dirty="0" smtClean="0"/>
          </a:p>
          <a:p>
            <a:endParaRPr lang="en-GB" sz="2000" dirty="0" smtClean="0"/>
          </a:p>
          <a:p>
            <a:endParaRPr lang="en-GB" sz="2000" dirty="0" smtClean="0"/>
          </a:p>
          <a:p>
            <a:endParaRPr lang="en-GB" sz="2000" dirty="0"/>
          </a:p>
          <a:p>
            <a:endParaRPr lang="en-GB" sz="2000" dirty="0" smtClean="0"/>
          </a:p>
          <a:p>
            <a:endParaRPr lang="en-GB" sz="2000" dirty="0"/>
          </a:p>
          <a:p>
            <a:pPr marL="0" indent="0">
              <a:buNone/>
            </a:pPr>
            <a:endParaRPr lang="en-GB" sz="2000" dirty="0" smtClean="0"/>
          </a:p>
          <a:p>
            <a:pPr marL="0" indent="0">
              <a:buNone/>
            </a:pPr>
            <a:r>
              <a:rPr lang="en-GB" sz="2000" dirty="0" smtClean="0"/>
              <a:t>Each </a:t>
            </a:r>
            <a:r>
              <a:rPr lang="en-GB" sz="2000" dirty="0" smtClean="0"/>
              <a:t>object contains all of the attributes and methods defined by the class it was created from</a:t>
            </a:r>
          </a:p>
          <a:p>
            <a:endParaRPr lang="en-GB" dirty="0"/>
          </a:p>
          <a:p>
            <a:endParaRPr lang="en-GB" dirty="0"/>
          </a:p>
        </p:txBody>
      </p:sp>
      <p:pic>
        <p:nvPicPr>
          <p:cNvPr id="4" name="Picture 3"/>
          <p:cNvPicPr>
            <a:picLocks noChangeAspect="1"/>
          </p:cNvPicPr>
          <p:nvPr/>
        </p:nvPicPr>
        <p:blipFill>
          <a:blip r:embed="rId2"/>
          <a:stretch>
            <a:fillRect/>
          </a:stretch>
        </p:blipFill>
        <p:spPr>
          <a:xfrm>
            <a:off x="2337649" y="3548339"/>
            <a:ext cx="2591283" cy="123219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857980336"/>
              </p:ext>
            </p:extLst>
          </p:nvPr>
        </p:nvGraphicFramePr>
        <p:xfrm>
          <a:off x="6283976" y="2955474"/>
          <a:ext cx="2967598" cy="1382898"/>
        </p:xfrm>
        <a:graphic>
          <a:graphicData uri="http://schemas.openxmlformats.org/drawingml/2006/table">
            <a:tbl>
              <a:tblPr firstRow="1" bandRow="1">
                <a:tableStyleId>{93296810-A885-4BE3-A3E7-6D5BEEA58F35}</a:tableStyleId>
              </a:tblPr>
              <a:tblGrid>
                <a:gridCol w="989200">
                  <a:extLst>
                    <a:ext uri="{9D8B030D-6E8A-4147-A177-3AD203B41FA5}">
                      <a16:colId xmlns:a16="http://schemas.microsoft.com/office/drawing/2014/main" val="3732225095"/>
                    </a:ext>
                  </a:extLst>
                </a:gridCol>
                <a:gridCol w="1978398">
                  <a:extLst>
                    <a:ext uri="{9D8B030D-6E8A-4147-A177-3AD203B41FA5}">
                      <a16:colId xmlns:a16="http://schemas.microsoft.com/office/drawing/2014/main" val="3792992488"/>
                    </a:ext>
                  </a:extLst>
                </a:gridCol>
              </a:tblGrid>
              <a:tr h="230483">
                <a:tc gridSpan="2">
                  <a:txBody>
                    <a:bodyPr/>
                    <a:lstStyle/>
                    <a:p>
                      <a:r>
                        <a:rPr lang="en-GB" sz="1100" dirty="0" smtClean="0"/>
                        <a:t>Object:</a:t>
                      </a:r>
                      <a:r>
                        <a:rPr lang="en-GB" sz="1100" baseline="0" dirty="0" smtClean="0"/>
                        <a:t> </a:t>
                      </a:r>
                      <a:r>
                        <a:rPr lang="en-GB" sz="1100" baseline="0" dirty="0" err="1" smtClean="0"/>
                        <a:t>marks_Car</a:t>
                      </a:r>
                      <a:endParaRPr lang="en-GB" sz="1100" b="1" dirty="0"/>
                    </a:p>
                  </a:txBody>
                  <a:tcPr marL="55671" marR="55671" marT="27835" marB="27835">
                    <a:solidFill>
                      <a:schemeClr val="accent2">
                        <a:lumMod val="75000"/>
                      </a:schemeClr>
                    </a:solidFill>
                  </a:tcPr>
                </a:tc>
                <a:tc hMerge="1">
                  <a:txBody>
                    <a:bodyPr/>
                    <a:lstStyle/>
                    <a:p>
                      <a:endParaRPr lang="en-GB"/>
                    </a:p>
                  </a:txBody>
                  <a:tcPr/>
                </a:tc>
                <a:extLst>
                  <a:ext uri="{0D108BD9-81ED-4DB2-BD59-A6C34878D82A}">
                    <a16:rowId xmlns:a16="http://schemas.microsoft.com/office/drawing/2014/main" val="3573777420"/>
                  </a:ext>
                </a:extLst>
              </a:tr>
              <a:tr h="230483">
                <a:tc>
                  <a:txBody>
                    <a:bodyPr/>
                    <a:lstStyle/>
                    <a:p>
                      <a:r>
                        <a:rPr lang="en-GB" sz="1100" b="1" dirty="0" smtClean="0"/>
                        <a:t>Model</a:t>
                      </a:r>
                      <a:endParaRPr lang="en-GB" sz="1100" b="1" dirty="0"/>
                    </a:p>
                  </a:txBody>
                  <a:tcPr marL="55671" marR="55671" marT="27835" marB="27835">
                    <a:solidFill>
                      <a:schemeClr val="accent2">
                        <a:lumMod val="60000"/>
                        <a:lumOff val="40000"/>
                      </a:schemeClr>
                    </a:solidFill>
                  </a:tcPr>
                </a:tc>
                <a:tc>
                  <a:txBody>
                    <a:bodyPr/>
                    <a:lstStyle/>
                    <a:p>
                      <a:r>
                        <a:rPr lang="en-GB" sz="1100" dirty="0" smtClean="0"/>
                        <a:t>BMW 323</a:t>
                      </a:r>
                      <a:endParaRPr lang="en-GB" sz="1100" dirty="0"/>
                    </a:p>
                  </a:txBody>
                  <a:tcPr marL="55671" marR="55671" marT="27835" marB="27835">
                    <a:solidFill>
                      <a:schemeClr val="accent2">
                        <a:lumMod val="60000"/>
                        <a:lumOff val="40000"/>
                      </a:schemeClr>
                    </a:solidFill>
                  </a:tcPr>
                </a:tc>
                <a:extLst>
                  <a:ext uri="{0D108BD9-81ED-4DB2-BD59-A6C34878D82A}">
                    <a16:rowId xmlns:a16="http://schemas.microsoft.com/office/drawing/2014/main" val="1687973225"/>
                  </a:ext>
                </a:extLst>
              </a:tr>
              <a:tr h="23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t>Engine Size</a:t>
                      </a:r>
                    </a:p>
                  </a:txBody>
                  <a:tcPr marL="55671" marR="55671" marT="27835" marB="27835">
                    <a:solidFill>
                      <a:schemeClr val="accent2">
                        <a:lumMod val="60000"/>
                        <a:lumOff val="40000"/>
                      </a:schemeClr>
                    </a:solidFill>
                  </a:tcPr>
                </a:tc>
                <a:tc>
                  <a:txBody>
                    <a:bodyPr/>
                    <a:lstStyle/>
                    <a:p>
                      <a:r>
                        <a:rPr lang="en-GB" sz="1100" dirty="0" smtClean="0"/>
                        <a:t>2.5</a:t>
                      </a:r>
                      <a:endParaRPr lang="en-GB" sz="1100" dirty="0"/>
                    </a:p>
                  </a:txBody>
                  <a:tcPr marL="55671" marR="55671" marT="27835" marB="27835">
                    <a:solidFill>
                      <a:schemeClr val="accent2">
                        <a:lumMod val="60000"/>
                        <a:lumOff val="40000"/>
                      </a:schemeClr>
                    </a:solidFill>
                  </a:tcPr>
                </a:tc>
                <a:extLst>
                  <a:ext uri="{0D108BD9-81ED-4DB2-BD59-A6C34878D82A}">
                    <a16:rowId xmlns:a16="http://schemas.microsoft.com/office/drawing/2014/main" val="2010211341"/>
                  </a:ext>
                </a:extLst>
              </a:tr>
              <a:tr h="230483">
                <a:tc>
                  <a:txBody>
                    <a:bodyPr/>
                    <a:lstStyle/>
                    <a:p>
                      <a:r>
                        <a:rPr lang="en-GB" sz="1100" b="1" dirty="0" smtClean="0"/>
                        <a:t>Speed</a:t>
                      </a:r>
                      <a:endParaRPr lang="en-GB" sz="1100" b="1" dirty="0"/>
                    </a:p>
                  </a:txBody>
                  <a:tcPr marL="55671" marR="55671" marT="27835" marB="27835">
                    <a:solidFill>
                      <a:schemeClr val="accent2">
                        <a:lumMod val="60000"/>
                        <a:lumOff val="40000"/>
                      </a:schemeClr>
                    </a:solidFill>
                  </a:tcPr>
                </a:tc>
                <a:tc>
                  <a:txBody>
                    <a:bodyPr/>
                    <a:lstStyle/>
                    <a:p>
                      <a:r>
                        <a:rPr lang="en-GB" sz="1100" dirty="0" smtClean="0"/>
                        <a:t>70</a:t>
                      </a:r>
                      <a:endParaRPr lang="en-GB" sz="1100" dirty="0"/>
                    </a:p>
                  </a:txBody>
                  <a:tcPr marL="55671" marR="55671" marT="27835" marB="27835">
                    <a:solidFill>
                      <a:schemeClr val="accent2">
                        <a:lumMod val="60000"/>
                        <a:lumOff val="40000"/>
                      </a:schemeClr>
                    </a:solidFill>
                  </a:tcPr>
                </a:tc>
                <a:extLst>
                  <a:ext uri="{0D108BD9-81ED-4DB2-BD59-A6C34878D82A}">
                    <a16:rowId xmlns:a16="http://schemas.microsoft.com/office/drawing/2014/main" val="459268126"/>
                  </a:ext>
                </a:extLst>
              </a:tr>
              <a:tr h="23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t>Accelerate()</a:t>
                      </a:r>
                    </a:p>
                  </a:txBody>
                  <a:tcPr marL="55671" marR="55671" marT="27835" marB="27835">
                    <a:solidFill>
                      <a:schemeClr val="accent2">
                        <a:lumMod val="40000"/>
                        <a:lumOff val="60000"/>
                      </a:schemeClr>
                    </a:solidFill>
                  </a:tcPr>
                </a:tc>
                <a:tc>
                  <a:txBody>
                    <a:bodyPr/>
                    <a:lstStyle/>
                    <a:p>
                      <a:endParaRPr lang="en-GB" sz="1100" dirty="0"/>
                    </a:p>
                  </a:txBody>
                  <a:tcPr marL="55671" marR="55671" marT="27835" marB="27835">
                    <a:solidFill>
                      <a:schemeClr val="accent2">
                        <a:lumMod val="40000"/>
                        <a:lumOff val="60000"/>
                      </a:schemeClr>
                    </a:solidFill>
                  </a:tcPr>
                </a:tc>
                <a:extLst>
                  <a:ext uri="{0D108BD9-81ED-4DB2-BD59-A6C34878D82A}">
                    <a16:rowId xmlns:a16="http://schemas.microsoft.com/office/drawing/2014/main" val="3514482003"/>
                  </a:ext>
                </a:extLst>
              </a:tr>
              <a:tr h="23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t>Brake()</a:t>
                      </a:r>
                    </a:p>
                  </a:txBody>
                  <a:tcPr marL="55671" marR="55671" marT="27835" marB="27835">
                    <a:solidFill>
                      <a:schemeClr val="accent2">
                        <a:lumMod val="40000"/>
                        <a:lumOff val="60000"/>
                      </a:schemeClr>
                    </a:solidFill>
                  </a:tcPr>
                </a:tc>
                <a:tc>
                  <a:txBody>
                    <a:bodyPr/>
                    <a:lstStyle/>
                    <a:p>
                      <a:endParaRPr lang="en-GB" sz="1100" dirty="0"/>
                    </a:p>
                  </a:txBody>
                  <a:tcPr marL="55671" marR="55671" marT="27835" marB="27835">
                    <a:solidFill>
                      <a:schemeClr val="accent2">
                        <a:lumMod val="40000"/>
                        <a:lumOff val="60000"/>
                      </a:schemeClr>
                    </a:solidFill>
                  </a:tcPr>
                </a:tc>
                <a:extLst>
                  <a:ext uri="{0D108BD9-81ED-4DB2-BD59-A6C34878D82A}">
                    <a16:rowId xmlns:a16="http://schemas.microsoft.com/office/drawing/2014/main" val="279429310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29022348"/>
              </p:ext>
            </p:extLst>
          </p:nvPr>
        </p:nvGraphicFramePr>
        <p:xfrm>
          <a:off x="6283976" y="4429970"/>
          <a:ext cx="2967598" cy="1382898"/>
        </p:xfrm>
        <a:graphic>
          <a:graphicData uri="http://schemas.openxmlformats.org/drawingml/2006/table">
            <a:tbl>
              <a:tblPr firstRow="1" bandRow="1">
                <a:tableStyleId>{93296810-A885-4BE3-A3E7-6D5BEEA58F35}</a:tableStyleId>
              </a:tblPr>
              <a:tblGrid>
                <a:gridCol w="989200">
                  <a:extLst>
                    <a:ext uri="{9D8B030D-6E8A-4147-A177-3AD203B41FA5}">
                      <a16:colId xmlns:a16="http://schemas.microsoft.com/office/drawing/2014/main" val="3732225095"/>
                    </a:ext>
                  </a:extLst>
                </a:gridCol>
                <a:gridCol w="1978398">
                  <a:extLst>
                    <a:ext uri="{9D8B030D-6E8A-4147-A177-3AD203B41FA5}">
                      <a16:colId xmlns:a16="http://schemas.microsoft.com/office/drawing/2014/main" val="3792992488"/>
                    </a:ext>
                  </a:extLst>
                </a:gridCol>
              </a:tblGrid>
              <a:tr h="230483">
                <a:tc gridSpan="2">
                  <a:txBody>
                    <a:bodyPr/>
                    <a:lstStyle/>
                    <a:p>
                      <a:r>
                        <a:rPr lang="en-GB" sz="1100" dirty="0" smtClean="0"/>
                        <a:t>Object:</a:t>
                      </a:r>
                      <a:r>
                        <a:rPr lang="en-GB" sz="1100" baseline="0" dirty="0" smtClean="0"/>
                        <a:t> </a:t>
                      </a:r>
                      <a:r>
                        <a:rPr lang="en-GB" sz="1100" baseline="0" dirty="0" err="1" smtClean="0"/>
                        <a:t>marks_Next_Car</a:t>
                      </a:r>
                      <a:endParaRPr lang="en-GB" sz="1100" b="1" dirty="0"/>
                    </a:p>
                  </a:txBody>
                  <a:tcPr marL="55671" marR="55671" marT="27835" marB="27835">
                    <a:solidFill>
                      <a:schemeClr val="accent2">
                        <a:lumMod val="75000"/>
                      </a:schemeClr>
                    </a:solidFill>
                  </a:tcPr>
                </a:tc>
                <a:tc hMerge="1">
                  <a:txBody>
                    <a:bodyPr/>
                    <a:lstStyle/>
                    <a:p>
                      <a:endParaRPr lang="en-GB"/>
                    </a:p>
                  </a:txBody>
                  <a:tcPr/>
                </a:tc>
                <a:extLst>
                  <a:ext uri="{0D108BD9-81ED-4DB2-BD59-A6C34878D82A}">
                    <a16:rowId xmlns:a16="http://schemas.microsoft.com/office/drawing/2014/main" val="3573777420"/>
                  </a:ext>
                </a:extLst>
              </a:tr>
              <a:tr h="230483">
                <a:tc>
                  <a:txBody>
                    <a:bodyPr/>
                    <a:lstStyle/>
                    <a:p>
                      <a:r>
                        <a:rPr lang="en-GB" sz="1100" b="1" dirty="0" smtClean="0"/>
                        <a:t>Model</a:t>
                      </a:r>
                      <a:endParaRPr lang="en-GB" sz="1100" b="1" dirty="0"/>
                    </a:p>
                  </a:txBody>
                  <a:tcPr marL="55671" marR="55671" marT="27835" marB="27835">
                    <a:solidFill>
                      <a:schemeClr val="accent2">
                        <a:lumMod val="60000"/>
                        <a:lumOff val="40000"/>
                      </a:schemeClr>
                    </a:solidFill>
                  </a:tcPr>
                </a:tc>
                <a:tc>
                  <a:txBody>
                    <a:bodyPr/>
                    <a:lstStyle/>
                    <a:p>
                      <a:r>
                        <a:rPr lang="en-GB" sz="1100" dirty="0" smtClean="0"/>
                        <a:t>Bugatti</a:t>
                      </a:r>
                      <a:r>
                        <a:rPr lang="en-GB" sz="1100" baseline="0" dirty="0" smtClean="0"/>
                        <a:t> Veyron</a:t>
                      </a:r>
                      <a:endParaRPr lang="en-GB" sz="1100" dirty="0"/>
                    </a:p>
                  </a:txBody>
                  <a:tcPr marL="55671" marR="55671" marT="27835" marB="27835">
                    <a:solidFill>
                      <a:schemeClr val="accent2">
                        <a:lumMod val="60000"/>
                        <a:lumOff val="40000"/>
                      </a:schemeClr>
                    </a:solidFill>
                  </a:tcPr>
                </a:tc>
                <a:extLst>
                  <a:ext uri="{0D108BD9-81ED-4DB2-BD59-A6C34878D82A}">
                    <a16:rowId xmlns:a16="http://schemas.microsoft.com/office/drawing/2014/main" val="1687973225"/>
                  </a:ext>
                </a:extLst>
              </a:tr>
              <a:tr h="23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t>Engine Size</a:t>
                      </a:r>
                    </a:p>
                  </a:txBody>
                  <a:tcPr marL="55671" marR="55671" marT="27835" marB="27835">
                    <a:solidFill>
                      <a:schemeClr val="accent2">
                        <a:lumMod val="60000"/>
                        <a:lumOff val="40000"/>
                      </a:schemeClr>
                    </a:solidFill>
                  </a:tcPr>
                </a:tc>
                <a:tc>
                  <a:txBody>
                    <a:bodyPr/>
                    <a:lstStyle/>
                    <a:p>
                      <a:r>
                        <a:rPr lang="en-GB" sz="1100" dirty="0" smtClean="0"/>
                        <a:t>8</a:t>
                      </a:r>
                      <a:endParaRPr lang="en-GB" sz="1100" dirty="0"/>
                    </a:p>
                  </a:txBody>
                  <a:tcPr marL="55671" marR="55671" marT="27835" marB="27835">
                    <a:solidFill>
                      <a:schemeClr val="accent2">
                        <a:lumMod val="60000"/>
                        <a:lumOff val="40000"/>
                      </a:schemeClr>
                    </a:solidFill>
                  </a:tcPr>
                </a:tc>
                <a:extLst>
                  <a:ext uri="{0D108BD9-81ED-4DB2-BD59-A6C34878D82A}">
                    <a16:rowId xmlns:a16="http://schemas.microsoft.com/office/drawing/2014/main" val="2010211341"/>
                  </a:ext>
                </a:extLst>
              </a:tr>
              <a:tr h="230483">
                <a:tc>
                  <a:txBody>
                    <a:bodyPr/>
                    <a:lstStyle/>
                    <a:p>
                      <a:r>
                        <a:rPr lang="en-GB" sz="1100" b="1" dirty="0" smtClean="0"/>
                        <a:t>Speed</a:t>
                      </a:r>
                      <a:endParaRPr lang="en-GB" sz="1100" b="1" dirty="0"/>
                    </a:p>
                  </a:txBody>
                  <a:tcPr marL="55671" marR="55671" marT="27835" marB="27835">
                    <a:solidFill>
                      <a:schemeClr val="accent2">
                        <a:lumMod val="60000"/>
                        <a:lumOff val="40000"/>
                      </a:schemeClr>
                    </a:solidFill>
                  </a:tcPr>
                </a:tc>
                <a:tc>
                  <a:txBody>
                    <a:bodyPr/>
                    <a:lstStyle/>
                    <a:p>
                      <a:r>
                        <a:rPr lang="en-GB" sz="1100" dirty="0" smtClean="0"/>
                        <a:t>250</a:t>
                      </a:r>
                      <a:endParaRPr lang="en-GB" sz="1100" dirty="0"/>
                    </a:p>
                  </a:txBody>
                  <a:tcPr marL="55671" marR="55671" marT="27835" marB="27835">
                    <a:solidFill>
                      <a:schemeClr val="accent2">
                        <a:lumMod val="60000"/>
                        <a:lumOff val="40000"/>
                      </a:schemeClr>
                    </a:solidFill>
                  </a:tcPr>
                </a:tc>
                <a:extLst>
                  <a:ext uri="{0D108BD9-81ED-4DB2-BD59-A6C34878D82A}">
                    <a16:rowId xmlns:a16="http://schemas.microsoft.com/office/drawing/2014/main" val="459268126"/>
                  </a:ext>
                </a:extLst>
              </a:tr>
              <a:tr h="23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t>Accelerate()</a:t>
                      </a:r>
                    </a:p>
                  </a:txBody>
                  <a:tcPr marL="55671" marR="55671" marT="27835" marB="27835">
                    <a:solidFill>
                      <a:schemeClr val="accent2">
                        <a:lumMod val="40000"/>
                        <a:lumOff val="60000"/>
                      </a:schemeClr>
                    </a:solidFill>
                  </a:tcPr>
                </a:tc>
                <a:tc>
                  <a:txBody>
                    <a:bodyPr/>
                    <a:lstStyle/>
                    <a:p>
                      <a:endParaRPr lang="en-GB" sz="1100" dirty="0"/>
                    </a:p>
                  </a:txBody>
                  <a:tcPr marL="55671" marR="55671" marT="27835" marB="27835">
                    <a:solidFill>
                      <a:schemeClr val="accent2">
                        <a:lumMod val="40000"/>
                        <a:lumOff val="60000"/>
                      </a:schemeClr>
                    </a:solidFill>
                  </a:tcPr>
                </a:tc>
                <a:extLst>
                  <a:ext uri="{0D108BD9-81ED-4DB2-BD59-A6C34878D82A}">
                    <a16:rowId xmlns:a16="http://schemas.microsoft.com/office/drawing/2014/main" val="3514482003"/>
                  </a:ext>
                </a:extLst>
              </a:tr>
              <a:tr h="23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t>Brake()</a:t>
                      </a:r>
                    </a:p>
                  </a:txBody>
                  <a:tcPr marL="55671" marR="55671" marT="27835" marB="27835">
                    <a:solidFill>
                      <a:schemeClr val="accent2">
                        <a:lumMod val="40000"/>
                        <a:lumOff val="60000"/>
                      </a:schemeClr>
                    </a:solidFill>
                  </a:tcPr>
                </a:tc>
                <a:tc>
                  <a:txBody>
                    <a:bodyPr/>
                    <a:lstStyle/>
                    <a:p>
                      <a:endParaRPr lang="en-GB" sz="1100" dirty="0"/>
                    </a:p>
                  </a:txBody>
                  <a:tcPr marL="55671" marR="55671" marT="27835" marB="27835">
                    <a:solidFill>
                      <a:schemeClr val="accent2">
                        <a:lumMod val="40000"/>
                        <a:lumOff val="60000"/>
                      </a:schemeClr>
                    </a:solidFill>
                  </a:tcPr>
                </a:tc>
                <a:extLst>
                  <a:ext uri="{0D108BD9-81ED-4DB2-BD59-A6C34878D82A}">
                    <a16:rowId xmlns:a16="http://schemas.microsoft.com/office/drawing/2014/main" val="2794293107"/>
                  </a:ext>
                </a:extLst>
              </a:tr>
            </a:tbl>
          </a:graphicData>
        </a:graphic>
      </p:graphicFrame>
      <p:cxnSp>
        <p:nvCxnSpPr>
          <p:cNvPr id="13" name="Straight Arrow Connector 12"/>
          <p:cNvCxnSpPr>
            <a:stCxn id="4" idx="3"/>
            <a:endCxn id="8" idx="1"/>
          </p:cNvCxnSpPr>
          <p:nvPr/>
        </p:nvCxnSpPr>
        <p:spPr>
          <a:xfrm flipV="1">
            <a:off x="4928932" y="3646923"/>
            <a:ext cx="1355044" cy="517511"/>
          </a:xfrm>
          <a:prstGeom prst="straightConnector1">
            <a:avLst/>
          </a:prstGeom>
          <a:ln>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p:cNvCxnSpPr>
          <p:nvPr/>
        </p:nvCxnSpPr>
        <p:spPr>
          <a:xfrm>
            <a:off x="4928932" y="4164434"/>
            <a:ext cx="1355044" cy="956985"/>
          </a:xfrm>
          <a:prstGeom prst="straightConnector1">
            <a:avLst/>
          </a:prstGeom>
          <a:ln>
            <a:tailEnd type="triangl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24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Declaring a class</a:t>
            </a:r>
            <a:endParaRPr lang="en-GB" dirty="0"/>
          </a:p>
        </p:txBody>
      </p:sp>
      <p:sp>
        <p:nvSpPr>
          <p:cNvPr id="3" name="Content Placeholder 2"/>
          <p:cNvSpPr>
            <a:spLocks noGrp="1"/>
          </p:cNvSpPr>
          <p:nvPr>
            <p:ph idx="1"/>
          </p:nvPr>
        </p:nvSpPr>
        <p:spPr/>
        <p:txBody>
          <a:bodyPr>
            <a:noAutofit/>
          </a:bodyPr>
          <a:lstStyle/>
          <a:p>
            <a:pPr marL="0" indent="0">
              <a:spcBef>
                <a:spcPts val="0"/>
              </a:spcBef>
              <a:buNone/>
            </a:pPr>
            <a:r>
              <a:rPr lang="en-GB" sz="1800" dirty="0" smtClean="0">
                <a:cs typeface="Courier New" panose="02070309020205020404" pitchFamily="49" charset="0"/>
              </a:rPr>
              <a:t>Declaring a class is very similar to declaring a structure.  However, classes can contain methods as well as attributes and these are declared as being either </a:t>
            </a:r>
            <a:r>
              <a:rPr lang="en-GB" sz="1800" b="1" dirty="0" smtClean="0">
                <a:cs typeface="Courier New" panose="02070309020205020404" pitchFamily="49" charset="0"/>
              </a:rPr>
              <a:t>public</a:t>
            </a:r>
            <a:r>
              <a:rPr lang="en-GB" sz="1800" dirty="0" smtClean="0">
                <a:cs typeface="Courier New" panose="02070309020205020404" pitchFamily="49" charset="0"/>
              </a:rPr>
              <a:t> or </a:t>
            </a:r>
            <a:r>
              <a:rPr lang="en-GB" sz="1800" b="1" dirty="0" smtClean="0">
                <a:cs typeface="Courier New" panose="02070309020205020404" pitchFamily="49" charset="0"/>
              </a:rPr>
              <a:t>private</a:t>
            </a:r>
            <a:r>
              <a:rPr lang="en-GB" sz="1800" dirty="0" smtClean="0">
                <a:cs typeface="Courier New" panose="02070309020205020404" pitchFamily="49" charset="0"/>
              </a:rPr>
              <a:t> -</a:t>
            </a:r>
          </a:p>
          <a:p>
            <a:pPr marL="0" indent="0">
              <a:spcBef>
                <a:spcPts val="0"/>
              </a:spcBef>
              <a:buNone/>
            </a:pPr>
            <a:endParaRPr lang="en-GB" sz="1400" b="1"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	class </a:t>
            </a:r>
            <a:r>
              <a:rPr lang="en-GB" sz="1400" b="1" dirty="0">
                <a:latin typeface="Courier New" panose="02070309020205020404" pitchFamily="49" charset="0"/>
                <a:cs typeface="Courier New" panose="02070309020205020404" pitchFamily="49" charset="0"/>
              </a:rPr>
              <a:t>Car</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	private</a:t>
            </a:r>
            <a:r>
              <a:rPr lang="en-GB" sz="1400" b="1"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a:t>
            </a:r>
            <a:r>
              <a:rPr lang="en-GB" sz="1400" b="1" dirty="0" err="1" smtClean="0">
                <a:latin typeface="Courier New" panose="02070309020205020404" pitchFamily="49" charset="0"/>
                <a:cs typeface="Courier New" panose="02070309020205020404" pitchFamily="49" charset="0"/>
              </a:rPr>
              <a:t>int</a:t>
            </a:r>
            <a:r>
              <a:rPr lang="en-GB" sz="1400" b="1" dirty="0" smtClean="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m_speed</a:t>
            </a:r>
            <a:r>
              <a:rPr lang="en-GB" sz="1400" b="1" dirty="0">
                <a:latin typeface="Courier New" panose="02070309020205020404" pitchFamily="49" charset="0"/>
                <a:cs typeface="Courier New" panose="02070309020205020404" pitchFamily="49" charset="0"/>
              </a:rPr>
              <a:t>;                 // private attribute</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	</a:t>
            </a:r>
            <a:r>
              <a:rPr lang="en-GB" sz="1400" b="1" dirty="0">
                <a:latin typeface="Courier New" panose="02070309020205020404" pitchFamily="49" charset="0"/>
                <a:cs typeface="Courier New" panose="02070309020205020404" pitchFamily="49" charset="0"/>
              </a:rPr>
              <a:t>	void </a:t>
            </a:r>
            <a:r>
              <a:rPr lang="en-GB" sz="1400" b="1" dirty="0" err="1">
                <a:latin typeface="Courier New" panose="02070309020205020404" pitchFamily="49" charset="0"/>
                <a:cs typeface="Courier New" panose="02070309020205020404" pitchFamily="49" charset="0"/>
              </a:rPr>
              <a:t>turnOnBrakeLight</a:t>
            </a:r>
            <a:r>
              <a:rPr lang="en-GB" sz="1400" b="1" dirty="0">
                <a:latin typeface="Courier New" panose="02070309020205020404" pitchFamily="49" charset="0"/>
                <a:cs typeface="Courier New" panose="02070309020205020404" pitchFamily="49" charset="0"/>
              </a:rPr>
              <a:t>(void); // private method</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	public</a:t>
            </a:r>
            <a:r>
              <a:rPr lang="en-GB" sz="1400" b="1" dirty="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char </a:t>
            </a:r>
            <a:r>
              <a:rPr lang="en-GB" sz="1400" b="1" dirty="0" err="1">
                <a:latin typeface="Courier New" panose="02070309020205020404" pitchFamily="49" charset="0"/>
                <a:cs typeface="Courier New" panose="02070309020205020404" pitchFamily="49" charset="0"/>
              </a:rPr>
              <a:t>m_model</a:t>
            </a:r>
            <a:r>
              <a:rPr lang="en-GB" sz="1400" b="1" dirty="0">
                <a:latin typeface="Courier New" panose="02070309020205020404" pitchFamily="49" charset="0"/>
                <a:cs typeface="Courier New" panose="02070309020205020404" pitchFamily="49" charset="0"/>
              </a:rPr>
              <a:t>[50];            // public </a:t>
            </a:r>
            <a:r>
              <a:rPr lang="en-GB" sz="1400" b="1" dirty="0" smtClean="0">
                <a:latin typeface="Courier New" panose="02070309020205020404" pitchFamily="49" charset="0"/>
                <a:cs typeface="Courier New" panose="02070309020205020404" pitchFamily="49" charset="0"/>
              </a:rPr>
              <a:t>attribute (unusual)</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	</a:t>
            </a:r>
            <a:r>
              <a:rPr lang="en-GB" sz="1400" b="1" dirty="0">
                <a:latin typeface="Courier New" panose="02070309020205020404" pitchFamily="49" charset="0"/>
                <a:cs typeface="Courier New" panose="02070309020205020404" pitchFamily="49" charset="0"/>
              </a:rPr>
              <a:t>	float </a:t>
            </a:r>
            <a:r>
              <a:rPr lang="en-GB" sz="1400" b="1" dirty="0" err="1">
                <a:latin typeface="Courier New" panose="02070309020205020404" pitchFamily="49" charset="0"/>
                <a:cs typeface="Courier New" panose="02070309020205020404" pitchFamily="49" charset="0"/>
              </a:rPr>
              <a:t>m_engine_size</a:t>
            </a:r>
            <a:r>
              <a:rPr lang="en-GB" sz="1400" b="1" dirty="0">
                <a:latin typeface="Courier New" panose="02070309020205020404" pitchFamily="49" charset="0"/>
                <a:cs typeface="Courier New" panose="02070309020205020404" pitchFamily="49" charset="0"/>
              </a:rPr>
              <a:t>;         // public </a:t>
            </a:r>
            <a:r>
              <a:rPr lang="en-GB" sz="1400" b="1" dirty="0" smtClean="0">
                <a:latin typeface="Courier New" panose="02070309020205020404" pitchFamily="49" charset="0"/>
                <a:cs typeface="Courier New" panose="02070309020205020404" pitchFamily="49" charset="0"/>
              </a:rPr>
              <a:t>attribute (unusual)</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void </a:t>
            </a:r>
            <a:r>
              <a:rPr lang="en-GB" sz="1400" b="1" dirty="0">
                <a:latin typeface="Courier New" panose="02070309020205020404" pitchFamily="49" charset="0"/>
                <a:cs typeface="Courier New" panose="02070309020205020404" pitchFamily="49" charset="0"/>
              </a:rPr>
              <a:t>accelerate(void);       // public method</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void </a:t>
            </a:r>
            <a:r>
              <a:rPr lang="en-GB" sz="1400" b="1" dirty="0">
                <a:latin typeface="Courier New" panose="02070309020205020404" pitchFamily="49" charset="0"/>
                <a:cs typeface="Courier New" panose="02070309020205020404" pitchFamily="49" charset="0"/>
              </a:rPr>
              <a:t>brake(void);            // public method</a:t>
            </a:r>
            <a:endParaRPr lang="en-GB" sz="1400" dirty="0">
              <a:latin typeface="Courier New" panose="02070309020205020404" pitchFamily="49" charset="0"/>
              <a:cs typeface="Courier New" panose="02070309020205020404" pitchFamily="49" charset="0"/>
            </a:endParaRPr>
          </a:p>
          <a:p>
            <a:pPr marL="0" indent="0">
              <a:spcBef>
                <a:spcPts val="0"/>
              </a:spcBef>
              <a:buNone/>
            </a:pPr>
            <a:r>
              <a:rPr lang="en-GB" sz="1400" b="1" dirty="0" smtClean="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857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encapsulation</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The act of combining both the data and the functions which act on that data into one class is called ENCAPSULATION.  Encapsulation allows programmers to treat the state and behaviour of an object as a single entity, whilst also restricting access to the object.  In general, the attributes of a class are only accessible to the methods of that class.  They are not visible outside of the class.  The methods, on the other hand, are visible and can be called upon to act on their attributes</a:t>
            </a:r>
          </a:p>
          <a:p>
            <a:pPr marL="0" indent="0">
              <a:buNone/>
            </a:pPr>
            <a:r>
              <a:rPr lang="en-GB" dirty="0" smtClean="0"/>
              <a:t>When objects are created, each object will contain a copy of all class attributes and methods, but only that object’s methods can affect its attributes.  By restricting access in this way you can control who can access what and ensure your program is robust and secure.  This hiding of data is called DATA ABSTRACTION</a:t>
            </a:r>
            <a:endParaRPr lang="en-GB" dirty="0"/>
          </a:p>
        </p:txBody>
      </p:sp>
    </p:spTree>
    <p:extLst>
      <p:ext uri="{BB962C8B-B14F-4D97-AF65-F5344CB8AC3E}">
        <p14:creationId xmlns:p14="http://schemas.microsoft.com/office/powerpoint/2010/main" val="283669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encapsulation</a:t>
            </a:r>
            <a:endParaRPr lang="en-GB" dirty="0"/>
          </a:p>
        </p:txBody>
      </p:sp>
      <p:sp>
        <p:nvSpPr>
          <p:cNvPr id="3" name="Content Placeholder 2"/>
          <p:cNvSpPr>
            <a:spLocks noGrp="1"/>
          </p:cNvSpPr>
          <p:nvPr>
            <p:ph idx="1"/>
          </p:nvPr>
        </p:nvSpPr>
        <p:spPr/>
        <p:txBody>
          <a:bodyPr/>
          <a:lstStyle/>
          <a:p>
            <a:pPr marL="0" indent="0">
              <a:buNone/>
            </a:pPr>
            <a:r>
              <a:rPr lang="en-GB" dirty="0" smtClean="0"/>
              <a:t>In order to provide </a:t>
            </a:r>
            <a:r>
              <a:rPr lang="en-GB" b="1" dirty="0" smtClean="0"/>
              <a:t>abstraction</a:t>
            </a:r>
            <a:r>
              <a:rPr lang="en-GB" dirty="0" smtClean="0"/>
              <a:t>, you need to make use of the </a:t>
            </a:r>
            <a:r>
              <a:rPr lang="en-GB" b="1" dirty="0" smtClean="0"/>
              <a:t>PUBLIC </a:t>
            </a:r>
            <a:r>
              <a:rPr lang="en-GB" dirty="0" smtClean="0"/>
              <a:t>and </a:t>
            </a:r>
            <a:r>
              <a:rPr lang="en-GB" b="1" dirty="0" smtClean="0"/>
              <a:t>PRIVATE</a:t>
            </a:r>
            <a:r>
              <a:rPr lang="en-GB" dirty="0" smtClean="0"/>
              <a:t> access specifiers within the class declaration.  Attributes and methods declared with a </a:t>
            </a:r>
            <a:r>
              <a:rPr lang="en-GB" b="1" dirty="0" smtClean="0"/>
              <a:t>public </a:t>
            </a:r>
            <a:r>
              <a:rPr lang="en-GB" dirty="0" smtClean="0"/>
              <a:t>specifier are visible outside of the class.  Those declared with a </a:t>
            </a:r>
            <a:r>
              <a:rPr lang="en-GB" b="1" dirty="0" smtClean="0"/>
              <a:t>private </a:t>
            </a:r>
            <a:r>
              <a:rPr lang="en-GB" dirty="0" smtClean="0"/>
              <a:t>specifier are only accessible from within the class.</a:t>
            </a:r>
          </a:p>
          <a:p>
            <a:pPr marL="0" indent="0">
              <a:buNone/>
            </a:pPr>
            <a:endParaRPr lang="en-GB" dirty="0" smtClean="0"/>
          </a:p>
          <a:p>
            <a:pPr marL="0" indent="0">
              <a:buNone/>
            </a:pPr>
            <a:r>
              <a:rPr lang="en-GB" dirty="0" smtClean="0"/>
              <a:t>Typically, your attributes will be private and your methods will be public.  </a:t>
            </a:r>
            <a:endParaRPr lang="en-GB" dirty="0"/>
          </a:p>
        </p:txBody>
      </p:sp>
    </p:spTree>
    <p:extLst>
      <p:ext uri="{BB962C8B-B14F-4D97-AF65-F5344CB8AC3E}">
        <p14:creationId xmlns:p14="http://schemas.microsoft.com/office/powerpoint/2010/main" val="1894179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615</TotalTime>
  <Words>772</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Courier New</vt:lpstr>
      <vt:lpstr>Trebuchet MS</vt:lpstr>
      <vt:lpstr>Tw Cen MT</vt:lpstr>
      <vt:lpstr>Circuit</vt:lpstr>
      <vt:lpstr>UNIT 15 – Object oriented programming</vt:lpstr>
      <vt:lpstr>Aims &amp; objectives</vt:lpstr>
      <vt:lpstr>classes</vt:lpstr>
      <vt:lpstr>classes</vt:lpstr>
      <vt:lpstr>classes</vt:lpstr>
      <vt:lpstr>objects</vt:lpstr>
      <vt:lpstr>Declaring a class</vt:lpstr>
      <vt:lpstr>encapsulation</vt:lpstr>
      <vt:lpstr>encapsulation</vt:lpstr>
      <vt:lpstr>Creating and accessing objects</vt:lpstr>
      <vt:lpstr>Using classes in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15 – Object oriented programming</dc:title>
  <dc:creator>Ben Read</dc:creator>
  <cp:lastModifiedBy>Ben.Read</cp:lastModifiedBy>
  <cp:revision>53</cp:revision>
  <dcterms:created xsi:type="dcterms:W3CDTF">2018-01-07T14:18:48Z</dcterms:created>
  <dcterms:modified xsi:type="dcterms:W3CDTF">2018-01-23T13:06:12Z</dcterms:modified>
</cp:coreProperties>
</file>