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69" r:id="rId3"/>
    <p:sldId id="265" r:id="rId4"/>
    <p:sldId id="271" r:id="rId5"/>
    <p:sldId id="261" r:id="rId6"/>
    <p:sldId id="268" r:id="rId7"/>
    <p:sldId id="270" r:id="rId8"/>
    <p:sldId id="262" r:id="rId9"/>
    <p:sldId id="263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92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3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3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0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3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7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FEE3-AB1F-4275-8B4A-D7151AE08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Aircraft Performance Logger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FCFF-CDDE-4A6D-8984-2C2E8ED8E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IIB Project – Easter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8BCD-F5FA-4F4E-B4F7-B830ED74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A9FB7-4A3A-4FFA-8058-2FE8A3911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‘Cheap’ DGPS not used as no improvement on accuracy </a:t>
            </a:r>
          </a:p>
          <a:p>
            <a:r>
              <a:rPr lang="en-US" dirty="0"/>
              <a:t>Method of calculating TODR sometimes overestimates take off point</a:t>
            </a:r>
          </a:p>
          <a:p>
            <a:r>
              <a:rPr lang="en-US" dirty="0"/>
              <a:t>Pressure sensor accuracy less than desired due to </a:t>
            </a:r>
          </a:p>
          <a:p>
            <a:pPr lvl="1"/>
            <a:r>
              <a:rPr lang="en-US" dirty="0"/>
              <a:t>Oversampling rate</a:t>
            </a:r>
          </a:p>
          <a:p>
            <a:pPr lvl="1"/>
            <a:r>
              <a:rPr lang="en-US" dirty="0"/>
              <a:t>Propeller wash</a:t>
            </a:r>
          </a:p>
          <a:p>
            <a:pPr lvl="1"/>
            <a:r>
              <a:rPr lang="en-US" dirty="0"/>
              <a:t>Dynamic effects</a:t>
            </a:r>
          </a:p>
          <a:p>
            <a:r>
              <a:rPr lang="en-US" dirty="0"/>
              <a:t>Module, with further development, can measure other parameters, such as landing</a:t>
            </a:r>
            <a:endParaRPr lang="en-GB" dirty="0"/>
          </a:p>
        </p:txBody>
      </p:sp>
      <p:pic>
        <p:nvPicPr>
          <p:cNvPr id="7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BEF3D3F-DB9B-4F65-B792-47D59CC78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066" t="9974" r="9281" b="3262"/>
          <a:stretch/>
        </p:blipFill>
        <p:spPr>
          <a:xfrm>
            <a:off x="5915214" y="1381125"/>
            <a:ext cx="4834128" cy="2507030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6C43A9-853A-40B4-8C6D-AE298A7EA157}"/>
              </a:ext>
            </a:extLst>
          </p:cNvPr>
          <p:cNvCxnSpPr>
            <a:cxnSpLocks/>
          </p:cNvCxnSpPr>
          <p:nvPr/>
        </p:nvCxnSpPr>
        <p:spPr>
          <a:xfrm>
            <a:off x="5114925" y="3038475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6FF2C6-8E78-433A-876B-BAD2A50EB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3" t="10708" r="9717"/>
          <a:stretch/>
        </p:blipFill>
        <p:spPr>
          <a:xfrm>
            <a:off x="6219825" y="4270725"/>
            <a:ext cx="4371975" cy="222151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323EE1-25DF-4D4D-AF90-C47338665411}"/>
              </a:ext>
            </a:extLst>
          </p:cNvPr>
          <p:cNvCxnSpPr/>
          <p:nvPr/>
        </p:nvCxnSpPr>
        <p:spPr>
          <a:xfrm flipV="1">
            <a:off x="5410200" y="5381482"/>
            <a:ext cx="2438400" cy="10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FEE3-AB1F-4275-8B4A-D7151AE08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Aircraft Performance Logger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FCFF-CDDE-4A6D-8984-2C2E8ED8E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IIB Project – Easter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34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0E8B-1FF0-4C62-A3D7-09759B74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F65ED-08A3-44F6-A079-F551309158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characteristics of airplanes:</a:t>
            </a:r>
          </a:p>
          <a:p>
            <a:pPr lvl="1"/>
            <a:r>
              <a:rPr lang="en-US" dirty="0"/>
              <a:t>Ground roll</a:t>
            </a:r>
          </a:p>
          <a:p>
            <a:pPr lvl="1"/>
            <a:r>
              <a:rPr lang="en-US" dirty="0"/>
              <a:t>Distance to clear 15 m = Take off distance required (TODR)</a:t>
            </a:r>
          </a:p>
          <a:p>
            <a:r>
              <a:rPr lang="en-US" dirty="0"/>
              <a:t>Accurate data for safety, creation of performance charts</a:t>
            </a:r>
          </a:p>
          <a:p>
            <a:pPr lvl="1"/>
            <a:endParaRPr lang="en-US" dirty="0"/>
          </a:p>
          <a:p>
            <a:r>
              <a:rPr lang="en-US" dirty="0"/>
              <a:t>Current methods:</a:t>
            </a:r>
          </a:p>
          <a:p>
            <a:pPr lvl="1"/>
            <a:r>
              <a:rPr lang="en-US" dirty="0"/>
              <a:t>Expensive DGPS, image processing or laser systems</a:t>
            </a:r>
          </a:p>
          <a:p>
            <a:pPr lvl="1"/>
            <a:r>
              <a:rPr lang="en-US" dirty="0"/>
              <a:t>By-eye by test pilots</a:t>
            </a:r>
          </a:p>
          <a:p>
            <a:r>
              <a:rPr lang="en-US" dirty="0"/>
              <a:t>Want a cheap module separate from aircraft.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5E9A29B1-F0B5-4763-A586-C245802EFF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56" y="1460782"/>
            <a:ext cx="4481512" cy="2051280"/>
          </a:xfrm>
        </p:spPr>
      </p:pic>
      <p:pic>
        <p:nvPicPr>
          <p:cNvPr id="8" name="Picture 7" descr="A screenshot of text&#10;&#10;Description generated with high confidence">
            <a:extLst>
              <a:ext uri="{FF2B5EF4-FFF2-40B4-BE49-F238E27FC236}">
                <a16:creationId xmlns:a16="http://schemas.microsoft.com/office/drawing/2014/main" id="{55ED871B-A8A8-40E6-847D-82292B98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56" y="4179173"/>
            <a:ext cx="4118653" cy="2000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9992BF-C6F2-4FBD-A2BC-D6A738D99BF5}"/>
              </a:ext>
            </a:extLst>
          </p:cNvPr>
          <p:cNvSpPr txBox="1"/>
          <p:nvPr/>
        </p:nvSpPr>
        <p:spPr>
          <a:xfrm>
            <a:off x="6272256" y="6211216"/>
            <a:ext cx="41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 chart example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64AED-2AE1-47B9-BCDC-24C6E198C8CA}"/>
              </a:ext>
            </a:extLst>
          </p:cNvPr>
          <p:cNvSpPr txBox="1"/>
          <p:nvPr/>
        </p:nvSpPr>
        <p:spPr>
          <a:xfrm>
            <a:off x="6096000" y="3609636"/>
            <a:ext cx="458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Ground roll and TODR definitions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99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FD43-0846-444D-B025-3174D134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2E6D-56E1-4E73-B144-904D13B28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Michaelmas</a:t>
            </a:r>
            <a:r>
              <a:rPr lang="en-US" b="1" dirty="0"/>
              <a:t> – Proof of concept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D7764-BA28-4FC0-BC71-1E30CBAF3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Charactise</a:t>
            </a:r>
            <a:r>
              <a:rPr lang="en-US" dirty="0"/>
              <a:t> GPS and pressure sensor</a:t>
            </a:r>
          </a:p>
          <a:p>
            <a:r>
              <a:rPr lang="en-US" dirty="0"/>
              <a:t>Explore ways to make GPS readings more accurate</a:t>
            </a:r>
          </a:p>
          <a:p>
            <a:r>
              <a:rPr lang="en-US" dirty="0"/>
              <a:t>Decide on method of measuring distance and altitude going forward</a:t>
            </a:r>
          </a:p>
          <a:p>
            <a:r>
              <a:rPr lang="en-US" dirty="0"/>
              <a:t>Choose method of controlling electronics</a:t>
            </a:r>
          </a:p>
          <a:p>
            <a:r>
              <a:rPr lang="en-US" dirty="0"/>
              <a:t>Choose data processing method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A42C3-B4CD-401E-AAA5-0245D085D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/>
          <a:lstStyle/>
          <a:p>
            <a:r>
              <a:rPr lang="en-US" b="1" dirty="0"/>
              <a:t>Lent – Design, Build</a:t>
            </a:r>
            <a:endParaRPr lang="en-GB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71183-0061-4004-AE25-35AB697E2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1331025"/>
          </a:xfrm>
        </p:spPr>
        <p:txBody>
          <a:bodyPr/>
          <a:lstStyle/>
          <a:p>
            <a:r>
              <a:rPr lang="en-US" dirty="0"/>
              <a:t>Design PCB</a:t>
            </a:r>
          </a:p>
          <a:p>
            <a:r>
              <a:rPr lang="en-US" dirty="0"/>
              <a:t>Assembly PCB and module</a:t>
            </a:r>
          </a:p>
          <a:p>
            <a:r>
              <a:rPr lang="en-US" dirty="0"/>
              <a:t>Program microcontroller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BC7A88-5FC4-4753-B9E4-5FA565E8D31B}"/>
              </a:ext>
            </a:extLst>
          </p:cNvPr>
          <p:cNvSpPr/>
          <p:nvPr/>
        </p:nvSpPr>
        <p:spPr>
          <a:xfrm>
            <a:off x="6108192" y="4694845"/>
            <a:ext cx="448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up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5621102-7A71-4CC9-849F-48F8E986D41E}"/>
              </a:ext>
            </a:extLst>
          </p:cNvPr>
          <p:cNvSpPr txBox="1">
            <a:spLocks/>
          </p:cNvSpPr>
          <p:nvPr/>
        </p:nvSpPr>
        <p:spPr>
          <a:xfrm>
            <a:off x="6126480" y="3900950"/>
            <a:ext cx="4480560" cy="731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lang="en-US" sz="20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Easter – Test, Write up</a:t>
            </a:r>
          </a:p>
        </p:txBody>
      </p:sp>
    </p:spTree>
    <p:extLst>
      <p:ext uri="{BB962C8B-B14F-4D97-AF65-F5344CB8AC3E}">
        <p14:creationId xmlns:p14="http://schemas.microsoft.com/office/powerpoint/2010/main" val="100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A326F8-EBF4-459B-A6C1-F57A5358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‘Cheap’ DGPS</a:t>
            </a:r>
            <a:endParaRPr lang="en-GB" dirty="0"/>
          </a:p>
        </p:txBody>
      </p:sp>
      <p:sp>
        <p:nvSpPr>
          <p:cNvPr id="58" name="Content Placeholder 57">
            <a:extLst>
              <a:ext uri="{FF2B5EF4-FFF2-40B4-BE49-F238E27FC236}">
                <a16:creationId xmlns:a16="http://schemas.microsoft.com/office/drawing/2014/main" id="{BCCE9E80-0FD1-413C-9B27-D137AB3848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Errors in readings due to multipath, ionosphere, reflection of signals,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Corrections usually done on signals themselves</a:t>
            </a:r>
          </a:p>
          <a:p>
            <a:r>
              <a:rPr lang="en-US" dirty="0"/>
              <a:t>Blue ‘base’ readings, average is true location</a:t>
            </a:r>
          </a:p>
          <a:p>
            <a:r>
              <a:rPr lang="en-US" dirty="0"/>
              <a:t>Pair each ‘base’ reading to red ‘roaming’ reading</a:t>
            </a:r>
          </a:p>
          <a:p>
            <a:r>
              <a:rPr lang="en-US" dirty="0"/>
              <a:t>Find orange error vector between base reading and average</a:t>
            </a:r>
          </a:p>
          <a:p>
            <a:r>
              <a:rPr lang="en-US" dirty="0"/>
              <a:t>Subtract from red roaming to correct 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C6E140-DA34-4C7E-B65E-39ECB27DFBD2}"/>
              </a:ext>
            </a:extLst>
          </p:cNvPr>
          <p:cNvCxnSpPr/>
          <p:nvPr/>
        </p:nvCxnSpPr>
        <p:spPr>
          <a:xfrm flipV="1">
            <a:off x="6694414" y="2046914"/>
            <a:ext cx="0" cy="3665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BDBCCB-14AE-44CE-8709-73B7B260C4F1}"/>
              </a:ext>
            </a:extLst>
          </p:cNvPr>
          <p:cNvCxnSpPr>
            <a:cxnSpLocks/>
          </p:cNvCxnSpPr>
          <p:nvPr/>
        </p:nvCxnSpPr>
        <p:spPr>
          <a:xfrm>
            <a:off x="6680041" y="5705216"/>
            <a:ext cx="3915254" cy="7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2B3239-2755-4692-A059-5444D5094498}"/>
              </a:ext>
            </a:extLst>
          </p:cNvPr>
          <p:cNvSpPr/>
          <p:nvPr/>
        </p:nvSpPr>
        <p:spPr>
          <a:xfrm>
            <a:off x="7166993" y="3075257"/>
            <a:ext cx="75496" cy="922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AC2431-070A-4D30-91DF-1778ACB378F3}"/>
              </a:ext>
            </a:extLst>
          </p:cNvPr>
          <p:cNvSpPr/>
          <p:nvPr/>
        </p:nvSpPr>
        <p:spPr>
          <a:xfrm>
            <a:off x="7242489" y="3727515"/>
            <a:ext cx="75496" cy="922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4000AA-F73E-45D0-ACB9-0A5C40CB00AE}"/>
              </a:ext>
            </a:extLst>
          </p:cNvPr>
          <p:cNvSpPr/>
          <p:nvPr/>
        </p:nvSpPr>
        <p:spPr>
          <a:xfrm>
            <a:off x="7698304" y="2780719"/>
            <a:ext cx="75496" cy="922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888C74-571B-4ABC-9590-738B4A3BFD7D}"/>
              </a:ext>
            </a:extLst>
          </p:cNvPr>
          <p:cNvSpPr/>
          <p:nvPr/>
        </p:nvSpPr>
        <p:spPr>
          <a:xfrm>
            <a:off x="7882717" y="4003701"/>
            <a:ext cx="75496" cy="922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9CDB19-2D6D-4B66-8881-65CCF54DC343}"/>
              </a:ext>
            </a:extLst>
          </p:cNvPr>
          <p:cNvSpPr/>
          <p:nvPr/>
        </p:nvSpPr>
        <p:spPr>
          <a:xfrm>
            <a:off x="8506437" y="2742964"/>
            <a:ext cx="75496" cy="922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CB7E63-4320-41F8-8DD7-C2382595BC02}"/>
              </a:ext>
            </a:extLst>
          </p:cNvPr>
          <p:cNvSpPr/>
          <p:nvPr/>
        </p:nvSpPr>
        <p:spPr>
          <a:xfrm>
            <a:off x="8320449" y="3819784"/>
            <a:ext cx="75496" cy="922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870E10-EA39-4F43-B485-8ED8751FA9BB}"/>
              </a:ext>
            </a:extLst>
          </p:cNvPr>
          <p:cNvSpPr/>
          <p:nvPr/>
        </p:nvSpPr>
        <p:spPr>
          <a:xfrm>
            <a:off x="7394188" y="4131820"/>
            <a:ext cx="75496" cy="922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A8F0E3-4927-44E3-AAFD-4DAD5973463F}"/>
              </a:ext>
            </a:extLst>
          </p:cNvPr>
          <p:cNvSpPr/>
          <p:nvPr/>
        </p:nvSpPr>
        <p:spPr>
          <a:xfrm>
            <a:off x="8360986" y="3246297"/>
            <a:ext cx="75496" cy="922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4B3866-A295-4360-84E8-421C791D3AD4}"/>
              </a:ext>
            </a:extLst>
          </p:cNvPr>
          <p:cNvSpPr/>
          <p:nvPr/>
        </p:nvSpPr>
        <p:spPr>
          <a:xfrm>
            <a:off x="10150705" y="4224034"/>
            <a:ext cx="75496" cy="92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227445-0100-47AB-A50D-14A55005D5E4}"/>
              </a:ext>
            </a:extLst>
          </p:cNvPr>
          <p:cNvCxnSpPr>
            <a:cxnSpLocks/>
          </p:cNvCxnSpPr>
          <p:nvPr/>
        </p:nvCxnSpPr>
        <p:spPr>
          <a:xfrm>
            <a:off x="7661953" y="3368703"/>
            <a:ext cx="220764" cy="1763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C73221-D582-4C9B-B0F2-4F0350DDD3AA}"/>
              </a:ext>
            </a:extLst>
          </p:cNvPr>
          <p:cNvCxnSpPr>
            <a:cxnSpLocks/>
          </p:cNvCxnSpPr>
          <p:nvPr/>
        </p:nvCxnSpPr>
        <p:spPr>
          <a:xfrm flipH="1">
            <a:off x="7661953" y="3368179"/>
            <a:ext cx="209315" cy="1768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CC1942-343D-473B-99CE-FB8FD4FA95A9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7736052" y="2872988"/>
            <a:ext cx="30558" cy="5836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70C6734-921A-405C-8413-B87865B161E3}"/>
              </a:ext>
            </a:extLst>
          </p:cNvPr>
          <p:cNvCxnSpPr>
            <a:cxnSpLocks/>
          </p:cNvCxnSpPr>
          <p:nvPr/>
        </p:nvCxnSpPr>
        <p:spPr>
          <a:xfrm>
            <a:off x="10188453" y="4315014"/>
            <a:ext cx="30558" cy="5836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197B43-35A0-4431-88C4-28703180E34F}"/>
              </a:ext>
            </a:extLst>
          </p:cNvPr>
          <p:cNvCxnSpPr>
            <a:cxnSpLocks/>
          </p:cNvCxnSpPr>
          <p:nvPr/>
        </p:nvCxnSpPr>
        <p:spPr>
          <a:xfrm>
            <a:off x="10114353" y="4826100"/>
            <a:ext cx="220764" cy="176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B5D7A0-1923-4DD4-A7E1-63C2097CFBC2}"/>
              </a:ext>
            </a:extLst>
          </p:cNvPr>
          <p:cNvCxnSpPr>
            <a:cxnSpLocks/>
          </p:cNvCxnSpPr>
          <p:nvPr/>
        </p:nvCxnSpPr>
        <p:spPr>
          <a:xfrm flipH="1">
            <a:off x="10114353" y="4825576"/>
            <a:ext cx="209315" cy="1768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3A89B8A-2BAF-4FF0-9C2D-6241ED284D00}"/>
              </a:ext>
            </a:extLst>
          </p:cNvPr>
          <p:cNvSpPr txBox="1"/>
          <p:nvPr/>
        </p:nvSpPr>
        <p:spPr>
          <a:xfrm>
            <a:off x="8395945" y="58108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Latitude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2CF0E8-5410-4EEE-9271-440651CD6560}"/>
              </a:ext>
            </a:extLst>
          </p:cNvPr>
          <p:cNvSpPr txBox="1"/>
          <p:nvPr/>
        </p:nvSpPr>
        <p:spPr>
          <a:xfrm rot="16200000">
            <a:off x="5837750" y="361562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Longitude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16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F866-D698-4925-AFA2-2997A7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‘Cheap’ DGPS doesn’t work</a:t>
            </a:r>
            <a:endParaRPr lang="en-GB" dirty="0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29B6575-031C-4289-BACC-B70D24F9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986" y="1954958"/>
            <a:ext cx="7212634" cy="3439871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880FEE-8371-443D-BD26-1EE4D01D2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47184"/>
              </p:ext>
            </p:extLst>
          </p:nvPr>
        </p:nvGraphicFramePr>
        <p:xfrm>
          <a:off x="1098250" y="5498674"/>
          <a:ext cx="9308160" cy="1263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7040">
                  <a:extLst>
                    <a:ext uri="{9D8B030D-6E8A-4147-A177-3AD203B41FA5}">
                      <a16:colId xmlns:a16="http://schemas.microsoft.com/office/drawing/2014/main" val="532663140"/>
                    </a:ext>
                  </a:extLst>
                </a:gridCol>
                <a:gridCol w="2327040">
                  <a:extLst>
                    <a:ext uri="{9D8B030D-6E8A-4147-A177-3AD203B41FA5}">
                      <a16:colId xmlns:a16="http://schemas.microsoft.com/office/drawing/2014/main" val="1488966391"/>
                    </a:ext>
                  </a:extLst>
                </a:gridCol>
                <a:gridCol w="2327040">
                  <a:extLst>
                    <a:ext uri="{9D8B030D-6E8A-4147-A177-3AD203B41FA5}">
                      <a16:colId xmlns:a16="http://schemas.microsoft.com/office/drawing/2014/main" val="4106073942"/>
                    </a:ext>
                  </a:extLst>
                </a:gridCol>
                <a:gridCol w="2327040">
                  <a:extLst>
                    <a:ext uri="{9D8B030D-6E8A-4147-A177-3AD203B41FA5}">
                      <a16:colId xmlns:a16="http://schemas.microsoft.com/office/drawing/2014/main" val="2305031246"/>
                    </a:ext>
                  </a:extLst>
                </a:gridCol>
              </a:tblGrid>
              <a:tr h="627432">
                <a:tc>
                  <a:txBody>
                    <a:bodyPr/>
                    <a:lstStyle/>
                    <a:p>
                      <a:r>
                        <a:rPr lang="en-US" sz="1400" dirty="0"/>
                        <a:t>‘100m Test’</a:t>
                      </a:r>
                    </a:p>
                    <a:p>
                      <a:r>
                        <a:rPr lang="en-US" sz="1400" dirty="0"/>
                        <a:t>True distance = 91.44m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Distance Delta (m)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MSE (m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/>
                        <a:t>σ</a:t>
                      </a:r>
                      <a:r>
                        <a:rPr lang="en-US" sz="1400" dirty="0"/>
                        <a:t> (m)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744926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r>
                        <a:rPr lang="en-US" sz="1400" dirty="0"/>
                        <a:t>Uncorrected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1.3602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0.0632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0.2507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20866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r>
                        <a:rPr lang="en-US" sz="1400" dirty="0"/>
                        <a:t>Corrected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1.3602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0.2246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0.4734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9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0CD2-AF10-4E64-890F-2E7D8DDA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Results: The Module</a:t>
            </a:r>
            <a:endParaRPr lang="en-GB" dirty="0"/>
          </a:p>
        </p:txBody>
      </p:sp>
      <p:cxnSp>
        <p:nvCxnSpPr>
          <p:cNvPr id="5" name="AutoShape 8">
            <a:extLst>
              <a:ext uri="{FF2B5EF4-FFF2-40B4-BE49-F238E27FC236}">
                <a16:creationId xmlns:a16="http://schemas.microsoft.com/office/drawing/2014/main" id="{5C44FC5F-849B-4059-B7E7-BBBE327E5E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23901" y="4670642"/>
            <a:ext cx="0" cy="61773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B6EAFEF-E7B5-4164-B5F1-E884DDEEE210}"/>
              </a:ext>
            </a:extLst>
          </p:cNvPr>
          <p:cNvSpPr txBox="1">
            <a:spLocks/>
          </p:cNvSpPr>
          <p:nvPr/>
        </p:nvSpPr>
        <p:spPr>
          <a:xfrm>
            <a:off x="1949452" y="6367522"/>
            <a:ext cx="2886837" cy="43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Final Module</a:t>
            </a:r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5619AB0-EE94-4812-B768-778758A8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817" y="3001369"/>
            <a:ext cx="711966" cy="666362"/>
          </a:xfrm>
          <a:prstGeom prst="rect">
            <a:avLst/>
          </a:prstGeom>
          <a:solidFill>
            <a:srgbClr val="9DC3E6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GPS Module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CCFF282-013A-4EC8-93D4-450407F4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327" y="3962904"/>
            <a:ext cx="711966" cy="666363"/>
          </a:xfrm>
          <a:prstGeom prst="rect">
            <a:avLst/>
          </a:prstGeom>
          <a:solidFill>
            <a:srgbClr val="9DC3E6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Pressure Sensor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031F7AF-BEE0-4F47-92C5-4ECAF9460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164" y="2975292"/>
            <a:ext cx="1561477" cy="1695350"/>
          </a:xfrm>
          <a:prstGeom prst="rect">
            <a:avLst/>
          </a:prstGeom>
          <a:solidFill>
            <a:srgbClr val="9DC3E6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Microcontroller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8D5B98C-9368-4070-9D90-8228CC164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531" y="5287862"/>
            <a:ext cx="846739" cy="666362"/>
          </a:xfrm>
          <a:prstGeom prst="rect">
            <a:avLst/>
          </a:prstGeom>
          <a:solidFill>
            <a:srgbClr val="9DC3E6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SD Card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AutoShape 6">
            <a:extLst>
              <a:ext uri="{FF2B5EF4-FFF2-40B4-BE49-F238E27FC236}">
                <a16:creationId xmlns:a16="http://schemas.microsoft.com/office/drawing/2014/main" id="{FE549A96-EC82-4D93-9559-5ABB2A37CA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3293" y="3334550"/>
            <a:ext cx="749871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" name="AutoShape 7">
            <a:extLst>
              <a:ext uri="{FF2B5EF4-FFF2-40B4-BE49-F238E27FC236}">
                <a16:creationId xmlns:a16="http://schemas.microsoft.com/office/drawing/2014/main" id="{49A486A2-AEA6-49D8-89C2-14273479C3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3293" y="4328019"/>
            <a:ext cx="749871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13" name="Text Box 9">
            <a:extLst>
              <a:ext uri="{FF2B5EF4-FFF2-40B4-BE49-F238E27FC236}">
                <a16:creationId xmlns:a16="http://schemas.microsoft.com/office/drawing/2014/main" id="{44F5D217-E7CA-4B94-A1A0-DBB4F693B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365" y="3020675"/>
            <a:ext cx="614932" cy="21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UART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5EB3E194-137A-4870-9955-6E61D3787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391" y="4034758"/>
            <a:ext cx="614932" cy="21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I2C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5259C21B-6FB3-4FAD-B237-B6F7DEC3D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7992" y="4822633"/>
            <a:ext cx="614932" cy="21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SPI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AutoShape 6">
            <a:extLst>
              <a:ext uri="{FF2B5EF4-FFF2-40B4-BE49-F238E27FC236}">
                <a16:creationId xmlns:a16="http://schemas.microsoft.com/office/drawing/2014/main" id="{A354B88E-71D0-4A50-8F4A-A87EB7CA99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704641" y="4328019"/>
            <a:ext cx="53790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CED8CB55-6D95-43EC-9869-72E82F48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546" y="4004279"/>
            <a:ext cx="711966" cy="666363"/>
          </a:xfrm>
          <a:prstGeom prst="rect">
            <a:avLst/>
          </a:prstGeom>
          <a:solidFill>
            <a:srgbClr val="9DC3E6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Switch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B13C-37B9-4D22-B3BD-03C6AE7802AB}"/>
              </a:ext>
            </a:extLst>
          </p:cNvPr>
          <p:cNvSpPr/>
          <p:nvPr/>
        </p:nvSpPr>
        <p:spPr>
          <a:xfrm>
            <a:off x="6694318" y="2018875"/>
            <a:ext cx="662652" cy="647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</a:t>
            </a:r>
            <a:endParaRPr lang="en-GB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4B2917-B63F-431A-9354-C3016F5EFA24}"/>
              </a:ext>
            </a:extLst>
          </p:cNvPr>
          <p:cNvSpPr/>
          <p:nvPr/>
        </p:nvSpPr>
        <p:spPr>
          <a:xfrm>
            <a:off x="7870489" y="2018875"/>
            <a:ext cx="662652" cy="6477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</a:t>
            </a:r>
            <a:endParaRPr lang="en-GB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38C518-693E-4B5E-84CB-1C39A915BEA0}"/>
              </a:ext>
            </a:extLst>
          </p:cNvPr>
          <p:cNvSpPr/>
          <p:nvPr/>
        </p:nvSpPr>
        <p:spPr>
          <a:xfrm>
            <a:off x="9046660" y="2018875"/>
            <a:ext cx="662652" cy="647700"/>
          </a:xfrm>
          <a:prstGeom prst="ellipse">
            <a:avLst/>
          </a:prstGeom>
          <a:solidFill>
            <a:srgbClr val="2CA02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</a:t>
            </a:r>
            <a:endParaRPr lang="en-GB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AutoShape 6">
            <a:extLst>
              <a:ext uri="{FF2B5EF4-FFF2-40B4-BE49-F238E27FC236}">
                <a16:creationId xmlns:a16="http://schemas.microsoft.com/office/drawing/2014/main" id="{4D85E434-96D5-45BC-B2DD-6BDD3F9C1A98}"/>
              </a:ext>
            </a:extLst>
          </p:cNvPr>
          <p:cNvCxnSpPr>
            <a:cxnSpLocks noChangeShapeType="1"/>
            <a:stCxn id="20" idx="4"/>
          </p:cNvCxnSpPr>
          <p:nvPr/>
        </p:nvCxnSpPr>
        <p:spPr bwMode="auto">
          <a:xfrm>
            <a:off x="9377986" y="2666575"/>
            <a:ext cx="0" cy="30871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5" name="AutoShape 6">
            <a:extLst>
              <a:ext uri="{FF2B5EF4-FFF2-40B4-BE49-F238E27FC236}">
                <a16:creationId xmlns:a16="http://schemas.microsoft.com/office/drawing/2014/main" id="{0EC31656-167A-4827-B7D4-A5BD81F273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01815" y="2666574"/>
            <a:ext cx="0" cy="30871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6" name="AutoShape 6">
            <a:extLst>
              <a:ext uri="{FF2B5EF4-FFF2-40B4-BE49-F238E27FC236}">
                <a16:creationId xmlns:a16="http://schemas.microsoft.com/office/drawing/2014/main" id="{3BD9DC92-D0BC-441B-A73D-BC1EF3AFD590}"/>
              </a:ext>
            </a:extLst>
          </p:cNvPr>
          <p:cNvCxnSpPr>
            <a:cxnSpLocks noChangeShapeType="1"/>
            <a:stCxn id="18" idx="4"/>
          </p:cNvCxnSpPr>
          <p:nvPr/>
        </p:nvCxnSpPr>
        <p:spPr bwMode="auto">
          <a:xfrm flipH="1">
            <a:off x="7021800" y="2666575"/>
            <a:ext cx="3844" cy="33479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pic>
        <p:nvPicPr>
          <p:cNvPr id="29" name="Content Placeholder 4" descr="A picture containing wall, indoor&#10;&#10;Description generated with very high confidence">
            <a:extLst>
              <a:ext uri="{FF2B5EF4-FFF2-40B4-BE49-F238E27FC236}">
                <a16:creationId xmlns:a16="http://schemas.microsoft.com/office/drawing/2014/main" id="{124A8740-13B9-4DAA-AF02-BD26698BD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635" y="1989874"/>
            <a:ext cx="3220748" cy="4295881"/>
          </a:xfrm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36936EA-7D7B-4CBC-BE9E-8C62FF899234}"/>
              </a:ext>
            </a:extLst>
          </p:cNvPr>
          <p:cNvSpPr txBox="1">
            <a:spLocks/>
          </p:cNvSpPr>
          <p:nvPr/>
        </p:nvSpPr>
        <p:spPr>
          <a:xfrm>
            <a:off x="6665817" y="6357997"/>
            <a:ext cx="4288695" cy="43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Block diagram of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6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8CC5-56A3-43CE-82B0-B7A16EEC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Calculating TODR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4BBD-496C-4B42-A249-D84DBA10A5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The run data of distance vs height is plotted.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Assuming a linear rate of climb, the line of best fit for the climbing phase is calculated.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This line is extended for the entire run (orange line).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average height for the runway is plotted and extended for the length of the whole run (green line).</a:t>
            </a:r>
          </a:p>
        </p:txBody>
      </p:sp>
      <p:pic>
        <p:nvPicPr>
          <p:cNvPr id="6" name="Content Placeholder 5" descr="A picture containing sitting, indoor&#10;&#10;Description generated with high confidence">
            <a:extLst>
              <a:ext uri="{FF2B5EF4-FFF2-40B4-BE49-F238E27FC236}">
                <a16:creationId xmlns:a16="http://schemas.microsoft.com/office/drawing/2014/main" id="{50F196A0-6EE9-4EBC-AE41-CBF3A3D955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8192" y="3858568"/>
            <a:ext cx="4481512" cy="2321569"/>
          </a:xfrm>
        </p:spPr>
      </p:pic>
      <p:pic>
        <p:nvPicPr>
          <p:cNvPr id="7" name="Picture 6" descr="A small plane sitting on a runway&#10;&#10;Description generated with very high confidence">
            <a:extLst>
              <a:ext uri="{FF2B5EF4-FFF2-40B4-BE49-F238E27FC236}">
                <a16:creationId xmlns:a16="http://schemas.microsoft.com/office/drawing/2014/main" id="{312BF1D9-47ED-42A5-BE68-8A31C9CE8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20" y="1691322"/>
            <a:ext cx="2542030" cy="190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3491-8AD6-4C27-B453-56771690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TODR and Ground Roll</a:t>
            </a:r>
            <a:endParaRPr lang="en-GB" dirty="0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18CDFEB-9093-4EFA-8445-2B9FB3C99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27" t="9316" r="9155" b="2945"/>
          <a:stretch/>
        </p:blipFill>
        <p:spPr>
          <a:xfrm>
            <a:off x="1261871" y="1784480"/>
            <a:ext cx="8548879" cy="454369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333A1C-7B20-4285-A0D5-A51F30FE6B18}"/>
              </a:ext>
            </a:extLst>
          </p:cNvPr>
          <p:cNvSpPr/>
          <p:nvPr/>
        </p:nvSpPr>
        <p:spPr>
          <a:xfrm>
            <a:off x="1261871" y="6294878"/>
            <a:ext cx="2476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Ground Roll: 101.91m</a:t>
            </a:r>
            <a:endParaRPr lang="en-GB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161DC-11F1-49D9-B6B9-85351C9AE367}"/>
              </a:ext>
            </a:extLst>
          </p:cNvPr>
          <p:cNvSpPr/>
          <p:nvPr/>
        </p:nvSpPr>
        <p:spPr>
          <a:xfrm>
            <a:off x="4431654" y="6294878"/>
            <a:ext cx="1988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TODR : 164.58 m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C1C4DB-449A-494F-99CD-F7A1D557799A}"/>
              </a:ext>
            </a:extLst>
          </p:cNvPr>
          <p:cNvSpPr/>
          <p:nvPr/>
        </p:nvSpPr>
        <p:spPr>
          <a:xfrm>
            <a:off x="2079593" y="4359930"/>
            <a:ext cx="301657" cy="3864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0945C8-C9B4-4968-8858-06A64EA766F4}"/>
              </a:ext>
            </a:extLst>
          </p:cNvPr>
          <p:cNvGrpSpPr/>
          <p:nvPr/>
        </p:nvGrpSpPr>
        <p:grpSpPr>
          <a:xfrm>
            <a:off x="2337073" y="3626270"/>
            <a:ext cx="2062304" cy="790261"/>
            <a:chOff x="2337073" y="3626270"/>
            <a:chExt cx="2062304" cy="79026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120E86-C586-4DCE-95BB-4D15A1447A56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2337073" y="3965860"/>
              <a:ext cx="861899" cy="450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A976D9-ADB3-4F38-9DA8-A7A485B0E567}"/>
                </a:ext>
              </a:extLst>
            </p:cNvPr>
            <p:cNvSpPr txBox="1"/>
            <p:nvPr/>
          </p:nvSpPr>
          <p:spPr>
            <a:xfrm>
              <a:off x="3076579" y="3626270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3.2m jump</a:t>
              </a:r>
              <a:endParaRPr lang="en-GB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174AE0A-632F-4BC7-85C6-0A6FC9540C60}"/>
              </a:ext>
            </a:extLst>
          </p:cNvPr>
          <p:cNvSpPr/>
          <p:nvPr/>
        </p:nvSpPr>
        <p:spPr>
          <a:xfrm>
            <a:off x="7260579" y="632529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Handbook value : 195 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79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A595-3968-4757-998D-8D8C9CE6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Effect of propeller wash</a:t>
            </a:r>
            <a:endParaRPr lang="en-GB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8FB0B6-7817-4935-BEC3-FEEBB9F50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5" t="6030" r="8512" b="-73"/>
          <a:stretch/>
        </p:blipFill>
        <p:spPr>
          <a:xfrm>
            <a:off x="4149155" y="1649822"/>
            <a:ext cx="6780973" cy="358892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8A9101-95F1-4CF1-87E9-5AAC2DE7EFAE}"/>
                  </a:ext>
                </a:extLst>
              </p:cNvPr>
              <p:cNvSpPr txBox="1"/>
              <p:nvPr/>
            </p:nvSpPr>
            <p:spPr>
              <a:xfrm>
                <a:off x="1261872" y="5213172"/>
                <a:ext cx="2670475" cy="127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8A9101-95F1-4CF1-87E9-5AAC2DE7E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5213172"/>
                <a:ext cx="2670475" cy="1279068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969125-D124-4ECC-85E9-5DEC0B1C3EBA}"/>
                  </a:ext>
                </a:extLst>
              </p:cNvPr>
              <p:cNvSpPr txBox="1"/>
              <p:nvPr/>
            </p:nvSpPr>
            <p:spPr>
              <a:xfrm>
                <a:off x="5444587" y="5580695"/>
                <a:ext cx="4916667" cy="942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−1.644 ∗9.81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=−0.00875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∴ 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=2.89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±0.8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969125-D124-4ECC-85E9-5DEC0B1C3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587" y="5580695"/>
                <a:ext cx="4916667" cy="942117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8026D21-1FD6-4E06-8F6C-8C75358DC6FC}"/>
              </a:ext>
            </a:extLst>
          </p:cNvPr>
          <p:cNvSpPr txBox="1">
            <a:spLocks/>
          </p:cNvSpPr>
          <p:nvPr/>
        </p:nvSpPr>
        <p:spPr>
          <a:xfrm>
            <a:off x="1261872" y="1828801"/>
            <a:ext cx="2767203" cy="306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Propeller speed increased as take-off starts</a:t>
            </a:r>
          </a:p>
          <a:p>
            <a:r>
              <a:rPr lang="en-US" dirty="0"/>
              <a:t>Increased airspeed through propeller means lower pressure</a:t>
            </a:r>
          </a:p>
          <a:p>
            <a:r>
              <a:rPr lang="en-US" dirty="0"/>
              <a:t>Causes an apparent jump in height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11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4861</TotalTime>
  <Words>477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Schoolbook</vt:lpstr>
      <vt:lpstr>Wingdings 2</vt:lpstr>
      <vt:lpstr>View</vt:lpstr>
      <vt:lpstr>Aircraft Performance Logger</vt:lpstr>
      <vt:lpstr>Problem definition </vt:lpstr>
      <vt:lpstr>Project Plan</vt:lpstr>
      <vt:lpstr>‘Cheap’ DGPS</vt:lpstr>
      <vt:lpstr>Results: ‘Cheap’ DGPS doesn’t work</vt:lpstr>
      <vt:lpstr>Results: The Module</vt:lpstr>
      <vt:lpstr>Results: Calculating TODR</vt:lpstr>
      <vt:lpstr>Results: TODR and Ground Roll</vt:lpstr>
      <vt:lpstr>Results: Effect of propeller wash</vt:lpstr>
      <vt:lpstr>Conclusions</vt:lpstr>
      <vt:lpstr>Aircraft Performance Logger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Data Logger</dc:title>
  <dc:creator>Bailey Brookes</dc:creator>
  <cp:lastModifiedBy>Bailey Brookes</cp:lastModifiedBy>
  <cp:revision>47</cp:revision>
  <dcterms:created xsi:type="dcterms:W3CDTF">2018-11-13T14:01:26Z</dcterms:created>
  <dcterms:modified xsi:type="dcterms:W3CDTF">2019-05-31T09:27:09Z</dcterms:modified>
</cp:coreProperties>
</file>