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Fred Bailey</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200" dirty="0"/>
              <a:t>The </a:t>
            </a:r>
            <a:r>
              <a:rPr lang="en-US" sz="2200" dirty="0" err="1"/>
              <a:t>devSecOps</a:t>
            </a:r>
            <a:r>
              <a:rPr lang="en-US" sz="2200" dirty="0"/>
              <a:t> pipeline is the process that has been established to best suit developing software efficiently. It explains what each print should contain, allowing for efficient development while implementing best industry practices.</a:t>
            </a:r>
            <a:endParaRPr sz="22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Most decisions have a risk vs benefits analysis but DID is a rare exception to this issue. This is because developing defense and security through the development process is only positive. It makes sit so you don’t have to return to rewrite code to be secure, better testing, and a standard approach to development.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The gaps in the current security policy are the time needed, approaches to security and understanding of why implementing these security protocols is not possible.t Better education on what makes a good security standard around the company as well as the reason behind them will benefit the development cycle and end product immensely. </a:t>
            </a: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main standard that should be adopted is the concept of DID. This is what is needed for security to become an integrated portion of the development process. From there we can explain what protocols are needed for what practical projects.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hlinkClick r:id="rId4"/>
              </a:rPr>
              <a:t>SEI CERT C++ Coding Standard - SEI CERT C++ Coding Standard - Confluence (cmu.edu)</a:t>
            </a:r>
            <a:endParaRPr lang="en-US" dirty="0"/>
          </a:p>
          <a:p>
            <a:pPr marL="228600" lvl="0" indent="-228600" algn="l" rtl="0">
              <a:lnSpc>
                <a:spcPct val="90000"/>
              </a:lnSpc>
              <a:spcBef>
                <a:spcPts val="0"/>
              </a:spcBef>
              <a:spcAft>
                <a:spcPts val="0"/>
              </a:spcAft>
              <a:buClr>
                <a:schemeClr val="lt1"/>
              </a:buClr>
              <a:buSzPts val="2200"/>
              <a:buChar char="•"/>
            </a:pPr>
            <a:endParaRPr lang="en-US"/>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	By utilizing several third-party security programs along with internal 	testing we can mitigate possible security breaches.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95600" y="3162688"/>
            <a:ext cx="6212332" cy="342706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[Populate the Threats Matrix table and provide explanations to summarize of all of your security risks.]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 </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Do not define a C-style variadic function</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Validate Input Data</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Do not attempt to create a std::string from a null pointer</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Do not alternately input and output from a file stream without an intervening position call</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Do not access freed memory</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Use a static assertion to test the value of the constant expression</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Exception objects mist ne no throw copy constructible</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Ensure that unsigned integer operators do not wrap</a:t>
            </a: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Arguments to character-handline functions must be representable as an unsigned char</a:t>
            </a: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dirty="0">
                <a:effectLst/>
                <a:latin typeface="Calibri" panose="020F0502020204030204" pitchFamily="34" charset="0"/>
                <a:ea typeface="Calibri" panose="020F0502020204030204" pitchFamily="34" charset="0"/>
              </a:rPr>
              <a:t>Only free memory allocated dynamically</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dirty="0"/>
              <a:t>Encryption at rest means </a:t>
            </a:r>
            <a:r>
              <a:rPr lang="en-US" dirty="0">
                <a:effectLst/>
                <a:latin typeface="Calibri" panose="020F0502020204030204" pitchFamily="34" charset="0"/>
                <a:ea typeface="Calibri" panose="020F0502020204030204" pitchFamily="34" charset="0"/>
              </a:rPr>
              <a:t>This means when the program is idle it isn’t taking up resources or still has access to outside data that could lead to vulnerabilities. If it isn’t being used it should have close access to anything outside itself. </a:t>
            </a:r>
          </a:p>
          <a:p>
            <a:pPr marL="0" lvl="0" indent="0" algn="l" rtl="0">
              <a:lnSpc>
                <a:spcPct val="90000"/>
              </a:lnSpc>
              <a:spcBef>
                <a:spcPts val="1000"/>
              </a:spcBef>
              <a:spcAft>
                <a:spcPts val="0"/>
              </a:spcAft>
              <a:buClr>
                <a:schemeClr val="lt1"/>
              </a:buClr>
              <a:buSzPts val="1600"/>
              <a:buNone/>
            </a:pPr>
            <a:r>
              <a:rPr lang="en-US" dirty="0">
                <a:effectLst/>
                <a:latin typeface="Calibri" panose="020F0502020204030204" pitchFamily="34" charset="0"/>
                <a:ea typeface="Calibri" panose="020F0502020204030204" pitchFamily="34" charset="0"/>
              </a:rPr>
              <a:t>Encryption in flight is data encrypted with a cipher or some other form of data manipulation that prevents catching the data. There should also be measures for the system that is expecting the data that they are checking that the data they received was the correct data and not a Trojan horse</a:t>
            </a:r>
            <a:endParaRPr lang="en-US" dirty="0">
              <a:ea typeface="Calibri" panose="020F0502020204030204" pitchFamily="34" charset="0"/>
            </a:endParaRPr>
          </a:p>
          <a:p>
            <a:pPr marL="0" lvl="0" indent="0" algn="l" rtl="0">
              <a:lnSpc>
                <a:spcPct val="90000"/>
              </a:lnSpc>
              <a:spcBef>
                <a:spcPts val="1000"/>
              </a:spcBef>
              <a:spcAft>
                <a:spcPts val="0"/>
              </a:spcAft>
              <a:buClr>
                <a:schemeClr val="lt1"/>
              </a:buClr>
              <a:buSzPts val="1600"/>
              <a:buNone/>
            </a:pPr>
            <a:r>
              <a:rPr lang="en-US" dirty="0">
                <a:effectLst/>
                <a:latin typeface="Calibri" panose="020F0502020204030204" pitchFamily="34" charset="0"/>
                <a:ea typeface="Calibri" panose="020F0502020204030204" pitchFamily="34" charset="0"/>
              </a:rPr>
              <a:t>Encryption </a:t>
            </a:r>
            <a:r>
              <a:rPr lang="en-US" dirty="0">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use the program needs to make sure that it is consistently checking the data it is taking, and pushing out, and what parts of memory it is accessing aren’t vital that then are passed as commands to prevent SQL injections.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a:t>
            </a:r>
            <a:r>
              <a:rPr lang="en-US" dirty="0">
                <a:effectLst/>
                <a:latin typeface="Calibri" panose="020F0502020204030204" pitchFamily="34" charset="0"/>
                <a:ea typeface="Calibri" panose="020F0502020204030204" pitchFamily="34" charset="0"/>
              </a:rPr>
              <a:t>is the process of confirming that the actions being taken have the authority to do that action. This applies because it uses the principle of layered access so that not everything has access to each portion of a system.</a:t>
            </a:r>
          </a:p>
          <a:p>
            <a:pPr marL="228600" lvl="0" indent="-228600" algn="l" rtl="0">
              <a:lnSpc>
                <a:spcPct val="90000"/>
              </a:lnSpc>
              <a:spcBef>
                <a:spcPts val="0"/>
              </a:spcBef>
              <a:spcAft>
                <a:spcPts val="0"/>
              </a:spcAft>
              <a:buClr>
                <a:schemeClr val="lt1"/>
              </a:buClr>
              <a:buSzPts val="2400"/>
              <a:buChar char="•"/>
            </a:pP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dirty="0">
                <a:latin typeface="Calibri" panose="020F0502020204030204" pitchFamily="34" charset="0"/>
                <a:ea typeface="Calibri" panose="020F0502020204030204" pitchFamily="34" charset="0"/>
              </a:rPr>
              <a:t>Authorization </a:t>
            </a:r>
            <a:r>
              <a:rPr lang="en-US" dirty="0">
                <a:effectLst/>
                <a:latin typeface="Calibri" panose="020F0502020204030204" pitchFamily="34" charset="0"/>
                <a:ea typeface="Calibri" panose="020F0502020204030204" pitchFamily="34" charset="0"/>
              </a:rPr>
              <a:t>allows for confirmation that the thing trying to ace information has clearance to get that information. This is important because it adds a layer of security to the data a system has.</a:t>
            </a:r>
          </a:p>
          <a:p>
            <a:pPr marL="228600" lvl="0" indent="-228600" algn="l" rtl="0">
              <a:lnSpc>
                <a:spcPct val="90000"/>
              </a:lnSpc>
              <a:spcBef>
                <a:spcPts val="0"/>
              </a:spcBef>
              <a:spcAft>
                <a:spcPts val="0"/>
              </a:spcAft>
              <a:buClr>
                <a:schemeClr val="lt1"/>
              </a:buClr>
              <a:buSzPts val="2400"/>
              <a:buChar char="•"/>
            </a:pPr>
            <a:endParaRPr lang="en-US"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dirty="0">
                <a:latin typeface="Calibri" panose="020F0502020204030204" pitchFamily="34" charset="0"/>
                <a:ea typeface="Calibri" panose="020F0502020204030204" pitchFamily="34" charset="0"/>
              </a:rPr>
              <a:t> Accounting </a:t>
            </a:r>
            <a:r>
              <a:rPr lang="en-US" dirty="0">
                <a:effectLst/>
                <a:latin typeface="Calibri" panose="020F0502020204030204" pitchFamily="34" charset="0"/>
                <a:ea typeface="Calibri" panose="020F0502020204030204" pitchFamily="34" charset="0"/>
              </a:rPr>
              <a:t>is keeping count of the data and how it is manipulated. It is important so that you have an accurate count and tracking of data changes.</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Testing that an empty collection is empty and not a data vulnerability.</a:t>
            </a:r>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5D56CB5-2FBE-37A3-AA4C-6E4C8D394D64}"/>
              </a:ext>
            </a:extLst>
          </p:cNvPr>
          <p:cNvPicPr>
            <a:picLocks noChangeAspect="1"/>
          </p:cNvPicPr>
          <p:nvPr/>
        </p:nvPicPr>
        <p:blipFill>
          <a:blip r:embed="rId5"/>
          <a:stretch>
            <a:fillRect/>
          </a:stretch>
        </p:blipFill>
        <p:spPr>
          <a:xfrm>
            <a:off x="685800" y="2752630"/>
            <a:ext cx="7182852" cy="135273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TotalTime>
  <Words>705</Words>
  <Application>Microsoft Office PowerPoint</Application>
  <PresentationFormat>Widescreen</PresentationFormat>
  <Paragraphs>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fred bailey</cp:lastModifiedBy>
  <cp:revision>6</cp:revision>
  <dcterms:created xsi:type="dcterms:W3CDTF">2020-08-19T17:59:24Z</dcterms:created>
  <dcterms:modified xsi:type="dcterms:W3CDTF">2024-04-20T14:35:14Z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