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</p:sldMasterIdLst>
  <p:notesMasterIdLst>
    <p:notesMasterId r:id="rId28"/>
  </p:notesMasterIdLst>
  <p:handoutMasterIdLst>
    <p:handoutMasterId r:id="rId29"/>
  </p:handoutMasterIdLst>
  <p:sldIdLst>
    <p:sldId id="331" r:id="rId2"/>
    <p:sldId id="330" r:id="rId3"/>
    <p:sldId id="332" r:id="rId4"/>
    <p:sldId id="437" r:id="rId5"/>
    <p:sldId id="336" r:id="rId6"/>
    <p:sldId id="339" r:id="rId7"/>
    <p:sldId id="438" r:id="rId8"/>
    <p:sldId id="439" r:id="rId9"/>
    <p:sldId id="434" r:id="rId10"/>
    <p:sldId id="432" r:id="rId11"/>
    <p:sldId id="337" r:id="rId12"/>
    <p:sldId id="421" r:id="rId13"/>
    <p:sldId id="420" r:id="rId14"/>
    <p:sldId id="428" r:id="rId15"/>
    <p:sldId id="429" r:id="rId16"/>
    <p:sldId id="423" r:id="rId17"/>
    <p:sldId id="430" r:id="rId18"/>
    <p:sldId id="422" r:id="rId19"/>
    <p:sldId id="424" r:id="rId20"/>
    <p:sldId id="425" r:id="rId21"/>
    <p:sldId id="436" r:id="rId22"/>
    <p:sldId id="435" r:id="rId23"/>
    <p:sldId id="426" r:id="rId24"/>
    <p:sldId id="427" r:id="rId25"/>
    <p:sldId id="333" r:id="rId26"/>
    <p:sldId id="419" r:id="rId27"/>
  </p:sldIdLst>
  <p:sldSz cx="9144000" cy="6858000" type="screen4x3"/>
  <p:notesSz cx="6858000" cy="9144000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3316" autoAdjust="0"/>
  </p:normalViewPr>
  <p:slideViewPr>
    <p:cSldViewPr>
      <p:cViewPr varScale="1">
        <p:scale>
          <a:sx n="57" d="100"/>
          <a:sy n="57" d="100"/>
        </p:scale>
        <p:origin x="1488" y="4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6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0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518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WUNTRACED: SIGSTP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SIGCTUE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85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09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BDB00ED0-7E5C-450F-B21B-7FF24D0ECE77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55523252-0CBB-49F0-9458-132D61CFC7A4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4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ICS-LAB7 </a:t>
            </a:r>
            <a:r>
              <a:rPr lang="en-US" altLang="zh-CN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fld id="{61531F47-DDC1-4518-9A2D-FF5793C0EA4A}" type="datetime2">
              <a:rPr lang="zh-CN" altLang="en-US" sz="2800" smtClean="0"/>
              <a:t>2021年5月30日</a:t>
            </a:fld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EC5A3-1D58-4253-9F94-469A2B9E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jobs </a:t>
            </a:r>
            <a:r>
              <a:rPr lang="zh-CN" altLang="en-US" dirty="0"/>
              <a:t>显示当前暂停的进程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个任务在后台运行</a:t>
            </a:r>
            <a:r>
              <a:rPr lang="en-US" altLang="zh-CN" dirty="0"/>
              <a:t>(%</a:t>
            </a:r>
            <a:r>
              <a:rPr lang="zh-CN" altLang="en-US" dirty="0"/>
              <a:t>前有空格</a:t>
            </a:r>
            <a:r>
              <a:rPr lang="en-US" altLang="zh-CN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个任务在前台运行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en-US" altLang="zh-CN" dirty="0" err="1"/>
              <a:t>fg</a:t>
            </a:r>
            <a:r>
              <a:rPr lang="en-US" altLang="zh-CN" dirty="0"/>
              <a:t>  </a:t>
            </a:r>
            <a:r>
              <a:rPr lang="zh-CN" altLang="en-US" dirty="0"/>
              <a:t>不带</a:t>
            </a:r>
            <a:r>
              <a:rPr lang="en-US" altLang="zh-CN" dirty="0"/>
              <a:t>%n</a:t>
            </a:r>
            <a:r>
              <a:rPr lang="zh-CN" altLang="en-US" dirty="0"/>
              <a:t> 表示对最后一个进程操作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ctrl+c</a:t>
            </a:r>
            <a:r>
              <a:rPr lang="en-US" altLang="zh-CN" dirty="0"/>
              <a:t>:</a:t>
            </a:r>
            <a:r>
              <a:rPr lang="zh-CN" altLang="en-US" dirty="0"/>
              <a:t> 终止前台作业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ctrl+z</a:t>
            </a:r>
            <a:r>
              <a:rPr lang="en-US" altLang="zh-CN" dirty="0"/>
              <a:t>: </a:t>
            </a:r>
            <a:r>
              <a:rPr lang="zh-CN" altLang="en-US" dirty="0"/>
              <a:t>停止前台作业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随后可用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zh-CN" altLang="en-US" b="1" dirty="0">
                <a:solidFill>
                  <a:srgbClr val="0000FF"/>
                </a:solidFill>
              </a:rPr>
              <a:t>恢复后台运行，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恢复前台运行。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834E840-B5AD-4FF4-95BB-66D3F3C0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53328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spcAft>
                <a:spcPts val="600"/>
              </a:spcAft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FF"/>
                </a:solidFill>
              </a:rPr>
              <a:t>quit,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和 </a:t>
            </a:r>
            <a:r>
              <a:rPr lang="en-US" altLang="zh-CN" b="1" dirty="0">
                <a:solidFill>
                  <a:srgbClr val="0000FF"/>
                </a:solidFill>
              </a:rPr>
              <a:t>jobs</a:t>
            </a:r>
            <a:r>
              <a:rPr lang="en-US" altLang="zh-CN" dirty="0"/>
              <a:t>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运 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83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3E9897-B016-4D4C-B1B0-EC7D1EC1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的提示符：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tsh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用户输入的命令行应该包括一个名字、</a:t>
            </a:r>
            <a:r>
              <a:rPr lang="en-US" altLang="zh-CN" b="0" dirty="0"/>
              <a:t>0</a:t>
            </a:r>
            <a:r>
              <a:rPr lang="zh-CN" altLang="en-US" b="0" dirty="0"/>
              <a:t>或多个参数，并用一个或多个空格分隔。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如果名字是内置命令，</a:t>
            </a:r>
            <a:r>
              <a:rPr lang="en-US" altLang="zh-CN" b="0" dirty="0" err="1"/>
              <a:t>tsh</a:t>
            </a:r>
            <a:r>
              <a:rPr lang="zh-CN" altLang="en-US" b="0" dirty="0"/>
              <a:t>立即处理并等待用户输入下一个命令行。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否则，假定这个名字是一个可执行文件的路径，</a:t>
            </a:r>
            <a:r>
              <a:rPr lang="en-US" altLang="zh-CN" b="0" dirty="0" err="1"/>
              <a:t>tsh</a:t>
            </a:r>
            <a:r>
              <a:rPr lang="zh-CN" altLang="en-US" b="0" dirty="0"/>
              <a:t>在初始子进程的上下文中加载和运行它。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不需要支持管（</a:t>
            </a:r>
            <a:r>
              <a:rPr lang="en-US" altLang="zh-CN" b="0" dirty="0"/>
              <a:t>|</a:t>
            </a:r>
            <a:r>
              <a:rPr lang="zh-CN" altLang="en-US" b="0" dirty="0"/>
              <a:t>）或</a:t>
            </a:r>
            <a:r>
              <a:rPr lang="en-US" altLang="zh-CN" b="0" dirty="0"/>
              <a:t>I/O</a:t>
            </a:r>
            <a:r>
              <a:rPr lang="zh-CN" altLang="en-US" b="0" dirty="0"/>
              <a:t>重定向（</a:t>
            </a:r>
            <a:r>
              <a:rPr lang="en-US" altLang="zh-CN" b="0" dirty="0"/>
              <a:t>&lt;</a:t>
            </a:r>
            <a:r>
              <a:rPr lang="zh-CN" altLang="en-US" b="0" dirty="0"/>
              <a:t>和</a:t>
            </a:r>
            <a:r>
              <a:rPr lang="en-US" altLang="zh-CN" b="0" dirty="0"/>
              <a:t>&gt;</a:t>
            </a:r>
            <a:r>
              <a:rPr lang="zh-CN" altLang="en-US" b="0" dirty="0"/>
              <a:t>）。是指这个初始子进程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51A896B-A555-4614-96C3-3848E758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327049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FF79A-0BA3-4D08-90A5-17CEBCFC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0" dirty="0"/>
              <a:t>键入</a:t>
            </a:r>
            <a:r>
              <a:rPr lang="en-US" altLang="zh-CN" b="0" dirty="0"/>
              <a:t>ctrl-c/ctrl-z</a:t>
            </a:r>
            <a:r>
              <a:rPr lang="zh-CN" altLang="en-US" b="0" dirty="0"/>
              <a:t>，应该把信号</a:t>
            </a:r>
            <a:r>
              <a:rPr lang="en-US" altLang="zh-CN" b="0" dirty="0"/>
              <a:t>SIGINT/SIGTSTP</a:t>
            </a:r>
            <a:r>
              <a:rPr lang="zh-CN" altLang="en-US" b="0" dirty="0"/>
              <a:t>发送到当前的前台作业，及该作业的子孙作业（例如，它创建的任何子进程）。如果没有前台工作，那么信号应该没有效果。</a:t>
            </a:r>
            <a:endParaRPr lang="en-US" altLang="zh-CN" b="0" dirty="0"/>
          </a:p>
          <a:p>
            <a:pPr>
              <a:spcBef>
                <a:spcPts val="1200"/>
              </a:spcBef>
            </a:pPr>
            <a:r>
              <a:rPr lang="zh-CN" altLang="en-US" b="0" dirty="0"/>
              <a:t>如果命令行以</a:t>
            </a:r>
            <a:r>
              <a:rPr lang="en-US" altLang="zh-CN" b="0" dirty="0"/>
              <a:t>&amp;</a:t>
            </a:r>
            <a:r>
              <a:rPr lang="zh-CN" altLang="en-US" b="0" dirty="0"/>
              <a:t>结尾，则</a:t>
            </a:r>
            <a:r>
              <a:rPr lang="en-US" altLang="zh-CN" b="0" dirty="0" err="1"/>
              <a:t>tsh</a:t>
            </a:r>
            <a:r>
              <a:rPr lang="zh-CN" altLang="en-US" b="0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b="0" dirty="0"/>
              <a:t> </a:t>
            </a:r>
            <a:r>
              <a:rPr lang="zh-CN" altLang="en-US" b="0" dirty="0"/>
              <a:t>可以用进程</a:t>
            </a:r>
            <a:r>
              <a:rPr lang="en-US" altLang="zh-CN" b="0" dirty="0"/>
              <a:t>ID(PID)</a:t>
            </a:r>
            <a:r>
              <a:rPr lang="zh-CN" altLang="en-US" b="0" dirty="0"/>
              <a:t>或</a:t>
            </a:r>
            <a:r>
              <a:rPr lang="en-US" altLang="zh-CN" b="0" dirty="0" err="1"/>
              <a:t>tsh</a:t>
            </a:r>
            <a:r>
              <a:rPr lang="zh-CN" altLang="en-US" b="0" dirty="0"/>
              <a:t>赋予的正整数作业</a:t>
            </a:r>
            <a:r>
              <a:rPr lang="en-US" altLang="zh-CN" b="0" dirty="0"/>
              <a:t>ID(job ID</a:t>
            </a:r>
            <a:r>
              <a:rPr lang="zh-CN" altLang="en-US" b="0" dirty="0"/>
              <a:t>，</a:t>
            </a:r>
            <a:r>
              <a:rPr lang="en-US" altLang="zh-CN" b="0" dirty="0"/>
              <a:t>JID)</a:t>
            </a:r>
            <a:r>
              <a:rPr lang="zh-CN" altLang="en-US" b="0" dirty="0"/>
              <a:t>标识一个作业。</a:t>
            </a:r>
            <a:r>
              <a:rPr lang="en-US" altLang="zh-CN" b="0" dirty="0"/>
              <a:t>JID</a:t>
            </a:r>
            <a:r>
              <a:rPr lang="zh-CN" altLang="en-US" b="0" dirty="0"/>
              <a:t>用前缀</a:t>
            </a:r>
            <a:r>
              <a:rPr lang="en-US" altLang="zh-CN" b="0" dirty="0"/>
              <a:t>%</a:t>
            </a:r>
            <a:r>
              <a:rPr lang="zh-CN" altLang="en-US" b="0" dirty="0"/>
              <a:t>，例如</a:t>
            </a:r>
            <a:r>
              <a:rPr lang="en-US" altLang="zh-CN" b="0" dirty="0"/>
              <a:t>”%5”</a:t>
            </a:r>
            <a:r>
              <a:rPr lang="zh-CN" altLang="en-US" b="0" dirty="0"/>
              <a:t>标识作业</a:t>
            </a:r>
            <a:r>
              <a:rPr lang="en-US" altLang="zh-CN" b="0" dirty="0"/>
              <a:t>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的作业，“</a:t>
            </a:r>
            <a:r>
              <a:rPr lang="en-US" altLang="zh-CN" b="0" dirty="0"/>
              <a:t>5</a:t>
            </a:r>
            <a:r>
              <a:rPr lang="zh-CN" altLang="en-US" b="0" dirty="0"/>
              <a:t>”表示</a:t>
            </a:r>
            <a:r>
              <a:rPr lang="en-US" altLang="zh-CN" b="0" dirty="0"/>
              <a:t>JID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b="0" dirty="0"/>
              <a:t>已经提供了处理作业列表所需的所有函数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FC53899-079A-49EB-B767-E1EF7D9F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252360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C9BC5-6954-4988-8171-75F2EA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4459D-73B5-47FF-8970-47024FB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DC0C3-EE4E-4C57-B5B2-58A8FF23102F}"/>
              </a:ext>
            </a:extLst>
          </p:cNvPr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 indent="177800">
              <a:lnSpc>
                <a:spcPct val="150000"/>
              </a:lnSpc>
            </a:pPr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trace10.txt </a:t>
            </a:r>
            <a:r>
              <a:rPr lang="en-US" altLang="zh-CN" sz="2000" dirty="0">
                <a:latin typeface="Calibri" pitchFamily="34" charset="0"/>
              </a:rPr>
              <a:t>- Process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en-US" altLang="zh-CN" sz="2000" dirty="0" err="1">
                <a:latin typeface="Calibri" pitchFamily="34" charset="0"/>
              </a:rPr>
              <a:t>builtin</a:t>
            </a:r>
            <a:r>
              <a:rPr lang="en-US" altLang="zh-CN" sz="2000" dirty="0">
                <a:latin typeface="Calibri" pitchFamily="34" charset="0"/>
              </a:rPr>
              <a:t> command. 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-e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\046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&amp;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TSTP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3150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63EC8-2F2F-4177-B031-03944B9B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067EE49-6F9D-4F4F-9EC4-9C9DE16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</p:spTree>
    <p:extLst>
      <p:ext uri="{BB962C8B-B14F-4D97-AF65-F5344CB8AC3E}">
        <p14:creationId xmlns:p14="http://schemas.microsoft.com/office/powerpoint/2010/main" val="175106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6DE2E-A150-4AB9-A855-6ADCE0CC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和追踪文件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F555B35-9F09-48FF-A7F6-72D7103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310152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C09F-2DB8-4969-AF1B-9F8256A8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开始验证，没有问题后，在依次验证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 ...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F84513C-8DE3-4B0E-96BC-117EDA9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102862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 kill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fork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wait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signal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...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4113B-225F-4342-AB30-11B55E72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把信号发送给进程组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zh-CN" altLang="en-US" b="0" dirty="0"/>
              <a:t>中的所有进程；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</a:t>
            </a:r>
            <a:r>
              <a:rPr lang="zh-CN" altLang="en-US" dirty="0"/>
              <a:t>给除系统进程外的所有</a:t>
            </a:r>
            <a:r>
              <a:rPr lang="zh-CN" altLang="en-US" b="0" dirty="0"/>
              <a:t>进程（有些进程不接受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1712E47-A54B-4AAC-9B0C-CF85C6D6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338437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D4687DA-05F5-457D-816D-742C5625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r>
              <a:rPr lang="zh-CN" altLang="en-US" dirty="0"/>
              <a:t>建  议：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</a:p>
          <a:p>
            <a:pPr lvl="1"/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处理程序中回收进程，程序逻辑清晰、简单</a:t>
            </a:r>
            <a:endParaRPr lang="en-US" altLang="zh-CN" sz="2400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处理程序中，采用非挂起的方式</a:t>
            </a:r>
            <a:r>
              <a:rPr lang="en-US" altLang="zh-CN" sz="2400" dirty="0"/>
              <a:t>(</a:t>
            </a:r>
            <a:r>
              <a:rPr lang="zh-CN" altLang="en-US" sz="2400" dirty="0"/>
              <a:t>非死等</a:t>
            </a:r>
            <a:r>
              <a:rPr lang="en-US" altLang="zh-CN" sz="2400" dirty="0"/>
              <a:t>)</a:t>
            </a:r>
            <a:r>
              <a:rPr lang="zh-CN" altLang="en-US" sz="2400" dirty="0"/>
              <a:t>调用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&amp;status,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WNOHANG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WUNTRACED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&gt; 0) 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{/*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立即返回，返回“停止”或“终止”的进程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*/.....}</a:t>
            </a: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B7E1524-3E71-4999-8F26-E9E5C6E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187949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523AA-5112-46FD-9595-2055F31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防止竞争</a:t>
            </a:r>
            <a:r>
              <a:rPr lang="en-US" altLang="zh-CN" dirty="0"/>
              <a:t>: </a:t>
            </a:r>
            <a:r>
              <a:rPr lang="zh-CN" altLang="en-US" b="0" dirty="0"/>
              <a:t>父进程调用</a:t>
            </a:r>
            <a:r>
              <a:rPr lang="en-US" altLang="zh-CN" b="0" dirty="0" err="1"/>
              <a:t>addjob</a:t>
            </a:r>
            <a:r>
              <a:rPr lang="zh-CN" altLang="en-US" b="0" dirty="0"/>
              <a:t>之前，防止子进程被信号处理程序回收的方法：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zh-CN" altLang="en-US" b="0" dirty="0"/>
              <a:t>，  </a:t>
            </a:r>
            <a:r>
              <a:rPr lang="de-DE" altLang="zh-CN" b="0" dirty="0"/>
              <a:t>/bin/ps,    /bin/echo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EDB485B-3D6A-4533-BB6A-8A39AB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932243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78F73-F15D-4AD2-8255-2C1BDB88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</a:t>
            </a:r>
            <a:r>
              <a:rPr lang="en-US" altLang="zh-CN" dirty="0"/>
              <a:t>shell(bash)</a:t>
            </a:r>
            <a:r>
              <a:rPr lang="zh-CN" altLang="en-US" dirty="0"/>
              <a:t>下前台进程组中的所有进程发送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这样显然不对。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shell(bash)</a:t>
            </a:r>
            <a:r>
              <a:rPr lang="zh-CN" altLang="en-US" sz="2400" dirty="0"/>
              <a:t>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0E78489-AEE5-44C0-8436-409DA76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77731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smtClean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提交，迟交扣分！</a:t>
            </a:r>
            <a:endParaRPr lang="en-US" altLang="zh-CN" sz="2800" b="1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1</a:t>
            </a:r>
            <a:r>
              <a:rPr lang="zh-CN" altLang="en-US" dirty="0"/>
              <a:t>：乐学网按提示提交</a:t>
            </a:r>
            <a:endParaRPr lang="en-US" altLang="zh-CN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实验环境与工具：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D75DAD-7796-46CD-AA30-54EED4FC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1444E3-5B1B-4AC5-9319-B0EF3A22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537A06-36FD-4FD9-9F2D-2F26BD09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73983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/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/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/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/>
            <a:r>
              <a:rPr lang="zh-CN" altLang="en-US" sz="2000" dirty="0"/>
              <a:t>不得使用实验室内的其他实验箱、示波器、导线、工具、遥控器等</a:t>
            </a:r>
            <a:endParaRPr lang="en-US" altLang="zh-CN" sz="2000" dirty="0"/>
          </a:p>
          <a:p>
            <a:pPr lvl="1"/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/>
            <a:r>
              <a:rPr lang="zh-CN" altLang="en-US" sz="2000" dirty="0"/>
              <a:t>突发事件处理：第一时间告知教师，同时关闭电源插排开关。</a:t>
            </a:r>
            <a:endParaRPr lang="en-US" altLang="zh-CN" sz="2000" dirty="0"/>
          </a:p>
          <a:p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B2F95-2885-479F-BCD8-389EF2D1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C8F93-66D4-4D92-8040-971FE76C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Kill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：列出信号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–SIGKILL  17130</a:t>
            </a:r>
            <a:r>
              <a:rPr lang="zh-CN" altLang="en-US" dirty="0"/>
              <a:t>： 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17130</a:t>
            </a:r>
            <a:r>
              <a:rPr lang="zh-CN" altLang="en-US" dirty="0"/>
              <a:t> ：杀死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的进程，或者：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-9 -17130</a:t>
            </a:r>
            <a:r>
              <a:rPr lang="zh-CN" altLang="en-US" dirty="0"/>
              <a:t>：杀死进程组</a:t>
            </a:r>
            <a:r>
              <a:rPr lang="en-US" altLang="zh-CN" dirty="0"/>
              <a:t>17130</a:t>
            </a:r>
            <a:r>
              <a:rPr lang="zh-CN" altLang="en-US" dirty="0"/>
              <a:t>中的每个进程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err="1"/>
              <a:t>killall</a:t>
            </a:r>
            <a:r>
              <a:rPr lang="en-US" altLang="zh-CN" dirty="0"/>
              <a:t> -9  </a:t>
            </a:r>
            <a:r>
              <a:rPr lang="en-US" altLang="zh-CN" dirty="0" err="1"/>
              <a:t>pname</a:t>
            </a:r>
            <a:r>
              <a:rPr lang="zh-CN" altLang="en-US" dirty="0"/>
              <a:t>： 杀死名字为</a:t>
            </a:r>
            <a:r>
              <a:rPr lang="en-US" altLang="zh-CN" dirty="0" err="1"/>
              <a:t>pname</a:t>
            </a:r>
            <a:r>
              <a:rPr lang="zh-CN" altLang="en-US" dirty="0"/>
              <a:t>的进程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63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704E1-9A8E-41C6-9AF1-10BFC458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BDB92-E8B4-4397-B210-5FCF7943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进程状态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D    </a:t>
            </a:r>
            <a:r>
              <a:rPr lang="zh-CN" altLang="en-US" sz="2000" dirty="0"/>
              <a:t>不可中断睡眠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通常是在</a:t>
            </a:r>
            <a:r>
              <a:rPr lang="en-US" altLang="zh-CN" sz="2000" dirty="0"/>
              <a:t>IO</a:t>
            </a:r>
            <a:r>
              <a:rPr lang="zh-CN" altLang="en-US" sz="2000" dirty="0"/>
              <a:t>操作</a:t>
            </a:r>
            <a:r>
              <a:rPr lang="en-US" altLang="zh-CN" sz="2000" dirty="0"/>
              <a:t>) </a:t>
            </a:r>
            <a:r>
              <a:rPr lang="zh-CN" altLang="en-US" sz="2000" dirty="0"/>
              <a:t>收到信号不唤醒和不可运行</a:t>
            </a:r>
            <a:r>
              <a:rPr lang="en-US" altLang="zh-CN" sz="2000" dirty="0"/>
              <a:t>, </a:t>
            </a:r>
            <a:r>
              <a:rPr lang="zh-CN" altLang="en-US" sz="2000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R   </a:t>
            </a:r>
            <a:r>
              <a:rPr lang="zh-CN" altLang="en-US" sz="2000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S   </a:t>
            </a:r>
            <a:r>
              <a:rPr lang="zh-CN" altLang="en-US" sz="2000" dirty="0"/>
              <a:t>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休眠中</a:t>
            </a:r>
            <a:r>
              <a:rPr lang="en-US" altLang="zh-CN" sz="2000" dirty="0"/>
              <a:t>, </a:t>
            </a:r>
            <a:r>
              <a:rPr lang="zh-CN" altLang="en-US" sz="2000" dirty="0"/>
              <a:t>受阻</a:t>
            </a:r>
            <a:r>
              <a:rPr lang="en-US" altLang="zh-CN" sz="2000" dirty="0"/>
              <a:t>, </a:t>
            </a:r>
            <a:r>
              <a:rPr lang="zh-CN" altLang="en-US" sz="2000" dirty="0"/>
              <a:t>在等待某个条件的形成或接受到信号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T   </a:t>
            </a:r>
            <a:r>
              <a:rPr lang="zh-CN" altLang="en-US" sz="2000" dirty="0"/>
              <a:t>已停止的 进程收到</a:t>
            </a:r>
            <a:r>
              <a:rPr lang="en-US" altLang="zh-CN" sz="2000" dirty="0"/>
              <a:t>SIGSTOP, SIGTSTP, SIGTTIN, SIGTTOU</a:t>
            </a:r>
            <a:r>
              <a:rPr lang="zh-CN" altLang="en-US" sz="2000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W   </a:t>
            </a:r>
            <a:r>
              <a:rPr lang="zh-CN" altLang="en-US" sz="2000" dirty="0"/>
              <a:t>正在换页</a:t>
            </a:r>
            <a:r>
              <a:rPr lang="en-US" altLang="zh-CN" sz="2000" dirty="0"/>
              <a:t>(2.6.</a:t>
            </a:r>
            <a:r>
              <a:rPr lang="zh-CN" altLang="en-US" sz="2000" dirty="0"/>
              <a:t>内核之前有效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X   </a:t>
            </a:r>
            <a:r>
              <a:rPr lang="zh-CN" altLang="en-US" sz="2000" dirty="0"/>
              <a:t>死进程 </a:t>
            </a:r>
            <a:r>
              <a:rPr lang="en-US" altLang="zh-CN" sz="2000" dirty="0"/>
              <a:t>(</a:t>
            </a:r>
            <a:r>
              <a:rPr lang="zh-CN" altLang="en-US" sz="2000" dirty="0"/>
              <a:t>未开启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Z   </a:t>
            </a:r>
            <a:r>
              <a:rPr lang="zh-CN" altLang="en-US" sz="2000" dirty="0"/>
              <a:t>僵尸进程</a:t>
            </a:r>
            <a:r>
              <a:rPr lang="en-US" altLang="zh-CN" sz="2000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&lt;   </a:t>
            </a:r>
            <a:r>
              <a:rPr lang="zh-CN" altLang="en-US" sz="2000" dirty="0"/>
              <a:t>高优先级</a:t>
            </a:r>
            <a:r>
              <a:rPr lang="en-US" altLang="zh-CN" sz="2000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N   </a:t>
            </a:r>
            <a:r>
              <a:rPr lang="zh-CN" altLang="en-US" sz="2000" dirty="0"/>
              <a:t>低优先级</a:t>
            </a:r>
            <a:r>
              <a:rPr lang="en-US" altLang="zh-CN" sz="2000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L   </a:t>
            </a:r>
            <a:r>
              <a:rPr lang="zh-CN" altLang="en-US" sz="2000" dirty="0"/>
              <a:t>页面锁定在内存（实时和定制的</a:t>
            </a:r>
            <a:r>
              <a:rPr lang="en-US" altLang="zh-CN" sz="2000" dirty="0"/>
              <a:t>IO</a:t>
            </a:r>
            <a:r>
              <a:rPr lang="zh-CN" altLang="en-US" sz="2000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s   </a:t>
            </a:r>
            <a:r>
              <a:rPr lang="zh-CN" altLang="en-US" sz="2000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l   </a:t>
            </a:r>
            <a:r>
              <a:rPr lang="zh-CN" altLang="en-US" sz="2000" dirty="0"/>
              <a:t>多线程（使用 </a:t>
            </a:r>
            <a:r>
              <a:rPr lang="en-US" altLang="zh-CN" sz="2000" dirty="0"/>
              <a:t>CLONE_THREAD</a:t>
            </a:r>
            <a:r>
              <a:rPr lang="zh-CN" altLang="en-US" sz="2000" dirty="0"/>
              <a:t>，像</a:t>
            </a:r>
            <a:r>
              <a:rPr lang="en-US" altLang="zh-CN" sz="2000" dirty="0"/>
              <a:t>NPTL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pthreads</a:t>
            </a:r>
            <a:r>
              <a:rPr lang="zh-CN" altLang="en-US" sz="2000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+   </a:t>
            </a:r>
            <a:r>
              <a:rPr lang="zh-CN" altLang="en-US" sz="2000" dirty="0"/>
              <a:t>在前台进程组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67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677C7E-BB52-486E-8A09-C5987BB9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B928D-EE99-41B2-AA44-F2231A1A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/>
              <a:t>ps t  /ps aux  /ps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 &lt;</a:t>
            </a:r>
            <a:r>
              <a:rPr lang="zh-CN" altLang="en-US" dirty="0"/>
              <a:t>终端机编号</a:t>
            </a:r>
            <a:r>
              <a:rPr lang="en-US" altLang="zh-CN" dirty="0"/>
              <a:t>n&gt; </a:t>
            </a:r>
            <a:r>
              <a:rPr lang="zh-CN" altLang="en-US" dirty="0"/>
              <a:t>　列终端</a:t>
            </a:r>
            <a:r>
              <a:rPr lang="en-US" altLang="zh-CN" dirty="0"/>
              <a:t>n</a:t>
            </a:r>
            <a:r>
              <a:rPr lang="zh-CN" altLang="en-US" dirty="0"/>
              <a:t>的程序的状况。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zh-CN" altLang="en-US" dirty="0"/>
              <a:t>显示现行终端机下的所有程序，包括其他用户的程序。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 </a:t>
            </a:r>
            <a:r>
              <a:rPr lang="zh-CN" altLang="en-US" dirty="0"/>
              <a:t>以用户为主的格式来显示程序状况。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x </a:t>
            </a:r>
            <a:r>
              <a:rPr lang="zh-CN" altLang="en-US" dirty="0"/>
              <a:t>显示所有程序，不以终端来区分。</a:t>
            </a:r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709CD-E706-4B4B-8A9E-5BD20C912E43}"/>
              </a:ext>
            </a:extLst>
          </p:cNvPr>
          <p:cNvSpPr txBox="1"/>
          <p:nvPr/>
        </p:nvSpPr>
        <p:spPr>
          <a:xfrm>
            <a:off x="838200" y="3581400"/>
            <a:ext cx="65532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Linux&gt;sleep 2000 |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more|sort|grep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hit &amp;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Linux&gt;ps -f a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Linux&gt;ps 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ch07链接</Template>
  <TotalTime>6985</TotalTime>
  <Pages>0</Pages>
  <Words>3633</Words>
  <Characters>0</Characters>
  <Application>Microsoft Office PowerPoint</Application>
  <PresentationFormat>全屏显示(4:3)</PresentationFormat>
  <Lines>0</Lines>
  <Paragraphs>306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ICS-LAB7  TinyShell   微壳</vt:lpstr>
      <vt:lpstr>一、实验基本信息</vt:lpstr>
      <vt:lpstr>一、实验基本信息</vt:lpstr>
      <vt:lpstr>一、实验基本信息</vt:lpstr>
      <vt:lpstr>二、实验要求</vt:lpstr>
      <vt:lpstr>三、实验预习</vt:lpstr>
      <vt:lpstr>三、实验预习</vt:lpstr>
      <vt:lpstr>三、实验预习</vt:lpstr>
      <vt:lpstr>三、实验预习</vt:lpstr>
      <vt:lpstr>三、实验预习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489</cp:revision>
  <cp:lastPrinted>2012-09-05T04:08:39Z</cp:lastPrinted>
  <dcterms:created xsi:type="dcterms:W3CDTF">2012-09-06T15:16:51Z</dcterms:created>
  <dcterms:modified xsi:type="dcterms:W3CDTF">2021-05-30T11:06:06Z</dcterms:modified>
</cp:coreProperties>
</file>