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0" r:id="rId3"/>
    <p:sldId id="332" r:id="rId4"/>
    <p:sldId id="336" r:id="rId5"/>
    <p:sldId id="339" r:id="rId6"/>
    <p:sldId id="337" r:id="rId7"/>
    <p:sldId id="363" r:id="rId8"/>
    <p:sldId id="378" r:id="rId9"/>
    <p:sldId id="409" r:id="rId10"/>
    <p:sldId id="405" r:id="rId11"/>
    <p:sldId id="410" r:id="rId12"/>
    <p:sldId id="411" r:id="rId13"/>
    <p:sldId id="412" r:id="rId14"/>
    <p:sldId id="413" r:id="rId15"/>
    <p:sldId id="414" r:id="rId16"/>
    <p:sldId id="416" r:id="rId17"/>
    <p:sldId id="415" r:id="rId18"/>
    <p:sldId id="417" r:id="rId19"/>
    <p:sldId id="418" r:id="rId20"/>
    <p:sldId id="419" r:id="rId21"/>
    <p:sldId id="33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1" autoAdjust="0"/>
  </p:normalViewPr>
  <p:slideViewPr>
    <p:cSldViewPr>
      <p:cViewPr varScale="1">
        <p:scale>
          <a:sx n="59" d="100"/>
          <a:sy n="59" d="100"/>
        </p:scale>
        <p:origin x="1500" y="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lgrind.org/downloads/valgrind-3.8.1.tar.bz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Windows Performance Analyzer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Windows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性能分析器）是一套功能强大的性能检测工具，它能够察看系统和应用程序的行为和资源使用情况。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7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直写 </a:t>
            </a:r>
            <a:r>
              <a:rPr lang="en-US" altLang="zh-CN" sz="2000" dirty="0" smtClean="0">
                <a:latin typeface="Calibri"/>
                <a:cs typeface="Calibri"/>
              </a:rPr>
              <a:t>+ </a:t>
            </a:r>
            <a:r>
              <a:rPr lang="zh-CN" altLang="en-US" sz="2000" spc="-5" dirty="0" smtClean="0">
                <a:latin typeface="Calibri"/>
                <a:cs typeface="Calibri"/>
              </a:rPr>
              <a:t>非写分配</a:t>
            </a:r>
            <a:endParaRPr lang="zh-CN" altLang="en-US" sz="20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spc="-5" dirty="0" smtClean="0">
                <a:latin typeface="Calibri"/>
                <a:cs typeface="Calibri"/>
              </a:rPr>
              <a:t>写回 </a:t>
            </a:r>
            <a:r>
              <a:rPr lang="en-US" altLang="zh-CN" sz="2000" b="1" dirty="0" smtClean="0">
                <a:latin typeface="Calibri"/>
                <a:cs typeface="Calibri"/>
              </a:rPr>
              <a:t>+</a:t>
            </a:r>
            <a:r>
              <a:rPr lang="zh-CN" altLang="en-US" sz="2000" b="1" spc="-30" dirty="0" smtClean="0">
                <a:latin typeface="Calibri"/>
                <a:cs typeface="Calibri"/>
              </a:rPr>
              <a:t> </a:t>
            </a:r>
            <a:r>
              <a:rPr lang="zh-CN" altLang="en-US" sz="2000" b="1" spc="-5" dirty="0" smtClean="0">
                <a:latin typeface="Calibri"/>
                <a:cs typeface="Calibri"/>
              </a:rPr>
              <a:t>写分配，高速缓存越往下层</a:t>
            </a:r>
            <a:endParaRPr lang="en-US" altLang="zh-CN" sz="2000" b="1" spc="-5" dirty="0" smtClean="0">
              <a:latin typeface="Calibri"/>
              <a:cs typeface="Calibri"/>
            </a:endParaRPr>
          </a:p>
          <a:p>
            <a:pPr marL="469900" lvl="1" indent="0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None/>
              <a:tabLst>
                <a:tab pos="756285" algn="l"/>
                <a:tab pos="756920" algn="l"/>
              </a:tabLst>
            </a:pPr>
            <a:r>
              <a:rPr lang="en-US" altLang="zh-CN" dirty="0" err="1" smtClean="0">
                <a:effectLst/>
              </a:rPr>
              <a:t>Valgrind</a:t>
            </a:r>
            <a:r>
              <a:rPr lang="zh-CN" altLang="en-US" dirty="0" smtClean="0">
                <a:effectLst/>
              </a:rPr>
              <a:t>是一款用于内存调试、内存泄漏检测以及性能分析的软件开发工具。 </a:t>
            </a:r>
            <a:endParaRPr lang="en-US" altLang="zh-CN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下载与安装</a:t>
            </a:r>
            <a:endParaRPr lang="zh-CN" altLang="en-US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#</a:t>
            </a:r>
            <a:r>
              <a:rPr lang="en-US" altLang="zh-CN" dirty="0" err="1" smtClean="0">
                <a:effectLst/>
              </a:rPr>
              <a:t>wget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smtClean="0">
                <a:effectLst/>
                <a:hlinkClick r:id="rId3"/>
              </a:rPr>
              <a:t>http://www.valgrind.org/downloads/valgrind-3.8.1.tar.bz2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#tar </a:t>
            </a:r>
            <a:r>
              <a:rPr lang="en-US" altLang="zh-CN" dirty="0" err="1" smtClean="0">
                <a:effectLst/>
              </a:rPr>
              <a:t>xvf</a:t>
            </a:r>
            <a:r>
              <a:rPr lang="en-US" altLang="zh-CN" dirty="0" smtClean="0">
                <a:effectLst/>
              </a:rPr>
              <a:t> valgrind-3.8.1.tar.bz2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#cd valgrind-3.8.1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#./configure --prefix=/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/local/webserver/</a:t>
            </a:r>
            <a:r>
              <a:rPr lang="en-US" altLang="zh-CN" dirty="0" err="1" smtClean="0">
                <a:effectLst/>
              </a:rPr>
              <a:t>valgrind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#make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#make install</a:t>
            </a:r>
          </a:p>
          <a:p>
            <a:r>
              <a:rPr lang="zh-CN" altLang="en-US" dirty="0" smtClean="0">
                <a:effectLst/>
              </a:rPr>
              <a:t>编译</a:t>
            </a:r>
          </a:p>
          <a:p>
            <a:r>
              <a:rPr lang="en-US" altLang="zh-CN" dirty="0" smtClean="0">
                <a:effectLst/>
              </a:rPr>
              <a:t>#</a:t>
            </a:r>
            <a:r>
              <a:rPr lang="en-US" altLang="zh-CN" dirty="0" err="1" smtClean="0">
                <a:effectLst/>
              </a:rPr>
              <a:t>gcc</a:t>
            </a:r>
            <a:r>
              <a:rPr lang="en-US" altLang="zh-CN" dirty="0" smtClean="0">
                <a:effectLst/>
              </a:rPr>
              <a:t> -g -o test </a:t>
            </a:r>
            <a:r>
              <a:rPr lang="en-US" altLang="zh-CN" dirty="0" err="1" smtClean="0">
                <a:effectLst/>
              </a:rPr>
              <a:t>test.c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 </a:t>
            </a:r>
          </a:p>
          <a:p>
            <a:r>
              <a:rPr lang="zh-CN" altLang="en-US" dirty="0" smtClean="0">
                <a:effectLst/>
              </a:rPr>
              <a:t>内存检查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#</a:t>
            </a:r>
            <a:r>
              <a:rPr lang="en-US" altLang="zh-CN" dirty="0" err="1" smtClean="0">
                <a:effectLst/>
              </a:rPr>
              <a:t>valgrind</a:t>
            </a:r>
            <a:r>
              <a:rPr lang="en-US" altLang="zh-CN" dirty="0" smtClean="0">
                <a:effectLst/>
              </a:rPr>
              <a:t> --tool=</a:t>
            </a:r>
            <a:r>
              <a:rPr lang="en-US" altLang="zh-CN" dirty="0" err="1" smtClean="0">
                <a:effectLst/>
              </a:rPr>
              <a:t>memcheck</a:t>
            </a:r>
            <a:r>
              <a:rPr lang="en-US" altLang="zh-CN" dirty="0" smtClean="0">
                <a:effectLst/>
              </a:rPr>
              <a:t> --leak-check=yes --show-reachable=yes ./test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94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GNU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编译器工具包所提供了一种剖析工具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GNU profiler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gprof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）。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gprof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可以为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平台上的程序精确分析性能瓶颈。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gprof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精确地给出函数被调用的时间和次数，给出函数调用关系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gcc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a.c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gprof-helper.so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运行程序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: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./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a.out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分析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gmon.out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: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gprof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-b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a.out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gmon.out</a:t>
            </a:r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6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en-US" altLang="zh-CN" baseline="0" dirty="0" smtClean="0"/>
              <a:t> 10,1 miss    //10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0x10</a:t>
            </a:r>
            <a:r>
              <a:rPr lang="zh-CN" altLang="en-US" baseline="0" dirty="0" smtClean="0"/>
              <a:t>，块地址</a:t>
            </a:r>
            <a:r>
              <a:rPr lang="en-US" altLang="zh-CN" baseline="0" dirty="0" smtClean="0"/>
              <a:t>0x1 mod 0x10 = 1</a:t>
            </a:r>
            <a:r>
              <a:rPr lang="zh-CN" altLang="en-US" baseline="0" dirty="0" smtClean="0"/>
              <a:t>（组）  ，第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块映射到第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组</a:t>
            </a:r>
            <a:endParaRPr lang="en-US" altLang="zh-CN" baseline="0" dirty="0" smtClean="0"/>
          </a:p>
          <a:p>
            <a:r>
              <a:rPr lang="en-US" altLang="zh-CN" baseline="0" dirty="0" smtClean="0"/>
              <a:t>M 20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miss hit//</a:t>
            </a:r>
            <a:r>
              <a:rPr lang="zh-CN" altLang="en-US" baseline="0" dirty="0" smtClean="0"/>
              <a:t>块地址</a:t>
            </a:r>
            <a:r>
              <a:rPr lang="en-US" altLang="zh-CN" baseline="0" dirty="0" smtClean="0"/>
              <a:t>0x2 mod 0x10 = 2(</a:t>
            </a:r>
            <a:r>
              <a:rPr lang="zh-CN" altLang="en-US" baseline="0" dirty="0" smtClean="0"/>
              <a:t>组</a:t>
            </a:r>
            <a:r>
              <a:rPr lang="en-US" altLang="zh-CN" baseline="0" dirty="0" smtClean="0"/>
              <a:t>)  </a:t>
            </a:r>
            <a:r>
              <a:rPr lang="zh-CN" altLang="en-US" baseline="0" dirty="0" smtClean="0"/>
              <a:t>，第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块映射到第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组</a:t>
            </a:r>
            <a:endParaRPr lang="en-US" altLang="zh-CN" baseline="0" dirty="0" smtClean="0"/>
          </a:p>
          <a:p>
            <a:r>
              <a:rPr lang="en-US" altLang="zh-CN" baseline="0" dirty="0" smtClean="0"/>
              <a:t>L 22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hit//</a:t>
            </a:r>
            <a:r>
              <a:rPr lang="zh-CN" altLang="en-US" baseline="0" dirty="0" smtClean="0"/>
              <a:t>块地址</a:t>
            </a:r>
            <a:r>
              <a:rPr lang="en-US" altLang="zh-CN" baseline="0" dirty="0" smtClean="0"/>
              <a:t>0x2 mod 0x10 = 2(</a:t>
            </a:r>
            <a:r>
              <a:rPr lang="zh-CN" altLang="en-US" baseline="0" dirty="0" smtClean="0"/>
              <a:t>组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，第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块映射到第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组</a:t>
            </a:r>
            <a:endParaRPr lang="en-US" altLang="zh-CN" baseline="0" dirty="0" smtClean="0"/>
          </a:p>
          <a:p>
            <a:r>
              <a:rPr lang="en-US" altLang="zh-CN" baseline="0" dirty="0" smtClean="0"/>
              <a:t>S 18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 hit //</a:t>
            </a:r>
            <a:r>
              <a:rPr lang="zh-CN" altLang="en-US" baseline="0" dirty="0" smtClean="0"/>
              <a:t>块地址</a:t>
            </a:r>
            <a:r>
              <a:rPr lang="en-US" altLang="zh-CN" baseline="0" dirty="0" smtClean="0"/>
              <a:t>0x1 mod 0x10 = 1</a:t>
            </a:r>
            <a:r>
              <a:rPr lang="zh-CN" altLang="en-US" baseline="0" dirty="0" smtClean="0"/>
              <a:t>（组），第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块映射到第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组</a:t>
            </a:r>
            <a:endParaRPr lang="en-US" altLang="zh-CN" baseline="0" dirty="0" smtClean="0"/>
          </a:p>
          <a:p>
            <a:r>
              <a:rPr lang="en-US" altLang="zh-CN" baseline="0" dirty="0" smtClean="0"/>
              <a:t>L 110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 miss eviction//</a:t>
            </a:r>
            <a:r>
              <a:rPr lang="zh-CN" altLang="en-US" baseline="0" dirty="0" smtClean="0"/>
              <a:t>块地址</a:t>
            </a:r>
            <a:r>
              <a:rPr lang="en-US" altLang="zh-CN" baseline="0" dirty="0" smtClean="0"/>
              <a:t>0x11 mod 0x10 =1</a:t>
            </a:r>
            <a:r>
              <a:rPr lang="zh-CN" altLang="en-US" baseline="0" dirty="0" smtClean="0"/>
              <a:t>（组），第</a:t>
            </a:r>
            <a:r>
              <a:rPr lang="en-US" altLang="zh-CN" baseline="0" dirty="0" smtClean="0"/>
              <a:t>17</a:t>
            </a:r>
            <a:r>
              <a:rPr lang="zh-CN" altLang="en-US" baseline="0" dirty="0" smtClean="0"/>
              <a:t>块映射到第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组</a:t>
            </a:r>
            <a:endParaRPr lang="en-US" altLang="zh-CN" baseline="0" dirty="0" smtClean="0"/>
          </a:p>
          <a:p>
            <a:r>
              <a:rPr lang="en-US" altLang="zh-CN" baseline="0" dirty="0" smtClean="0"/>
              <a:t>L210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 miss eviction//</a:t>
            </a:r>
            <a:r>
              <a:rPr lang="zh-CN" altLang="en-US" baseline="0" dirty="0" smtClean="0"/>
              <a:t>块地址</a:t>
            </a:r>
            <a:r>
              <a:rPr lang="en-US" altLang="zh-CN" baseline="0" dirty="0" smtClean="0"/>
              <a:t>0x21 mod 0x10 =1</a:t>
            </a:r>
            <a:r>
              <a:rPr lang="zh-CN" altLang="en-US" baseline="0" dirty="0" smtClean="0"/>
              <a:t>（组），第</a:t>
            </a:r>
            <a:r>
              <a:rPr lang="en-US" altLang="zh-CN" baseline="0" dirty="0" smtClean="0"/>
              <a:t>33</a:t>
            </a:r>
            <a:r>
              <a:rPr lang="zh-CN" altLang="en-US" baseline="0" dirty="0" smtClean="0"/>
              <a:t>块映射到第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组</a:t>
            </a:r>
            <a:endParaRPr lang="en-US" altLang="zh-CN" baseline="0" dirty="0" smtClean="0"/>
          </a:p>
          <a:p>
            <a:r>
              <a:rPr lang="en-US" altLang="zh-CN" baseline="0" dirty="0" smtClean="0"/>
              <a:t>M 12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 miss eviction//</a:t>
            </a:r>
            <a:r>
              <a:rPr lang="zh-CN" altLang="en-US" baseline="0" dirty="0" smtClean="0"/>
              <a:t>块地址</a:t>
            </a:r>
            <a:r>
              <a:rPr lang="en-US" altLang="zh-CN" baseline="0" dirty="0" smtClean="0"/>
              <a:t>0x1 mod 0x10 = 1</a:t>
            </a:r>
            <a:r>
              <a:rPr lang="zh-CN" altLang="en-US" baseline="0" dirty="0" smtClean="0"/>
              <a:t>（组），第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块映射到第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6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9F%A9%E9%98%B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uihoo.com/c/linux-c-programm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n.ubuntu.com/" TargetMode="External"/><Relationship Id="rId4" Type="http://schemas.openxmlformats.org/officeDocument/2006/relationships/hyperlink" Target="http://www.linuxidc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 smtClean="0"/>
              <a:t> ICS-LAB6  </a:t>
            </a:r>
            <a:r>
              <a:rPr lang="en-US" altLang="zh-CN" sz="6000" dirty="0" err="1" smtClean="0">
                <a:solidFill>
                  <a:srgbClr val="FF0000"/>
                </a:solidFill>
              </a:rPr>
              <a:t>Cachelab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 </a:t>
            </a:r>
            <a:r>
              <a:rPr lang="zh-CN" altLang="en-US" sz="4800" dirty="0" smtClean="0"/>
              <a:t>高速缓冲器模拟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7630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sz="2800" b="0" kern="0" dirty="0" smtClean="0"/>
              <a:t>模拟器必须在输入参数</a:t>
            </a:r>
            <a:r>
              <a:rPr lang="en-US" altLang="zh-CN" sz="2800" kern="0" dirty="0" smtClean="0"/>
              <a:t>s</a:t>
            </a:r>
            <a:r>
              <a:rPr lang="zh-CN" altLang="en-US" sz="2800" kern="0" dirty="0" smtClean="0"/>
              <a:t>、</a:t>
            </a:r>
            <a:r>
              <a:rPr lang="en-US" altLang="zh-CN" sz="2800" kern="0" dirty="0" smtClean="0"/>
              <a:t>E</a:t>
            </a:r>
            <a:r>
              <a:rPr lang="zh-CN" altLang="en-US" sz="2800" kern="0" dirty="0" smtClean="0"/>
              <a:t>、</a:t>
            </a:r>
            <a:r>
              <a:rPr lang="en-US" altLang="zh-CN" sz="2800" kern="0" dirty="0" smtClean="0"/>
              <a:t>b</a:t>
            </a:r>
            <a:r>
              <a:rPr lang="zh-CN" altLang="en-US" sz="2800" b="0" kern="0" dirty="0" smtClean="0"/>
              <a:t>设置为任意值时均能正确工作</a:t>
            </a:r>
            <a:r>
              <a:rPr lang="en-US" altLang="zh-CN" sz="2800" b="0" kern="0" dirty="0" smtClean="0"/>
              <a:t>——</a:t>
            </a:r>
            <a:r>
              <a:rPr lang="zh-CN" altLang="en-US" sz="2800" b="0" kern="0" dirty="0" smtClean="0"/>
              <a:t>即需要使用</a:t>
            </a:r>
            <a:r>
              <a:rPr lang="en-US" altLang="zh-CN" sz="2800" b="0" kern="0" dirty="0" err="1" smtClean="0"/>
              <a:t>malloc</a:t>
            </a:r>
            <a:r>
              <a:rPr lang="zh-CN" altLang="en-US" sz="2800" b="0" kern="0" dirty="0" smtClean="0"/>
              <a:t>函数（而不是代码中固定大小的值）来为模拟器中数据结构分配存储空间。</a:t>
            </a:r>
            <a:endParaRPr lang="en-US" altLang="zh-CN" sz="2800" b="0" kern="0" dirty="0" smtClean="0"/>
          </a:p>
          <a:p>
            <a:pPr>
              <a:buFont typeface="Wingdings" pitchFamily="2" charset="2"/>
              <a:buChar char="n"/>
            </a:pPr>
            <a:r>
              <a:rPr lang="zh-CN" altLang="en-US" sz="2800" b="0" kern="0" dirty="0" smtClean="0"/>
              <a:t>由于本实验仅关心</a:t>
            </a:r>
            <a:r>
              <a:rPr lang="zh-CN" altLang="en-US" sz="2800" b="0" kern="0" dirty="0" smtClean="0">
                <a:solidFill>
                  <a:srgbClr val="0070C0"/>
                </a:solidFill>
              </a:rPr>
              <a:t>数据</a:t>
            </a:r>
            <a:r>
              <a:rPr lang="en-US" altLang="zh-CN" sz="2800" b="0" kern="0" dirty="0" smtClean="0">
                <a:solidFill>
                  <a:srgbClr val="0070C0"/>
                </a:solidFill>
              </a:rPr>
              <a:t>Cache</a:t>
            </a:r>
            <a:r>
              <a:rPr lang="zh-CN" altLang="en-US" sz="2800" b="0" kern="0" dirty="0" smtClean="0"/>
              <a:t>的性能，因此模拟器应忽略所有指令</a:t>
            </a:r>
            <a:r>
              <a:rPr lang="en-US" altLang="zh-CN" sz="2800" b="0" kern="0" dirty="0" smtClean="0"/>
              <a:t>cache</a:t>
            </a:r>
            <a:r>
              <a:rPr lang="zh-CN" altLang="en-US" sz="2800" b="0" kern="0" dirty="0" smtClean="0"/>
              <a:t>访问（即轨迹中“</a:t>
            </a:r>
            <a:r>
              <a:rPr lang="en-US" altLang="zh-CN" sz="2800" b="0" kern="0" dirty="0" smtClean="0"/>
              <a:t>I”</a:t>
            </a:r>
            <a:r>
              <a:rPr lang="zh-CN" altLang="en-US" sz="2800" b="0" kern="0" dirty="0" smtClean="0"/>
              <a:t>起始的行）</a:t>
            </a:r>
            <a:endParaRPr lang="en-US" altLang="zh-CN" sz="2800" b="0" kern="0" dirty="0" smtClean="0"/>
          </a:p>
          <a:p>
            <a:pPr>
              <a:buFont typeface="Wingdings" pitchFamily="2" charset="2"/>
              <a:buChar char="n"/>
            </a:pPr>
            <a:r>
              <a:rPr lang="zh-CN" altLang="en-US" sz="2800" b="0" kern="0" dirty="0" smtClean="0"/>
              <a:t>假设内存访问的地址总是正确对齐的，即一次内存访问从不跨越块的边界</a:t>
            </a:r>
            <a:r>
              <a:rPr lang="en-US" altLang="zh-CN" sz="2800" b="0" kern="0" dirty="0" smtClean="0"/>
              <a:t>——</a:t>
            </a:r>
            <a:r>
              <a:rPr lang="zh-CN" altLang="en-US" sz="2800" b="0" kern="0" dirty="0" smtClean="0"/>
              <a:t>因此可</a:t>
            </a:r>
            <a:r>
              <a:rPr lang="zh-CN" altLang="en-US" sz="2800" b="1" kern="0" dirty="0" smtClean="0">
                <a:solidFill>
                  <a:srgbClr val="FF0000"/>
                </a:solidFill>
              </a:rPr>
              <a:t>忽略</a:t>
            </a:r>
            <a:r>
              <a:rPr lang="zh-CN" altLang="en-US" sz="2800" b="0" kern="0" dirty="0" smtClean="0"/>
              <a:t>访问轨迹中给出的</a:t>
            </a:r>
            <a:r>
              <a:rPr lang="zh-CN" altLang="en-US" sz="2800" b="1" kern="0" dirty="0" smtClean="0">
                <a:solidFill>
                  <a:srgbClr val="FF0000"/>
                </a:solidFill>
              </a:rPr>
              <a:t>访问请求大小</a:t>
            </a:r>
            <a:endParaRPr lang="en-US" altLang="zh-CN" sz="2800" b="1" kern="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800" b="0" kern="0" dirty="0" smtClean="0"/>
              <a:t>必须在</a:t>
            </a:r>
            <a:r>
              <a:rPr lang="en-US" altLang="zh-CN" sz="2800" b="0" kern="0" dirty="0" smtClean="0"/>
              <a:t>main</a:t>
            </a:r>
            <a:r>
              <a:rPr lang="zh-CN" altLang="en-US" sz="2800" b="0" kern="0" dirty="0" smtClean="0"/>
              <a:t>函数最后调用</a:t>
            </a:r>
            <a:r>
              <a:rPr lang="en-US" altLang="zh-CN" sz="2800" b="0" kern="0" dirty="0" err="1" smtClean="0"/>
              <a:t>printSummary</a:t>
            </a:r>
            <a:r>
              <a:rPr lang="zh-CN" altLang="en-US" sz="2800" b="0" kern="0" dirty="0" smtClean="0"/>
              <a:t>函数，并如下传之以命中</a:t>
            </a:r>
            <a:r>
              <a:rPr lang="en-US" altLang="zh-CN" sz="2800" b="0" kern="0" dirty="0" smtClean="0"/>
              <a:t>hit</a:t>
            </a:r>
            <a:r>
              <a:rPr lang="zh-CN" altLang="en-US" sz="2800" b="0" kern="0" dirty="0" smtClean="0"/>
              <a:t>、缺失</a:t>
            </a:r>
            <a:r>
              <a:rPr lang="en-US" altLang="zh-CN" sz="2800" b="0" kern="0" dirty="0" smtClean="0"/>
              <a:t>miss</a:t>
            </a:r>
            <a:r>
              <a:rPr lang="zh-CN" altLang="en-US" sz="2800" b="0" kern="0" dirty="0" smtClean="0"/>
              <a:t>和淘汰</a:t>
            </a:r>
            <a:r>
              <a:rPr lang="en-US" altLang="zh-CN" sz="2800" b="0" kern="0" dirty="0" smtClean="0"/>
              <a:t>/</a:t>
            </a:r>
            <a:r>
              <a:rPr lang="zh-CN" altLang="en-US" sz="2800" b="0" kern="0" dirty="0" smtClean="0"/>
              <a:t>驱逐</a:t>
            </a:r>
            <a:r>
              <a:rPr lang="en-US" altLang="zh-CN" sz="2800" b="0" kern="0" dirty="0" smtClean="0"/>
              <a:t>eviction</a:t>
            </a:r>
            <a:r>
              <a:rPr lang="zh-CN" altLang="en-US" sz="2800" b="0" kern="0" dirty="0" smtClean="0"/>
              <a:t>的总数作为参数：</a:t>
            </a:r>
            <a:endParaRPr lang="en-US" altLang="zh-CN" sz="2800" b="1" kern="0" dirty="0" smtClean="0"/>
          </a:p>
          <a:p>
            <a:pPr marL="361950" lvl="1" indent="0" algn="ctr"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b="1" kern="0" dirty="0" err="1" smtClean="0">
                <a:solidFill>
                  <a:srgbClr val="00B0F0"/>
                </a:solidFill>
              </a:rPr>
              <a:t>printSummary</a:t>
            </a:r>
            <a:r>
              <a:rPr lang="en-US" altLang="zh-CN" sz="2400" b="1" kern="0" dirty="0" smtClean="0">
                <a:solidFill>
                  <a:srgbClr val="00B0F0"/>
                </a:solidFill>
              </a:rPr>
              <a:t>(</a:t>
            </a:r>
            <a:r>
              <a:rPr lang="en-US" altLang="zh-CN" sz="2400" b="1" kern="0" dirty="0" err="1" smtClean="0">
                <a:solidFill>
                  <a:srgbClr val="00B0F0"/>
                </a:solidFill>
              </a:rPr>
              <a:t>hit_count</a:t>
            </a:r>
            <a:r>
              <a:rPr lang="en-US" altLang="zh-CN" sz="2400" b="1" kern="0" dirty="0" smtClean="0">
                <a:solidFill>
                  <a:srgbClr val="00B0F0"/>
                </a:solidFill>
              </a:rPr>
              <a:t>, </a:t>
            </a:r>
            <a:r>
              <a:rPr lang="en-US" altLang="zh-CN" sz="2400" b="1" kern="0" dirty="0" err="1" smtClean="0">
                <a:solidFill>
                  <a:srgbClr val="00B0F0"/>
                </a:solidFill>
              </a:rPr>
              <a:t>miss_count</a:t>
            </a:r>
            <a:r>
              <a:rPr lang="en-US" altLang="zh-CN" sz="2400" b="1" kern="0" dirty="0" smtClean="0">
                <a:solidFill>
                  <a:srgbClr val="00B0F0"/>
                </a:solidFill>
              </a:rPr>
              <a:t>, </a:t>
            </a:r>
            <a:r>
              <a:rPr lang="en-US" altLang="zh-CN" sz="2400" b="1" kern="0" dirty="0" err="1" smtClean="0">
                <a:solidFill>
                  <a:srgbClr val="00B0F0"/>
                </a:solidFill>
              </a:rPr>
              <a:t>eviction_count</a:t>
            </a:r>
            <a:r>
              <a:rPr lang="en-US" altLang="zh-CN" sz="2400" b="1" kern="0" dirty="0" smtClean="0">
                <a:solidFill>
                  <a:srgbClr val="00B0F0"/>
                </a:solidFill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800" kern="0" dirty="0" smtClean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模拟器编程要求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 err="1" smtClean="0"/>
              <a:t>csim.c</a:t>
            </a:r>
            <a:r>
              <a:rPr lang="zh-CN" altLang="en-US" dirty="0" smtClean="0"/>
              <a:t>代码框架分析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2192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#</a:t>
            </a:r>
            <a:r>
              <a:rPr lang="en-US" altLang="zh-CN" dirty="0">
                <a:solidFill>
                  <a:srgbClr val="0000FF"/>
                </a:solidFill>
              </a:rPr>
              <a:t>include</a:t>
            </a:r>
            <a:r>
              <a:rPr lang="en-US" altLang="zh-CN" dirty="0"/>
              <a:t>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cachelab.h</a:t>
            </a:r>
            <a:r>
              <a:rPr lang="en-US" altLang="zh-CN" dirty="0" smtClean="0"/>
              <a:t>”</a:t>
            </a: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/>
              <a:t>main</a:t>
            </a:r>
            <a:r>
              <a:rPr lang="en-US" altLang="zh-CN" dirty="0" smtClean="0"/>
              <a:t>()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hit_count</a:t>
            </a:r>
            <a:r>
              <a:rPr lang="en-US" altLang="zh-CN" dirty="0" smtClean="0"/>
              <a:t> = 0, </a:t>
            </a:r>
            <a:r>
              <a:rPr lang="en-US" altLang="zh-CN" dirty="0" err="1" smtClean="0"/>
              <a:t>miss_count</a:t>
            </a:r>
            <a:r>
              <a:rPr lang="en-US" altLang="zh-CN" dirty="0" smtClean="0"/>
              <a:t> = 0, </a:t>
            </a:r>
            <a:r>
              <a:rPr lang="en-US" altLang="zh-CN" dirty="0" err="1" smtClean="0"/>
              <a:t>eviction_count</a:t>
            </a:r>
            <a:r>
              <a:rPr lang="en-US" altLang="zh-CN" dirty="0" smtClean="0"/>
              <a:t>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 …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printSummary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hit_count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miss_count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eviction_count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/>
              <a:t>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800" y="4038600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2800" b="0" dirty="0"/>
              <a:t>每一数据装载</a:t>
            </a:r>
            <a:r>
              <a:rPr lang="en-US" altLang="zh-CN" sz="2800" b="0" dirty="0"/>
              <a:t>(L)</a:t>
            </a:r>
            <a:r>
              <a:rPr lang="zh-CN" altLang="en-US" sz="2800" b="0" dirty="0"/>
              <a:t>或存储</a:t>
            </a:r>
            <a:r>
              <a:rPr lang="en-US" altLang="zh-CN" sz="2800" b="0" dirty="0"/>
              <a:t>(S)</a:t>
            </a:r>
            <a:r>
              <a:rPr lang="zh-CN" altLang="en-US" sz="2800" b="0" dirty="0"/>
              <a:t>操作可引发</a:t>
            </a:r>
            <a:r>
              <a:rPr lang="zh-CN" altLang="en-US" sz="2800" b="0" dirty="0" smtClean="0"/>
              <a:t>最多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次</a:t>
            </a:r>
            <a:r>
              <a:rPr lang="zh-CN" altLang="en-US" sz="2800" b="0" dirty="0"/>
              <a:t>缓存</a:t>
            </a:r>
            <a:r>
              <a:rPr lang="zh-CN" altLang="en-US" sz="2800" b="0" dirty="0" smtClean="0"/>
              <a:t>缺失</a:t>
            </a:r>
            <a:r>
              <a:rPr lang="en-US" altLang="zh-CN" sz="2800" b="0" dirty="0" smtClean="0"/>
              <a:t>(miss)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2800" b="0" dirty="0" smtClean="0"/>
              <a:t>数据</a:t>
            </a:r>
            <a:r>
              <a:rPr lang="zh-CN" altLang="en-US" sz="2800" b="0" dirty="0"/>
              <a:t>修改操作</a:t>
            </a:r>
            <a:r>
              <a:rPr lang="en-US" altLang="zh-CN" sz="2800" b="0" dirty="0"/>
              <a:t>(M)</a:t>
            </a:r>
            <a:r>
              <a:rPr lang="zh-CN" altLang="en-US" sz="2800" b="0" dirty="0"/>
              <a:t>可认为是同一地址</a:t>
            </a:r>
            <a:r>
              <a:rPr lang="zh-CN" altLang="en-US" sz="2800" b="0" dirty="0" smtClean="0"/>
              <a:t>上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次</a:t>
            </a:r>
            <a:r>
              <a:rPr lang="zh-CN" altLang="en-US" sz="2800" b="0" dirty="0"/>
              <a:t>装载</a:t>
            </a:r>
            <a:r>
              <a:rPr lang="zh-CN" altLang="en-US" sz="2800" b="0" dirty="0" smtClean="0"/>
              <a:t>后跟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次</a:t>
            </a:r>
            <a:r>
              <a:rPr lang="zh-CN" altLang="en-US" sz="2800" b="0" dirty="0"/>
              <a:t>存储，因此可</a:t>
            </a:r>
            <a:r>
              <a:rPr lang="zh-CN" altLang="en-US" sz="2800" b="0" dirty="0" smtClean="0"/>
              <a:t>引发</a:t>
            </a:r>
            <a:r>
              <a:rPr lang="en-US" altLang="zh-CN" sz="2800" b="0" dirty="0" smtClean="0"/>
              <a:t>2</a:t>
            </a:r>
            <a:r>
              <a:rPr lang="zh-CN" altLang="en-US" sz="2800" b="0" dirty="0" smtClean="0"/>
              <a:t>次</a:t>
            </a:r>
            <a:r>
              <a:rPr lang="zh-CN" altLang="en-US" sz="2800" b="0" dirty="0"/>
              <a:t>缓存</a:t>
            </a:r>
            <a:r>
              <a:rPr lang="zh-CN" altLang="en-US" sz="2800" b="0" dirty="0" smtClean="0"/>
              <a:t>命中</a:t>
            </a:r>
            <a:r>
              <a:rPr lang="en-US" altLang="zh-CN" sz="2800" b="0" dirty="0" smtClean="0"/>
              <a:t>(hit) </a:t>
            </a:r>
            <a:r>
              <a:rPr lang="zh-CN" altLang="en-US" sz="2800" b="0" dirty="0" smtClean="0"/>
              <a:t>，或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次缺失</a:t>
            </a:r>
            <a:r>
              <a:rPr lang="en-US" altLang="zh-CN" sz="2800" b="0" dirty="0" smtClean="0"/>
              <a:t>+1</a:t>
            </a:r>
            <a:r>
              <a:rPr lang="zh-CN" altLang="en-US" sz="2800" b="0" dirty="0" smtClean="0"/>
              <a:t>次</a:t>
            </a:r>
            <a:r>
              <a:rPr lang="zh-CN" altLang="en-US" sz="2800" b="0" dirty="0"/>
              <a:t>命中外加</a:t>
            </a:r>
            <a:r>
              <a:rPr lang="zh-CN" altLang="en-US" sz="2800" b="0" dirty="0" smtClean="0"/>
              <a:t>可能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次</a:t>
            </a:r>
            <a:r>
              <a:rPr lang="zh-CN" altLang="en-US" sz="2800" b="0" dirty="0"/>
              <a:t>淘汰</a:t>
            </a:r>
            <a:r>
              <a:rPr lang="en-US" altLang="zh-CN" sz="2800" b="0" dirty="0"/>
              <a:t>/</a:t>
            </a:r>
            <a:r>
              <a:rPr lang="zh-CN" altLang="en-US" sz="2800" b="0" dirty="0" smtClean="0"/>
              <a:t>驱逐</a:t>
            </a:r>
            <a:r>
              <a:rPr lang="en-US" altLang="zh-CN" sz="2800" b="0" dirty="0" smtClean="0"/>
              <a:t>(evict)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307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8.Cache</a:t>
            </a:r>
            <a:r>
              <a:rPr lang="zh-CN" altLang="en-US" dirty="0"/>
              <a:t>性能测试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en-US" altLang="zh-CN" sz="2800" b="1" kern="0" dirty="0" smtClean="0"/>
              <a:t>8</a:t>
            </a:r>
            <a:r>
              <a:rPr lang="zh-CN" altLang="en-US" sz="2800" b="1" kern="0" dirty="0" smtClean="0"/>
              <a:t>个测试用例</a:t>
            </a:r>
            <a:r>
              <a:rPr lang="en-US" altLang="zh-CN" sz="2800" b="0" kern="0" dirty="0" smtClean="0"/>
              <a:t>——</a:t>
            </a:r>
            <a:r>
              <a:rPr lang="zh-CN" altLang="en-US" sz="2800" b="0" kern="0" dirty="0" smtClean="0"/>
              <a:t>不同</a:t>
            </a:r>
            <a:r>
              <a:rPr lang="en-US" altLang="zh-CN" sz="2800" b="0" kern="0" dirty="0" smtClean="0"/>
              <a:t>Cache</a:t>
            </a:r>
            <a:r>
              <a:rPr lang="zh-CN" altLang="en-US" sz="2800" b="0" kern="0" dirty="0" smtClean="0"/>
              <a:t>参数和访问轨迹</a:t>
            </a:r>
            <a:endParaRPr lang="en-US" altLang="zh-CN" sz="2800" b="0" kern="0" dirty="0" smtClean="0"/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 smtClean="0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 -s 1 -E 1 -b 1 -t traces/yi2.trace</a:t>
            </a: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 smtClean="0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 -s 4 -E 2 -b 4 -t traces/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yi.trace</a:t>
            </a:r>
            <a:endParaRPr lang="en-US" altLang="zh-CN" sz="2400" b="0" kern="0" dirty="0" smtClean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 smtClean="0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 -s 2 -E 1 -b 4 -t traces/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dave.trace</a:t>
            </a:r>
            <a:endParaRPr lang="en-US" altLang="zh-CN" sz="2400" b="0" kern="0" dirty="0" smtClean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 smtClean="0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 -s 2 -E 1 -b 3 -t traces/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trans.trace</a:t>
            </a:r>
            <a:endParaRPr lang="en-US" altLang="zh-CN" sz="2400" b="0" kern="0" dirty="0" smtClean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 smtClean="0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 -s 2 -E 2 -b 3 -t traces/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trans.trace</a:t>
            </a:r>
            <a:endParaRPr lang="en-US" altLang="zh-CN" sz="2400" b="0" kern="0" dirty="0" smtClean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 smtClean="0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 -s 2 -E 4 -b 3 -t traces/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trans.trace</a:t>
            </a:r>
            <a:endParaRPr lang="en-US" altLang="zh-CN" sz="2400" b="0" kern="0" dirty="0" smtClean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 smtClean="0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 -s 5 -E 1 -b 5 -t traces/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trans.trace</a:t>
            </a:r>
            <a:endParaRPr lang="en-US" altLang="zh-CN" sz="2400" b="0" kern="0" dirty="0" smtClean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 smtClean="0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 smtClean="0">
                <a:solidFill>
                  <a:srgbClr val="0000FF"/>
                </a:solidFill>
              </a:rPr>
              <a:t> -s 5 -E 1 -b 5 -t traces/</a:t>
            </a:r>
            <a:r>
              <a:rPr lang="en-US" altLang="zh-CN" sz="2400" b="0" kern="0" dirty="0" err="1" smtClean="0">
                <a:solidFill>
                  <a:srgbClr val="0000FF"/>
                </a:solidFill>
              </a:rPr>
              <a:t>long.trace</a:t>
            </a:r>
            <a:endParaRPr lang="en-US" altLang="zh-CN" sz="2400" b="0" kern="0" dirty="0">
              <a:solidFill>
                <a:srgbClr val="0000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761766"/>
            <a:ext cx="2133600" cy="2822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617276"/>
            <a:ext cx="1266825" cy="1859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05600" y="2514600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</a:rPr>
              <a:t>访存轨迹文件示例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304801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en-US" altLang="zh-CN" sz="3200" b="1" kern="0" dirty="0" smtClean="0">
                <a:solidFill>
                  <a:srgbClr val="00B050"/>
                </a:solidFill>
              </a:rPr>
              <a:t>test-</a:t>
            </a:r>
            <a:r>
              <a:rPr lang="en-US" altLang="zh-CN" sz="3200" b="1" kern="0" dirty="0" err="1" smtClean="0">
                <a:solidFill>
                  <a:srgbClr val="00B050"/>
                </a:solidFill>
              </a:rPr>
              <a:t>csim</a:t>
            </a:r>
            <a:r>
              <a:rPr lang="zh-CN" altLang="en-US" sz="3200" b="1" kern="0" dirty="0" smtClean="0"/>
              <a:t>测试程序：</a:t>
            </a:r>
            <a:r>
              <a:rPr lang="zh-CN" altLang="en-US" sz="3200" b="0" kern="0" dirty="0" smtClean="0"/>
              <a:t>依次使用上列每一测试用例对</a:t>
            </a:r>
            <a:r>
              <a:rPr lang="en-US" altLang="zh-CN" sz="3200" b="0" kern="0" dirty="0" err="1" smtClean="0"/>
              <a:t>csim</a:t>
            </a:r>
            <a:r>
              <a:rPr lang="zh-CN" altLang="en-US" sz="3200" b="0" kern="0" dirty="0" smtClean="0"/>
              <a:t>进行测试</a:t>
            </a:r>
            <a:endParaRPr lang="en-US" altLang="zh-CN" sz="3200" b="1" kern="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0" kern="0" dirty="0" smtClean="0"/>
              <a:t> 对每一测试，</a:t>
            </a:r>
            <a:r>
              <a:rPr lang="en-US" altLang="zh-CN" sz="2400" b="0" kern="0" dirty="0" smtClean="0"/>
              <a:t>test-</a:t>
            </a:r>
            <a:r>
              <a:rPr lang="en-US" altLang="zh-CN" sz="2400" b="0" kern="0" dirty="0" err="1" smtClean="0"/>
              <a:t>csim</a:t>
            </a:r>
            <a:r>
              <a:rPr lang="zh-CN" altLang="en-US" sz="2400" b="0" kern="0" dirty="0" smtClean="0"/>
              <a:t>从缓存的</a:t>
            </a:r>
            <a:r>
              <a:rPr lang="en-US" altLang="zh-CN" sz="2400" b="0" kern="0" dirty="0" smtClean="0"/>
              <a:t>Hits</a:t>
            </a:r>
            <a:r>
              <a:rPr lang="zh-CN" altLang="en-US" sz="2400" b="0" kern="0" dirty="0" smtClean="0"/>
              <a:t>（命中）</a:t>
            </a:r>
            <a:r>
              <a:rPr lang="en-US" altLang="zh-CN" sz="2400" b="0" kern="0" dirty="0" smtClean="0"/>
              <a:t>/Misses</a:t>
            </a:r>
            <a:r>
              <a:rPr lang="zh-CN" altLang="en-US" sz="2400" b="0" kern="0" dirty="0" smtClean="0"/>
              <a:t>（缺失）</a:t>
            </a:r>
            <a:r>
              <a:rPr lang="en-US" altLang="zh-CN" sz="2400" b="0" kern="0" dirty="0" smtClean="0"/>
              <a:t>/Evicts</a:t>
            </a:r>
            <a:r>
              <a:rPr lang="zh-CN" altLang="en-US" sz="2400" b="0" kern="0" dirty="0" smtClean="0"/>
              <a:t>（淘汰</a:t>
            </a:r>
            <a:r>
              <a:rPr lang="en-US" altLang="zh-CN" sz="2400" b="0" kern="0" dirty="0" smtClean="0"/>
              <a:t>/</a:t>
            </a:r>
            <a:r>
              <a:rPr lang="zh-CN" altLang="en-US" sz="2400" b="0" kern="0" dirty="0" smtClean="0"/>
              <a:t>驱逐）数量三个指标</a:t>
            </a:r>
            <a:r>
              <a:rPr lang="zh-CN" altLang="en-US" sz="2400" b="0" kern="0" dirty="0" smtClean="0"/>
              <a:t>比较</a:t>
            </a:r>
            <a:endParaRPr lang="en-US" altLang="zh-CN" sz="2400" b="0" kern="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0" kern="0" dirty="0" smtClean="0"/>
              <a:t>若</a:t>
            </a:r>
            <a:r>
              <a:rPr lang="en-US" altLang="zh-CN" sz="2400" b="0" kern="0" dirty="0" err="1" smtClean="0"/>
              <a:t>csim</a:t>
            </a:r>
            <a:r>
              <a:rPr lang="zh-CN" altLang="en-US" sz="2400" b="0" kern="0" dirty="0"/>
              <a:t>与</a:t>
            </a:r>
            <a:r>
              <a:rPr lang="zh-CN" altLang="en-US" sz="2400" b="0" kern="0" dirty="0" smtClean="0"/>
              <a:t>参考模拟器</a:t>
            </a:r>
            <a:r>
              <a:rPr lang="en-US" altLang="zh-CN" sz="2400" b="0" kern="0" dirty="0" err="1"/>
              <a:t>csim</a:t>
            </a:r>
            <a:r>
              <a:rPr lang="en-US" altLang="zh-CN" sz="2400" b="0" kern="0" dirty="0"/>
              <a:t>-ref</a:t>
            </a:r>
            <a:r>
              <a:rPr lang="zh-CN" altLang="en-US" sz="2400" b="0" kern="0" dirty="0" smtClean="0"/>
              <a:t>输出</a:t>
            </a:r>
            <a:r>
              <a:rPr lang="zh-CN" altLang="en-US" sz="2400" b="0" kern="0" dirty="0"/>
              <a:t>指标相同则判为</a:t>
            </a:r>
            <a:r>
              <a:rPr lang="zh-CN" altLang="en-US" sz="2400" b="0" kern="0" dirty="0" smtClean="0"/>
              <a:t>正确 </a:t>
            </a:r>
            <a:endParaRPr lang="en-US" altLang="zh-CN" sz="2400" kern="0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计算</a:t>
            </a:r>
            <a:r>
              <a:rPr lang="en-US" altLang="zh-CN" sz="2400" kern="0" dirty="0" err="1" smtClean="0">
                <a:solidFill>
                  <a:srgbClr val="FF0000"/>
                </a:solidFill>
              </a:rPr>
              <a:t>csim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实现获得的分数：每个用例的每一指标</a:t>
            </a:r>
            <a:r>
              <a:rPr lang="en-US" altLang="zh-CN" sz="2400" kern="0" dirty="0">
                <a:solidFill>
                  <a:srgbClr val="FF0000"/>
                </a:solidFill>
              </a:rPr>
              <a:t>5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分（最后一个用例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10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0" kern="0" dirty="0" smtClean="0"/>
              <a:t>——</a:t>
            </a:r>
            <a:endParaRPr lang="en-US" altLang="zh-CN" sz="2400" kern="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533400" y="3581400"/>
            <a:ext cx="8001000" cy="2895600"/>
            <a:chOff x="1907704" y="5337212"/>
            <a:chExt cx="5328592" cy="146121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36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/>
              <a:t>优化矩阵转置操作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 kern="0" dirty="0"/>
              <a:t>矩阵</a:t>
            </a:r>
            <a:r>
              <a:rPr lang="zh-CN" altLang="en-US" sz="2800" kern="0" dirty="0" smtClean="0"/>
              <a:t>转置：</a:t>
            </a:r>
            <a:r>
              <a:rPr lang="zh-CN" altLang="en-US" b="0" dirty="0"/>
              <a:t>设</a:t>
            </a:r>
            <a:r>
              <a:rPr lang="en-US" altLang="zh-CN" b="0" dirty="0"/>
              <a:t>A</a:t>
            </a:r>
            <a:r>
              <a:rPr lang="zh-CN" altLang="en-US" b="0" dirty="0"/>
              <a:t>为</a:t>
            </a:r>
            <a:r>
              <a:rPr lang="en-US" altLang="zh-CN" b="0" dirty="0" err="1"/>
              <a:t>m×n</a:t>
            </a:r>
            <a:r>
              <a:rPr lang="zh-CN" altLang="en-US" b="0" dirty="0"/>
              <a:t>阶</a:t>
            </a:r>
            <a:r>
              <a:rPr lang="zh-CN" altLang="en-US" b="0" dirty="0">
                <a:hlinkClick r:id="rId2"/>
              </a:rPr>
              <a:t>矩阵</a:t>
            </a:r>
            <a:r>
              <a:rPr lang="zh-CN" altLang="en-US" b="0" dirty="0"/>
              <a:t>（即</a:t>
            </a:r>
            <a:r>
              <a:rPr lang="en-US" altLang="zh-CN" b="0" dirty="0"/>
              <a:t>m</a:t>
            </a:r>
            <a:r>
              <a:rPr lang="zh-CN" altLang="en-US" b="0" dirty="0"/>
              <a:t>行</a:t>
            </a:r>
            <a:r>
              <a:rPr lang="en-US" altLang="zh-CN" b="0" dirty="0"/>
              <a:t>n</a:t>
            </a:r>
            <a:r>
              <a:rPr lang="zh-CN" altLang="en-US" b="0" dirty="0"/>
              <a:t>列），第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行</a:t>
            </a:r>
            <a:r>
              <a:rPr lang="en-US" altLang="zh-CN" b="0" dirty="0"/>
              <a:t>j </a:t>
            </a:r>
            <a:r>
              <a:rPr lang="zh-CN" altLang="en-US" b="0" dirty="0"/>
              <a:t>列的元素是</a:t>
            </a:r>
            <a:r>
              <a:rPr lang="en-US" altLang="zh-CN" b="0" dirty="0"/>
              <a:t>a(</a:t>
            </a:r>
            <a:r>
              <a:rPr lang="en-US" altLang="zh-CN" b="0" dirty="0" err="1"/>
              <a:t>i,j</a:t>
            </a:r>
            <a:r>
              <a:rPr lang="en-US" altLang="zh-CN" b="0" dirty="0"/>
              <a:t>)</a:t>
            </a:r>
            <a:r>
              <a:rPr lang="zh-CN" altLang="en-US" b="0" dirty="0"/>
              <a:t>，即：</a:t>
            </a:r>
            <a:r>
              <a:rPr lang="en-US" altLang="zh-CN" b="0" dirty="0"/>
              <a:t>A=a(</a:t>
            </a:r>
            <a:r>
              <a:rPr lang="en-US" altLang="zh-CN" b="0" dirty="0" err="1"/>
              <a:t>i,j</a:t>
            </a:r>
            <a:r>
              <a:rPr lang="en-US" altLang="zh-CN" b="0" dirty="0"/>
              <a:t>)</a:t>
            </a:r>
            <a:endParaRPr lang="en-US" altLang="zh-CN" sz="2800" kern="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0" dirty="0" smtClean="0"/>
              <a:t>B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A</a:t>
            </a:r>
            <a:r>
              <a:rPr lang="zh-CN" altLang="en-US" b="0" dirty="0"/>
              <a:t>的</a:t>
            </a:r>
            <a:r>
              <a:rPr lang="zh-CN" altLang="en-US" b="0" dirty="0" smtClean="0"/>
              <a:t>转置：</a:t>
            </a:r>
            <a:r>
              <a:rPr lang="en-US" altLang="zh-CN" b="0" dirty="0" smtClean="0"/>
              <a:t>B</a:t>
            </a:r>
            <a:r>
              <a:rPr lang="zh-CN" altLang="en-US" b="0" dirty="0" smtClean="0"/>
              <a:t>为</a:t>
            </a:r>
            <a:r>
              <a:rPr lang="en-US" altLang="zh-CN" b="0" dirty="0" err="1" smtClean="0"/>
              <a:t>n×m</a:t>
            </a:r>
            <a:r>
              <a:rPr lang="zh-CN" altLang="en-US" b="0" dirty="0"/>
              <a:t>阶</a:t>
            </a:r>
            <a:r>
              <a:rPr lang="zh-CN" altLang="en-US" b="0" dirty="0" smtClean="0"/>
              <a:t>矩阵，</a:t>
            </a:r>
            <a:r>
              <a:rPr lang="zh-CN" altLang="en-US" b="0" dirty="0"/>
              <a:t>满足</a:t>
            </a:r>
            <a:r>
              <a:rPr lang="en-US" altLang="zh-CN" b="0" dirty="0"/>
              <a:t>B=a(</a:t>
            </a:r>
            <a:r>
              <a:rPr lang="en-US" altLang="zh-CN" b="0" dirty="0" err="1"/>
              <a:t>j,i</a:t>
            </a:r>
            <a:r>
              <a:rPr lang="en-US" altLang="zh-CN" b="0" dirty="0"/>
              <a:t>)</a:t>
            </a:r>
            <a:r>
              <a:rPr lang="zh-CN" altLang="en-US" b="0" dirty="0"/>
              <a:t>，即 </a:t>
            </a:r>
            <a:r>
              <a:rPr lang="en-US" altLang="zh-CN" b="0" dirty="0"/>
              <a:t>b (</a:t>
            </a:r>
            <a:r>
              <a:rPr lang="en-US" altLang="zh-CN" b="0" dirty="0" err="1"/>
              <a:t>i,j</a:t>
            </a:r>
            <a:r>
              <a:rPr lang="en-US" altLang="zh-CN" b="0" dirty="0"/>
              <a:t>)=a (</a:t>
            </a:r>
            <a:r>
              <a:rPr lang="en-US" altLang="zh-CN" b="0" dirty="0" err="1"/>
              <a:t>j,i</a:t>
            </a:r>
            <a:r>
              <a:rPr lang="en-US" altLang="zh-CN" b="0" dirty="0"/>
              <a:t>)</a:t>
            </a:r>
            <a:r>
              <a:rPr lang="zh-CN" altLang="en-US" b="0" dirty="0"/>
              <a:t>（</a:t>
            </a:r>
            <a:r>
              <a:rPr lang="en-US" altLang="zh-CN" b="0" dirty="0"/>
              <a:t>B</a:t>
            </a:r>
            <a:r>
              <a:rPr lang="zh-CN" altLang="en-US" b="0" dirty="0"/>
              <a:t>的第</a:t>
            </a:r>
            <a:r>
              <a:rPr lang="en-US" altLang="zh-CN" b="0" dirty="0" err="1"/>
              <a:t>i</a:t>
            </a:r>
            <a:r>
              <a:rPr lang="zh-CN" altLang="en-US" b="0" dirty="0"/>
              <a:t>行第</a:t>
            </a:r>
            <a:r>
              <a:rPr lang="en-US" altLang="zh-CN" b="0" dirty="0"/>
              <a:t>j</a:t>
            </a:r>
            <a:r>
              <a:rPr lang="zh-CN" altLang="en-US" b="0" dirty="0"/>
              <a:t>列元素是</a:t>
            </a:r>
            <a:r>
              <a:rPr lang="en-US" altLang="zh-CN" b="0" dirty="0"/>
              <a:t>A</a:t>
            </a:r>
            <a:r>
              <a:rPr lang="zh-CN" altLang="en-US" b="0" dirty="0"/>
              <a:t>的第</a:t>
            </a:r>
            <a:r>
              <a:rPr lang="en-US" altLang="zh-CN" b="0" dirty="0"/>
              <a:t>j</a:t>
            </a:r>
            <a:r>
              <a:rPr lang="zh-CN" altLang="en-US" b="0" dirty="0"/>
              <a:t>行第</a:t>
            </a:r>
            <a:r>
              <a:rPr lang="en-US" altLang="zh-CN" b="0" dirty="0" err="1"/>
              <a:t>i</a:t>
            </a:r>
            <a:r>
              <a:rPr lang="zh-CN" altLang="en-US" b="0" dirty="0"/>
              <a:t>列元素），记</a:t>
            </a:r>
            <a:r>
              <a:rPr lang="en-US" altLang="zh-CN" b="0" dirty="0"/>
              <a:t>A'=B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kern="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kern="0" dirty="0" smtClean="0"/>
              <a:t>任务：在</a:t>
            </a:r>
            <a:r>
              <a:rPr lang="en-US" altLang="zh-CN" sz="2800" kern="0" dirty="0" err="1" smtClean="0"/>
              <a:t>trans.c</a:t>
            </a:r>
            <a:r>
              <a:rPr lang="zh-CN" altLang="en-US" sz="2800" kern="0" dirty="0" smtClean="0"/>
              <a:t>中编写实现一个矩阵转置函数</a:t>
            </a:r>
            <a:r>
              <a:rPr lang="en-US" altLang="zh-CN" sz="2800" kern="0" dirty="0" err="1" smtClean="0">
                <a:solidFill>
                  <a:srgbClr val="00B0F0"/>
                </a:solidFill>
              </a:rPr>
              <a:t>transpose_submit</a:t>
            </a:r>
            <a:r>
              <a:rPr lang="zh-CN" altLang="en-US" sz="2800" kern="0" dirty="0" smtClean="0"/>
              <a:t>，要求其在参考</a:t>
            </a:r>
            <a:r>
              <a:rPr lang="en-US" altLang="zh-CN" sz="2800" kern="0" dirty="0" smtClean="0"/>
              <a:t>Cache</a:t>
            </a:r>
            <a:r>
              <a:rPr lang="zh-CN" altLang="en-US" sz="2800" kern="0" dirty="0" smtClean="0"/>
              <a:t>模拟器</a:t>
            </a:r>
            <a:r>
              <a:rPr lang="en-US" altLang="zh-CN" sz="2800" kern="0" dirty="0" err="1" smtClean="0"/>
              <a:t>csim</a:t>
            </a:r>
            <a:r>
              <a:rPr lang="en-US" altLang="zh-CN" sz="2800" kern="0" dirty="0" smtClean="0"/>
              <a:t>-ref</a:t>
            </a:r>
            <a:r>
              <a:rPr lang="zh-CN" altLang="en-US" sz="2800" kern="0" dirty="0" smtClean="0"/>
              <a:t>上运行时对不同大小的矩阵均能</a:t>
            </a:r>
            <a:r>
              <a:rPr lang="zh-CN" altLang="en-US" sz="2800" kern="0" dirty="0" smtClean="0">
                <a:solidFill>
                  <a:srgbClr val="FF0000"/>
                </a:solidFill>
              </a:rPr>
              <a:t>最小化缓存缺失的数量</a:t>
            </a:r>
            <a:endParaRPr lang="en-US" altLang="zh-CN" sz="2800" kern="0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</a:pPr>
            <a:r>
              <a:rPr lang="en-US" altLang="zh-CN" sz="2400" b="1" kern="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b="1" kern="0" dirty="0" err="1" smtClean="0">
                <a:solidFill>
                  <a:srgbClr val="0000FF"/>
                </a:solidFill>
              </a:rPr>
              <a:t>transpose_submit_desc</a:t>
            </a:r>
            <a:r>
              <a:rPr lang="en-US" altLang="zh-CN" sz="2400" b="1" kern="0" dirty="0" smtClean="0">
                <a:solidFill>
                  <a:srgbClr val="0000FF"/>
                </a:solidFill>
              </a:rPr>
              <a:t>[] = "Transpose submission";</a:t>
            </a:r>
          </a:p>
          <a:p>
            <a:pPr marL="344487" lvl="1" indent="0">
              <a:buFont typeface="Wingdings" pitchFamily="2" charset="2"/>
              <a:buNone/>
            </a:pPr>
            <a:r>
              <a:rPr lang="en-US" altLang="zh-CN" sz="2400" b="1" kern="0" dirty="0" smtClean="0">
                <a:solidFill>
                  <a:srgbClr val="0000FF"/>
                </a:solidFill>
              </a:rPr>
              <a:t>void </a:t>
            </a:r>
            <a:r>
              <a:rPr lang="en-US" altLang="zh-CN" sz="2400" b="1" kern="0" dirty="0" err="1" smtClean="0">
                <a:solidFill>
                  <a:srgbClr val="0000FF"/>
                </a:solidFill>
              </a:rPr>
              <a:t>transpose_submit</a:t>
            </a:r>
            <a:r>
              <a:rPr lang="en-US" altLang="zh-CN" sz="2400" b="1" kern="0" dirty="0" smtClean="0">
                <a:solidFill>
                  <a:srgbClr val="0000FF"/>
                </a:solidFill>
              </a:rPr>
              <a:t>(</a:t>
            </a:r>
            <a:r>
              <a:rPr lang="en-US" altLang="zh-CN" sz="2400" b="1" kern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b="1" kern="0" dirty="0" smtClean="0">
                <a:solidFill>
                  <a:srgbClr val="0000FF"/>
                </a:solidFill>
              </a:rPr>
              <a:t> M, </a:t>
            </a:r>
            <a:r>
              <a:rPr lang="en-US" altLang="zh-CN" sz="2400" b="1" kern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b="1" kern="0" dirty="0" smtClean="0">
                <a:solidFill>
                  <a:srgbClr val="0000FF"/>
                </a:solidFill>
              </a:rPr>
              <a:t> N, </a:t>
            </a:r>
            <a:r>
              <a:rPr lang="en-US" altLang="zh-CN" sz="2400" b="1" kern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b="1" kern="0" dirty="0" smtClean="0">
                <a:solidFill>
                  <a:srgbClr val="0000FF"/>
                </a:solidFill>
              </a:rPr>
              <a:t> A[N][M], </a:t>
            </a:r>
            <a:r>
              <a:rPr lang="en-US" altLang="zh-CN" sz="2400" b="1" kern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b="1" kern="0" dirty="0" smtClean="0">
                <a:solidFill>
                  <a:srgbClr val="0000FF"/>
                </a:solidFill>
              </a:rPr>
              <a:t> B[M][N]);</a:t>
            </a:r>
          </a:p>
        </p:txBody>
      </p:sp>
    </p:spTree>
    <p:extLst>
      <p:ext uri="{BB962C8B-B14F-4D97-AF65-F5344CB8AC3E}">
        <p14:creationId xmlns:p14="http://schemas.microsoft.com/office/powerpoint/2010/main" val="39845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zh-CN" altLang="en-US" sz="4000" dirty="0" smtClean="0"/>
              <a:t>矩阵转置实现要求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kern="0" dirty="0" smtClean="0">
                <a:solidFill>
                  <a:srgbClr val="FF0000"/>
                </a:solidFill>
              </a:rPr>
              <a:t>限制对栈的引用</a:t>
            </a:r>
            <a:r>
              <a:rPr lang="en-US" altLang="zh-CN" sz="2800" b="1" kern="0" dirty="0" smtClean="0"/>
              <a:t>——</a:t>
            </a:r>
            <a:r>
              <a:rPr lang="zh-CN" altLang="en-US" sz="2800" b="1" kern="0" dirty="0" smtClean="0"/>
              <a:t>在转置函数中最多定义和使用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12</a:t>
            </a:r>
            <a:r>
              <a:rPr lang="zh-CN" altLang="en-US" sz="2800" b="1" kern="0" dirty="0" smtClean="0"/>
              <a:t>个</a:t>
            </a:r>
            <a:r>
              <a:rPr lang="en-US" altLang="zh-CN" sz="2800" b="1" kern="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800" b="1" kern="0" dirty="0" smtClean="0"/>
              <a:t>类型的</a:t>
            </a:r>
            <a:r>
              <a:rPr lang="zh-CN" altLang="en-US" sz="2800" b="1" kern="0" dirty="0" smtClean="0">
                <a:solidFill>
                  <a:srgbClr val="FF0000"/>
                </a:solidFill>
              </a:rPr>
              <a:t>局部变量</a:t>
            </a:r>
            <a:r>
              <a:rPr lang="zh-CN" altLang="en-US" sz="2800" b="1" kern="0" dirty="0" smtClean="0"/>
              <a:t>，同时不能使用任何</a:t>
            </a:r>
            <a:r>
              <a:rPr lang="en-US" altLang="zh-CN" sz="2800" b="1" kern="0" dirty="0" smtClean="0"/>
              <a:t>long</a:t>
            </a:r>
            <a:r>
              <a:rPr lang="zh-CN" altLang="en-US" sz="2800" b="1" kern="0" dirty="0" smtClean="0"/>
              <a:t>类型的变量或其他位模式数据以在一个变量中存储多个值。</a:t>
            </a:r>
            <a:endParaRPr lang="en-US" altLang="zh-CN" sz="2800" b="1" kern="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 kern="0" dirty="0" smtClean="0"/>
              <a:t>原因：实验测试代码不能</a:t>
            </a:r>
            <a:r>
              <a:rPr lang="en-US" altLang="zh-CN" sz="2400" b="1" kern="0" dirty="0" smtClean="0"/>
              <a:t>/</a:t>
            </a:r>
            <a:r>
              <a:rPr lang="zh-CN" altLang="en-US" sz="2400" b="1" kern="0" dirty="0" smtClean="0"/>
              <a:t>不应计数栈的引用访问，而应将注意力集中在对源和目的矩阵的访问模式上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kern="0" dirty="0" smtClean="0">
                <a:solidFill>
                  <a:srgbClr val="FF0000"/>
                </a:solidFill>
              </a:rPr>
              <a:t>不允许使用递归</a:t>
            </a:r>
            <a:r>
              <a:rPr lang="zh-CN" altLang="en-US" sz="2800" b="1" kern="0" dirty="0" smtClean="0"/>
              <a:t>。如果定义和调用辅助函数，在任意时刻，从转置函数的栈帧到辅助函数的栈帧之间最多可以同时存在</a:t>
            </a:r>
            <a:r>
              <a:rPr lang="en-US" altLang="zh-CN" sz="2800" b="1" kern="0" dirty="0" smtClean="0"/>
              <a:t>12</a:t>
            </a:r>
            <a:r>
              <a:rPr lang="zh-CN" altLang="en-US" sz="2800" b="1" kern="0" dirty="0" smtClean="0"/>
              <a:t>个局部变量。</a:t>
            </a:r>
            <a:endParaRPr lang="en-US" altLang="zh-CN" sz="2800" b="1" kern="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b="1" kern="0" dirty="0" smtClean="0"/>
              <a:t>例如，如果转置函数定义了</a:t>
            </a:r>
            <a:r>
              <a:rPr lang="en-US" altLang="zh-CN" sz="1800" b="1" kern="0" dirty="0" smtClean="0"/>
              <a:t>8</a:t>
            </a:r>
            <a:r>
              <a:rPr lang="zh-CN" altLang="en-US" sz="1800" b="1" kern="0" dirty="0" smtClean="0"/>
              <a:t>个局部变量，其中调用了一个使用</a:t>
            </a:r>
            <a:r>
              <a:rPr lang="en-US" altLang="zh-CN" sz="1800" b="1" kern="0" dirty="0" smtClean="0"/>
              <a:t>4</a:t>
            </a:r>
            <a:r>
              <a:rPr lang="zh-CN" altLang="en-US" sz="1800" b="1" kern="0" dirty="0" smtClean="0"/>
              <a:t>个局部变量的函数，而其进一步调用了一个使用</a:t>
            </a:r>
            <a:r>
              <a:rPr lang="en-US" altLang="zh-CN" sz="1800" b="1" kern="0" dirty="0" smtClean="0"/>
              <a:t>2</a:t>
            </a:r>
            <a:r>
              <a:rPr lang="zh-CN" altLang="en-US" sz="1800" b="1" kern="0" dirty="0" smtClean="0"/>
              <a:t>个局部变量的函数，则栈上总共将有</a:t>
            </a:r>
            <a:r>
              <a:rPr lang="en-US" altLang="zh-CN" sz="1800" b="1" kern="0" dirty="0" smtClean="0"/>
              <a:t>14</a:t>
            </a:r>
            <a:r>
              <a:rPr lang="zh-CN" altLang="en-US" sz="1800" b="1" kern="0" dirty="0" smtClean="0"/>
              <a:t>个变量，则违反了本规则。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kern="0" dirty="0" smtClean="0"/>
              <a:t>转置函数</a:t>
            </a:r>
            <a:r>
              <a:rPr lang="zh-CN" altLang="en-US" sz="2800" b="1" kern="0" dirty="0" smtClean="0">
                <a:solidFill>
                  <a:srgbClr val="FF0000"/>
                </a:solidFill>
              </a:rPr>
              <a:t>不允许改变矩阵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kern="0" dirty="0" smtClean="0"/>
              <a:t>，但可以任意操作矩阵</a:t>
            </a:r>
            <a:r>
              <a:rPr lang="en-US" altLang="zh-CN" sz="2800" b="1" kern="0" dirty="0" smtClean="0"/>
              <a:t>B</a:t>
            </a:r>
            <a:r>
              <a:rPr lang="zh-CN" altLang="en-US" sz="2800" b="1" kern="0" dirty="0" smtClean="0"/>
              <a:t>。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kern="0" dirty="0" smtClean="0"/>
              <a:t>不允许在代码中定义任何矩阵或使用</a:t>
            </a:r>
            <a:r>
              <a:rPr lang="en-US" altLang="zh-CN" sz="2800" b="1" kern="0" dirty="0" err="1" smtClean="0"/>
              <a:t>malloc</a:t>
            </a:r>
            <a:r>
              <a:rPr lang="zh-CN" altLang="en-US" sz="2800" b="1" kern="0" dirty="0" smtClean="0"/>
              <a:t>及其变种。</a:t>
            </a:r>
            <a:endParaRPr lang="en-US" altLang="zh-CN" sz="2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13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矩阵转置的性能测试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00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sz="3200" b="1" kern="0" dirty="0" smtClean="0"/>
              <a:t>实验提供了名为</a:t>
            </a:r>
            <a:r>
              <a:rPr lang="en-US" altLang="zh-CN" sz="3200" b="1" kern="0" dirty="0" smtClean="0"/>
              <a:t>test-</a:t>
            </a:r>
            <a:r>
              <a:rPr lang="en-US" altLang="zh-CN" sz="3200" b="1" kern="0" dirty="0" err="1" smtClean="0"/>
              <a:t>trans.c</a:t>
            </a:r>
            <a:r>
              <a:rPr lang="zh-CN" altLang="en-US" sz="3200" b="1" kern="0" dirty="0" smtClean="0"/>
              <a:t>的自动测试程序，该程序将调用</a:t>
            </a:r>
            <a:r>
              <a:rPr lang="en-US" altLang="zh-CN" sz="3200" b="1" kern="0" dirty="0" err="1" smtClean="0"/>
              <a:t>trans.c</a:t>
            </a:r>
            <a:r>
              <a:rPr lang="zh-CN" altLang="en-US" sz="3200" b="1" kern="0" dirty="0" smtClean="0"/>
              <a:t>中实现的</a:t>
            </a:r>
            <a:r>
              <a:rPr lang="en-US" altLang="zh-CN" sz="3200" b="1" kern="0" dirty="0" err="1" smtClean="0"/>
              <a:t>registerFunctions</a:t>
            </a:r>
            <a:r>
              <a:rPr lang="en-US" altLang="zh-CN" sz="3200" b="1" kern="0" dirty="0" smtClean="0"/>
              <a:t>()</a:t>
            </a:r>
            <a:r>
              <a:rPr lang="zh-CN" altLang="en-US" sz="3200" b="1" kern="0" dirty="0" smtClean="0"/>
              <a:t>函数并测试其中注册的每一个转置函数，例如 </a:t>
            </a:r>
            <a:r>
              <a:rPr lang="en-US" altLang="zh-CN" sz="3200" b="1" kern="0" dirty="0" err="1" smtClean="0"/>
              <a:t>transpose_submit</a:t>
            </a:r>
            <a:r>
              <a:rPr lang="en-US" altLang="zh-CN" sz="3200" b="1" kern="0" dirty="0" smtClean="0"/>
              <a:t>:</a:t>
            </a:r>
          </a:p>
          <a:p>
            <a:pPr marL="0" indent="-55563" algn="ctr">
              <a:buFont typeface="Wingdings" pitchFamily="2" charset="2"/>
              <a:buNone/>
            </a:pPr>
            <a:r>
              <a:rPr lang="en-US" altLang="zh-CN" b="0" kern="0" dirty="0" err="1" smtClean="0">
                <a:solidFill>
                  <a:srgbClr val="0000FF"/>
                </a:solidFill>
              </a:rPr>
              <a:t>registerTransFunction</a:t>
            </a:r>
            <a:r>
              <a:rPr lang="en-US" altLang="zh-CN" b="0" kern="0" dirty="0" smtClean="0">
                <a:solidFill>
                  <a:srgbClr val="0000FF"/>
                </a:solidFill>
              </a:rPr>
              <a:t>(</a:t>
            </a:r>
            <a:r>
              <a:rPr lang="en-US" altLang="zh-CN" b="0" kern="0" dirty="0" err="1" smtClean="0">
                <a:solidFill>
                  <a:srgbClr val="0000FF"/>
                </a:solidFill>
              </a:rPr>
              <a:t>transpose_submit</a:t>
            </a:r>
            <a:r>
              <a:rPr lang="en-US" altLang="zh-CN" b="0" kern="0" dirty="0" smtClean="0">
                <a:solidFill>
                  <a:srgbClr val="0000FF"/>
                </a:solidFill>
              </a:rPr>
              <a:t>, </a:t>
            </a:r>
            <a:r>
              <a:rPr lang="en-US" altLang="zh-CN" b="0" kern="0" dirty="0" err="1" smtClean="0">
                <a:solidFill>
                  <a:srgbClr val="0000FF"/>
                </a:solidFill>
              </a:rPr>
              <a:t>transpose_submit_desc</a:t>
            </a:r>
            <a:r>
              <a:rPr lang="en-US" altLang="zh-CN" b="0" kern="0" dirty="0" smtClean="0">
                <a:solidFill>
                  <a:srgbClr val="0000FF"/>
                </a:solidFill>
              </a:rPr>
              <a:t>);</a:t>
            </a:r>
            <a:endParaRPr lang="en-US" altLang="zh-CN" b="1" kern="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800" b="0" kern="0" dirty="0" smtClean="0"/>
              <a:t>最多可以向</a:t>
            </a:r>
            <a:r>
              <a:rPr lang="en-US" altLang="zh-CN" sz="2800" b="0" kern="0" dirty="0" smtClean="0"/>
              <a:t>test-trans</a:t>
            </a:r>
            <a:r>
              <a:rPr lang="zh-CN" altLang="en-US" sz="2800" b="0" kern="0" dirty="0" smtClean="0"/>
              <a:t>测试程序注册</a:t>
            </a:r>
            <a:r>
              <a:rPr lang="en-US" altLang="zh-CN" sz="2800" b="0" kern="0" dirty="0" smtClean="0"/>
              <a:t>100</a:t>
            </a:r>
            <a:r>
              <a:rPr lang="zh-CN" altLang="en-US" sz="2800" b="0" kern="0" dirty="0" smtClean="0"/>
              <a:t>个位于</a:t>
            </a:r>
            <a:r>
              <a:rPr lang="en-US" altLang="zh-CN" sz="2800" b="0" kern="0" dirty="0" err="1" smtClean="0"/>
              <a:t>trans.c</a:t>
            </a:r>
            <a:r>
              <a:rPr lang="zh-CN" altLang="en-US" sz="2800" b="0" kern="0" dirty="0" smtClean="0"/>
              <a:t>中的不同转置函数实现</a:t>
            </a:r>
            <a:endParaRPr lang="en-US" altLang="zh-CN" sz="2800" b="0" kern="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800" b="0" kern="0" dirty="0" smtClean="0"/>
              <a:t>最终需选择注册函数实现中的一个，将其重命名</a:t>
            </a:r>
            <a:r>
              <a:rPr lang="en-US" altLang="zh-CN" sz="2800" b="0" kern="0" dirty="0" smtClean="0"/>
              <a:t>/</a:t>
            </a:r>
            <a:r>
              <a:rPr lang="zh-CN" altLang="en-US" sz="2800" b="0" kern="0" dirty="0" smtClean="0"/>
              <a:t>复制到函数</a:t>
            </a:r>
            <a:r>
              <a:rPr lang="en-US" altLang="zh-CN" sz="2800" b="0" kern="0" dirty="0" err="1" smtClean="0"/>
              <a:t>transpose_submit</a:t>
            </a:r>
            <a:r>
              <a:rPr lang="zh-CN" altLang="en-US" sz="2800" b="0" kern="0" dirty="0" smtClean="0"/>
              <a:t>中并作为实验结果提交</a:t>
            </a:r>
            <a:endParaRPr lang="en-US" altLang="zh-CN" sz="2800" b="0" kern="0" dirty="0" smtClean="0"/>
          </a:p>
          <a:p>
            <a:pPr marL="457200" lvl="1" indent="0">
              <a:buNone/>
            </a:pPr>
            <a:r>
              <a:rPr lang="zh-CN" altLang="en-US" sz="1800" b="0" kern="0" dirty="0" smtClean="0"/>
              <a:t> </a:t>
            </a:r>
            <a:endParaRPr lang="en-US" altLang="zh-CN" sz="32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375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685800"/>
            <a:ext cx="8991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3600" b="1" kern="0" dirty="0" smtClean="0"/>
              <a:t>测试</a:t>
            </a:r>
            <a:r>
              <a:rPr lang="zh-CN" altLang="en-US" sz="3600" b="1" kern="0" dirty="0" smtClean="0"/>
              <a:t>程序</a:t>
            </a:r>
            <a:endParaRPr lang="en-US" altLang="zh-CN" sz="3600" b="1" kern="0" dirty="0" smtClean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dirty="0"/>
              <a:t>以矩阵大小作为输入（通过</a:t>
            </a:r>
            <a:r>
              <a:rPr lang="en-US" altLang="zh-CN" sz="2400" b="0" kern="0" dirty="0"/>
              <a:t>-M</a:t>
            </a:r>
            <a:r>
              <a:rPr lang="zh-CN" altLang="en-US" sz="2400" b="0" kern="0" dirty="0"/>
              <a:t>、</a:t>
            </a:r>
            <a:r>
              <a:rPr lang="en-US" altLang="zh-CN" sz="2400" b="0" kern="0" dirty="0"/>
              <a:t>-N</a:t>
            </a:r>
            <a:r>
              <a:rPr lang="zh-CN" altLang="en-US" sz="2400" b="0" kern="0" dirty="0"/>
              <a:t>命令行参数</a:t>
            </a:r>
            <a:r>
              <a:rPr lang="zh-CN" altLang="en-US" sz="2400" b="0" kern="0" dirty="0" smtClean="0"/>
              <a:t>）</a:t>
            </a:r>
            <a:endParaRPr lang="en-US" altLang="zh-CN" sz="2400" b="0" kern="0" dirty="0" smtClean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dirty="0"/>
              <a:t>使用</a:t>
            </a:r>
            <a:r>
              <a:rPr lang="en-US" altLang="zh-CN" sz="2400" b="0" kern="0" dirty="0" err="1"/>
              <a:t>valgrind</a:t>
            </a:r>
            <a:r>
              <a:rPr lang="zh-CN" altLang="en-US" sz="2400" b="0" kern="0" dirty="0"/>
              <a:t>为</a:t>
            </a:r>
            <a:r>
              <a:rPr lang="en-US" altLang="zh-CN" sz="2400" b="0" kern="0" dirty="0" err="1"/>
              <a:t>tracegen</a:t>
            </a:r>
            <a:r>
              <a:rPr lang="zh-CN" altLang="en-US" sz="2400" b="0" kern="0" dirty="0"/>
              <a:t>程序（其中调用了由命令行参数所指定的一个注册转置函数）生成访存轨迹</a:t>
            </a:r>
            <a:r>
              <a:rPr lang="en-US" altLang="zh-CN" sz="2400" b="0" kern="0" dirty="0" smtClean="0"/>
              <a:t>——</a:t>
            </a:r>
            <a:r>
              <a:rPr lang="zh-CN" altLang="en-US" sz="2400" b="0" kern="0" dirty="0"/>
              <a:t>将第</a:t>
            </a:r>
            <a:r>
              <a:rPr lang="en-US" altLang="zh-CN" sz="2400" b="0" kern="0" dirty="0" err="1"/>
              <a:t>i</a:t>
            </a:r>
            <a:r>
              <a:rPr lang="zh-CN" altLang="en-US" sz="2400" b="0" kern="0" dirty="0"/>
              <a:t>个转置函数的访存轨迹存储于文件</a:t>
            </a:r>
            <a:r>
              <a:rPr lang="en-US" altLang="zh-CN" sz="2400" b="0" kern="0" dirty="0" err="1"/>
              <a:t>trace.f</a:t>
            </a:r>
            <a:r>
              <a:rPr lang="en-US" altLang="zh-CN" sz="2400" b="0" kern="0" dirty="0"/>
              <a:t>[</a:t>
            </a:r>
            <a:r>
              <a:rPr lang="en-US" altLang="zh-CN" sz="2400" b="0" kern="0" dirty="0" err="1"/>
              <a:t>i</a:t>
            </a:r>
            <a:r>
              <a:rPr lang="en-US" altLang="zh-CN" sz="2400" b="0" kern="0" dirty="0"/>
              <a:t>]</a:t>
            </a:r>
            <a:r>
              <a:rPr lang="zh-CN" altLang="en-US" sz="2400" b="0" kern="0" dirty="0"/>
              <a:t>（例如</a:t>
            </a:r>
            <a:r>
              <a:rPr lang="en-US" altLang="zh-CN" sz="2400" b="0" kern="0" dirty="0"/>
              <a:t>trace.f0</a:t>
            </a:r>
            <a:r>
              <a:rPr lang="zh-CN" altLang="en-US" sz="2400" b="0" kern="0" dirty="0"/>
              <a:t>，</a:t>
            </a:r>
            <a:r>
              <a:rPr lang="en-US" altLang="zh-CN" sz="2400" b="0" kern="0" dirty="0"/>
              <a:t>trace.f1</a:t>
            </a:r>
            <a:r>
              <a:rPr lang="zh-CN" altLang="en-US" sz="2400" b="0" kern="0" dirty="0"/>
              <a:t>， </a:t>
            </a:r>
            <a:r>
              <a:rPr lang="en-US" altLang="zh-CN" sz="2400" b="0" kern="0" dirty="0"/>
              <a:t>...</a:t>
            </a:r>
            <a:r>
              <a:rPr lang="zh-CN" altLang="en-US" sz="2400" b="0" kern="0" dirty="0" smtClean="0"/>
              <a:t>）</a:t>
            </a:r>
            <a:endParaRPr lang="en-US" altLang="zh-CN" sz="2400" b="0" kern="0" dirty="0" smtClean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dirty="0"/>
              <a:t>使用参数（</a:t>
            </a:r>
            <a:r>
              <a:rPr lang="en-US" altLang="zh-CN" sz="2400" b="0" kern="0" dirty="0">
                <a:solidFill>
                  <a:srgbClr val="FF0000"/>
                </a:solidFill>
              </a:rPr>
              <a:t>s=5</a:t>
            </a:r>
            <a:r>
              <a:rPr lang="zh-CN" altLang="en-US" sz="2400" b="0" kern="0" dirty="0">
                <a:solidFill>
                  <a:srgbClr val="FF0000"/>
                </a:solidFill>
              </a:rPr>
              <a:t>、</a:t>
            </a:r>
            <a:r>
              <a:rPr lang="en-US" altLang="zh-CN" sz="2400" b="0" kern="0" dirty="0">
                <a:solidFill>
                  <a:srgbClr val="FF0000"/>
                </a:solidFill>
              </a:rPr>
              <a:t>E=1</a:t>
            </a:r>
            <a:r>
              <a:rPr lang="zh-CN" altLang="en-US" sz="2400" b="0" kern="0" dirty="0">
                <a:solidFill>
                  <a:srgbClr val="FF0000"/>
                </a:solidFill>
              </a:rPr>
              <a:t>、</a:t>
            </a:r>
            <a:r>
              <a:rPr lang="en-US" altLang="zh-CN" sz="2400" b="0" kern="0" dirty="0">
                <a:solidFill>
                  <a:srgbClr val="FF0000"/>
                </a:solidFill>
              </a:rPr>
              <a:t>b=5</a:t>
            </a:r>
            <a:r>
              <a:rPr lang="zh-CN" altLang="en-US" sz="2400" b="0" kern="0" dirty="0"/>
              <a:t>）和该转置函数的访存轨迹运行</a:t>
            </a:r>
            <a:r>
              <a:rPr lang="zh-CN" altLang="en-US" sz="2400" b="0" kern="0" dirty="0">
                <a:solidFill>
                  <a:srgbClr val="FF0000"/>
                </a:solidFill>
              </a:rPr>
              <a:t>参考</a:t>
            </a:r>
            <a:r>
              <a:rPr lang="zh-CN" altLang="en-US" sz="2400" b="0" kern="0" dirty="0"/>
              <a:t>缓存模拟器</a:t>
            </a:r>
            <a:r>
              <a:rPr lang="en-US" altLang="zh-CN" sz="2400" b="0" kern="0" dirty="0" err="1"/>
              <a:t>csim</a:t>
            </a:r>
            <a:r>
              <a:rPr lang="en-US" altLang="zh-CN" sz="2400" b="0" kern="0" dirty="0"/>
              <a:t>-ref</a:t>
            </a:r>
            <a:r>
              <a:rPr lang="zh-CN" altLang="en-US" sz="2400" b="0" kern="0" dirty="0"/>
              <a:t>，将其输出作为评估该转置函数的</a:t>
            </a:r>
            <a:r>
              <a:rPr lang="zh-CN" altLang="en-US" sz="2400" b="0" kern="0" dirty="0" smtClean="0"/>
              <a:t>依据</a:t>
            </a:r>
            <a:endParaRPr lang="en-US" altLang="zh-CN" sz="2400" b="0" kern="0" dirty="0" smtClean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0" dirty="0"/>
              <a:t>test-trans</a:t>
            </a:r>
            <a:r>
              <a:rPr lang="zh-CN" altLang="en-US" sz="2400" b="0" kern="0" dirty="0"/>
              <a:t>程序如下运行</a:t>
            </a:r>
            <a:r>
              <a:rPr lang="en-US" altLang="zh-CN" sz="2400" b="0" kern="0" dirty="0" err="1"/>
              <a:t>csim</a:t>
            </a:r>
            <a:r>
              <a:rPr lang="en-US" altLang="zh-CN" sz="2400" b="0" kern="0" dirty="0"/>
              <a:t>-ref</a:t>
            </a:r>
            <a:endParaRPr lang="en-US" altLang="zh-CN" sz="2400" b="0" kern="0" dirty="0" smtClean="0"/>
          </a:p>
          <a:p>
            <a:pPr marL="530225" lvl="2" indent="0" algn="ctr">
              <a:spcBef>
                <a:spcPts val="1200"/>
              </a:spcBef>
              <a:buFontTx/>
              <a:buNone/>
            </a:pPr>
            <a:r>
              <a:rPr lang="pt-BR" altLang="zh-CN" sz="2400" b="0" kern="0" dirty="0" smtClean="0"/>
              <a:t>./</a:t>
            </a:r>
            <a:r>
              <a:rPr lang="pt-BR" altLang="zh-CN" sz="2400" b="0" kern="0" dirty="0" smtClean="0"/>
              <a:t>csim-ref -s 5 -E 1 -b 5 -t </a:t>
            </a:r>
            <a:r>
              <a:rPr lang="pt-BR" altLang="zh-CN" sz="2400" b="1" kern="0" dirty="0" smtClean="0">
                <a:solidFill>
                  <a:srgbClr val="00B0F0"/>
                </a:solidFill>
              </a:rPr>
              <a:t>trace.f</a:t>
            </a:r>
            <a:r>
              <a:rPr lang="en-US" altLang="zh-CN" sz="2400" b="1" kern="0" dirty="0" smtClean="0">
                <a:solidFill>
                  <a:srgbClr val="00B0F0"/>
                </a:solidFill>
              </a:rPr>
              <a:t>[</a:t>
            </a:r>
            <a:r>
              <a:rPr lang="en-US" altLang="zh-CN" sz="2400" b="1" kern="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400" b="1" kern="0" dirty="0" smtClean="0">
                <a:solidFill>
                  <a:srgbClr val="00B0F0"/>
                </a:solidFill>
              </a:rPr>
              <a:t>]</a:t>
            </a:r>
            <a:r>
              <a:rPr lang="zh-CN" altLang="en-US" sz="2400" b="0" kern="0" dirty="0" smtClean="0"/>
              <a:t> </a:t>
            </a:r>
            <a:endParaRPr lang="en-US" altLang="zh-CN" sz="40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6695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4800"/>
            <a:ext cx="8915400" cy="640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800" b="1" dirty="0" smtClean="0"/>
              <a:t>test-trans</a:t>
            </a:r>
            <a:r>
              <a:rPr lang="zh-CN" altLang="en-US" sz="2800" b="1" dirty="0" smtClean="0"/>
              <a:t>测试程序运行示例：</a:t>
            </a:r>
            <a:endParaRPr lang="en-US" altLang="zh-CN" sz="2800" b="1" dirty="0" smtClean="0"/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</a:t>
            </a:r>
            <a:r>
              <a:rPr lang="en-US" altLang="zh-CN" sz="1800" dirty="0" smtClean="0"/>
              <a:t>make    </a:t>
            </a:r>
            <a:r>
              <a:rPr lang="en-US" altLang="zh-CN" sz="18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800" dirty="0" smtClean="0">
                <a:solidFill>
                  <a:srgbClr val="00B0F0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800" dirty="0" smtClean="0">
                <a:solidFill>
                  <a:srgbClr val="00B0F0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8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 smtClean="0">
                <a:solidFill>
                  <a:srgbClr val="00B0F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./test-trans -M 32 -N 32 </a:t>
            </a:r>
            <a:r>
              <a:rPr lang="en-US" altLang="zh-CN" sz="1800" dirty="0" smtClean="0"/>
              <a:t>   </a:t>
            </a:r>
            <a:r>
              <a:rPr lang="en-US" altLang="zh-CN" sz="18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800" dirty="0" smtClean="0">
                <a:solidFill>
                  <a:srgbClr val="00B0F0"/>
                </a:solidFill>
              </a:rPr>
              <a:t>32×32</a:t>
            </a:r>
            <a:r>
              <a:rPr lang="zh-CN" altLang="en-US" sz="1800" dirty="0" smtClean="0">
                <a:solidFill>
                  <a:srgbClr val="00B0F0"/>
                </a:solidFill>
              </a:rPr>
              <a:t>大小矩阵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1: Evaluating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for correctness</a:t>
            </a:r>
            <a:r>
              <a:rPr lang="en-US" altLang="zh-CN" sz="1800" dirty="0"/>
              <a:t>: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(Transpose submission):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(Simple row-wise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(column-wise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(using a </a:t>
            </a:r>
            <a:r>
              <a:rPr lang="en-US" altLang="zh-CN" sz="1800" dirty="0" err="1"/>
              <a:t>zig-zag</a:t>
            </a:r>
            <a:r>
              <a:rPr lang="en-US" altLang="zh-CN" sz="1800" dirty="0"/>
              <a:t> access pattern): correctness: 1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2: Generating memory traces for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.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3: Evaluating performance of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(s=5, E=1, b=5)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</a:t>
            </a:r>
            <a:r>
              <a:rPr lang="en-US" altLang="zh-CN" sz="18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800" dirty="0"/>
              <a:t>): hits:1766, misses:287, evictions:255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</a:t>
            </a:r>
            <a:r>
              <a:rPr lang="en-US" altLang="zh-CN" sz="18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</a:t>
            </a:r>
            <a:r>
              <a:rPr lang="en-US" altLang="zh-CN" sz="18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</a:t>
            </a:r>
            <a:r>
              <a:rPr lang="en-US" altLang="zh-CN" sz="1800" dirty="0">
                <a:solidFill>
                  <a:srgbClr val="0000FF"/>
                </a:solidFill>
              </a:rPr>
              <a:t>using a </a:t>
            </a:r>
            <a:r>
              <a:rPr lang="en-US" altLang="zh-CN" sz="1800" dirty="0" err="1">
                <a:solidFill>
                  <a:srgbClr val="0000FF"/>
                </a:solidFill>
              </a:rPr>
              <a:t>zig-zag</a:t>
            </a:r>
            <a:r>
              <a:rPr lang="en-US" altLang="zh-CN" sz="1800" dirty="0">
                <a:solidFill>
                  <a:srgbClr val="0000FF"/>
                </a:solidFill>
              </a:rPr>
              <a:t> access pattern</a:t>
            </a:r>
            <a:r>
              <a:rPr lang="en-US" altLang="zh-CN" sz="1800" dirty="0"/>
              <a:t>): hits:1076, misses:977, evictions:945</a:t>
            </a:r>
          </a:p>
          <a:p>
            <a:pPr marL="344487" lvl="1" indent="0" eaLnBrk="1" hangingPunct="1">
              <a:buNone/>
            </a:pPr>
            <a:r>
              <a:rPr lang="en-US" altLang="zh-CN" sz="1800" dirty="0"/>
              <a:t> </a:t>
            </a: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Summary for official submission (</a:t>
            </a:r>
            <a:r>
              <a:rPr lang="en-US" altLang="zh-CN" sz="1800" dirty="0" err="1">
                <a:solidFill>
                  <a:srgbClr val="FF0000"/>
                </a:solidFill>
              </a:rPr>
              <a:t>func</a:t>
            </a:r>
            <a:r>
              <a:rPr lang="en-US" altLang="zh-CN" sz="1800" dirty="0">
                <a:solidFill>
                  <a:srgbClr val="FF0000"/>
                </a:solidFill>
              </a:rPr>
              <a:t> 0): correctness=1 misses=287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58000" y="2286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B0F0"/>
                </a:solidFill>
              </a:rPr>
              <a:t>trans.c</a:t>
            </a:r>
            <a:r>
              <a:rPr lang="zh-CN" altLang="en-US" sz="1800" dirty="0">
                <a:solidFill>
                  <a:srgbClr val="00B0F0"/>
                </a:solidFill>
              </a:rPr>
              <a:t>中</a:t>
            </a:r>
            <a:r>
              <a:rPr lang="zh-CN" altLang="en-US" sz="1800" dirty="0" smtClean="0">
                <a:solidFill>
                  <a:srgbClr val="00B0F0"/>
                </a:solidFill>
              </a:rPr>
              <a:t>注册</a:t>
            </a:r>
            <a:r>
              <a:rPr lang="zh-CN" altLang="en-US" sz="1800" dirty="0">
                <a:solidFill>
                  <a:srgbClr val="00B0F0"/>
                </a:solidFill>
              </a:rPr>
              <a:t>的</a:t>
            </a:r>
            <a:r>
              <a:rPr lang="en-US" altLang="zh-CN" sz="1800" dirty="0" smtClean="0">
                <a:solidFill>
                  <a:srgbClr val="00B0F0"/>
                </a:solidFill>
              </a:rPr>
              <a:t>4</a:t>
            </a:r>
            <a:r>
              <a:rPr lang="zh-CN" altLang="en-US" sz="1800" dirty="0">
                <a:solidFill>
                  <a:srgbClr val="00B0F0"/>
                </a:solidFill>
              </a:rPr>
              <a:t>个</a:t>
            </a:r>
            <a:r>
              <a:rPr lang="zh-CN" altLang="en-US" sz="1800" dirty="0" smtClean="0">
                <a:solidFill>
                  <a:srgbClr val="00B0F0"/>
                </a:solidFill>
              </a:rPr>
              <a:t>不同转置函数及其测试结果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703" y="304800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矩阵转置的评分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9144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kern="0" dirty="0" smtClean="0"/>
              <a:t>test-trans</a:t>
            </a:r>
            <a:r>
              <a:rPr lang="zh-CN" altLang="en-US" sz="2800" b="1" kern="0" dirty="0" smtClean="0"/>
              <a:t>程序在三个不同大小的矩阵上测试转置函数的正确性和性能</a:t>
            </a:r>
            <a:r>
              <a:rPr lang="en-US" altLang="zh-CN" sz="2800" b="1" kern="0" dirty="0" smtClean="0"/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pt-BR" altLang="zh-CN" sz="1800" b="0" kern="0" dirty="0" smtClean="0"/>
              <a:t>32 × 32 (M = 32, N = 32)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pt-BR" altLang="zh-CN" sz="1800" b="0" kern="0" dirty="0" smtClean="0"/>
              <a:t>64 × 64 (M = 64, N = 64)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pt-BR" altLang="zh-CN" sz="1800" b="0" kern="0" dirty="0" smtClean="0"/>
              <a:t>61 × 67 (M = 61, N = 67)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kern="0" dirty="0" smtClean="0"/>
              <a:t>针对每一矩阵大小，性能分数线性依赖于发生的</a:t>
            </a:r>
            <a:r>
              <a:rPr lang="en-US" altLang="zh-CN" sz="2800" b="1" kern="0" dirty="0" smtClean="0"/>
              <a:t>Cache</a:t>
            </a:r>
            <a:r>
              <a:rPr lang="zh-CN" altLang="en-US" sz="2800" b="1" kern="0" dirty="0" smtClean="0"/>
              <a:t>缺失总数</a:t>
            </a:r>
            <a:r>
              <a:rPr lang="en-US" altLang="zh-CN" sz="2800" b="1" kern="0" dirty="0" smtClean="0"/>
              <a:t>m</a:t>
            </a:r>
            <a:r>
              <a:rPr lang="zh-CN" altLang="en-US" sz="2800" b="1" kern="0" dirty="0" smtClean="0"/>
              <a:t>：</a:t>
            </a:r>
            <a:endParaRPr lang="en-US" altLang="zh-CN" sz="2800" b="1" kern="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800" b="0" kern="0" dirty="0" smtClean="0"/>
              <a:t>32×32</a:t>
            </a:r>
            <a:r>
              <a:rPr lang="zh-CN" altLang="en-US" sz="1800" b="0" kern="0" dirty="0" smtClean="0"/>
              <a:t>：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如果</a:t>
            </a:r>
            <a:r>
              <a:rPr lang="en-US" altLang="zh-CN" sz="1800" b="0" kern="0" dirty="0" smtClean="0">
                <a:solidFill>
                  <a:srgbClr val="FF0000"/>
                </a:solidFill>
              </a:rPr>
              <a:t>m&lt;300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得</a:t>
            </a:r>
            <a:r>
              <a:rPr lang="en-US" altLang="zh-CN" sz="1800" b="0" kern="0" dirty="0" smtClean="0">
                <a:solidFill>
                  <a:srgbClr val="FF0000"/>
                </a:solidFill>
              </a:rPr>
              <a:t>10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分</a:t>
            </a:r>
            <a:r>
              <a:rPr lang="zh-CN" altLang="en-US" sz="1800" b="0" kern="0" dirty="0" smtClean="0"/>
              <a:t>，如果</a:t>
            </a:r>
            <a:r>
              <a:rPr lang="en-US" altLang="zh-CN" sz="1800" b="0" kern="0" dirty="0" smtClean="0"/>
              <a:t>m&gt;600</a:t>
            </a:r>
            <a:r>
              <a:rPr lang="zh-CN" altLang="en-US" sz="1800" b="0" kern="0" dirty="0" smtClean="0"/>
              <a:t>得</a:t>
            </a:r>
            <a:r>
              <a:rPr lang="en-US" altLang="zh-CN" sz="1800" b="0" kern="0" dirty="0" smtClean="0"/>
              <a:t>0</a:t>
            </a:r>
            <a:r>
              <a:rPr lang="zh-CN" altLang="en-US" sz="1800" b="0" kern="0" dirty="0" smtClean="0"/>
              <a:t>分，对其他</a:t>
            </a:r>
            <a:r>
              <a:rPr lang="en-US" altLang="zh-CN" sz="1800" b="0" kern="0" dirty="0" smtClean="0"/>
              <a:t>m</a:t>
            </a:r>
            <a:r>
              <a:rPr lang="zh-CN" altLang="en-US" sz="1800" b="0" kern="0" dirty="0" smtClean="0"/>
              <a:t>得</a:t>
            </a:r>
            <a:r>
              <a:rPr lang="en-US" altLang="zh-CN" sz="1800" b="0" kern="0" dirty="0" smtClean="0"/>
              <a:t>(600-m)*10/300</a:t>
            </a:r>
            <a:r>
              <a:rPr lang="zh-CN" altLang="en-US" sz="1800" b="0" kern="0" dirty="0" smtClean="0"/>
              <a:t>分。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800" b="0" kern="0" dirty="0" smtClean="0"/>
              <a:t>64×64</a:t>
            </a:r>
            <a:r>
              <a:rPr lang="zh-CN" altLang="en-US" sz="1800" b="0" kern="0" dirty="0" smtClean="0"/>
              <a:t>：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如果</a:t>
            </a:r>
            <a:r>
              <a:rPr lang="en-US" altLang="zh-CN" sz="1800" b="0" kern="0" dirty="0" smtClean="0">
                <a:solidFill>
                  <a:srgbClr val="FF0000"/>
                </a:solidFill>
              </a:rPr>
              <a:t>m&lt;1300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得</a:t>
            </a:r>
            <a:r>
              <a:rPr lang="en-US" altLang="zh-CN" sz="1800" b="0" kern="0" dirty="0" smtClean="0">
                <a:solidFill>
                  <a:srgbClr val="FF0000"/>
                </a:solidFill>
              </a:rPr>
              <a:t>10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分</a:t>
            </a:r>
            <a:r>
              <a:rPr lang="zh-CN" altLang="en-US" sz="1800" b="0" kern="0" dirty="0" smtClean="0"/>
              <a:t>，如果</a:t>
            </a:r>
            <a:r>
              <a:rPr lang="en-US" altLang="zh-CN" sz="1800" b="0" kern="0" dirty="0" smtClean="0"/>
              <a:t>m&gt;2000</a:t>
            </a:r>
            <a:r>
              <a:rPr lang="zh-CN" altLang="en-US" sz="1800" b="0" kern="0" dirty="0" smtClean="0"/>
              <a:t>得</a:t>
            </a:r>
            <a:r>
              <a:rPr lang="en-US" altLang="zh-CN" sz="1800" b="0" kern="0" dirty="0" smtClean="0"/>
              <a:t>0</a:t>
            </a:r>
            <a:r>
              <a:rPr lang="zh-CN" altLang="en-US" sz="1800" b="0" kern="0" dirty="0" smtClean="0"/>
              <a:t>分，对其他</a:t>
            </a:r>
            <a:r>
              <a:rPr lang="en-US" altLang="zh-CN" sz="1800" b="0" kern="0" dirty="0" smtClean="0"/>
              <a:t>m</a:t>
            </a:r>
            <a:r>
              <a:rPr lang="zh-CN" altLang="en-US" sz="1800" b="0" kern="0" dirty="0" smtClean="0"/>
              <a:t>得</a:t>
            </a:r>
            <a:r>
              <a:rPr lang="en-US" altLang="zh-CN" sz="1800" b="0" kern="0" dirty="0" smtClean="0"/>
              <a:t>(2000-m)*10/700</a:t>
            </a:r>
            <a:r>
              <a:rPr lang="zh-CN" altLang="en-US" sz="1800" b="0" kern="0" dirty="0" smtClean="0"/>
              <a:t>分。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800" b="0" kern="0" dirty="0" smtClean="0"/>
              <a:t>61×67</a:t>
            </a:r>
            <a:r>
              <a:rPr lang="zh-CN" altLang="en-US" sz="1800" b="0" kern="0" dirty="0" smtClean="0"/>
              <a:t>：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如果</a:t>
            </a:r>
            <a:r>
              <a:rPr lang="en-US" altLang="zh-CN" sz="1800" b="0" kern="0" dirty="0" smtClean="0">
                <a:solidFill>
                  <a:srgbClr val="FF0000"/>
                </a:solidFill>
              </a:rPr>
              <a:t>m&lt;2000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得</a:t>
            </a:r>
            <a:r>
              <a:rPr lang="en-US" altLang="zh-CN" sz="1800" b="0" kern="0" dirty="0">
                <a:solidFill>
                  <a:srgbClr val="FF0000"/>
                </a:solidFill>
              </a:rPr>
              <a:t>2</a:t>
            </a:r>
            <a:r>
              <a:rPr lang="en-US" altLang="zh-CN" sz="1800" b="0" kern="0" dirty="0" smtClean="0">
                <a:solidFill>
                  <a:srgbClr val="FF0000"/>
                </a:solidFill>
              </a:rPr>
              <a:t>0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分，</a:t>
            </a:r>
            <a:r>
              <a:rPr lang="zh-CN" altLang="en-US" sz="1800" b="0" kern="0" dirty="0" smtClean="0"/>
              <a:t>如果</a:t>
            </a:r>
            <a:r>
              <a:rPr lang="en-US" altLang="zh-CN" sz="1800" b="0" kern="0" dirty="0" smtClean="0"/>
              <a:t>m&gt;3000</a:t>
            </a:r>
            <a:r>
              <a:rPr lang="zh-CN" altLang="en-US" sz="1800" b="0" kern="0" dirty="0" smtClean="0"/>
              <a:t>得</a:t>
            </a:r>
            <a:r>
              <a:rPr lang="en-US" altLang="zh-CN" sz="1800" b="0" kern="0" dirty="0" smtClean="0"/>
              <a:t>0</a:t>
            </a:r>
            <a:r>
              <a:rPr lang="zh-CN" altLang="en-US" sz="1800" b="0" kern="0" dirty="0" smtClean="0"/>
              <a:t>分，对其他</a:t>
            </a:r>
            <a:r>
              <a:rPr lang="en-US" altLang="zh-CN" sz="1800" b="0" kern="0" dirty="0" smtClean="0"/>
              <a:t>m</a:t>
            </a:r>
            <a:r>
              <a:rPr lang="zh-CN" altLang="en-US" sz="1800" b="0" kern="0" dirty="0" smtClean="0"/>
              <a:t>得</a:t>
            </a:r>
            <a:r>
              <a:rPr lang="en-US" altLang="zh-CN" sz="1800" b="0" kern="0" dirty="0" smtClean="0"/>
              <a:t>(3000-m)*20/1000</a:t>
            </a:r>
            <a:r>
              <a:rPr lang="zh-CN" altLang="en-US" sz="1800" b="0" kern="0" dirty="0" smtClean="0"/>
              <a:t>分。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800" b="0" kern="0" dirty="0"/>
          </a:p>
        </p:txBody>
      </p:sp>
    </p:spTree>
    <p:extLst>
      <p:ext uri="{BB962C8B-B14F-4D97-AF65-F5344CB8AC3E}">
        <p14:creationId xmlns:p14="http://schemas.microsoft.com/office/powerpoint/2010/main" val="20308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实验类型：设计型实验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理解现代计算机系统</a:t>
            </a:r>
            <a:r>
              <a:rPr lang="zh-CN" altLang="en-US" dirty="0"/>
              <a:t>存储器层级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的功能结构与访问控制策略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培养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下的性能测试方法与技巧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深入理解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组成</a:t>
            </a:r>
            <a:r>
              <a:rPr lang="zh-CN" altLang="en-US" dirty="0"/>
              <a:t>结构对</a:t>
            </a:r>
            <a:r>
              <a:rPr lang="en-US" altLang="zh-CN" dirty="0"/>
              <a:t>C</a:t>
            </a:r>
            <a:r>
              <a:rPr lang="zh-CN" altLang="en-US" dirty="0"/>
              <a:t>程序性能的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任课教师：</a:t>
            </a:r>
            <a:r>
              <a:rPr lang="zh-CN" altLang="en-US" dirty="0"/>
              <a:t>吴锐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：陈嘉浩、王交彤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1903007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1903008</a:t>
            </a:r>
            <a:r>
              <a:rPr lang="zh-CN" altLang="en-US" dirty="0" smtClean="0"/>
              <a:t>，</a:t>
            </a:r>
            <a:r>
              <a:rPr lang="en-US" altLang="zh-CN" smtClean="0"/>
              <a:t>1903009</a:t>
            </a:r>
            <a:endParaRPr lang="en-US" altLang="zh-CN" dirty="0" smtClean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en-US" dirty="0" smtClean="0"/>
              <a:t>实验提交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kern="0" dirty="0" smtClean="0"/>
              <a:t>修改完成两部分实验的结果文件</a:t>
            </a:r>
            <a:r>
              <a:rPr lang="en-US" altLang="zh-CN" kern="0" dirty="0" err="1" smtClean="0"/>
              <a:t>csim.c</a:t>
            </a:r>
            <a:r>
              <a:rPr lang="zh-CN" altLang="en-US" kern="0" dirty="0" smtClean="0"/>
              <a:t>和</a:t>
            </a:r>
            <a:r>
              <a:rPr lang="en-US" altLang="zh-CN" kern="0" dirty="0" err="1" smtClean="0"/>
              <a:t>trans.c</a:t>
            </a:r>
            <a:r>
              <a:rPr lang="zh-CN" altLang="en-US" kern="0" dirty="0" smtClean="0"/>
              <a:t>后，在实验数据的根目录中执行如下命令进行编译：</a:t>
            </a:r>
          </a:p>
          <a:p>
            <a:pPr marL="349250" lvl="1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b="1" kern="0" dirty="0" err="1" smtClean="0">
                <a:solidFill>
                  <a:srgbClr val="00B050"/>
                </a:solidFill>
              </a:rPr>
              <a:t>linux</a:t>
            </a:r>
            <a:r>
              <a:rPr lang="en-US" altLang="zh-CN" b="1" kern="0" dirty="0" smtClean="0">
                <a:solidFill>
                  <a:srgbClr val="00B050"/>
                </a:solidFill>
              </a:rPr>
              <a:t>&gt; make clean</a:t>
            </a:r>
          </a:p>
          <a:p>
            <a:pPr marL="349250" lvl="1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b="1" kern="0" dirty="0" err="1" smtClean="0">
                <a:solidFill>
                  <a:srgbClr val="00B050"/>
                </a:solidFill>
              </a:rPr>
              <a:t>linux</a:t>
            </a:r>
            <a:r>
              <a:rPr lang="en-US" altLang="zh-CN" b="1" kern="0" dirty="0" smtClean="0">
                <a:solidFill>
                  <a:srgbClr val="00B050"/>
                </a:solidFill>
              </a:rPr>
              <a:t>&gt; make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kern="0" dirty="0" smtClean="0"/>
              <a:t>每次如上执行</a:t>
            </a:r>
            <a:r>
              <a:rPr lang="en-US" altLang="zh-CN" kern="0" dirty="0" smtClean="0"/>
              <a:t>make</a:t>
            </a:r>
            <a:r>
              <a:rPr lang="zh-CN" altLang="en-US" kern="0" dirty="0" smtClean="0"/>
              <a:t>命令时，相应</a:t>
            </a:r>
            <a:r>
              <a:rPr lang="en-US" altLang="zh-CN" kern="0" dirty="0" err="1" smtClean="0"/>
              <a:t>Makefile</a:t>
            </a:r>
            <a:r>
              <a:rPr lang="zh-CN" altLang="en-US" kern="0" dirty="0" smtClean="0"/>
              <a:t>将创建一个名为</a:t>
            </a:r>
            <a:r>
              <a:rPr lang="en-US" altLang="zh-CN" kern="0" dirty="0" smtClean="0"/>
              <a:t>"-handin.tar"</a:t>
            </a:r>
            <a:r>
              <a:rPr lang="zh-CN" altLang="en-US" kern="0" dirty="0" smtClean="0"/>
              <a:t>的文件，其中包含需要提交的</a:t>
            </a:r>
            <a:r>
              <a:rPr lang="en-US" altLang="zh-CN" kern="0" dirty="0" err="1" smtClean="0"/>
              <a:t>csim.c</a:t>
            </a:r>
            <a:r>
              <a:rPr lang="zh-CN" altLang="en-US" kern="0" dirty="0" smtClean="0"/>
              <a:t>和</a:t>
            </a:r>
            <a:r>
              <a:rPr lang="en-US" altLang="zh-CN" kern="0" dirty="0" err="1" smtClean="0"/>
              <a:t>trans.c</a:t>
            </a:r>
            <a:r>
              <a:rPr lang="zh-CN" altLang="en-US" kern="0" dirty="0" smtClean="0"/>
              <a:t>文件。</a:t>
            </a:r>
            <a:endParaRPr lang="en-US" altLang="zh-CN" kern="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kern="0" dirty="0" smtClean="0">
                <a:solidFill>
                  <a:srgbClr val="FF0000"/>
                </a:solidFill>
              </a:rPr>
              <a:t>提交前应使用前述</a:t>
            </a:r>
            <a:r>
              <a:rPr lang="en-US" altLang="zh-CN" kern="0" dirty="0" smtClean="0">
                <a:solidFill>
                  <a:srgbClr val="00B0F0"/>
                </a:solidFill>
              </a:rPr>
              <a:t>test-</a:t>
            </a:r>
            <a:r>
              <a:rPr lang="en-US" altLang="zh-CN" kern="0" dirty="0" err="1" smtClean="0">
                <a:solidFill>
                  <a:srgbClr val="00B0F0"/>
                </a:solidFill>
              </a:rPr>
              <a:t>csim</a:t>
            </a:r>
            <a:r>
              <a:rPr lang="zh-CN" altLang="en-US" kern="0" dirty="0" smtClean="0">
                <a:solidFill>
                  <a:srgbClr val="FF0000"/>
                </a:solidFill>
              </a:rPr>
              <a:t>、</a:t>
            </a:r>
            <a:r>
              <a:rPr lang="en-US" altLang="zh-CN" kern="0" dirty="0" smtClean="0">
                <a:solidFill>
                  <a:srgbClr val="00B0F0"/>
                </a:solidFill>
              </a:rPr>
              <a:t>test-trans</a:t>
            </a:r>
            <a:r>
              <a:rPr lang="zh-CN" altLang="en-US" kern="0" dirty="0" smtClean="0">
                <a:solidFill>
                  <a:srgbClr val="FF0000"/>
                </a:solidFill>
              </a:rPr>
              <a:t>测试程序（已在上述</a:t>
            </a:r>
            <a:r>
              <a:rPr lang="en-US" altLang="zh-CN" kern="0" dirty="0" smtClean="0">
                <a:solidFill>
                  <a:srgbClr val="FF0000"/>
                </a:solidFill>
              </a:rPr>
              <a:t>make</a:t>
            </a:r>
            <a:r>
              <a:rPr lang="zh-CN" altLang="en-US" kern="0" dirty="0" smtClean="0">
                <a:solidFill>
                  <a:srgbClr val="FF0000"/>
                </a:solidFill>
              </a:rPr>
              <a:t>过程中编译生成）对提交的正确性进行验证。</a:t>
            </a:r>
            <a:endParaRPr lang="en-US" altLang="zh-CN" kern="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kern="0" dirty="0" smtClean="0"/>
              <a:t>将该</a:t>
            </a:r>
            <a:r>
              <a:rPr lang="en-US" altLang="zh-CN" kern="0" dirty="0" smtClean="0"/>
              <a:t>tar</a:t>
            </a:r>
            <a:r>
              <a:rPr lang="zh-CN" altLang="en-US" kern="0" dirty="0" smtClean="0"/>
              <a:t>文件重命名为“学号</a:t>
            </a:r>
            <a:r>
              <a:rPr lang="en-US" altLang="zh-CN" kern="0" dirty="0" smtClean="0"/>
              <a:t>+</a:t>
            </a:r>
            <a:r>
              <a:rPr lang="zh-CN" altLang="en-US" kern="0" dirty="0" smtClean="0"/>
              <a:t>姓名</a:t>
            </a:r>
            <a:r>
              <a:rPr lang="en-US" altLang="zh-CN" kern="0" dirty="0" smtClean="0"/>
              <a:t>.tar”</a:t>
            </a:r>
            <a:r>
              <a:rPr lang="zh-CN" altLang="en-US" kern="0" dirty="0" smtClean="0"/>
              <a:t>后提交。 </a:t>
            </a:r>
            <a:endParaRPr lang="en-US" altLang="zh-CN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066800"/>
            <a:ext cx="8594725" cy="4972050"/>
          </a:xfrm>
        </p:spPr>
        <p:txBody>
          <a:bodyPr/>
          <a:lstStyle/>
          <a:p>
            <a:r>
              <a:rPr lang="zh-CN" altLang="en-US" sz="2800" dirty="0" smtClean="0"/>
              <a:t>按照实验报告模板所要求的格式与内容提交。</a:t>
            </a:r>
            <a:endParaRPr lang="en-US" altLang="zh-CN" sz="2800" dirty="0" smtClean="0"/>
          </a:p>
          <a:p>
            <a:r>
              <a:rPr lang="zh-CN" altLang="en-US" sz="2800" dirty="0" smtClean="0"/>
              <a:t>实验后 </a:t>
            </a:r>
            <a:r>
              <a:rPr lang="zh-CN" altLang="en-US" sz="2800" dirty="0" smtClean="0">
                <a:solidFill>
                  <a:srgbClr val="FF0000"/>
                </a:solidFill>
              </a:rPr>
              <a:t>两周</a:t>
            </a:r>
            <a:r>
              <a:rPr lang="zh-CN" altLang="en-US" sz="2800" dirty="0" smtClean="0"/>
              <a:t>内提交</a:t>
            </a:r>
            <a:r>
              <a:rPr lang="zh-CN" altLang="en-US" sz="2800" dirty="0" smtClean="0"/>
              <a:t>至课</a:t>
            </a:r>
            <a:r>
              <a:rPr lang="zh-CN" altLang="en-US" sz="2800" dirty="0" smtClean="0"/>
              <a:t>代表并</a:t>
            </a:r>
            <a:r>
              <a:rPr lang="zh-CN" altLang="en-US" sz="2800" dirty="0" smtClean="0"/>
              <a:t>打包给</a:t>
            </a:r>
            <a:r>
              <a:rPr lang="zh-CN" altLang="en-US" sz="2800" dirty="0" smtClean="0"/>
              <a:t>助教，</a:t>
            </a:r>
            <a:r>
              <a:rPr lang="zh-CN" altLang="en-US" sz="2800" dirty="0" smtClean="0"/>
              <a:t>包括</a:t>
            </a:r>
            <a:r>
              <a:rPr lang="en-US" altLang="zh-CN" sz="2800" dirty="0" err="1" smtClean="0"/>
              <a:t>csim.c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trans.c</a:t>
            </a:r>
            <a:r>
              <a:rPr lang="zh-CN" altLang="en-US" sz="2800" dirty="0" smtClean="0"/>
              <a:t>、实验报告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pdf</a:t>
            </a:r>
            <a:r>
              <a:rPr lang="zh-CN" altLang="en-US" sz="2800" dirty="0" smtClean="0"/>
              <a:t>四个文件，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个压缩包</a:t>
            </a:r>
            <a:endParaRPr lang="en-US" altLang="zh-CN" sz="2800" dirty="0" smtClean="0"/>
          </a:p>
          <a:p>
            <a:r>
              <a:rPr lang="zh-CN" altLang="en-US" sz="2800" dirty="0" smtClean="0"/>
              <a:t>本次实验成绩按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分计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按时</a:t>
            </a:r>
            <a:r>
              <a:rPr lang="zh-CN" altLang="en-US" sz="2400" dirty="0" smtClean="0"/>
              <a:t>下课，不早退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课堂</a:t>
            </a:r>
            <a:r>
              <a:rPr lang="zh-CN" altLang="en-US" sz="2400" dirty="0" smtClean="0"/>
              <a:t>表现：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分，不按操作规程、非法活动扣分。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实验</a:t>
            </a:r>
            <a:r>
              <a:rPr lang="zh-CN" altLang="en-US" sz="2400" dirty="0" smtClean="0"/>
              <a:t>报告：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分。具体</a:t>
            </a:r>
            <a:r>
              <a:rPr lang="zh-CN" altLang="en-US" sz="2400" dirty="0"/>
              <a:t>参见实验报告各环节的</a:t>
            </a:r>
            <a:r>
              <a:rPr lang="zh-CN" altLang="en-US" sz="2400" dirty="0" smtClean="0"/>
              <a:t>分值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0000FF"/>
                </a:solidFill>
              </a:rPr>
              <a:t>在</a:t>
            </a:r>
            <a:r>
              <a:rPr lang="zh-CN" altLang="en-US" sz="2800" dirty="0">
                <a:solidFill>
                  <a:srgbClr val="0000FF"/>
                </a:solidFill>
              </a:rPr>
              <a:t>实验报告中，</a:t>
            </a:r>
            <a:r>
              <a:rPr lang="zh-CN" altLang="en-US" sz="2800" dirty="0" smtClean="0">
                <a:solidFill>
                  <a:srgbClr val="0000FF"/>
                </a:solidFill>
              </a:rPr>
              <a:t>对每一任务，按照要求用</a:t>
            </a:r>
            <a:r>
              <a:rPr lang="zh-CN" altLang="en-US" sz="2800" dirty="0">
                <a:solidFill>
                  <a:srgbClr val="0000FF"/>
                </a:solidFill>
              </a:rPr>
              <a:t>文字详细</a:t>
            </a:r>
            <a:r>
              <a:rPr lang="zh-CN" altLang="en-US" sz="2800" dirty="0" smtClean="0">
                <a:solidFill>
                  <a:srgbClr val="0000FF"/>
                </a:solidFill>
              </a:rPr>
              <a:t>描述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</a:t>
            </a:r>
            <a:r>
              <a:rPr lang="zh-CN" altLang="en-US" sz="2800" dirty="0" smtClean="0">
                <a:solidFill>
                  <a:srgbClr val="0000FF"/>
                </a:solidFill>
              </a:rPr>
              <a:t>抄袭！发现 全 </a:t>
            </a:r>
            <a:r>
              <a:rPr lang="en-US" altLang="zh-CN" sz="2800" dirty="0" smtClean="0">
                <a:solidFill>
                  <a:srgbClr val="0000FF"/>
                </a:solidFill>
              </a:rPr>
              <a:t>0 </a:t>
            </a:r>
            <a:r>
              <a:rPr lang="zh-CN" altLang="en-US" sz="2800" dirty="0" smtClean="0">
                <a:solidFill>
                  <a:srgbClr val="0000FF"/>
                </a:solidFill>
              </a:rPr>
              <a:t>分！</a:t>
            </a:r>
            <a:endParaRPr lang="en-US" altLang="zh-CN" sz="2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15:30-18:00</a:t>
            </a:r>
          </a:p>
          <a:p>
            <a:r>
              <a:rPr lang="zh-CN" altLang="en-US" dirty="0" smtClean="0"/>
              <a:t>实验学分：</a:t>
            </a:r>
            <a:r>
              <a:rPr lang="en-US" altLang="zh-CN" dirty="0"/>
              <a:t>3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G709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TestStudio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Gprof;Valgrind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3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5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5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画出存储器的层级结构，标识其容量价格速度等指标变化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CPUZ</a:t>
            </a:r>
            <a:r>
              <a:rPr lang="zh-CN" altLang="en-US" dirty="0"/>
              <a:t>等查看你的计算机</a:t>
            </a:r>
            <a:r>
              <a:rPr lang="en-US" altLang="zh-CN" dirty="0"/>
              <a:t>Cache</a:t>
            </a:r>
            <a:r>
              <a:rPr lang="zh-CN" altLang="en-US" dirty="0"/>
              <a:t>各参数，写出</a:t>
            </a:r>
            <a:r>
              <a:rPr lang="en-US" altLang="zh-CN" dirty="0"/>
              <a:t>C S E B s e </a:t>
            </a:r>
            <a:r>
              <a:rPr lang="en-US" altLang="zh-CN" dirty="0" smtClean="0"/>
              <a:t>b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缓存</a:t>
            </a:r>
            <a:r>
              <a:rPr lang="zh-CN" altLang="en-US" dirty="0"/>
              <a:t>大小</a:t>
            </a:r>
            <a:r>
              <a:rPr lang="en-US" altLang="zh-CN" dirty="0"/>
              <a:t>C</a:t>
            </a:r>
            <a:r>
              <a:rPr lang="zh-CN" altLang="en-US" dirty="0"/>
              <a:t>、分组数量</a:t>
            </a:r>
            <a:r>
              <a:rPr lang="en-US" altLang="zh-CN" dirty="0"/>
              <a:t> S</a:t>
            </a:r>
            <a:r>
              <a:rPr lang="zh-CN" altLang="en-US" dirty="0"/>
              <a:t>、关联度</a:t>
            </a:r>
            <a:r>
              <a:rPr lang="en-US" altLang="zh-CN" dirty="0"/>
              <a:t>/</a:t>
            </a:r>
            <a:r>
              <a:rPr lang="zh-CN" altLang="en-US" dirty="0"/>
              <a:t>组内行数</a:t>
            </a:r>
            <a:r>
              <a:rPr lang="en-US" altLang="zh-CN" dirty="0"/>
              <a:t> E</a:t>
            </a:r>
            <a:r>
              <a:rPr lang="zh-CN" altLang="en-US" dirty="0"/>
              <a:t>、块大小</a:t>
            </a:r>
            <a:r>
              <a:rPr lang="en-US" altLang="zh-CN" dirty="0"/>
              <a:t> B</a:t>
            </a:r>
            <a:r>
              <a:rPr lang="zh-CN" altLang="en-US" dirty="0"/>
              <a:t>，</a:t>
            </a:r>
            <a:r>
              <a:rPr lang="zh-CN" altLang="en-US" dirty="0" smtClean="0"/>
              <a:t>及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对应</a:t>
            </a:r>
            <a:r>
              <a:rPr lang="zh-CN" altLang="en-US" dirty="0"/>
              <a:t>的编码位数</a:t>
            </a:r>
            <a:r>
              <a:rPr lang="en-US" altLang="zh-CN" dirty="0"/>
              <a:t> </a:t>
            </a:r>
            <a:r>
              <a:rPr lang="zh-CN" altLang="en-US" dirty="0"/>
              <a:t>：组索引位数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 e </a:t>
            </a:r>
            <a:r>
              <a:rPr lang="zh-CN" altLang="en-US" dirty="0"/>
              <a:t>、块内偏移位数</a:t>
            </a:r>
            <a:r>
              <a:rPr lang="en-US" altLang="zh-CN" dirty="0"/>
              <a:t>b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写出</a:t>
            </a:r>
            <a:r>
              <a:rPr lang="zh-CN" altLang="en-US" dirty="0" smtClean="0"/>
              <a:t>各类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的读策略与写策略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Valgrind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Gprof</a:t>
            </a:r>
            <a:r>
              <a:rPr lang="zh-CN" altLang="en-US" dirty="0" smtClean="0"/>
              <a:t>的使用方法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gcc</a:t>
            </a:r>
            <a:r>
              <a:rPr lang="zh-CN" altLang="en-US" dirty="0"/>
              <a:t>、</a:t>
            </a:r>
            <a:r>
              <a:rPr lang="en-US" altLang="zh-CN" dirty="0" err="1" smtClean="0"/>
              <a:t>gprof,valgrind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从实验教师处获得下 </a:t>
            </a:r>
            <a:r>
              <a:rPr lang="en-US" altLang="zh-CN" dirty="0"/>
              <a:t>cachelab-handout.tar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</a:t>
            </a:r>
            <a:endParaRPr lang="en-US" altLang="zh-CN" dirty="0" smtClean="0"/>
          </a:p>
          <a:p>
            <a:r>
              <a:rPr lang="en-US" altLang="zh-CN" dirty="0" smtClean="0"/>
              <a:t>3.Windows</a:t>
            </a:r>
            <a:r>
              <a:rPr lang="zh-CN" altLang="en-US" dirty="0" smtClean="0"/>
              <a:t>下性能分析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</a:t>
            </a:r>
            <a:r>
              <a:rPr lang="en-US" altLang="zh-CN" dirty="0" smtClean="0"/>
              <a:t>analyzer</a:t>
            </a:r>
          </a:p>
          <a:p>
            <a:r>
              <a:rPr lang="en-US" altLang="zh-CN" dirty="0" smtClean="0"/>
              <a:t>4.Ubuntu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gprof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gprof</a:t>
            </a:r>
            <a:r>
              <a:rPr lang="en-US" altLang="zh-CN" dirty="0" smtClean="0"/>
              <a:t>  </a:t>
            </a:r>
            <a:r>
              <a:rPr lang="zh-CN" altLang="en-US" dirty="0" smtClean="0"/>
              <a:t>教材上有</a:t>
            </a:r>
            <a:endParaRPr lang="en-US" altLang="zh-CN" dirty="0" smtClean="0"/>
          </a:p>
          <a:p>
            <a:r>
              <a:rPr lang="en-US" altLang="zh-CN" dirty="0"/>
              <a:t>5. Ubuntu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valgrind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valgrind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5867400"/>
          </a:xfrm>
        </p:spPr>
        <p:txBody>
          <a:bodyPr/>
          <a:lstStyle/>
          <a:p>
            <a:r>
              <a:rPr lang="zh-CN" altLang="zh-CN" sz="2800" dirty="0" smtClean="0"/>
              <a:t>解</a:t>
            </a:r>
            <a:r>
              <a:rPr lang="zh-CN" altLang="zh-CN" sz="2800" dirty="0"/>
              <a:t>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cachelab-handout.tar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数据包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包含下</a:t>
            </a:r>
            <a:r>
              <a:rPr lang="zh-CN" altLang="en-US" sz="2800" dirty="0" smtClean="0"/>
              <a:t>面</a:t>
            </a:r>
            <a:r>
              <a:rPr lang="zh-CN" altLang="zh-CN" sz="2800" dirty="0" smtClean="0"/>
              <a:t>文件：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rgbClr val="FF0000"/>
                </a:solidFill>
              </a:rPr>
              <a:t>csim.c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u="sng" dirty="0"/>
              <a:t>实验中需要</a:t>
            </a:r>
            <a:r>
              <a:rPr lang="zh-CN" altLang="en-US" sz="2400" u="sng" dirty="0">
                <a:solidFill>
                  <a:srgbClr val="0070C0"/>
                </a:solidFill>
              </a:rPr>
              <a:t>修改和提交</a:t>
            </a:r>
            <a:r>
              <a:rPr lang="zh-CN" altLang="en-US" sz="2400" u="sng" dirty="0"/>
              <a:t>的</a:t>
            </a:r>
            <a:r>
              <a:rPr lang="en-US" altLang="zh-CN" sz="2400" u="sng" dirty="0"/>
              <a:t>Cache</a:t>
            </a:r>
            <a:r>
              <a:rPr lang="zh-CN" altLang="en-US" sz="2400" u="sng" dirty="0"/>
              <a:t>模拟程序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rgbClr val="FF0000"/>
                </a:solidFill>
              </a:rPr>
              <a:t>trans.c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u="sng" dirty="0"/>
              <a:t>实验中需要</a:t>
            </a:r>
            <a:r>
              <a:rPr lang="zh-CN" altLang="en-US" sz="2400" u="sng" dirty="0">
                <a:solidFill>
                  <a:srgbClr val="0070C0"/>
                </a:solidFill>
              </a:rPr>
              <a:t>修改和提交</a:t>
            </a:r>
            <a:r>
              <a:rPr lang="zh-CN" altLang="en-US" sz="2400" u="sng" dirty="0"/>
              <a:t>的矩阵转置程序</a:t>
            </a:r>
            <a:endParaRPr lang="en-US" altLang="zh-CN" sz="2400" u="sng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rgbClr val="FF0000"/>
                </a:solidFill>
              </a:rPr>
              <a:t>csim</a:t>
            </a:r>
            <a:r>
              <a:rPr lang="en-US" altLang="zh-CN" sz="2400" dirty="0">
                <a:solidFill>
                  <a:srgbClr val="FF0000"/>
                </a:solidFill>
              </a:rPr>
              <a:t>-ref</a:t>
            </a:r>
            <a:r>
              <a:rPr lang="zh-CN" altLang="en-US" sz="2400" dirty="0">
                <a:solidFill>
                  <a:srgbClr val="FF0000"/>
                </a:solidFill>
              </a:rPr>
              <a:t> ：</a:t>
            </a:r>
            <a:r>
              <a:rPr lang="zh-CN" altLang="en-US" sz="2400" dirty="0"/>
              <a:t>供参考的二进制可执行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模拟器（模拟一个具有任意大小、关联度和</a:t>
            </a:r>
            <a:r>
              <a:rPr lang="en-US" altLang="zh-CN" sz="2400" dirty="0"/>
              <a:t>LRU</a:t>
            </a:r>
            <a:r>
              <a:rPr lang="zh-CN" altLang="en-US" sz="2400" dirty="0"/>
              <a:t>（</a:t>
            </a:r>
            <a:r>
              <a:rPr lang="en-US" altLang="zh-CN" sz="2400" dirty="0"/>
              <a:t>least-recently used</a:t>
            </a:r>
            <a:r>
              <a:rPr lang="zh-CN" altLang="en-US" sz="2400" dirty="0"/>
              <a:t>）替换策略的</a:t>
            </a:r>
            <a:r>
              <a:rPr lang="en-US" altLang="zh-CN" sz="2400" dirty="0"/>
              <a:t>Cache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</a:rPr>
              <a:t>traces</a:t>
            </a:r>
            <a:r>
              <a:rPr lang="zh-CN" altLang="en-US" sz="2400" dirty="0">
                <a:solidFill>
                  <a:srgbClr val="FF0000"/>
                </a:solidFill>
              </a:rPr>
              <a:t>子目录</a:t>
            </a:r>
            <a:r>
              <a:rPr lang="zh-CN" altLang="en-US" sz="2400" dirty="0"/>
              <a:t>：包含一组参考内存访问轨迹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-reference </a:t>
            </a:r>
            <a:r>
              <a:rPr lang="en-US" altLang="zh-CN" sz="2400" dirty="0"/>
              <a:t>trace </a:t>
            </a:r>
            <a:r>
              <a:rPr lang="en-US" altLang="zh-CN" sz="2400" dirty="0" smtClean="0"/>
              <a:t>files-</a:t>
            </a:r>
            <a:r>
              <a:rPr lang="zh-CN" altLang="en-US" sz="2400" dirty="0" smtClean="0"/>
              <a:t>由</a:t>
            </a:r>
            <a:r>
              <a:rPr lang="en-US" altLang="zh-CN" sz="2400" dirty="0" err="1"/>
              <a:t>valgrind</a:t>
            </a:r>
            <a:r>
              <a:rPr lang="zh-CN" altLang="en-US" sz="2400" dirty="0" smtClean="0"/>
              <a:t>程序生成，</a:t>
            </a:r>
            <a:r>
              <a:rPr lang="zh-CN" altLang="en-US" sz="2400" dirty="0"/>
              <a:t>用以评估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模拟器的正确性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</a:rPr>
              <a:t>test-</a:t>
            </a:r>
            <a:r>
              <a:rPr lang="en-US" altLang="zh-CN" sz="2400" dirty="0" err="1">
                <a:solidFill>
                  <a:srgbClr val="FF0000"/>
                </a:solidFill>
              </a:rPr>
              <a:t>csim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测试程序，用以验证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模拟器在上述参考内存访问轨迹上的正确性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</a:rPr>
              <a:t>test-</a:t>
            </a:r>
            <a:r>
              <a:rPr lang="en-US" altLang="zh-CN" sz="2400" dirty="0" err="1">
                <a:solidFill>
                  <a:srgbClr val="FF0000"/>
                </a:solidFill>
              </a:rPr>
              <a:t>trans.c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用以测试矩阵转置函数实现的正确性和性能的自动评估</a:t>
            </a:r>
            <a:r>
              <a:rPr lang="zh-CN" altLang="en-US" sz="2400" dirty="0" smtClean="0"/>
              <a:t>程序</a:t>
            </a:r>
            <a:endParaRPr lang="en-US" altLang="zh-CN" sz="2400" dirty="0"/>
          </a:p>
          <a:p>
            <a:pPr lvl="1"/>
            <a:endParaRPr lang="zh-CN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86982" cy="762000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实验包分析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3798" y="304800"/>
            <a:ext cx="8786982" cy="762000"/>
          </a:xfrm>
        </p:spPr>
        <p:txBody>
          <a:bodyPr/>
          <a:lstStyle/>
          <a:p>
            <a:r>
              <a:rPr lang="zh-CN" altLang="en-US" dirty="0"/>
              <a:t>内存访问轨迹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990600"/>
            <a:ext cx="8594725" cy="5791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49" charset="-122"/>
              </a:rPr>
              <a:t>位于</a:t>
            </a:r>
            <a:r>
              <a:rPr lang="en-US" altLang="zh-CN" dirty="0">
                <a:latin typeface="黑体" panose="02010609060101010101" pitchFamily="49" charset="-122"/>
              </a:rPr>
              <a:t>traces</a:t>
            </a:r>
            <a:r>
              <a:rPr lang="zh-CN" altLang="en-US" dirty="0">
                <a:latin typeface="黑体" panose="02010609060101010101" pitchFamily="49" charset="-122"/>
              </a:rPr>
              <a:t>子目录中，用以评估</a:t>
            </a:r>
            <a:r>
              <a:rPr lang="en-US" altLang="zh-CN" dirty="0">
                <a:latin typeface="黑体" panose="02010609060101010101" pitchFamily="49" charset="-122"/>
              </a:rPr>
              <a:t>Cache</a:t>
            </a:r>
            <a:r>
              <a:rPr lang="zh-CN" altLang="en-US" dirty="0">
                <a:latin typeface="黑体" panose="02010609060101010101" pitchFamily="49" charset="-122"/>
              </a:rPr>
              <a:t>模拟器的正确性</a:t>
            </a:r>
            <a:endParaRPr lang="en-US" altLang="zh-CN" dirty="0"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49" charset="-122"/>
              </a:rPr>
              <a:t>记录了某一程序在运行过程中访问内存的序列及其参数（地址、大小等）</a:t>
            </a:r>
            <a:endParaRPr lang="en-US" altLang="zh-CN" dirty="0"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49" charset="-122"/>
              </a:rPr>
              <a:t>每行记录</a:t>
            </a:r>
            <a:r>
              <a:rPr lang="en-US" altLang="zh-CN" dirty="0">
                <a:latin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</a:rPr>
              <a:t>次内存访问的信息，格式为：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0" indent="-55563" algn="ctr">
              <a:buNone/>
            </a:pPr>
            <a:r>
              <a:rPr lang="en-US" altLang="zh-CN" dirty="0">
                <a:latin typeface="黑体" panose="02010609060101010101" pitchFamily="49" charset="-122"/>
              </a:rPr>
              <a:t>[0-1</a:t>
            </a:r>
            <a:r>
              <a:rPr lang="zh-CN" altLang="en-US" dirty="0">
                <a:latin typeface="黑体" panose="02010609060101010101" pitchFamily="49" charset="-122"/>
              </a:rPr>
              <a:t>个空格</a:t>
            </a:r>
            <a:r>
              <a:rPr lang="en-US" altLang="zh-CN" dirty="0">
                <a:latin typeface="黑体" panose="02010609060101010101" pitchFamily="49" charset="-122"/>
              </a:rPr>
              <a:t>] </a:t>
            </a:r>
            <a:r>
              <a:rPr lang="en-US" altLang="zh-CN" dirty="0" smtClean="0">
                <a:latin typeface="黑体" panose="02010609060101010101" pitchFamily="49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operation   </a:t>
            </a:r>
            <a:r>
              <a:rPr lang="en-US" altLang="zh-CN" dirty="0" smtClean="0">
                <a:latin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黑体" panose="02010609060101010101" pitchFamily="49" charset="-122"/>
              </a:rPr>
              <a:t>address</a:t>
            </a:r>
            <a:r>
              <a:rPr lang="en-US" altLang="zh-CN" dirty="0" smtClean="0">
                <a:latin typeface="黑体" panose="02010609060101010101" pitchFamily="49" charset="-122"/>
              </a:rPr>
              <a:t>,    </a:t>
            </a:r>
            <a:r>
              <a:rPr lang="en-US" altLang="zh-CN" dirty="0" smtClean="0">
                <a:solidFill>
                  <a:srgbClr val="00B0F0"/>
                </a:solidFill>
                <a:latin typeface="黑体" panose="02010609060101010101" pitchFamily="49" charset="-122"/>
              </a:rPr>
              <a:t>size</a:t>
            </a:r>
            <a:endParaRPr lang="en-US" altLang="zh-CN" dirty="0">
              <a:solidFill>
                <a:srgbClr val="00B0F0"/>
              </a:solidFill>
              <a:latin typeface="黑体" panose="02010609060101010101" pitchFamily="49" charset="-122"/>
            </a:endParaRPr>
          </a:p>
          <a:p>
            <a:pPr marL="239712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operation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</a:rPr>
              <a:t>（操作）</a:t>
            </a:r>
            <a:r>
              <a:rPr lang="zh-CN" altLang="en-US" b="1" dirty="0">
                <a:latin typeface="黑体" panose="02010609060101010101" pitchFamily="49" charset="-122"/>
              </a:rPr>
              <a:t>：内存访问的类型</a:t>
            </a:r>
            <a:r>
              <a:rPr lang="zh-CN" altLang="en-US" b="1" dirty="0" smtClean="0">
                <a:latin typeface="黑体" panose="02010609060101010101" pitchFamily="49" charset="-122"/>
              </a:rPr>
              <a:t>。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I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-</a:t>
            </a:r>
            <a:r>
              <a:rPr lang="en-US" altLang="zh-CN" b="1" dirty="0">
                <a:latin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</a:rPr>
              <a:t>指令装载，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L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- </a:t>
            </a:r>
            <a:r>
              <a:rPr lang="zh-CN" altLang="en-US" b="1" dirty="0">
                <a:latin typeface="黑体" panose="02010609060101010101" pitchFamily="49" charset="-122"/>
              </a:rPr>
              <a:t>数据装载</a:t>
            </a:r>
            <a:r>
              <a:rPr lang="zh-CN" altLang="en-US" b="1" dirty="0" smtClean="0">
                <a:latin typeface="黑体" panose="02010609060101010101" pitchFamily="49" charset="-122"/>
              </a:rPr>
              <a:t>，</a:t>
            </a:r>
            <a:endParaRPr lang="en-US" altLang="zh-CN" b="1" dirty="0" smtClean="0">
              <a:latin typeface="黑体" panose="02010609060101010101" pitchFamily="49" charset="-122"/>
            </a:endParaRPr>
          </a:p>
          <a:p>
            <a:pPr marL="239712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             S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-</a:t>
            </a:r>
            <a:r>
              <a:rPr lang="en-US" altLang="zh-CN" b="1" dirty="0">
                <a:latin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</a:rPr>
              <a:t>数据存储，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M - </a:t>
            </a:r>
            <a:r>
              <a:rPr lang="zh-CN" altLang="en-US" b="1" dirty="0">
                <a:latin typeface="黑体" panose="02010609060101010101" pitchFamily="49" charset="-122"/>
              </a:rPr>
              <a:t>数据修改（即数据装载后接数据存储）</a:t>
            </a:r>
            <a:endParaRPr lang="en-US" altLang="zh-CN" b="1" dirty="0">
              <a:latin typeface="黑体" panose="02010609060101010101" pitchFamily="49" charset="-122"/>
            </a:endParaRPr>
          </a:p>
          <a:p>
            <a:pPr marL="239712" lvl="1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</a:rPr>
              <a:t>address</a:t>
            </a:r>
            <a:r>
              <a:rPr lang="zh-CN" altLang="en-US" b="1" dirty="0">
                <a:latin typeface="黑体" panose="02010609060101010101" pitchFamily="49" charset="-122"/>
              </a:rPr>
              <a:t>：所</a:t>
            </a:r>
            <a:r>
              <a:rPr lang="en-US" altLang="zh-CN" b="1" dirty="0">
                <a:latin typeface="黑体" panose="02010609060101010101" pitchFamily="49" charset="-122"/>
              </a:rPr>
              <a:t>64-bit</a:t>
            </a:r>
            <a:r>
              <a:rPr lang="zh-CN" altLang="en-US" b="1" dirty="0">
                <a:latin typeface="黑体" panose="02010609060101010101" pitchFamily="49" charset="-122"/>
              </a:rPr>
              <a:t>十六进制内存地址</a:t>
            </a:r>
            <a:endParaRPr lang="en-US" altLang="zh-CN" b="1" dirty="0">
              <a:latin typeface="黑体" panose="02010609060101010101" pitchFamily="49" charset="-122"/>
            </a:endParaRPr>
          </a:p>
          <a:p>
            <a:pPr marL="239712" lvl="1" indent="0">
              <a:buNone/>
            </a:pPr>
            <a:r>
              <a:rPr lang="en-US" altLang="zh-CN" b="1" dirty="0">
                <a:solidFill>
                  <a:srgbClr val="00B0F0"/>
                </a:solidFill>
                <a:latin typeface="黑体" panose="02010609060101010101" pitchFamily="49" charset="-122"/>
              </a:rPr>
              <a:t>size</a:t>
            </a:r>
            <a:r>
              <a:rPr lang="zh-CN" altLang="en-US" b="1" dirty="0">
                <a:latin typeface="黑体" panose="02010609060101010101" pitchFamily="49" charset="-122"/>
              </a:rPr>
              <a:t>：访问的内存字节</a:t>
            </a:r>
            <a:r>
              <a:rPr lang="zh-CN" altLang="en-US" b="1" dirty="0" smtClean="0">
                <a:latin typeface="黑体" panose="02010609060101010101" pitchFamily="49" charset="-122"/>
              </a:rPr>
              <a:t>数量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49" charset="-122"/>
              </a:rPr>
              <a:t>示例：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344487" lvl="1" indent="0">
              <a:buNone/>
            </a:pPr>
            <a:r>
              <a:rPr lang="en-US" altLang="zh-CN" b="1" dirty="0">
                <a:latin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黑体" panose="02010609060101010101" pitchFamily="49" charset="-122"/>
              </a:rPr>
              <a:t>  I	0400d7d4,8</a:t>
            </a:r>
            <a:endParaRPr lang="en-US" altLang="zh-CN" b="1" dirty="0">
              <a:latin typeface="黑体" panose="02010609060101010101" pitchFamily="49" charset="-122"/>
            </a:endParaRPr>
          </a:p>
          <a:p>
            <a:pPr marL="344487" lvl="1" indent="0">
              <a:buNone/>
            </a:pPr>
            <a:r>
              <a:rPr lang="en-US" altLang="zh-CN" b="1" dirty="0">
                <a:latin typeface="黑体" panose="02010609060101010101" pitchFamily="49" charset="-122"/>
              </a:rPr>
              <a:t>   </a:t>
            </a:r>
            <a:r>
              <a:rPr lang="en-US" altLang="zh-CN" b="1" dirty="0" smtClean="0">
                <a:latin typeface="黑体" panose="02010609060101010101" pitchFamily="49" charset="-122"/>
              </a:rPr>
              <a:t>M	0421c7f0,4</a:t>
            </a:r>
            <a:endParaRPr lang="en-US" altLang="zh-CN" b="1" dirty="0">
              <a:latin typeface="黑体" panose="02010609060101010101" pitchFamily="49" charset="-122"/>
            </a:endParaRPr>
          </a:p>
          <a:p>
            <a:pPr marL="344487" lvl="1" indent="0">
              <a:buNone/>
            </a:pPr>
            <a:r>
              <a:rPr lang="en-US" altLang="zh-CN" b="1" dirty="0">
                <a:latin typeface="黑体" panose="02010609060101010101" pitchFamily="49" charset="-122"/>
              </a:rPr>
              <a:t>   L	04f6b868,8</a:t>
            </a:r>
          </a:p>
          <a:p>
            <a:pPr marL="344487" lvl="1" indent="0">
              <a:buNone/>
            </a:pPr>
            <a:r>
              <a:rPr lang="en-US" altLang="zh-CN" b="1" dirty="0">
                <a:latin typeface="黑体" panose="02010609060101010101" pitchFamily="49" charset="-122"/>
              </a:rPr>
              <a:t>   S	</a:t>
            </a:r>
            <a:r>
              <a:rPr lang="en-US" altLang="zh-CN" b="1" dirty="0" smtClean="0">
                <a:latin typeface="黑体" panose="02010609060101010101" pitchFamily="49" charset="-122"/>
              </a:rPr>
              <a:t>7ff005c8,8</a:t>
            </a:r>
            <a:endParaRPr lang="en-US" altLang="zh-CN" b="1" dirty="0">
              <a:latin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25876" y="5334000"/>
            <a:ext cx="531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I</a:t>
            </a:r>
            <a:r>
              <a:rPr lang="zh-CN" altLang="en-US" dirty="0" smtClean="0"/>
              <a:t>符号</a:t>
            </a:r>
            <a:r>
              <a:rPr lang="zh-CN" altLang="en-US" dirty="0"/>
              <a:t>前没有空格</a:t>
            </a:r>
            <a:r>
              <a:rPr lang="zh-CN" altLang="en-US" dirty="0" smtClean="0"/>
              <a:t>，而每个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符号</a:t>
            </a:r>
            <a:r>
              <a:rPr lang="zh-CN" altLang="en-US" dirty="0"/>
              <a:t>前总有一个空格</a:t>
            </a:r>
            <a:r>
              <a:rPr lang="zh-CN" altLang="en-US" dirty="0" smtClean="0"/>
              <a:t>，代表对应的数据</a:t>
            </a:r>
            <a:r>
              <a:rPr lang="zh-CN" altLang="en-US" dirty="0"/>
              <a:t>访问是由</a:t>
            </a:r>
            <a:r>
              <a:rPr lang="zh-CN" altLang="en-US" dirty="0" smtClean="0"/>
              <a:t>指令（执行）引起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219201"/>
            <a:ext cx="8839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kern="0" dirty="0" smtClean="0"/>
              <a:t>任务：在</a:t>
            </a:r>
            <a:r>
              <a:rPr lang="en-US" altLang="zh-CN" kern="0" dirty="0" err="1" smtClean="0"/>
              <a:t>csim.c</a:t>
            </a:r>
            <a:r>
              <a:rPr lang="zh-CN" altLang="en-US" kern="0" dirty="0" smtClean="0"/>
              <a:t>提供的程序框架中，编写实现一个</a:t>
            </a:r>
            <a:r>
              <a:rPr lang="en-US" altLang="zh-CN" kern="0" dirty="0" smtClean="0"/>
              <a:t>Cache</a:t>
            </a:r>
            <a:r>
              <a:rPr lang="zh-CN" altLang="en-US" kern="0" dirty="0" smtClean="0"/>
              <a:t>模拟器：</a:t>
            </a:r>
            <a:endParaRPr lang="en-US" altLang="zh-CN" kern="0" dirty="0" smtClean="0"/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b="1" kern="0" dirty="0" smtClean="0"/>
              <a:t>输入：内存访问轨迹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b="1" kern="0" dirty="0" smtClean="0"/>
              <a:t>操作：模拟缓存相对内存访问轨迹的命中</a:t>
            </a:r>
            <a:r>
              <a:rPr lang="en-US" altLang="zh-CN" b="1" kern="0" dirty="0" smtClean="0"/>
              <a:t>/</a:t>
            </a:r>
            <a:r>
              <a:rPr lang="zh-CN" altLang="en-US" b="1" kern="0" dirty="0" smtClean="0"/>
              <a:t>缺失行为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b="1" kern="0" dirty="0" smtClean="0"/>
              <a:t>输出：命中、缺失和（缓存行）淘汰</a:t>
            </a:r>
            <a:r>
              <a:rPr lang="en-US" altLang="zh-CN" b="1" kern="0" dirty="0" smtClean="0"/>
              <a:t>/</a:t>
            </a:r>
            <a:r>
              <a:rPr lang="zh-CN" altLang="en-US" b="1" kern="0" dirty="0" smtClean="0"/>
              <a:t>驱逐（基于</a:t>
            </a:r>
            <a:r>
              <a:rPr lang="en-US" altLang="zh-CN" b="1" kern="0" dirty="0" smtClean="0"/>
              <a:t>LRU</a:t>
            </a:r>
            <a:r>
              <a:rPr lang="zh-CN" altLang="en-US" b="1" kern="0" dirty="0" smtClean="0"/>
              <a:t>算法）的总数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kern="0" dirty="0" smtClean="0"/>
              <a:t>具体要求：完成的</a:t>
            </a:r>
            <a:r>
              <a:rPr lang="en-US" altLang="zh-CN" kern="0" dirty="0" err="1" smtClean="0"/>
              <a:t>csim.c</a:t>
            </a:r>
            <a:r>
              <a:rPr lang="zh-CN" altLang="en-US" kern="0" dirty="0" smtClean="0"/>
              <a:t>文件应能接受与参考缓存模拟器</a:t>
            </a:r>
            <a:r>
              <a:rPr lang="en-US" altLang="zh-CN" kern="0" dirty="0" err="1" smtClean="0"/>
              <a:t>csim</a:t>
            </a:r>
            <a:r>
              <a:rPr lang="en-US" altLang="zh-CN" kern="0" dirty="0" smtClean="0"/>
              <a:t>-ref</a:t>
            </a:r>
            <a:r>
              <a:rPr lang="zh-CN" altLang="en-US" kern="0" dirty="0" smtClean="0"/>
              <a:t>相同的命令行参数并产生一致的输出结果。</a:t>
            </a:r>
            <a:endParaRPr lang="en-US" altLang="zh-CN" sz="1800" b="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kern="0" dirty="0" smtClean="0"/>
              <a:t>命令行格式：</a:t>
            </a:r>
            <a:r>
              <a:rPr lang="pt-BR" altLang="zh-CN" sz="2400" kern="0" dirty="0" smtClean="0">
                <a:solidFill>
                  <a:srgbClr val="00B050"/>
                </a:solidFill>
              </a:rPr>
              <a:t>csim-ref [-hv] -s &lt;s&gt; -E &lt;E&gt; -b &lt;b&gt; -t &lt;tracefile&gt;</a:t>
            </a:r>
            <a:endParaRPr lang="en-US" altLang="zh-CN" sz="2400" kern="0" dirty="0" smtClean="0">
              <a:solidFill>
                <a:srgbClr val="00B05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 smtClean="0"/>
              <a:t>-h: </a:t>
            </a:r>
            <a:r>
              <a:rPr lang="zh-CN" altLang="en-US" sz="2000" kern="0" dirty="0" smtClean="0"/>
              <a:t>显示帮助信息（可选）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 smtClean="0"/>
              <a:t>-v: </a:t>
            </a:r>
            <a:r>
              <a:rPr lang="zh-CN" altLang="en-US" sz="2000" kern="0" dirty="0" smtClean="0"/>
              <a:t>显示轨迹信息（可选）</a:t>
            </a:r>
            <a:endParaRPr lang="en-US" altLang="zh-CN" sz="2000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 smtClean="0">
                <a:solidFill>
                  <a:srgbClr val="FF0000"/>
                </a:solidFill>
              </a:rPr>
              <a:t>-s &lt;s&gt;: 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组索引位数</a:t>
            </a:r>
            <a:endParaRPr lang="en-US" altLang="zh-CN" sz="200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 smtClean="0">
                <a:solidFill>
                  <a:srgbClr val="FF0000"/>
                </a:solidFill>
              </a:rPr>
              <a:t>-E &lt;E&gt;: 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关联度（每组包含的缓存行数）</a:t>
            </a:r>
            <a:endParaRPr lang="en-US" altLang="zh-CN" sz="200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 smtClean="0">
                <a:solidFill>
                  <a:srgbClr val="FF0000"/>
                </a:solidFill>
              </a:rPr>
              <a:t>-b &lt;b&gt;: 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内存块内地址位数</a:t>
            </a:r>
            <a:endParaRPr lang="en-US" altLang="zh-CN" sz="200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 smtClean="0"/>
              <a:t>-t &lt;</a:t>
            </a:r>
            <a:r>
              <a:rPr lang="en-US" altLang="zh-CN" sz="2000" kern="0" dirty="0" err="1" smtClean="0"/>
              <a:t>tracefile</a:t>
            </a:r>
            <a:r>
              <a:rPr lang="en-US" altLang="zh-CN" sz="2000" kern="0" dirty="0" smtClean="0"/>
              <a:t>&gt;: </a:t>
            </a:r>
            <a:r>
              <a:rPr lang="zh-CN" altLang="en-US" sz="2000" kern="0" dirty="0" smtClean="0"/>
              <a:t>内存访问轨迹文件名</a:t>
            </a:r>
            <a:endParaRPr lang="en-US" altLang="zh-CN" sz="2000" kern="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205060" y="4419600"/>
            <a:ext cx="3862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示例：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$&gt;./</a:t>
            </a:r>
            <a:r>
              <a:rPr lang="en-US" altLang="zh-CN" sz="1600" dirty="0" err="1"/>
              <a:t>csim</a:t>
            </a:r>
            <a:r>
              <a:rPr lang="en-US" altLang="zh-CN" sz="1600" dirty="0"/>
              <a:t>-ref -v -s 4 -E 1 -b 4 -t </a:t>
            </a:r>
            <a:r>
              <a:rPr lang="en-US" altLang="zh-CN" sz="1600" dirty="0" smtClean="0"/>
              <a:t>traces/</a:t>
            </a:r>
            <a:r>
              <a:rPr lang="en-US" altLang="zh-CN" sz="1600" dirty="0" err="1" smtClean="0"/>
              <a:t>yi.trace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L </a:t>
            </a:r>
            <a:r>
              <a:rPr lang="en-US" altLang="zh-CN" sz="1600" dirty="0">
                <a:solidFill>
                  <a:srgbClr val="0000FF"/>
                </a:solidFill>
              </a:rPr>
              <a:t>10,1 miss 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M </a:t>
            </a:r>
            <a:r>
              <a:rPr lang="en-US" altLang="zh-CN" sz="1600" dirty="0">
                <a:solidFill>
                  <a:srgbClr val="0000FF"/>
                </a:solidFill>
              </a:rPr>
              <a:t>20,1 miss hit 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L </a:t>
            </a:r>
            <a:r>
              <a:rPr lang="en-US" altLang="zh-CN" sz="1600" dirty="0">
                <a:solidFill>
                  <a:srgbClr val="0000FF"/>
                </a:solidFill>
              </a:rPr>
              <a:t>22,1 hit 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S </a:t>
            </a:r>
            <a:r>
              <a:rPr lang="en-US" altLang="zh-CN" sz="1600" dirty="0">
                <a:solidFill>
                  <a:srgbClr val="0000FF"/>
                </a:solidFill>
              </a:rPr>
              <a:t>18,1 hit 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L </a:t>
            </a:r>
            <a:r>
              <a:rPr lang="en-US" altLang="zh-CN" sz="1600" dirty="0">
                <a:solidFill>
                  <a:srgbClr val="0000FF"/>
                </a:solidFill>
              </a:rPr>
              <a:t>110,1 miss eviction 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L </a:t>
            </a:r>
            <a:r>
              <a:rPr lang="en-US" altLang="zh-CN" sz="1600" dirty="0">
                <a:solidFill>
                  <a:srgbClr val="0000FF"/>
                </a:solidFill>
              </a:rPr>
              <a:t>210,1 miss eviction 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M </a:t>
            </a:r>
            <a:r>
              <a:rPr lang="en-US" altLang="zh-CN" sz="1600" dirty="0">
                <a:solidFill>
                  <a:srgbClr val="0000FF"/>
                </a:solidFill>
              </a:rPr>
              <a:t>12,1 miss eviction hit 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hits:4 </a:t>
            </a:r>
            <a:r>
              <a:rPr lang="en-US" altLang="zh-CN" sz="1600" dirty="0">
                <a:solidFill>
                  <a:srgbClr val="0000FF"/>
                </a:solidFill>
              </a:rPr>
              <a:t>misses:5 evictions:3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7702</TotalTime>
  <Pages>0</Pages>
  <Words>3114</Words>
  <Characters>0</Characters>
  <Application>Microsoft Office PowerPoint</Application>
  <PresentationFormat>全屏显示(4:3)</PresentationFormat>
  <Lines>0</Lines>
  <Paragraphs>253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ICS-LAB6  Cachelab  高速缓冲器模拟</vt:lpstr>
      <vt:lpstr>一、实验基本信息</vt:lpstr>
      <vt:lpstr>PowerPoint 演示文稿</vt:lpstr>
      <vt:lpstr>二、实验要求</vt:lpstr>
      <vt:lpstr>三、实验预习</vt:lpstr>
      <vt:lpstr>四、实验内容与步骤</vt:lpstr>
      <vt:lpstr>6. 实验包分析</vt:lpstr>
      <vt:lpstr>内存访问轨迹文件</vt:lpstr>
      <vt:lpstr>7.编写Cache模拟器</vt:lpstr>
      <vt:lpstr>Cache模拟器编程要求</vt:lpstr>
      <vt:lpstr>csim.c代码框架分析</vt:lpstr>
      <vt:lpstr>8.Cache性能测试</vt:lpstr>
      <vt:lpstr>PowerPoint 演示文稿</vt:lpstr>
      <vt:lpstr>9.优化矩阵转置操作</vt:lpstr>
      <vt:lpstr>矩阵转置实现要求</vt:lpstr>
      <vt:lpstr>10.矩阵转置的性能测试</vt:lpstr>
      <vt:lpstr>PowerPoint 演示文稿</vt:lpstr>
      <vt:lpstr>PowerPoint 演示文稿</vt:lpstr>
      <vt:lpstr>矩阵转置的评分</vt:lpstr>
      <vt:lpstr>11.实验提交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374</cp:revision>
  <cp:lastPrinted>2012-09-05T04:08:39Z</cp:lastPrinted>
  <dcterms:created xsi:type="dcterms:W3CDTF">2012-09-06T15:16:51Z</dcterms:created>
  <dcterms:modified xsi:type="dcterms:W3CDTF">2021-05-21T04:28:33Z</dcterms:modified>
</cp:coreProperties>
</file>