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4" r:id="rId2"/>
    <p:sldId id="551" r:id="rId3"/>
    <p:sldId id="544" r:id="rId4"/>
    <p:sldId id="501" r:id="rId5"/>
    <p:sldId id="553" r:id="rId6"/>
    <p:sldId id="559" r:id="rId7"/>
    <p:sldId id="55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B1374-4EE4-44F6-A9F9-10D2D6B01D29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E8AFDB6-04E9-4276-A187-5E08909AAF8D}">
      <dgm:prSet phldrT="[文本]" custT="1"/>
      <dgm:spPr/>
      <dgm:t>
        <a:bodyPr/>
        <a:lstStyle/>
        <a:p>
          <a:r>
            <a:rPr lang="zh-CN" altLang="en-US" sz="2400" dirty="0">
              <a:latin typeface="+mn-ea"/>
              <a:ea typeface="+mn-ea"/>
            </a:rPr>
            <a:t>Dropout(0.2)</a:t>
          </a:r>
        </a:p>
      </dgm:t>
    </dgm:pt>
    <dgm:pt modelId="{6D789D06-2759-40C5-B8F3-D2F6A66C0053}" type="parTrans" cxnId="{9DA569E9-25FA-49CA-BFFE-9CC2289BD818}">
      <dgm:prSet/>
      <dgm:spPr/>
      <dgm:t>
        <a:bodyPr/>
        <a:lstStyle/>
        <a:p>
          <a:endParaRPr lang="zh-CN" altLang="en-US"/>
        </a:p>
      </dgm:t>
    </dgm:pt>
    <dgm:pt modelId="{A02F5D7C-380C-4882-AEDA-950BA0C1FE0D}" type="sibTrans" cxnId="{9DA569E9-25FA-49CA-BFFE-9CC2289BD818}">
      <dgm:prSet/>
      <dgm:spPr/>
      <dgm:t>
        <a:bodyPr/>
        <a:lstStyle/>
        <a:p>
          <a:endParaRPr lang="zh-CN" altLang="en-US"/>
        </a:p>
      </dgm:t>
    </dgm:pt>
    <dgm:pt modelId="{46B26597-8F75-4064-9710-54CD6862A4F3}">
      <dgm:prSet phldrT="[文本]" custT="1"/>
      <dgm:spPr/>
      <dgm:t>
        <a:bodyPr/>
        <a:lstStyle/>
        <a:p>
          <a:r>
            <a:rPr lang="zh-CN" altLang="en-US" sz="2400" dirty="0">
              <a:latin typeface="+mn-ea"/>
              <a:ea typeface="+mn-ea"/>
            </a:rPr>
            <a:t>LSTM(100）</a:t>
          </a:r>
        </a:p>
      </dgm:t>
    </dgm:pt>
    <dgm:pt modelId="{614E3F8A-E8E0-4E5D-87CD-FA19AEA77C87}" type="parTrans" cxnId="{D8A4C8CC-B8B3-4B34-9D7A-CD65189E0045}">
      <dgm:prSet/>
      <dgm:spPr/>
      <dgm:t>
        <a:bodyPr/>
        <a:lstStyle/>
        <a:p>
          <a:endParaRPr lang="zh-CN" altLang="en-US"/>
        </a:p>
      </dgm:t>
    </dgm:pt>
    <dgm:pt modelId="{72AF0DEA-7B49-4F10-A820-B0F0306899D6}" type="sibTrans" cxnId="{D8A4C8CC-B8B3-4B34-9D7A-CD65189E0045}">
      <dgm:prSet/>
      <dgm:spPr/>
      <dgm:t>
        <a:bodyPr/>
        <a:lstStyle/>
        <a:p>
          <a:endParaRPr lang="zh-CN" altLang="en-US"/>
        </a:p>
      </dgm:t>
    </dgm:pt>
    <dgm:pt modelId="{A73EE5C1-36DB-4F05-AA16-971AD5824389}">
      <dgm:prSet phldrT="[文本]" custT="1"/>
      <dgm:spPr/>
      <dgm:t>
        <a:bodyPr/>
        <a:lstStyle/>
        <a:p>
          <a:r>
            <a:rPr lang="zh-CN" altLang="en-US" sz="2400" dirty="0">
              <a:latin typeface="+mn-ea"/>
              <a:ea typeface="+mn-ea"/>
            </a:rPr>
            <a:t>Dense(output dim=2)</a:t>
          </a:r>
        </a:p>
      </dgm:t>
    </dgm:pt>
    <dgm:pt modelId="{7F8BEEBD-D2D4-4899-9253-F88025284251}" type="parTrans" cxnId="{085B5470-3EB8-454B-9858-38B3A643746B}">
      <dgm:prSet/>
      <dgm:spPr/>
      <dgm:t>
        <a:bodyPr/>
        <a:lstStyle/>
        <a:p>
          <a:endParaRPr lang="zh-CN" altLang="en-US"/>
        </a:p>
      </dgm:t>
    </dgm:pt>
    <dgm:pt modelId="{5F941E59-3608-441A-ACD3-D16B305B1F96}" type="sibTrans" cxnId="{085B5470-3EB8-454B-9858-38B3A643746B}">
      <dgm:prSet/>
      <dgm:spPr/>
      <dgm:t>
        <a:bodyPr/>
        <a:lstStyle/>
        <a:p>
          <a:endParaRPr lang="zh-CN" altLang="en-US"/>
        </a:p>
      </dgm:t>
    </dgm:pt>
    <dgm:pt modelId="{D9F0BAE9-8D9F-47FA-8E9D-34FB33DD5E0B}">
      <dgm:prSet phldrT="[文本]" custT="1"/>
      <dgm:spPr/>
      <dgm:t>
        <a:bodyPr/>
        <a:lstStyle/>
        <a:p>
          <a:r>
            <a:rPr lang="zh-CN" altLang="en-US" sz="2400" dirty="0">
              <a:latin typeface="+mn-ea"/>
              <a:ea typeface="+mn-ea"/>
            </a:rPr>
            <a:t>Dropout(0.2)</a:t>
          </a:r>
        </a:p>
      </dgm:t>
    </dgm:pt>
    <dgm:pt modelId="{6D45A41C-ED0F-4F5B-BBFA-B0864E3B003C}" type="parTrans" cxnId="{7BA07AD4-4920-427F-9B81-006B9F7D3E7A}">
      <dgm:prSet/>
      <dgm:spPr/>
      <dgm:t>
        <a:bodyPr/>
        <a:lstStyle/>
        <a:p>
          <a:endParaRPr lang="zh-CN" altLang="en-US"/>
        </a:p>
      </dgm:t>
    </dgm:pt>
    <dgm:pt modelId="{1D8AF548-E1A5-4801-9A16-627EC12DD7AC}" type="sibTrans" cxnId="{7BA07AD4-4920-427F-9B81-006B9F7D3E7A}">
      <dgm:prSet/>
      <dgm:spPr/>
      <dgm:t>
        <a:bodyPr/>
        <a:lstStyle/>
        <a:p>
          <a:endParaRPr lang="zh-CN" altLang="en-US"/>
        </a:p>
      </dgm:t>
    </dgm:pt>
    <dgm:pt modelId="{B167CE1D-4254-4B10-AC73-A23F2C075470}">
      <dgm:prSet phldrT="[文本]" custT="1"/>
      <dgm:spPr/>
      <dgm:t>
        <a:bodyPr/>
        <a:lstStyle/>
        <a:p>
          <a:r>
            <a:rPr lang="en-US" altLang="zh-CN" sz="2400" dirty="0">
              <a:latin typeface="+mn-ea"/>
              <a:ea typeface="+mn-ea"/>
            </a:rPr>
            <a:t>LSTM</a:t>
          </a:r>
          <a:r>
            <a:rPr lang="zh-CN" altLang="en-US" sz="2400" dirty="0">
              <a:latin typeface="+mn-ea"/>
              <a:ea typeface="+mn-ea"/>
            </a:rPr>
            <a:t>（input dim=14）</a:t>
          </a:r>
        </a:p>
      </dgm:t>
    </dgm:pt>
    <dgm:pt modelId="{E4FD80D4-6627-41F3-BFF9-9B61582CFB18}" type="sibTrans" cxnId="{34B2F2FD-F3B0-42F5-BA77-B73BAFEE99D3}">
      <dgm:prSet/>
      <dgm:spPr/>
      <dgm:t>
        <a:bodyPr/>
        <a:lstStyle/>
        <a:p>
          <a:endParaRPr lang="zh-CN" altLang="en-US"/>
        </a:p>
      </dgm:t>
    </dgm:pt>
    <dgm:pt modelId="{053EF456-2EE3-44F5-991E-85CAA2A2CA06}" type="parTrans" cxnId="{34B2F2FD-F3B0-42F5-BA77-B73BAFEE99D3}">
      <dgm:prSet/>
      <dgm:spPr/>
      <dgm:t>
        <a:bodyPr/>
        <a:lstStyle/>
        <a:p>
          <a:endParaRPr lang="zh-CN" altLang="en-US"/>
        </a:p>
      </dgm:t>
    </dgm:pt>
    <dgm:pt modelId="{DD6EB8E2-E234-48E8-BDAF-8C7286E069D9}" type="pres">
      <dgm:prSet presAssocID="{CA9B1374-4EE4-44F6-A9F9-10D2D6B01D29}" presName="Name0" presStyleCnt="0">
        <dgm:presLayoutVars>
          <dgm:dir/>
          <dgm:animLvl val="lvl"/>
          <dgm:resizeHandles val="exact"/>
        </dgm:presLayoutVars>
      </dgm:prSet>
      <dgm:spPr/>
    </dgm:pt>
    <dgm:pt modelId="{58FC3B1D-9C3C-4DA1-ACA8-D8F65B004B65}" type="pres">
      <dgm:prSet presAssocID="{A73EE5C1-36DB-4F05-AA16-971AD5824389}" presName="boxAndChildren" presStyleCnt="0"/>
      <dgm:spPr/>
    </dgm:pt>
    <dgm:pt modelId="{3410A65A-12C0-45FD-8350-743EA7BA8ECF}" type="pres">
      <dgm:prSet presAssocID="{A73EE5C1-36DB-4F05-AA16-971AD5824389}" presName="parentTextBox" presStyleLbl="node1" presStyleIdx="0" presStyleCnt="5"/>
      <dgm:spPr/>
    </dgm:pt>
    <dgm:pt modelId="{590FAD41-95F9-4816-9C24-FEFC9D22FCA1}" type="pres">
      <dgm:prSet presAssocID="{1D8AF548-E1A5-4801-9A16-627EC12DD7AC}" presName="sp" presStyleCnt="0"/>
      <dgm:spPr/>
    </dgm:pt>
    <dgm:pt modelId="{E9B7B613-85A9-4B3C-B21F-2C69B9DB57FC}" type="pres">
      <dgm:prSet presAssocID="{D9F0BAE9-8D9F-47FA-8E9D-34FB33DD5E0B}" presName="arrowAndChildren" presStyleCnt="0"/>
      <dgm:spPr/>
    </dgm:pt>
    <dgm:pt modelId="{DF488047-8687-4485-A1FA-E9FCC20A7243}" type="pres">
      <dgm:prSet presAssocID="{D9F0BAE9-8D9F-47FA-8E9D-34FB33DD5E0B}" presName="parentTextArrow" presStyleLbl="node1" presStyleIdx="1" presStyleCnt="5"/>
      <dgm:spPr/>
    </dgm:pt>
    <dgm:pt modelId="{0734E2C0-8C33-45B7-A871-1EAA0DF908D0}" type="pres">
      <dgm:prSet presAssocID="{72AF0DEA-7B49-4F10-A820-B0F0306899D6}" presName="sp" presStyleCnt="0"/>
      <dgm:spPr/>
    </dgm:pt>
    <dgm:pt modelId="{E2D2CAFE-B2BE-49A8-81C8-305406FBA823}" type="pres">
      <dgm:prSet presAssocID="{46B26597-8F75-4064-9710-54CD6862A4F3}" presName="arrowAndChildren" presStyleCnt="0"/>
      <dgm:spPr/>
    </dgm:pt>
    <dgm:pt modelId="{D287726E-9CDF-40A5-B4F8-74F04568872D}" type="pres">
      <dgm:prSet presAssocID="{46B26597-8F75-4064-9710-54CD6862A4F3}" presName="parentTextArrow" presStyleLbl="node1" presStyleIdx="2" presStyleCnt="5"/>
      <dgm:spPr/>
    </dgm:pt>
    <dgm:pt modelId="{AEEE898A-1668-4368-8422-AC79B5AE0815}" type="pres">
      <dgm:prSet presAssocID="{A02F5D7C-380C-4882-AEDA-950BA0C1FE0D}" presName="sp" presStyleCnt="0"/>
      <dgm:spPr/>
    </dgm:pt>
    <dgm:pt modelId="{5CD06D7C-00F0-4BC3-B36E-869986625BBE}" type="pres">
      <dgm:prSet presAssocID="{6E8AFDB6-04E9-4276-A187-5E08909AAF8D}" presName="arrowAndChildren" presStyleCnt="0"/>
      <dgm:spPr/>
    </dgm:pt>
    <dgm:pt modelId="{954632F4-089B-44A3-A472-3BE72811B607}" type="pres">
      <dgm:prSet presAssocID="{6E8AFDB6-04E9-4276-A187-5E08909AAF8D}" presName="parentTextArrow" presStyleLbl="node1" presStyleIdx="3" presStyleCnt="5"/>
      <dgm:spPr/>
    </dgm:pt>
    <dgm:pt modelId="{3FD22257-9C01-49A1-8571-BFE90EA1632F}" type="pres">
      <dgm:prSet presAssocID="{E4FD80D4-6627-41F3-BFF9-9B61582CFB18}" presName="sp" presStyleCnt="0"/>
      <dgm:spPr/>
    </dgm:pt>
    <dgm:pt modelId="{5CA30E37-5DFB-4C0A-8B67-0ACD7E1E16DE}" type="pres">
      <dgm:prSet presAssocID="{B167CE1D-4254-4B10-AC73-A23F2C075470}" presName="arrowAndChildren" presStyleCnt="0"/>
      <dgm:spPr/>
    </dgm:pt>
    <dgm:pt modelId="{F9A6E574-7FA4-483B-8E2D-2ED5D8A474A0}" type="pres">
      <dgm:prSet presAssocID="{B167CE1D-4254-4B10-AC73-A23F2C075470}" presName="parentTextArrow" presStyleLbl="node1" presStyleIdx="4" presStyleCnt="5" custLinFactNeighborX="-8446" custLinFactNeighborY="-3164"/>
      <dgm:spPr/>
    </dgm:pt>
  </dgm:ptLst>
  <dgm:cxnLst>
    <dgm:cxn modelId="{085B5470-3EB8-454B-9858-38B3A643746B}" srcId="{CA9B1374-4EE4-44F6-A9F9-10D2D6B01D29}" destId="{A73EE5C1-36DB-4F05-AA16-971AD5824389}" srcOrd="4" destOrd="0" parTransId="{7F8BEEBD-D2D4-4899-9253-F88025284251}" sibTransId="{5F941E59-3608-441A-ACD3-D16B305B1F96}"/>
    <dgm:cxn modelId="{A23F5879-CC5F-478D-9A47-86E05E490C9B}" type="presOf" srcId="{CA9B1374-4EE4-44F6-A9F9-10D2D6B01D29}" destId="{DD6EB8E2-E234-48E8-BDAF-8C7286E069D9}" srcOrd="0" destOrd="0" presId="urn:microsoft.com/office/officeart/2005/8/layout/process4"/>
    <dgm:cxn modelId="{7EE2CF94-4FA5-414E-99D4-C563A0FDF7C1}" type="presOf" srcId="{B167CE1D-4254-4B10-AC73-A23F2C075470}" destId="{F9A6E574-7FA4-483B-8E2D-2ED5D8A474A0}" srcOrd="0" destOrd="0" presId="urn:microsoft.com/office/officeart/2005/8/layout/process4"/>
    <dgm:cxn modelId="{91E31B96-1630-45C9-B8CE-E0F6AABFFB8D}" type="presOf" srcId="{46B26597-8F75-4064-9710-54CD6862A4F3}" destId="{D287726E-9CDF-40A5-B4F8-74F04568872D}" srcOrd="0" destOrd="0" presId="urn:microsoft.com/office/officeart/2005/8/layout/process4"/>
    <dgm:cxn modelId="{DA2AA3BA-5FE8-41FF-BE72-428E1C05BDF2}" type="presOf" srcId="{A73EE5C1-36DB-4F05-AA16-971AD5824389}" destId="{3410A65A-12C0-45FD-8350-743EA7BA8ECF}" srcOrd="0" destOrd="0" presId="urn:microsoft.com/office/officeart/2005/8/layout/process4"/>
    <dgm:cxn modelId="{D8A4C8CC-B8B3-4B34-9D7A-CD65189E0045}" srcId="{CA9B1374-4EE4-44F6-A9F9-10D2D6B01D29}" destId="{46B26597-8F75-4064-9710-54CD6862A4F3}" srcOrd="2" destOrd="0" parTransId="{614E3F8A-E8E0-4E5D-87CD-FA19AEA77C87}" sibTransId="{72AF0DEA-7B49-4F10-A820-B0F0306899D6}"/>
    <dgm:cxn modelId="{7BA07AD4-4920-427F-9B81-006B9F7D3E7A}" srcId="{CA9B1374-4EE4-44F6-A9F9-10D2D6B01D29}" destId="{D9F0BAE9-8D9F-47FA-8E9D-34FB33DD5E0B}" srcOrd="3" destOrd="0" parTransId="{6D45A41C-ED0F-4F5B-BBFA-B0864E3B003C}" sibTransId="{1D8AF548-E1A5-4801-9A16-627EC12DD7AC}"/>
    <dgm:cxn modelId="{D0FFD3D4-E1DC-41FB-9352-D7B81FD4589A}" type="presOf" srcId="{6E8AFDB6-04E9-4276-A187-5E08909AAF8D}" destId="{954632F4-089B-44A3-A472-3BE72811B607}" srcOrd="0" destOrd="0" presId="urn:microsoft.com/office/officeart/2005/8/layout/process4"/>
    <dgm:cxn modelId="{9DA569E9-25FA-49CA-BFFE-9CC2289BD818}" srcId="{CA9B1374-4EE4-44F6-A9F9-10D2D6B01D29}" destId="{6E8AFDB6-04E9-4276-A187-5E08909AAF8D}" srcOrd="1" destOrd="0" parTransId="{6D789D06-2759-40C5-B8F3-D2F6A66C0053}" sibTransId="{A02F5D7C-380C-4882-AEDA-950BA0C1FE0D}"/>
    <dgm:cxn modelId="{71F748FA-8310-4359-B262-587AB846DDAF}" type="presOf" srcId="{D9F0BAE9-8D9F-47FA-8E9D-34FB33DD5E0B}" destId="{DF488047-8687-4485-A1FA-E9FCC20A7243}" srcOrd="0" destOrd="0" presId="urn:microsoft.com/office/officeart/2005/8/layout/process4"/>
    <dgm:cxn modelId="{34B2F2FD-F3B0-42F5-BA77-B73BAFEE99D3}" srcId="{CA9B1374-4EE4-44F6-A9F9-10D2D6B01D29}" destId="{B167CE1D-4254-4B10-AC73-A23F2C075470}" srcOrd="0" destOrd="0" parTransId="{053EF456-2EE3-44F5-991E-85CAA2A2CA06}" sibTransId="{E4FD80D4-6627-41F3-BFF9-9B61582CFB18}"/>
    <dgm:cxn modelId="{D8E604AE-A3FD-48F2-B265-340BD0B282C7}" type="presParOf" srcId="{DD6EB8E2-E234-48E8-BDAF-8C7286E069D9}" destId="{58FC3B1D-9C3C-4DA1-ACA8-D8F65B004B65}" srcOrd="0" destOrd="0" presId="urn:microsoft.com/office/officeart/2005/8/layout/process4"/>
    <dgm:cxn modelId="{C4DCA9B6-8D7A-4BD9-9695-A8A8C8B3768D}" type="presParOf" srcId="{58FC3B1D-9C3C-4DA1-ACA8-D8F65B004B65}" destId="{3410A65A-12C0-45FD-8350-743EA7BA8ECF}" srcOrd="0" destOrd="0" presId="urn:microsoft.com/office/officeart/2005/8/layout/process4"/>
    <dgm:cxn modelId="{66BD0443-4F74-4092-AD3A-CA41D44508C5}" type="presParOf" srcId="{DD6EB8E2-E234-48E8-BDAF-8C7286E069D9}" destId="{590FAD41-95F9-4816-9C24-FEFC9D22FCA1}" srcOrd="1" destOrd="0" presId="urn:microsoft.com/office/officeart/2005/8/layout/process4"/>
    <dgm:cxn modelId="{4343F016-6A16-49AC-AA72-52B0BC227C0C}" type="presParOf" srcId="{DD6EB8E2-E234-48E8-BDAF-8C7286E069D9}" destId="{E9B7B613-85A9-4B3C-B21F-2C69B9DB57FC}" srcOrd="2" destOrd="0" presId="urn:microsoft.com/office/officeart/2005/8/layout/process4"/>
    <dgm:cxn modelId="{8190852E-25A1-440E-B8C7-D3874D597116}" type="presParOf" srcId="{E9B7B613-85A9-4B3C-B21F-2C69B9DB57FC}" destId="{DF488047-8687-4485-A1FA-E9FCC20A7243}" srcOrd="0" destOrd="0" presId="urn:microsoft.com/office/officeart/2005/8/layout/process4"/>
    <dgm:cxn modelId="{1A382FAE-7AE4-450A-BF98-14B8F06CCFAA}" type="presParOf" srcId="{DD6EB8E2-E234-48E8-BDAF-8C7286E069D9}" destId="{0734E2C0-8C33-45B7-A871-1EAA0DF908D0}" srcOrd="3" destOrd="0" presId="urn:microsoft.com/office/officeart/2005/8/layout/process4"/>
    <dgm:cxn modelId="{DFBA2A21-CEAE-47C0-8573-6B5279951CC8}" type="presParOf" srcId="{DD6EB8E2-E234-48E8-BDAF-8C7286E069D9}" destId="{E2D2CAFE-B2BE-49A8-81C8-305406FBA823}" srcOrd="4" destOrd="0" presId="urn:microsoft.com/office/officeart/2005/8/layout/process4"/>
    <dgm:cxn modelId="{853E8FCE-FE9E-4BFA-B4E4-1EB34E314278}" type="presParOf" srcId="{E2D2CAFE-B2BE-49A8-81C8-305406FBA823}" destId="{D287726E-9CDF-40A5-B4F8-74F04568872D}" srcOrd="0" destOrd="0" presId="urn:microsoft.com/office/officeart/2005/8/layout/process4"/>
    <dgm:cxn modelId="{49BC72D0-18D1-4E33-9E0C-187B7DB2DCA6}" type="presParOf" srcId="{DD6EB8E2-E234-48E8-BDAF-8C7286E069D9}" destId="{AEEE898A-1668-4368-8422-AC79B5AE0815}" srcOrd="5" destOrd="0" presId="urn:microsoft.com/office/officeart/2005/8/layout/process4"/>
    <dgm:cxn modelId="{0B168EA0-838F-4B25-896A-3BB0622F4AD2}" type="presParOf" srcId="{DD6EB8E2-E234-48E8-BDAF-8C7286E069D9}" destId="{5CD06D7C-00F0-4BC3-B36E-869986625BBE}" srcOrd="6" destOrd="0" presId="urn:microsoft.com/office/officeart/2005/8/layout/process4"/>
    <dgm:cxn modelId="{68554333-00BC-4188-BABF-8AACD0931A19}" type="presParOf" srcId="{5CD06D7C-00F0-4BC3-B36E-869986625BBE}" destId="{954632F4-089B-44A3-A472-3BE72811B607}" srcOrd="0" destOrd="0" presId="urn:microsoft.com/office/officeart/2005/8/layout/process4"/>
    <dgm:cxn modelId="{35004679-7D3D-4CB6-8E4C-30E23F69DCF5}" type="presParOf" srcId="{DD6EB8E2-E234-48E8-BDAF-8C7286E069D9}" destId="{3FD22257-9C01-49A1-8571-BFE90EA1632F}" srcOrd="7" destOrd="0" presId="urn:microsoft.com/office/officeart/2005/8/layout/process4"/>
    <dgm:cxn modelId="{00E0FCC1-BB0E-496A-9A5C-D9C957646D9A}" type="presParOf" srcId="{DD6EB8E2-E234-48E8-BDAF-8C7286E069D9}" destId="{5CA30E37-5DFB-4C0A-8B67-0ACD7E1E16DE}" srcOrd="8" destOrd="0" presId="urn:microsoft.com/office/officeart/2005/8/layout/process4"/>
    <dgm:cxn modelId="{5E7DA497-56E3-4E5D-9436-946D8066AF17}" type="presParOf" srcId="{5CA30E37-5DFB-4C0A-8B67-0ACD7E1E16DE}" destId="{F9A6E574-7FA4-483B-8E2D-2ED5D8A474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0A65A-12C0-45FD-8350-743EA7BA8ECF}">
      <dsp:nvSpPr>
        <dsp:cNvPr id="0" name=""/>
        <dsp:cNvSpPr/>
      </dsp:nvSpPr>
      <dsp:spPr>
        <a:xfrm>
          <a:off x="0" y="3438598"/>
          <a:ext cx="4599295" cy="564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ea"/>
              <a:ea typeface="+mn-ea"/>
            </a:rPr>
            <a:t>Dense(output dim=2)</a:t>
          </a:r>
        </a:p>
      </dsp:txBody>
      <dsp:txXfrm>
        <a:off x="0" y="3438598"/>
        <a:ext cx="4599295" cy="564130"/>
      </dsp:txXfrm>
    </dsp:sp>
    <dsp:sp modelId="{DF488047-8687-4485-A1FA-E9FCC20A7243}">
      <dsp:nvSpPr>
        <dsp:cNvPr id="0" name=""/>
        <dsp:cNvSpPr/>
      </dsp:nvSpPr>
      <dsp:spPr>
        <a:xfrm rot="10800000">
          <a:off x="0" y="2579427"/>
          <a:ext cx="4599295" cy="86763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ea"/>
              <a:ea typeface="+mn-ea"/>
            </a:rPr>
            <a:t>Dropout(0.2)</a:t>
          </a:r>
        </a:p>
      </dsp:txBody>
      <dsp:txXfrm rot="10800000">
        <a:off x="0" y="2579427"/>
        <a:ext cx="4599295" cy="563761"/>
      </dsp:txXfrm>
    </dsp:sp>
    <dsp:sp modelId="{D287726E-9CDF-40A5-B4F8-74F04568872D}">
      <dsp:nvSpPr>
        <dsp:cNvPr id="0" name=""/>
        <dsp:cNvSpPr/>
      </dsp:nvSpPr>
      <dsp:spPr>
        <a:xfrm rot="10800000">
          <a:off x="0" y="1720256"/>
          <a:ext cx="4599295" cy="86763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ea"/>
              <a:ea typeface="+mn-ea"/>
            </a:rPr>
            <a:t>LSTM(100）</a:t>
          </a:r>
        </a:p>
      </dsp:txBody>
      <dsp:txXfrm rot="10800000">
        <a:off x="0" y="1720256"/>
        <a:ext cx="4599295" cy="563761"/>
      </dsp:txXfrm>
    </dsp:sp>
    <dsp:sp modelId="{954632F4-089B-44A3-A472-3BE72811B607}">
      <dsp:nvSpPr>
        <dsp:cNvPr id="0" name=""/>
        <dsp:cNvSpPr/>
      </dsp:nvSpPr>
      <dsp:spPr>
        <a:xfrm rot="10800000">
          <a:off x="0" y="861085"/>
          <a:ext cx="4599295" cy="86763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ea"/>
              <a:ea typeface="+mn-ea"/>
            </a:rPr>
            <a:t>Dropout(0.2)</a:t>
          </a:r>
        </a:p>
      </dsp:txBody>
      <dsp:txXfrm rot="10800000">
        <a:off x="0" y="861085"/>
        <a:ext cx="4599295" cy="563761"/>
      </dsp:txXfrm>
    </dsp:sp>
    <dsp:sp modelId="{F9A6E574-7FA4-483B-8E2D-2ED5D8A474A0}">
      <dsp:nvSpPr>
        <dsp:cNvPr id="0" name=""/>
        <dsp:cNvSpPr/>
      </dsp:nvSpPr>
      <dsp:spPr>
        <a:xfrm rot="10800000">
          <a:off x="0" y="0"/>
          <a:ext cx="4599295" cy="86763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+mn-ea"/>
              <a:ea typeface="+mn-ea"/>
            </a:rPr>
            <a:t>LSTM</a:t>
          </a:r>
          <a:r>
            <a:rPr lang="zh-CN" altLang="en-US" sz="2400" kern="1200" dirty="0">
              <a:latin typeface="+mn-ea"/>
              <a:ea typeface="+mn-ea"/>
            </a:rPr>
            <a:t>（input dim=14）</a:t>
          </a:r>
        </a:p>
      </dsp:txBody>
      <dsp:txXfrm rot="10800000">
        <a:off x="0" y="0"/>
        <a:ext cx="4599295" cy="56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962EC-3DA6-445F-A601-9E969D87A9F9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87A3-5C0A-4E9C-BDE4-DF9ED9DC2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700" dirty="0"/>
              <a:t>所谓</a:t>
            </a:r>
            <a:r>
              <a:rPr lang="en-US" altLang="zh-CN" sz="700" dirty="0"/>
              <a:t>CAV</a:t>
            </a:r>
            <a:r>
              <a:rPr lang="zh-CN" altLang="en-US" sz="700" dirty="0"/>
              <a:t>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CF07-19FF-4E7C-BDCB-D0B2F9A14F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0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700" dirty="0"/>
              <a:t>所谓</a:t>
            </a:r>
            <a:r>
              <a:rPr lang="en-US" altLang="zh-CN" sz="700" dirty="0"/>
              <a:t>CAV</a:t>
            </a:r>
            <a:r>
              <a:rPr lang="zh-CN" altLang="en-US" sz="700" dirty="0"/>
              <a:t>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CF07-19FF-4E7C-BDCB-D0B2F9A14F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700" dirty="0"/>
              <a:t>所谓</a:t>
            </a:r>
            <a:r>
              <a:rPr lang="en-US" altLang="zh-CN" sz="700" dirty="0"/>
              <a:t>CAV</a:t>
            </a:r>
            <a:r>
              <a:rPr lang="zh-CN" altLang="en-US" sz="700" dirty="0"/>
              <a:t>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CF07-19FF-4E7C-BDCB-D0B2F9A14F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8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94FB-3382-40FD-8950-9A3310EE0B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3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94FB-3382-40FD-8950-9A3310EE0B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5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94FB-3382-40FD-8950-9A3310EE0B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20A75-6734-456D-8C80-73D36B2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F34DF-2E58-4D93-9315-8C17E72D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87224-5355-40E9-9F25-B9C109E4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6AF78-2ED0-402F-AAAD-882F198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23C8B-DE02-4916-9DA0-FE26752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9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A0AE-2A81-4523-97E7-891F4D8D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D1608-FD43-4FE1-844D-B9BF5535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D86C2-0619-4A86-BC4D-E808234A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3EA51-7166-4594-BA0D-9D81377C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99D4D-6E7B-47E0-92A4-F78ED1B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6438C-C92C-4C4B-808B-3EB3918C8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E5CE4-E2AE-4647-B42D-501DD589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D9869-5405-41D7-B37C-B11D7FEC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8E1AC-E8EC-4B9A-827B-8065CEC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1DEEF-47EE-4B7F-BE1A-F4B977E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4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465" y="87313"/>
            <a:ext cx="11769112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r>
              <a:rPr lang="zh-CN" altLang="en-US" dirty="0"/>
              <a:t>、一级标题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EEB9-2B2B-4AAB-B7F2-BC18E20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FCFC6-D412-40A4-B869-C9892BBF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73DB2-235C-4CED-A983-2B3A4F61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3B6B0-7947-49DA-B378-05111286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5220F-38C1-4A30-B774-D12AE4C8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B1F07-D724-475B-8640-8EFD3E5B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B9B64-03C1-4286-80FC-366DD19B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27FEE-4C17-4EBE-BE14-2DA30E4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E250A-D7DC-4431-AA48-07DFDFD8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F3E80-5591-4BB9-A149-9349795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7514A-28DC-4DF6-B040-0B2DC096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920D9-8280-4F85-A254-ADE4F4810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40A02-11E5-4184-826F-919C6103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E4E47-8986-45D2-96DC-BA8442D8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A6CD6-B744-41D8-B4F7-ABC82A5F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C9CB3-8E75-4DFF-B2C5-2B4B0B16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1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635D-0805-4C70-A2AC-D4C7CD24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B0C1C-C96D-4FFD-A20D-7C3F735C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F0DBA-E7AE-4FBA-B539-0D676222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AE568D-16EA-41A4-ACDF-DBB83BD8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E301F-1DD9-41D4-89E9-07303614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4526C-975D-434D-A308-4EC939F7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293B3-CEBB-4E76-8A76-B03CD03B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EC52-96E3-46B1-92A6-DC0A6EF1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DA673-25CB-453B-8186-F8EE98D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1C042-756F-4EC9-8E31-E49C7D28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E0532-FB54-4D79-A978-2C615372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1C7F1-31D8-4E37-AA30-4D42DE93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48EA25-8D01-41EF-886E-E0C16F8E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6B325-1EF6-4275-8E87-F0530DAA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DB6ED-22B5-4429-86B0-F82A5128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66536-3E77-4A25-9B50-F3BA5672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A92E6-0DC3-4EE2-B9CC-C42A081F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AD027-F8DB-414C-A91B-C999DAED1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D4B66-4EE2-45EF-9179-AD36BC5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83216-5121-4C5A-BB97-F7A9571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CC0A6-91E9-4D11-8F6D-B486ADD1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AADF-DA98-4FC7-A20F-C5F97CC2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63F860-4409-40F9-A52A-8E348EB71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379BBF-A941-4CEC-9B9F-E739774B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E87F5-43C2-481F-9778-61E8E852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2B5BC-C34C-4039-877A-92BC9BEA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BAAF9-5C12-485F-AF47-465E80F4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43817-C08B-49DC-B8F9-CD5511D0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63499-6CDE-41AA-9FBB-948DB39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4FF1-6843-447F-A2D2-575471B56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015F-466F-4570-88AE-A5E57E05D01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04D20-AA9D-4640-85CE-64A77955F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EF9DB-CA64-4C07-A9EE-A362F0DC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B907-44F1-4FC9-B053-4DC1E116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975" y="69562"/>
            <a:ext cx="413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1.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背景概述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轨迹预测研究难点</a:t>
            </a:r>
            <a:endParaRPr lang="en-US" altLang="zh-CN" sz="2000" dirty="0">
              <a:solidFill>
                <a:srgbClr val="0235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48017" y="4489770"/>
            <a:ext cx="2541374" cy="16534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Lato Light" charset="0"/>
              </a:rPr>
              <a:t>跟驰和换道模型均需考虑历史状态的影响，导致输入维数增加，传统的规则模型很难处理</a:t>
            </a:r>
            <a:endParaRPr lang="en-US" sz="1600" dirty="0">
              <a:solidFill>
                <a:schemeClr val="tx1"/>
              </a:solidFill>
              <a:latin typeface="+mn-ea"/>
              <a:cs typeface="Lato Light" charset="0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5380188" y="1403365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235FF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5461542" y="2306835"/>
            <a:ext cx="1005403" cy="400879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zh-CN" altLang="en-US" sz="1600" b="1" dirty="0">
                <a:latin typeface="+mj-ea"/>
                <a:ea typeface="+mj-ea"/>
                <a:cs typeface="Lato Black" charset="0"/>
              </a:rPr>
              <a:t>历史影响</a:t>
            </a:r>
            <a:endParaRPr lang="en-US" sz="1600" b="1" dirty="0">
              <a:latin typeface="+mj-ea"/>
              <a:ea typeface="+mj-ea"/>
              <a:cs typeface="Lato Black" charset="0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1479700" y="1404509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235FF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10" name="TextBox 51"/>
          <p:cNvSpPr txBox="1"/>
          <p:nvPr/>
        </p:nvSpPr>
        <p:spPr>
          <a:xfrm>
            <a:off x="1540614" y="2303555"/>
            <a:ext cx="1005404" cy="4385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zh-CN" altLang="en-US" sz="1600" b="1" dirty="0">
                <a:latin typeface="+mj-ea"/>
                <a:ea typeface="+mj-ea"/>
                <a:cs typeface="Lato Black" charset="0"/>
              </a:rPr>
              <a:t>影响因素</a:t>
            </a:r>
            <a:endParaRPr lang="en-US" sz="1600" b="1" dirty="0">
              <a:latin typeface="+mj-ea"/>
              <a:ea typeface="+mj-ea"/>
              <a:cs typeface="Lato Black" charset="0"/>
            </a:endParaRPr>
          </a:p>
        </p:txBody>
      </p:sp>
      <p:sp>
        <p:nvSpPr>
          <p:cNvPr id="14" name="TextBox 78"/>
          <p:cNvSpPr txBox="1"/>
          <p:nvPr/>
        </p:nvSpPr>
        <p:spPr>
          <a:xfrm>
            <a:off x="9280676" y="140222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235FF"/>
                </a:solidFill>
                <a:latin typeface="Lato Bold" charset="0"/>
                <a:ea typeface="Lato Bold" charset="0"/>
                <a:cs typeface="Lato Bold" charset="0"/>
              </a:rPr>
              <a:t>03</a:t>
            </a:r>
          </a:p>
        </p:txBody>
      </p:sp>
      <p:sp>
        <p:nvSpPr>
          <p:cNvPr id="15" name="TextBox 79"/>
          <p:cNvSpPr txBox="1"/>
          <p:nvPr/>
        </p:nvSpPr>
        <p:spPr>
          <a:xfrm>
            <a:off x="9365633" y="2303555"/>
            <a:ext cx="1005403" cy="400879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zh-CN" altLang="en-US" sz="1600" b="1" dirty="0">
                <a:latin typeface="+mj-ea"/>
                <a:ea typeface="+mj-ea"/>
                <a:cs typeface="Lato Black" charset="0"/>
              </a:rPr>
              <a:t>输出不同</a:t>
            </a:r>
            <a:endParaRPr lang="en-US" sz="1600" b="1" dirty="0">
              <a:latin typeface="+mj-ea"/>
              <a:ea typeface="+mj-ea"/>
              <a:cs typeface="Lato Black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32950" y="4464603"/>
            <a:ext cx="2683987" cy="174618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Lato Light" charset="0"/>
              </a:rPr>
              <a:t>跟驰模型只考虑本车道前车及本车</a:t>
            </a:r>
            <a:endParaRPr lang="en-US" altLang="zh-CN" sz="1600" dirty="0">
              <a:solidFill>
                <a:schemeClr val="tx1"/>
              </a:solidFill>
              <a:latin typeface="+mn-ea"/>
              <a:cs typeface="Lato Light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Lato Light" charset="0"/>
              </a:rPr>
              <a:t>换道模型还需考虑相邻车道的前后车</a:t>
            </a:r>
            <a:endParaRPr lang="en-US" sz="1600" dirty="0">
              <a:solidFill>
                <a:schemeClr val="tx1"/>
              </a:solidFill>
              <a:latin typeface="+mn-ea"/>
              <a:cs typeface="Lato Light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538684" y="4436267"/>
            <a:ext cx="2659299" cy="17027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Lato Light" charset="0"/>
              </a:rPr>
              <a:t>跟驰模型的输出为纵向加速度，为连续值</a:t>
            </a:r>
            <a:endParaRPr lang="en-US" altLang="zh-CN" sz="1600" dirty="0">
              <a:solidFill>
                <a:schemeClr val="tx1"/>
              </a:solidFill>
              <a:latin typeface="+mn-ea"/>
              <a:cs typeface="Lato Light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cs typeface="Lato Light" charset="0"/>
              </a:rPr>
              <a:t>换道模型的输出为换道与否，为离散值</a:t>
            </a:r>
            <a:endParaRPr lang="en-US" sz="1600" dirty="0">
              <a:solidFill>
                <a:schemeClr val="tx1"/>
              </a:solidFill>
              <a:latin typeface="+mn-ea"/>
              <a:cs typeface="Lato Light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85567" y="3219700"/>
            <a:ext cx="2126597" cy="1097873"/>
            <a:chOff x="2408692" y="1526958"/>
            <a:chExt cx="2821572" cy="1274947"/>
          </a:xfrm>
        </p:grpSpPr>
        <p:pic>
          <p:nvPicPr>
            <p:cNvPr id="21" name="图片 20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145" y="1526958"/>
              <a:ext cx="2819119" cy="631663"/>
            </a:xfrm>
            <a:prstGeom prst="rect">
              <a:avLst/>
            </a:prstGeom>
            <a:noFill/>
          </p:spPr>
        </p:pic>
        <p:pic>
          <p:nvPicPr>
            <p:cNvPr id="22" name="图片 21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692" y="2168305"/>
              <a:ext cx="2818800" cy="633600"/>
            </a:xfrm>
            <a:prstGeom prst="rect">
              <a:avLst/>
            </a:prstGeom>
            <a:noFill/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b="5321"/>
          <a:stretch/>
        </p:blipFill>
        <p:spPr>
          <a:xfrm>
            <a:off x="4981433" y="3171311"/>
            <a:ext cx="2047163" cy="1264956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32949" y="2914718"/>
            <a:ext cx="2856757" cy="3252597"/>
          </a:xfrm>
          <a:prstGeom prst="rect">
            <a:avLst/>
          </a:prstGeom>
          <a:noFill/>
          <a:ln w="19050">
            <a:solidFill>
              <a:srgbClr val="0235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l="24147" r="4736"/>
          <a:stretch/>
        </p:blipFill>
        <p:spPr>
          <a:xfrm>
            <a:off x="8795405" y="3211508"/>
            <a:ext cx="2160919" cy="112092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585816" y="2914718"/>
            <a:ext cx="2856757" cy="3252597"/>
          </a:xfrm>
          <a:prstGeom prst="rect">
            <a:avLst/>
          </a:prstGeom>
          <a:noFill/>
          <a:ln w="19050">
            <a:solidFill>
              <a:srgbClr val="0235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415913" y="2914717"/>
            <a:ext cx="2856757" cy="3252597"/>
          </a:xfrm>
          <a:prstGeom prst="rect">
            <a:avLst/>
          </a:prstGeom>
          <a:noFill/>
          <a:ln w="19050">
            <a:solidFill>
              <a:srgbClr val="0235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974" y="69562"/>
            <a:ext cx="847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整合跟驰与换道行为的二维驾驶模型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——HRC LSTM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LSTM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模型存在问题</a:t>
            </a:r>
            <a:endParaRPr lang="en-US" altLang="zh-CN" sz="2000" dirty="0">
              <a:solidFill>
                <a:srgbClr val="0235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61232" y="2766487"/>
            <a:ext cx="2959103" cy="1693188"/>
            <a:chOff x="4461232" y="2766487"/>
            <a:chExt cx="2959103" cy="1693188"/>
          </a:xfrm>
        </p:grpSpPr>
        <p:sp>
          <p:nvSpPr>
            <p:cNvPr id="64" name="Rectangle 45"/>
            <p:cNvSpPr/>
            <p:nvPr/>
          </p:nvSpPr>
          <p:spPr>
            <a:xfrm>
              <a:off x="4461232" y="3228152"/>
              <a:ext cx="2737239" cy="169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4461232" y="3628678"/>
              <a:ext cx="2959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+mn-ea"/>
                  <a:cs typeface="Lato Black" charset="0"/>
                </a:rPr>
                <a:t>DL</a:t>
              </a:r>
              <a:r>
                <a:rPr lang="zh-CN" altLang="en-US" sz="2400" dirty="0">
                  <a:latin typeface="+mn-ea"/>
                  <a:cs typeface="Lato Black" charset="0"/>
                </a:rPr>
                <a:t>通病：</a:t>
              </a:r>
              <a:r>
                <a:rPr lang="zh-CN" altLang="en-US" sz="2400" dirty="0">
                  <a:latin typeface="+mj-ea"/>
                  <a:cs typeface="Lato Black" charset="0"/>
                </a:rPr>
                <a:t>缺乏可转移性</a:t>
              </a:r>
              <a:endParaRPr lang="en-US" sz="2400" dirty="0">
                <a:latin typeface="+mn-ea"/>
                <a:cs typeface="Lato Black" charset="0"/>
              </a:endParaRPr>
            </a:p>
          </p:txBody>
        </p:sp>
        <p:sp>
          <p:nvSpPr>
            <p:cNvPr id="75" name="TextBox 51"/>
            <p:cNvSpPr txBox="1"/>
            <p:nvPr/>
          </p:nvSpPr>
          <p:spPr>
            <a:xfrm>
              <a:off x="4461232" y="2766487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j-ea"/>
                  <a:ea typeface="+mj-ea"/>
                  <a:cs typeface="Lato Black" charset="0"/>
                </a:rPr>
                <a:t>问题</a:t>
              </a:r>
              <a:r>
                <a:rPr lang="en-US" altLang="zh-CN" sz="2400" dirty="0">
                  <a:latin typeface="+mj-ea"/>
                  <a:ea typeface="+mj-ea"/>
                  <a:cs typeface="Lato Black" charset="0"/>
                </a:rPr>
                <a:t>2</a:t>
              </a:r>
              <a:endParaRPr lang="en-US" sz="2400" dirty="0">
                <a:latin typeface="+mj-ea"/>
                <a:ea typeface="+mj-ea"/>
                <a:cs typeface="Lato Black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4715" y="3628678"/>
            <a:ext cx="2959103" cy="2400657"/>
            <a:chOff x="7974381" y="3397846"/>
            <a:chExt cx="2959103" cy="2400657"/>
          </a:xfrm>
        </p:grpSpPr>
        <p:sp>
          <p:nvSpPr>
            <p:cNvPr id="65" name="Rectangle 46"/>
            <p:cNvSpPr/>
            <p:nvPr/>
          </p:nvSpPr>
          <p:spPr>
            <a:xfrm>
              <a:off x="7974381" y="3860535"/>
              <a:ext cx="2737239" cy="1696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TextBox 67"/>
            <p:cNvSpPr txBox="1"/>
            <p:nvPr/>
          </p:nvSpPr>
          <p:spPr>
            <a:xfrm>
              <a:off x="7974381" y="4228843"/>
              <a:ext cx="295910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+mj-ea"/>
                  <a:ea typeface="+mj-ea"/>
                  <a:cs typeface="Lato Black" charset="0"/>
                </a:rPr>
                <a:t>DL</a:t>
              </a:r>
              <a:r>
                <a:rPr lang="zh-CN" altLang="en-US" sz="2400" dirty="0">
                  <a:latin typeface="+mj-ea"/>
                  <a:ea typeface="+mj-ea"/>
                  <a:cs typeface="Lato Black" charset="0"/>
                </a:rPr>
                <a:t>通病：</a:t>
              </a:r>
              <a:r>
                <a:rPr lang="zh-CN" altLang="en-US" sz="2400" dirty="0">
                  <a:latin typeface="+mn-ea"/>
                  <a:cs typeface="Lato Black" charset="0"/>
                </a:rPr>
                <a:t>超参数难以确定，如历史步长、隐藏层数、单元数、训练回合</a:t>
              </a:r>
              <a:endParaRPr lang="en-US" altLang="zh-CN" sz="2400" dirty="0">
                <a:latin typeface="+mn-ea"/>
                <a:cs typeface="Lato Black" charset="0"/>
              </a:endParaRPr>
            </a:p>
          </p:txBody>
        </p:sp>
        <p:sp>
          <p:nvSpPr>
            <p:cNvPr id="76" name="TextBox 51"/>
            <p:cNvSpPr txBox="1"/>
            <p:nvPr/>
          </p:nvSpPr>
          <p:spPr>
            <a:xfrm>
              <a:off x="7974381" y="3397846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j-ea"/>
                  <a:ea typeface="+mj-ea"/>
                  <a:cs typeface="Lato Black" charset="0"/>
                </a:rPr>
                <a:t>问题</a:t>
              </a:r>
              <a:r>
                <a:rPr lang="en-US" altLang="zh-CN" sz="2400" dirty="0">
                  <a:latin typeface="+mj-ea"/>
                  <a:ea typeface="+mj-ea"/>
                  <a:cs typeface="Lato Black" charset="0"/>
                </a:rPr>
                <a:t>1</a:t>
              </a:r>
              <a:endParaRPr lang="en-US" sz="2400" dirty="0">
                <a:latin typeface="+mj-ea"/>
                <a:ea typeface="+mj-ea"/>
                <a:cs typeface="Lato Black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138154" y="1352587"/>
            <a:ext cx="2959103" cy="4630697"/>
            <a:chOff x="837150" y="1868719"/>
            <a:chExt cx="2959103" cy="4630697"/>
          </a:xfrm>
        </p:grpSpPr>
        <p:sp>
          <p:nvSpPr>
            <p:cNvPr id="63" name="Rectangle 44"/>
            <p:cNvSpPr/>
            <p:nvPr/>
          </p:nvSpPr>
          <p:spPr>
            <a:xfrm>
              <a:off x="948083" y="2332102"/>
              <a:ext cx="2737239" cy="169694"/>
            </a:xfrm>
            <a:prstGeom prst="rect">
              <a:avLst/>
            </a:prstGeom>
            <a:solidFill>
              <a:srgbClr val="023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TextBox 51"/>
            <p:cNvSpPr txBox="1"/>
            <p:nvPr/>
          </p:nvSpPr>
          <p:spPr>
            <a:xfrm>
              <a:off x="902350" y="1868719"/>
              <a:ext cx="981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j-ea"/>
                  <a:ea typeface="+mj-ea"/>
                  <a:cs typeface="Lato Black" charset="0"/>
                </a:rPr>
                <a:t>问题</a:t>
              </a:r>
              <a:r>
                <a:rPr lang="en-US" altLang="zh-CN" sz="2400" dirty="0">
                  <a:latin typeface="+mj-ea"/>
                  <a:ea typeface="+mj-ea"/>
                  <a:cs typeface="Lato Black" charset="0"/>
                </a:rPr>
                <a:t>3</a:t>
              </a:r>
              <a:endParaRPr lang="en-US" sz="2400" dirty="0">
                <a:latin typeface="+mj-ea"/>
                <a:ea typeface="+mj-ea"/>
                <a:cs typeface="Lato Black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7150" y="2766487"/>
              <a:ext cx="29591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n-ea"/>
                  <a:cs typeface="Lato Black" charset="0"/>
                </a:rPr>
                <a:t>仅在下一个时间步预测准确，循环预测由于累积误差而不准确</a:t>
              </a:r>
              <a:endParaRPr lang="en-US" sz="2400" dirty="0">
                <a:latin typeface="+mn-ea"/>
                <a:cs typeface="Lato Black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r="8911"/>
            <a:stretch/>
          </p:blipFill>
          <p:spPr>
            <a:xfrm>
              <a:off x="1003101" y="4231507"/>
              <a:ext cx="2682221" cy="2267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4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974" y="69562"/>
            <a:ext cx="847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2.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整合跟驰与换道行为的二维驾驶模型</a:t>
            </a:r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——HRC LSTM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HRC LSTM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总体框架</a:t>
            </a:r>
            <a:endParaRPr lang="en-US" altLang="zh-CN" sz="2000" dirty="0">
              <a:solidFill>
                <a:srgbClr val="0235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7036" y="1704109"/>
            <a:ext cx="11358803" cy="4575732"/>
            <a:chOff x="1075086" y="1282042"/>
            <a:chExt cx="10913960" cy="4575732"/>
          </a:xfrm>
          <a:solidFill>
            <a:srgbClr val="0235FF"/>
          </a:solidFill>
        </p:grpSpPr>
        <p:grpSp>
          <p:nvGrpSpPr>
            <p:cNvPr id="7" name="Group 11"/>
            <p:cNvGrpSpPr/>
            <p:nvPr/>
          </p:nvGrpSpPr>
          <p:grpSpPr>
            <a:xfrm>
              <a:off x="8275638" y="1282043"/>
              <a:ext cx="3713408" cy="4566812"/>
              <a:chOff x="6492875" y="1211263"/>
              <a:chExt cx="5334429" cy="5303837"/>
            </a:xfrm>
            <a:grpFill/>
          </p:grpSpPr>
          <p:sp>
            <p:nvSpPr>
              <p:cNvPr id="13" name="Rectangle 11"/>
              <p:cNvSpPr/>
              <p:nvPr/>
            </p:nvSpPr>
            <p:spPr bwMode="auto">
              <a:xfrm>
                <a:off x="6492875" y="1211263"/>
                <a:ext cx="5334429" cy="5303837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336" tIns="91336" rIns="34255" bIns="34255" rtlCol="0" anchor="b" anchorCtr="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2"/>
              <p:cNvSpPr/>
              <p:nvPr/>
            </p:nvSpPr>
            <p:spPr bwMode="auto">
              <a:xfrm>
                <a:off x="6492875" y="1211263"/>
                <a:ext cx="137160" cy="5303837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336" tIns="91336" rIns="34255" bIns="34255" rtlCol="0" anchor="b" anchorCtr="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1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8385419" y="1377524"/>
              <a:ext cx="3541728" cy="4480250"/>
            </a:xfrm>
            <a:prstGeom prst="rect">
              <a:avLst/>
            </a:prstGeom>
            <a:noFill/>
          </p:spPr>
          <p:txBody>
            <a:bodyPr vert="horz" wrap="square" lIns="146138" tIns="146138" rIns="146138" bIns="146138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641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599"/>
                </a:spcAft>
                <a:buClr>
                  <a:srgbClr val="FFFFFF"/>
                </a:buClr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797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模型框架</a:t>
              </a:r>
              <a:endParaRPr kumimoji="0" lang="en-US" altLang="zh-CN" sz="2797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indent="-342900" fontAlgn="auto">
                <a:spcAft>
                  <a:spcPts val="599"/>
                </a:spcAft>
                <a:buClr>
                  <a:srgbClr val="FFFFFF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dirty="0"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训练一个初始</a:t>
              </a:r>
              <a:r>
                <a:rPr lang="en-US" altLang="zh-CN" sz="2000" dirty="0"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r>
                <a:rPr lang="zh-CN" altLang="en-US" sz="2000" dirty="0"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en-US" altLang="zh-CN" sz="2000" dirty="0"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indent="-342900" fontAlgn="auto">
                <a:spcAft>
                  <a:spcPts val="599"/>
                </a:spcAft>
                <a:buClr>
                  <a:srgbClr val="FFFFFF"/>
                </a:buClr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endParaRPr lang="en-US" altLang="zh-CN" sz="2000" dirty="0"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spcBef>
                  <a:spcPts val="0"/>
                </a:spcBef>
                <a:spcAft>
                  <a:spcPts val="599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zh-CN" altLang="en-US" sz="2000" noProof="0" dirty="0"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只给定第一段时间序列的</a:t>
              </a:r>
              <a:r>
                <a:rPr lang="zh-CN" altLang="en-US" sz="2000" dirty="0"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真实输入，循环预测剩余时间步本车的位置</a:t>
              </a:r>
              <a:endParaRPr lang="en-US" altLang="zh-CN" sz="2000" dirty="0"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spcBef>
                  <a:spcPts val="0"/>
                </a:spcBef>
                <a:spcAft>
                  <a:spcPts val="599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endParaRPr lang="en-US" altLang="zh-CN" sz="2000" dirty="0"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spcBef>
                  <a:spcPts val="0"/>
                </a:spcBef>
                <a:spcAft>
                  <a:spcPts val="599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对预测结果进行纵向约束，并作为输入再次训练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850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>
                <a:spcBef>
                  <a:spcPts val="0"/>
                </a:spcBef>
                <a:spcAft>
                  <a:spcPts val="599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8850">
                      <a:srgbClr val="FFFFFF"/>
                    </a:gs>
                    <a:gs pos="5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2"/>
            <p:cNvSpPr/>
            <p:nvPr/>
          </p:nvSpPr>
          <p:spPr bwMode="auto">
            <a:xfrm rot="5400000">
              <a:off x="4637817" y="-2260298"/>
              <a:ext cx="95481" cy="718016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336" tIns="91336" rIns="34255" bIns="34255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12"/>
            <p:cNvSpPr/>
            <p:nvPr/>
          </p:nvSpPr>
          <p:spPr bwMode="auto">
            <a:xfrm rot="5400000">
              <a:off x="4637816" y="2211034"/>
              <a:ext cx="95481" cy="718016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336" tIns="91336" rIns="34255" bIns="34255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2"/>
            <p:cNvSpPr/>
            <p:nvPr/>
          </p:nvSpPr>
          <p:spPr bwMode="auto">
            <a:xfrm>
              <a:off x="1075086" y="1282043"/>
              <a:ext cx="95480" cy="456681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336" tIns="91336" rIns="34255" bIns="34255" rtlCol="0" anchor="b" anchorCtr="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1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434" y="2297002"/>
            <a:ext cx="6712615" cy="3397050"/>
            <a:chOff x="1740313" y="1826507"/>
            <a:chExt cx="6927358" cy="3510844"/>
          </a:xfrm>
        </p:grpSpPr>
        <p:grpSp>
          <p:nvGrpSpPr>
            <p:cNvPr id="15" name="组合 14"/>
            <p:cNvGrpSpPr/>
            <p:nvPr/>
          </p:nvGrpSpPr>
          <p:grpSpPr>
            <a:xfrm>
              <a:off x="1829026" y="4512859"/>
              <a:ext cx="2071688" cy="552450"/>
              <a:chOff x="2975713" y="1748304"/>
              <a:chExt cx="2071688" cy="55245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024374" y="2128197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18"/>
              <p:cNvSpPr>
                <a:spLocks noChangeArrowheads="1"/>
              </p:cNvSpPr>
              <p:nvPr/>
            </p:nvSpPr>
            <p:spPr bwMode="auto">
              <a:xfrm>
                <a:off x="2975713" y="1748304"/>
                <a:ext cx="2071688" cy="5524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656"/>
              <p:cNvSpPr>
                <a:spLocks noChangeShapeType="1"/>
              </p:cNvSpPr>
              <p:nvPr/>
            </p:nvSpPr>
            <p:spPr bwMode="auto">
              <a:xfrm>
                <a:off x="3020163" y="1797517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660"/>
              <p:cNvSpPr>
                <a:spLocks noChangeShapeType="1"/>
              </p:cNvSpPr>
              <p:nvPr/>
            </p:nvSpPr>
            <p:spPr bwMode="auto">
              <a:xfrm>
                <a:off x="3020163" y="2230904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024374" y="1809227"/>
                <a:ext cx="598107" cy="76944"/>
                <a:chOff x="3166074" y="4006587"/>
                <a:chExt cx="598107" cy="76944"/>
              </a:xfrm>
            </p:grpSpPr>
            <p:sp>
              <p:nvSpPr>
                <p:cNvPr id="185" name="Line 1723"/>
                <p:cNvSpPr>
                  <a:spLocks noChangeShapeType="1"/>
                </p:cNvSpPr>
                <p:nvPr/>
              </p:nvSpPr>
              <p:spPr bwMode="auto">
                <a:xfrm>
                  <a:off x="3602278" y="4052198"/>
                  <a:ext cx="106363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724"/>
                <p:cNvSpPr>
                  <a:spLocks/>
                </p:cNvSpPr>
                <p:nvPr/>
              </p:nvSpPr>
              <p:spPr bwMode="auto">
                <a:xfrm>
                  <a:off x="3711793" y="4026430"/>
                  <a:ext cx="52388" cy="52388"/>
                </a:xfrm>
                <a:custGeom>
                  <a:avLst/>
                  <a:gdLst>
                    <a:gd name="T0" fmla="*/ 0 w 33"/>
                    <a:gd name="T1" fmla="*/ 0 h 33"/>
                    <a:gd name="T2" fmla="*/ 33 w 33"/>
                    <a:gd name="T3" fmla="*/ 17 h 33"/>
                    <a:gd name="T4" fmla="*/ 0 w 33"/>
                    <a:gd name="T5" fmla="*/ 33 h 33"/>
                    <a:gd name="T6" fmla="*/ 0 w 33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0"/>
                      </a:moveTo>
                      <a:lnTo>
                        <a:pt x="33" y="17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Rectangle 1725"/>
                <p:cNvSpPr>
                  <a:spLocks noChangeArrowheads="1"/>
                </p:cNvSpPr>
                <p:nvPr/>
              </p:nvSpPr>
              <p:spPr bwMode="auto">
                <a:xfrm>
                  <a:off x="3166074" y="4006587"/>
                  <a:ext cx="389530" cy="76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Flow D</a:t>
                  </a:r>
                  <a:r>
                    <a:rPr lang="en-US" altLang="zh-CN" sz="5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ction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3019297" y="1905221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017231" y="2009648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3674373" y="2068242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35973" y="2070928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805186" y="2070568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867556" y="2075681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38199" y="2070059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009313" y="2070059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>
                <a:grpSpLocks noChangeAspect="1"/>
              </p:cNvGrpSpPr>
              <p:nvPr/>
            </p:nvGrpSpPr>
            <p:grpSpPr>
              <a:xfrm>
                <a:off x="3431386" y="2021551"/>
                <a:ext cx="216000" cy="83823"/>
                <a:chOff x="7667473" y="3695507"/>
                <a:chExt cx="937777" cy="363914"/>
              </a:xfrm>
              <a:solidFill>
                <a:srgbClr val="FF0000"/>
              </a:solidFill>
            </p:grpSpPr>
            <p:sp>
              <p:nvSpPr>
                <p:cNvPr id="155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29"/>
              <p:cNvGrpSpPr>
                <a:grpSpLocks noChangeAspect="1"/>
              </p:cNvGrpSpPr>
              <p:nvPr/>
            </p:nvGrpSpPr>
            <p:grpSpPr>
              <a:xfrm>
                <a:off x="3093798" y="2023146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124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组合 30"/>
              <p:cNvGrpSpPr>
                <a:grpSpLocks noChangeAspect="1"/>
              </p:cNvGrpSpPr>
              <p:nvPr/>
            </p:nvGrpSpPr>
            <p:grpSpPr>
              <a:xfrm>
                <a:off x="3279931" y="2137591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94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/>
              <p:cNvGrpSpPr>
                <a:grpSpLocks noChangeAspect="1"/>
              </p:cNvGrpSpPr>
              <p:nvPr/>
            </p:nvGrpSpPr>
            <p:grpSpPr>
              <a:xfrm>
                <a:off x="3809171" y="1914941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64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/>
              <p:cNvGrpSpPr>
                <a:grpSpLocks noChangeAspect="1"/>
              </p:cNvGrpSpPr>
              <p:nvPr/>
            </p:nvGrpSpPr>
            <p:grpSpPr>
              <a:xfrm>
                <a:off x="4365667" y="2029901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34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973336" y="4509881"/>
              <a:ext cx="2071688" cy="552450"/>
              <a:chOff x="2975713" y="2328894"/>
              <a:chExt cx="2071688" cy="552450"/>
            </a:xfrm>
          </p:grpSpPr>
          <p:cxnSp>
            <p:nvCxnSpPr>
              <p:cNvPr id="189" name="直接连接符 188"/>
              <p:cNvCxnSpPr/>
              <p:nvPr/>
            </p:nvCxnSpPr>
            <p:spPr>
              <a:xfrm>
                <a:off x="3024374" y="2708787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618"/>
              <p:cNvSpPr>
                <a:spLocks noChangeArrowheads="1"/>
              </p:cNvSpPr>
              <p:nvPr/>
            </p:nvSpPr>
            <p:spPr bwMode="auto">
              <a:xfrm>
                <a:off x="2975713" y="2328894"/>
                <a:ext cx="2071688" cy="5524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1656"/>
              <p:cNvSpPr>
                <a:spLocks noChangeShapeType="1"/>
              </p:cNvSpPr>
              <p:nvPr/>
            </p:nvSpPr>
            <p:spPr bwMode="auto">
              <a:xfrm>
                <a:off x="3020163" y="2378107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1660"/>
              <p:cNvSpPr>
                <a:spLocks noChangeShapeType="1"/>
              </p:cNvSpPr>
              <p:nvPr/>
            </p:nvSpPr>
            <p:spPr bwMode="auto">
              <a:xfrm>
                <a:off x="3020163" y="2811494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3024374" y="2389817"/>
                <a:ext cx="598107" cy="76944"/>
                <a:chOff x="3166074" y="4006587"/>
                <a:chExt cx="598107" cy="76944"/>
              </a:xfrm>
            </p:grpSpPr>
            <p:sp>
              <p:nvSpPr>
                <p:cNvPr id="356" name="Line 1723"/>
                <p:cNvSpPr>
                  <a:spLocks noChangeShapeType="1"/>
                </p:cNvSpPr>
                <p:nvPr/>
              </p:nvSpPr>
              <p:spPr bwMode="auto">
                <a:xfrm>
                  <a:off x="3602278" y="4052198"/>
                  <a:ext cx="106363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724"/>
                <p:cNvSpPr>
                  <a:spLocks/>
                </p:cNvSpPr>
                <p:nvPr/>
              </p:nvSpPr>
              <p:spPr bwMode="auto">
                <a:xfrm>
                  <a:off x="3711793" y="4026430"/>
                  <a:ext cx="52388" cy="52388"/>
                </a:xfrm>
                <a:custGeom>
                  <a:avLst/>
                  <a:gdLst>
                    <a:gd name="T0" fmla="*/ 0 w 33"/>
                    <a:gd name="T1" fmla="*/ 0 h 33"/>
                    <a:gd name="T2" fmla="*/ 33 w 33"/>
                    <a:gd name="T3" fmla="*/ 17 h 33"/>
                    <a:gd name="T4" fmla="*/ 0 w 33"/>
                    <a:gd name="T5" fmla="*/ 33 h 33"/>
                    <a:gd name="T6" fmla="*/ 0 w 33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0"/>
                      </a:moveTo>
                      <a:lnTo>
                        <a:pt x="33" y="17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Rectangle 1725"/>
                <p:cNvSpPr>
                  <a:spLocks noChangeArrowheads="1"/>
                </p:cNvSpPr>
                <p:nvPr/>
              </p:nvSpPr>
              <p:spPr bwMode="auto">
                <a:xfrm>
                  <a:off x="3166074" y="4006587"/>
                  <a:ext cx="389530" cy="76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Flow D</a:t>
                  </a:r>
                  <a:r>
                    <a:rPr lang="en-US" altLang="zh-CN" sz="5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ction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4" name="直接连接符 193"/>
              <p:cNvCxnSpPr/>
              <p:nvPr/>
            </p:nvCxnSpPr>
            <p:spPr>
              <a:xfrm>
                <a:off x="3019297" y="2485811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3017231" y="2590238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椭圆 195"/>
              <p:cNvSpPr/>
              <p:nvPr/>
            </p:nvSpPr>
            <p:spPr>
              <a:xfrm>
                <a:off x="3882876" y="2645920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948761" y="2645928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4030156" y="2650919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113317" y="2651194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/>
              <p:cNvGrpSpPr>
                <a:grpSpLocks noChangeAspect="1"/>
              </p:cNvGrpSpPr>
              <p:nvPr/>
            </p:nvGrpSpPr>
            <p:grpSpPr>
              <a:xfrm>
                <a:off x="3559002" y="2607685"/>
                <a:ext cx="216000" cy="83823"/>
                <a:chOff x="7667473" y="3695507"/>
                <a:chExt cx="937777" cy="363914"/>
              </a:xfrm>
              <a:solidFill>
                <a:srgbClr val="FF0000"/>
              </a:solidFill>
            </p:grpSpPr>
            <p:sp>
              <p:nvSpPr>
                <p:cNvPr id="326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3242429" y="2600787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296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2" name="组合 201"/>
              <p:cNvGrpSpPr>
                <a:grpSpLocks noChangeAspect="1"/>
              </p:cNvGrpSpPr>
              <p:nvPr/>
            </p:nvGrpSpPr>
            <p:grpSpPr>
              <a:xfrm>
                <a:off x="3400399" y="2719335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266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" name="组合 202"/>
              <p:cNvGrpSpPr>
                <a:grpSpLocks noChangeAspect="1"/>
              </p:cNvGrpSpPr>
              <p:nvPr/>
            </p:nvGrpSpPr>
            <p:grpSpPr>
              <a:xfrm>
                <a:off x="3885866" y="2497521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236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组合 203"/>
              <p:cNvGrpSpPr>
                <a:grpSpLocks noChangeAspect="1"/>
              </p:cNvGrpSpPr>
              <p:nvPr/>
            </p:nvGrpSpPr>
            <p:grpSpPr>
              <a:xfrm>
                <a:off x="4420683" y="2604454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206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5" name="椭圆 204"/>
              <p:cNvSpPr/>
              <p:nvPr/>
            </p:nvSpPr>
            <p:spPr>
              <a:xfrm>
                <a:off x="3812368" y="2640586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9" name="组合 358"/>
            <p:cNvGrpSpPr/>
            <p:nvPr/>
          </p:nvGrpSpPr>
          <p:grpSpPr>
            <a:xfrm>
              <a:off x="4001334" y="1889512"/>
              <a:ext cx="2071688" cy="552450"/>
              <a:chOff x="5574851" y="4495000"/>
              <a:chExt cx="2071688" cy="552450"/>
            </a:xfrm>
          </p:grpSpPr>
          <p:cxnSp>
            <p:nvCxnSpPr>
              <p:cNvPr id="360" name="直接连接符 359"/>
              <p:cNvCxnSpPr/>
              <p:nvPr/>
            </p:nvCxnSpPr>
            <p:spPr>
              <a:xfrm>
                <a:off x="5623512" y="4874893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Rectangle 1618"/>
              <p:cNvSpPr>
                <a:spLocks noChangeArrowheads="1"/>
              </p:cNvSpPr>
              <p:nvPr/>
            </p:nvSpPr>
            <p:spPr bwMode="auto">
              <a:xfrm>
                <a:off x="5574851" y="4495000"/>
                <a:ext cx="2071688" cy="5524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Line 1656"/>
              <p:cNvSpPr>
                <a:spLocks noChangeShapeType="1"/>
              </p:cNvSpPr>
              <p:nvPr/>
            </p:nvSpPr>
            <p:spPr bwMode="auto">
              <a:xfrm>
                <a:off x="5619301" y="4544213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Line 1660"/>
              <p:cNvSpPr>
                <a:spLocks noChangeShapeType="1"/>
              </p:cNvSpPr>
              <p:nvPr/>
            </p:nvSpPr>
            <p:spPr bwMode="auto">
              <a:xfrm>
                <a:off x="5619301" y="4977600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64" name="组合 363"/>
              <p:cNvGrpSpPr/>
              <p:nvPr/>
            </p:nvGrpSpPr>
            <p:grpSpPr>
              <a:xfrm>
                <a:off x="5623512" y="4555923"/>
                <a:ext cx="598107" cy="76944"/>
                <a:chOff x="3166074" y="4006587"/>
                <a:chExt cx="598107" cy="76944"/>
              </a:xfrm>
            </p:grpSpPr>
            <p:sp>
              <p:nvSpPr>
                <p:cNvPr id="559" name="Line 1723"/>
                <p:cNvSpPr>
                  <a:spLocks noChangeShapeType="1"/>
                </p:cNvSpPr>
                <p:nvPr/>
              </p:nvSpPr>
              <p:spPr bwMode="auto">
                <a:xfrm>
                  <a:off x="3602278" y="4052198"/>
                  <a:ext cx="106363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Freeform 1724"/>
                <p:cNvSpPr>
                  <a:spLocks/>
                </p:cNvSpPr>
                <p:nvPr/>
              </p:nvSpPr>
              <p:spPr bwMode="auto">
                <a:xfrm>
                  <a:off x="3711793" y="4026430"/>
                  <a:ext cx="52388" cy="52388"/>
                </a:xfrm>
                <a:custGeom>
                  <a:avLst/>
                  <a:gdLst>
                    <a:gd name="T0" fmla="*/ 0 w 33"/>
                    <a:gd name="T1" fmla="*/ 0 h 33"/>
                    <a:gd name="T2" fmla="*/ 33 w 33"/>
                    <a:gd name="T3" fmla="*/ 17 h 33"/>
                    <a:gd name="T4" fmla="*/ 0 w 33"/>
                    <a:gd name="T5" fmla="*/ 33 h 33"/>
                    <a:gd name="T6" fmla="*/ 0 w 33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0"/>
                      </a:moveTo>
                      <a:lnTo>
                        <a:pt x="33" y="17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Rectangle 1725"/>
                <p:cNvSpPr>
                  <a:spLocks noChangeArrowheads="1"/>
                </p:cNvSpPr>
                <p:nvPr/>
              </p:nvSpPr>
              <p:spPr bwMode="auto">
                <a:xfrm>
                  <a:off x="3166074" y="4006587"/>
                  <a:ext cx="389530" cy="76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Flow D</a:t>
                  </a:r>
                  <a:r>
                    <a:rPr lang="en-US" altLang="zh-CN" sz="5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ction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5" name="直接连接符 364"/>
              <p:cNvCxnSpPr/>
              <p:nvPr/>
            </p:nvCxnSpPr>
            <p:spPr>
              <a:xfrm>
                <a:off x="5618435" y="4651917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/>
              <p:cNvCxnSpPr/>
              <p:nvPr/>
            </p:nvCxnSpPr>
            <p:spPr>
              <a:xfrm>
                <a:off x="5616369" y="4756344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7" name="椭圆 366"/>
              <p:cNvSpPr/>
              <p:nvPr/>
            </p:nvSpPr>
            <p:spPr>
              <a:xfrm>
                <a:off x="6792775" y="4858797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/>
              <p:nvPr/>
            </p:nvSpPr>
            <p:spPr>
              <a:xfrm>
                <a:off x="6857497" y="4879194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/>
              <p:nvPr/>
            </p:nvSpPr>
            <p:spPr>
              <a:xfrm>
                <a:off x="6929326" y="4888747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/>
              <p:nvPr/>
            </p:nvSpPr>
            <p:spPr>
              <a:xfrm>
                <a:off x="7007274" y="4907399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/>
              <p:nvPr/>
            </p:nvSpPr>
            <p:spPr>
              <a:xfrm>
                <a:off x="7079930" y="4917319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/>
              <p:nvPr/>
            </p:nvSpPr>
            <p:spPr>
              <a:xfrm>
                <a:off x="7159522" y="4918711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3" name="组合 372"/>
              <p:cNvGrpSpPr>
                <a:grpSpLocks noChangeAspect="1"/>
              </p:cNvGrpSpPr>
              <p:nvPr/>
            </p:nvGrpSpPr>
            <p:grpSpPr>
              <a:xfrm>
                <a:off x="6562722" y="4830242"/>
                <a:ext cx="216000" cy="83823"/>
                <a:chOff x="7667473" y="3695507"/>
                <a:chExt cx="937777" cy="363914"/>
              </a:xfrm>
              <a:solidFill>
                <a:srgbClr val="FF0000"/>
              </a:solidFill>
            </p:grpSpPr>
            <p:sp>
              <p:nvSpPr>
                <p:cNvPr id="52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4" name="组合 373"/>
              <p:cNvGrpSpPr>
                <a:grpSpLocks noChangeAspect="1"/>
              </p:cNvGrpSpPr>
              <p:nvPr/>
            </p:nvGrpSpPr>
            <p:grpSpPr>
              <a:xfrm>
                <a:off x="6221203" y="4661589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49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5" name="组合 374"/>
              <p:cNvGrpSpPr>
                <a:grpSpLocks noChangeAspect="1"/>
              </p:cNvGrpSpPr>
              <p:nvPr/>
            </p:nvGrpSpPr>
            <p:grpSpPr>
              <a:xfrm>
                <a:off x="6199831" y="4886209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46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6" name="组合 375"/>
              <p:cNvGrpSpPr>
                <a:grpSpLocks noChangeAspect="1"/>
              </p:cNvGrpSpPr>
              <p:nvPr/>
            </p:nvGrpSpPr>
            <p:grpSpPr>
              <a:xfrm>
                <a:off x="6722787" y="4660313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43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7" name="组合 376"/>
              <p:cNvGrpSpPr>
                <a:grpSpLocks noChangeAspect="1"/>
              </p:cNvGrpSpPr>
              <p:nvPr/>
            </p:nvGrpSpPr>
            <p:grpSpPr>
              <a:xfrm>
                <a:off x="5638221" y="4774167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40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8" name="组合 377"/>
              <p:cNvGrpSpPr>
                <a:grpSpLocks noChangeAspect="1"/>
              </p:cNvGrpSpPr>
              <p:nvPr/>
            </p:nvGrpSpPr>
            <p:grpSpPr>
              <a:xfrm>
                <a:off x="7366592" y="4774354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379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8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2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3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4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5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6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7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8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1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2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3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4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5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6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7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8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2" name="文本框 561"/>
            <p:cNvSpPr txBox="1"/>
            <p:nvPr/>
          </p:nvSpPr>
          <p:spPr>
            <a:xfrm>
              <a:off x="5933508" y="4677624"/>
              <a:ext cx="704376" cy="22339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文本框 562"/>
                <p:cNvSpPr txBox="1"/>
                <p:nvPr/>
              </p:nvSpPr>
              <p:spPr>
                <a:xfrm>
                  <a:off x="2368064" y="5046260"/>
                  <a:ext cx="939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3" name="文本框 5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064" y="5046260"/>
                  <a:ext cx="93980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文本框 563"/>
                <p:cNvSpPr txBox="1"/>
                <p:nvPr/>
              </p:nvSpPr>
              <p:spPr>
                <a:xfrm>
                  <a:off x="4529395" y="5023118"/>
                  <a:ext cx="939800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4" name="文本框 5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95" y="5023118"/>
                  <a:ext cx="939800" cy="2948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文本框 564"/>
                <p:cNvSpPr txBox="1"/>
                <p:nvPr/>
              </p:nvSpPr>
              <p:spPr>
                <a:xfrm>
                  <a:off x="7105589" y="5026907"/>
                  <a:ext cx="939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65" name="文本框 5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589" y="5026907"/>
                  <a:ext cx="93980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6" name="直接连接符 565"/>
            <p:cNvCxnSpPr/>
            <p:nvPr/>
          </p:nvCxnSpPr>
          <p:spPr>
            <a:xfrm rot="5400000" flipV="1">
              <a:off x="2645290" y="432988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 rot="5400000" flipV="1">
              <a:off x="4809983" y="4329881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 rot="5400000" flipV="1">
              <a:off x="7395489" y="4319942"/>
              <a:ext cx="36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2825290" y="4139942"/>
              <a:ext cx="475019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0" name="组合 569"/>
            <p:cNvGrpSpPr>
              <a:grpSpLocks noChangeAspect="1"/>
            </p:cNvGrpSpPr>
            <p:nvPr/>
          </p:nvGrpSpPr>
          <p:grpSpPr>
            <a:xfrm>
              <a:off x="6507671" y="3046129"/>
              <a:ext cx="2160000" cy="750124"/>
              <a:chOff x="4906478" y="1556211"/>
              <a:chExt cx="3493828" cy="1213334"/>
            </a:xfrm>
          </p:grpSpPr>
          <p:pic>
            <p:nvPicPr>
              <p:cNvPr id="571" name="图片 57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132" y="1684166"/>
                <a:ext cx="3251321" cy="915333"/>
              </a:xfrm>
              <a:prstGeom prst="rect">
                <a:avLst/>
              </a:prstGeom>
            </p:spPr>
          </p:pic>
          <p:sp>
            <p:nvSpPr>
              <p:cNvPr id="572" name="Rounded Rectangle 4"/>
              <p:cNvSpPr>
                <a:spLocks noChangeAspect="1"/>
              </p:cNvSpPr>
              <p:nvPr/>
            </p:nvSpPr>
            <p:spPr>
              <a:xfrm>
                <a:off x="4906478" y="1556211"/>
                <a:ext cx="3493828" cy="1213334"/>
              </a:xfrm>
              <a:prstGeom prst="roundRect">
                <a:avLst/>
              </a:prstGeom>
              <a:solidFill>
                <a:srgbClr val="9BD5E5">
                  <a:alpha val="52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</a:p>
            </p:txBody>
          </p:sp>
        </p:grpSp>
        <p:cxnSp>
          <p:nvCxnSpPr>
            <p:cNvPr id="573" name="直接箭头连接符 572"/>
            <p:cNvCxnSpPr/>
            <p:nvPr/>
          </p:nvCxnSpPr>
          <p:spPr>
            <a:xfrm flipV="1">
              <a:off x="7575501" y="3794823"/>
              <a:ext cx="0" cy="3451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箭头连接符 573"/>
            <p:cNvCxnSpPr/>
            <p:nvPr/>
          </p:nvCxnSpPr>
          <p:spPr>
            <a:xfrm flipV="1">
              <a:off x="7575501" y="2701010"/>
              <a:ext cx="0" cy="3451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5" name="组合 574"/>
            <p:cNvGrpSpPr/>
            <p:nvPr/>
          </p:nvGrpSpPr>
          <p:grpSpPr>
            <a:xfrm>
              <a:off x="6540043" y="4500805"/>
              <a:ext cx="2071688" cy="552450"/>
              <a:chOff x="872584" y="1912001"/>
              <a:chExt cx="2071688" cy="552450"/>
            </a:xfrm>
          </p:grpSpPr>
          <p:cxnSp>
            <p:nvCxnSpPr>
              <p:cNvPr id="576" name="直接连接符 575"/>
              <p:cNvCxnSpPr/>
              <p:nvPr/>
            </p:nvCxnSpPr>
            <p:spPr>
              <a:xfrm>
                <a:off x="921245" y="2291894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Rectangle 1618"/>
              <p:cNvSpPr>
                <a:spLocks noChangeArrowheads="1"/>
              </p:cNvSpPr>
              <p:nvPr/>
            </p:nvSpPr>
            <p:spPr bwMode="auto">
              <a:xfrm>
                <a:off x="872584" y="1912001"/>
                <a:ext cx="2071688" cy="55245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Line 1656"/>
              <p:cNvSpPr>
                <a:spLocks noChangeShapeType="1"/>
              </p:cNvSpPr>
              <p:nvPr/>
            </p:nvSpPr>
            <p:spPr bwMode="auto">
              <a:xfrm>
                <a:off x="917034" y="1961214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Line 1660"/>
              <p:cNvSpPr>
                <a:spLocks noChangeShapeType="1"/>
              </p:cNvSpPr>
              <p:nvPr/>
            </p:nvSpPr>
            <p:spPr bwMode="auto">
              <a:xfrm>
                <a:off x="917034" y="2394601"/>
                <a:ext cx="1966913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80" name="组合 579"/>
              <p:cNvGrpSpPr/>
              <p:nvPr/>
            </p:nvGrpSpPr>
            <p:grpSpPr>
              <a:xfrm>
                <a:off x="921245" y="1972924"/>
                <a:ext cx="598107" cy="76944"/>
                <a:chOff x="3166074" y="4006587"/>
                <a:chExt cx="598107" cy="76944"/>
              </a:xfrm>
            </p:grpSpPr>
            <p:sp>
              <p:nvSpPr>
                <p:cNvPr id="743" name="Line 1723"/>
                <p:cNvSpPr>
                  <a:spLocks noChangeShapeType="1"/>
                </p:cNvSpPr>
                <p:nvPr/>
              </p:nvSpPr>
              <p:spPr bwMode="auto">
                <a:xfrm>
                  <a:off x="3602278" y="4052198"/>
                  <a:ext cx="106363" cy="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1724"/>
                <p:cNvSpPr>
                  <a:spLocks/>
                </p:cNvSpPr>
                <p:nvPr/>
              </p:nvSpPr>
              <p:spPr bwMode="auto">
                <a:xfrm>
                  <a:off x="3711793" y="4026430"/>
                  <a:ext cx="52388" cy="52388"/>
                </a:xfrm>
                <a:custGeom>
                  <a:avLst/>
                  <a:gdLst>
                    <a:gd name="T0" fmla="*/ 0 w 33"/>
                    <a:gd name="T1" fmla="*/ 0 h 33"/>
                    <a:gd name="T2" fmla="*/ 33 w 33"/>
                    <a:gd name="T3" fmla="*/ 17 h 33"/>
                    <a:gd name="T4" fmla="*/ 0 w 33"/>
                    <a:gd name="T5" fmla="*/ 33 h 33"/>
                    <a:gd name="T6" fmla="*/ 0 w 33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0"/>
                      </a:moveTo>
                      <a:lnTo>
                        <a:pt x="33" y="17"/>
                      </a:lnTo>
                      <a:lnTo>
                        <a:pt x="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Rectangle 1725"/>
                <p:cNvSpPr>
                  <a:spLocks noChangeArrowheads="1"/>
                </p:cNvSpPr>
                <p:nvPr/>
              </p:nvSpPr>
              <p:spPr bwMode="auto">
                <a:xfrm>
                  <a:off x="3166074" y="4006587"/>
                  <a:ext cx="389530" cy="76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Flow D</a:t>
                  </a:r>
                  <a:r>
                    <a:rPr lang="en-US" altLang="zh-CN" sz="5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ction</a:t>
                  </a: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81" name="直接连接符 580"/>
              <p:cNvCxnSpPr/>
              <p:nvPr/>
            </p:nvCxnSpPr>
            <p:spPr>
              <a:xfrm>
                <a:off x="916168" y="2068918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/>
              <p:cNvCxnSpPr/>
              <p:nvPr/>
            </p:nvCxnSpPr>
            <p:spPr>
              <a:xfrm>
                <a:off x="914102" y="2173345"/>
                <a:ext cx="1958488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椭圆 582"/>
              <p:cNvSpPr/>
              <p:nvPr/>
            </p:nvSpPr>
            <p:spPr>
              <a:xfrm>
                <a:off x="1759419" y="2228491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/>
              <p:nvPr/>
            </p:nvSpPr>
            <p:spPr>
              <a:xfrm>
                <a:off x="1828632" y="2228131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/>
              <p:nvPr/>
            </p:nvSpPr>
            <p:spPr>
              <a:xfrm>
                <a:off x="1891002" y="2233244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/>
              <p:nvPr/>
            </p:nvSpPr>
            <p:spPr>
              <a:xfrm>
                <a:off x="1961645" y="2227622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/>
              <p:nvPr/>
            </p:nvSpPr>
            <p:spPr>
              <a:xfrm>
                <a:off x="2032759" y="2227622"/>
                <a:ext cx="21600" cy="2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8" name="组合 587"/>
              <p:cNvGrpSpPr>
                <a:grpSpLocks noChangeAspect="1"/>
              </p:cNvGrpSpPr>
              <p:nvPr/>
            </p:nvGrpSpPr>
            <p:grpSpPr>
              <a:xfrm>
                <a:off x="1514080" y="2190569"/>
                <a:ext cx="216000" cy="83823"/>
                <a:chOff x="7667473" y="3695507"/>
                <a:chExt cx="937777" cy="363914"/>
              </a:xfrm>
              <a:solidFill>
                <a:srgbClr val="FF0000"/>
              </a:solidFill>
            </p:grpSpPr>
            <p:sp>
              <p:nvSpPr>
                <p:cNvPr id="713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9" name="组合 588"/>
              <p:cNvGrpSpPr>
                <a:grpSpLocks noChangeAspect="1"/>
              </p:cNvGrpSpPr>
              <p:nvPr/>
            </p:nvGrpSpPr>
            <p:grpSpPr>
              <a:xfrm>
                <a:off x="1120286" y="2193519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683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0" name="组合 589"/>
              <p:cNvGrpSpPr>
                <a:grpSpLocks noChangeAspect="1"/>
              </p:cNvGrpSpPr>
              <p:nvPr/>
            </p:nvGrpSpPr>
            <p:grpSpPr>
              <a:xfrm>
                <a:off x="1315278" y="2300874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653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" name="组合 590"/>
              <p:cNvGrpSpPr>
                <a:grpSpLocks noChangeAspect="1"/>
              </p:cNvGrpSpPr>
              <p:nvPr/>
            </p:nvGrpSpPr>
            <p:grpSpPr>
              <a:xfrm>
                <a:off x="2030954" y="2077893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623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2" name="组合 591"/>
              <p:cNvGrpSpPr>
                <a:grpSpLocks noChangeAspect="1"/>
              </p:cNvGrpSpPr>
              <p:nvPr/>
            </p:nvGrpSpPr>
            <p:grpSpPr>
              <a:xfrm>
                <a:off x="2439386" y="2193550"/>
                <a:ext cx="216000" cy="83821"/>
                <a:chOff x="7667473" y="3695507"/>
                <a:chExt cx="937777" cy="363914"/>
              </a:xfrm>
              <a:noFill/>
            </p:grpSpPr>
            <p:sp>
              <p:nvSpPr>
                <p:cNvPr id="593" name="Freeform 44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" name="Freeform 45"/>
                <p:cNvSpPr>
                  <a:spLocks/>
                </p:cNvSpPr>
                <p:nvPr/>
              </p:nvSpPr>
              <p:spPr bwMode="auto">
                <a:xfrm>
                  <a:off x="7667473" y="3695507"/>
                  <a:ext cx="937777" cy="363914"/>
                </a:xfrm>
                <a:custGeom>
                  <a:avLst/>
                  <a:gdLst>
                    <a:gd name="T0" fmla="*/ 0 w 414"/>
                    <a:gd name="T1" fmla="*/ 22 h 159"/>
                    <a:gd name="T2" fmla="*/ 0 w 414"/>
                    <a:gd name="T3" fmla="*/ 138 h 159"/>
                    <a:gd name="T4" fmla="*/ 22 w 414"/>
                    <a:gd name="T5" fmla="*/ 159 h 159"/>
                    <a:gd name="T6" fmla="*/ 393 w 414"/>
                    <a:gd name="T7" fmla="*/ 159 h 159"/>
                    <a:gd name="T8" fmla="*/ 414 w 414"/>
                    <a:gd name="T9" fmla="*/ 138 h 159"/>
                    <a:gd name="T10" fmla="*/ 414 w 414"/>
                    <a:gd name="T11" fmla="*/ 22 h 159"/>
                    <a:gd name="T12" fmla="*/ 393 w 414"/>
                    <a:gd name="T13" fmla="*/ 0 h 159"/>
                    <a:gd name="T14" fmla="*/ 22 w 414"/>
                    <a:gd name="T15" fmla="*/ 0 h 159"/>
                    <a:gd name="T16" fmla="*/ 0 w 414"/>
                    <a:gd name="T17" fmla="*/ 2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4" h="159">
                      <a:moveTo>
                        <a:pt x="0" y="22"/>
                      </a:moveTo>
                      <a:lnTo>
                        <a:pt x="0" y="138"/>
                      </a:lnTo>
                      <a:cubicBezTo>
                        <a:pt x="0" y="150"/>
                        <a:pt x="10" y="159"/>
                        <a:pt x="22" y="159"/>
                      </a:cubicBezTo>
                      <a:lnTo>
                        <a:pt x="393" y="159"/>
                      </a:lnTo>
                      <a:cubicBezTo>
                        <a:pt x="405" y="159"/>
                        <a:pt x="414" y="150"/>
                        <a:pt x="414" y="138"/>
                      </a:cubicBezTo>
                      <a:lnTo>
                        <a:pt x="414" y="22"/>
                      </a:lnTo>
                      <a:cubicBezTo>
                        <a:pt x="414" y="10"/>
                        <a:pt x="405" y="0"/>
                        <a:pt x="393" y="0"/>
                      </a:cubicBezTo>
                      <a:lnTo>
                        <a:pt x="22" y="0"/>
                      </a:lnTo>
                      <a:cubicBezTo>
                        <a:pt x="10" y="0"/>
                        <a:pt x="0" y="10"/>
                        <a:pt x="0" y="22"/>
                      </a:cubicBezTo>
                      <a:close/>
                    </a:path>
                  </a:pathLst>
                </a:custGeom>
                <a:grpFill/>
                <a:ln w="31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" name="Line 46"/>
                <p:cNvSpPr>
                  <a:spLocks noChangeShapeType="1"/>
                </p:cNvSpPr>
                <p:nvPr/>
              </p:nvSpPr>
              <p:spPr bwMode="auto">
                <a:xfrm>
                  <a:off x="8143360" y="3996436"/>
                  <a:ext cx="104975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7961403" y="3989437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961403" y="3723501"/>
                  <a:ext cx="27993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7989396" y="4038426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905416" y="3996436"/>
                  <a:ext cx="48988" cy="34992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7800441" y="3989437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7730458" y="4031427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" name="Line 53"/>
                <p:cNvSpPr>
                  <a:spLocks noChangeShapeType="1"/>
                </p:cNvSpPr>
                <p:nvPr/>
              </p:nvSpPr>
              <p:spPr bwMode="auto">
                <a:xfrm>
                  <a:off x="7961403" y="3989437"/>
                  <a:ext cx="27993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" name="Line 54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02464" y="3975441"/>
                  <a:ext cx="55987" cy="2799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8213343" y="3716502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6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8213343" y="3989437"/>
                  <a:ext cx="11897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Line 58"/>
                <p:cNvSpPr>
                  <a:spLocks noChangeShapeType="1"/>
                </p:cNvSpPr>
                <p:nvPr/>
              </p:nvSpPr>
              <p:spPr bwMode="auto">
                <a:xfrm>
                  <a:off x="8374305" y="3765491"/>
                  <a:ext cx="0" cy="223947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59"/>
                <p:cNvSpPr>
                  <a:spLocks/>
                </p:cNvSpPr>
                <p:nvPr/>
              </p:nvSpPr>
              <p:spPr bwMode="auto">
                <a:xfrm>
                  <a:off x="8332315" y="3989437"/>
                  <a:ext cx="41990" cy="41990"/>
                </a:xfrm>
                <a:custGeom>
                  <a:avLst/>
                  <a:gdLst>
                    <a:gd name="T0" fmla="*/ 6 w 6"/>
                    <a:gd name="T1" fmla="*/ 0 h 6"/>
                    <a:gd name="T2" fmla="*/ 5 w 6"/>
                    <a:gd name="T3" fmla="*/ 3 h 6"/>
                    <a:gd name="T4" fmla="*/ 4 w 6"/>
                    <a:gd name="T5" fmla="*/ 4 h 6"/>
                    <a:gd name="T6" fmla="*/ 3 w 6"/>
                    <a:gd name="T7" fmla="*/ 5 h 6"/>
                    <a:gd name="T8" fmla="*/ 0 w 6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2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3" y="5"/>
                      </a:cubicBezTo>
                      <a:cubicBezTo>
                        <a:pt x="3" y="5"/>
                        <a:pt x="2" y="6"/>
                        <a:pt x="0" y="6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60"/>
                <p:cNvSpPr>
                  <a:spLocks/>
                </p:cNvSpPr>
                <p:nvPr/>
              </p:nvSpPr>
              <p:spPr bwMode="auto">
                <a:xfrm>
                  <a:off x="8332315" y="3716502"/>
                  <a:ext cx="41990" cy="48988"/>
                </a:xfrm>
                <a:custGeom>
                  <a:avLst/>
                  <a:gdLst>
                    <a:gd name="T0" fmla="*/ 6 w 6"/>
                    <a:gd name="T1" fmla="*/ 7 h 7"/>
                    <a:gd name="T2" fmla="*/ 5 w 6"/>
                    <a:gd name="T3" fmla="*/ 4 h 7"/>
                    <a:gd name="T4" fmla="*/ 4 w 6"/>
                    <a:gd name="T5" fmla="*/ 3 h 7"/>
                    <a:gd name="T6" fmla="*/ 3 w 6"/>
                    <a:gd name="T7" fmla="*/ 2 h 7"/>
                    <a:gd name="T8" fmla="*/ 0 w 6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6" y="7"/>
                      </a:move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1"/>
                        <a:pt x="2" y="1"/>
                        <a:pt x="0" y="0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Line 61"/>
                <p:cNvSpPr>
                  <a:spLocks noChangeShapeType="1"/>
                </p:cNvSpPr>
                <p:nvPr/>
              </p:nvSpPr>
              <p:spPr bwMode="auto">
                <a:xfrm>
                  <a:off x="8262331" y="3793484"/>
                  <a:ext cx="0" cy="16796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Freeform 62"/>
                <p:cNvSpPr>
                  <a:spLocks/>
                </p:cNvSpPr>
                <p:nvPr/>
              </p:nvSpPr>
              <p:spPr bwMode="auto">
                <a:xfrm>
                  <a:off x="8213343" y="3961444"/>
                  <a:ext cx="48988" cy="27993"/>
                </a:xfrm>
                <a:custGeom>
                  <a:avLst/>
                  <a:gdLst>
                    <a:gd name="T0" fmla="*/ 7 w 7"/>
                    <a:gd name="T1" fmla="*/ 0 h 4"/>
                    <a:gd name="T2" fmla="*/ 6 w 7"/>
                    <a:gd name="T3" fmla="*/ 2 h 4"/>
                    <a:gd name="T4" fmla="*/ 5 w 7"/>
                    <a:gd name="T5" fmla="*/ 3 h 4"/>
                    <a:gd name="T6" fmla="*/ 3 w 7"/>
                    <a:gd name="T7" fmla="*/ 3 h 4"/>
                    <a:gd name="T8" fmla="*/ 0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6" y="1"/>
                        <a:pt x="6" y="1"/>
                        <a:pt x="6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3" y="4"/>
                        <a:pt x="2" y="4"/>
                        <a:pt x="0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63"/>
                <p:cNvSpPr>
                  <a:spLocks/>
                </p:cNvSpPr>
                <p:nvPr/>
              </p:nvSpPr>
              <p:spPr bwMode="auto">
                <a:xfrm>
                  <a:off x="8213343" y="3765491"/>
                  <a:ext cx="48988" cy="27993"/>
                </a:xfrm>
                <a:custGeom>
                  <a:avLst/>
                  <a:gdLst>
                    <a:gd name="T0" fmla="*/ 0 w 7"/>
                    <a:gd name="T1" fmla="*/ 0 h 4"/>
                    <a:gd name="T2" fmla="*/ 3 w 7"/>
                    <a:gd name="T3" fmla="*/ 0 h 4"/>
                    <a:gd name="T4" fmla="*/ 5 w 7"/>
                    <a:gd name="T5" fmla="*/ 1 h 4"/>
                    <a:gd name="T6" fmla="*/ 6 w 7"/>
                    <a:gd name="T7" fmla="*/ 2 h 4"/>
                    <a:gd name="T8" fmla="*/ 7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0" y="0"/>
                      </a:move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4" y="0"/>
                        <a:pt x="4" y="1"/>
                        <a:pt x="5" y="1"/>
                      </a:cubicBezTo>
                      <a:cubicBezTo>
                        <a:pt x="5" y="1"/>
                        <a:pt x="5" y="1"/>
                        <a:pt x="6" y="2"/>
                      </a:cubicBezTo>
                      <a:cubicBezTo>
                        <a:pt x="6" y="2"/>
                        <a:pt x="6" y="3"/>
                        <a:pt x="7" y="4"/>
                      </a:cubicBezTo>
                    </a:path>
                  </a:pathLst>
                </a:cu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8143360" y="3716502"/>
                  <a:ext cx="104975" cy="48988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961403" y="3765491"/>
                  <a:ext cx="18195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Line 66"/>
                <p:cNvSpPr>
                  <a:spLocks noChangeShapeType="1"/>
                </p:cNvSpPr>
                <p:nvPr/>
              </p:nvSpPr>
              <p:spPr bwMode="auto">
                <a:xfrm>
                  <a:off x="7730458" y="3723501"/>
                  <a:ext cx="69983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7989396" y="3716502"/>
                  <a:ext cx="258939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7905416" y="3716502"/>
                  <a:ext cx="48988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7800441" y="3765491"/>
                  <a:ext cx="104975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730458" y="3716502"/>
                  <a:ext cx="223947" cy="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7730458" y="3989437"/>
                  <a:ext cx="76982" cy="4199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Line 72"/>
                <p:cNvSpPr>
                  <a:spLocks noChangeShapeType="1"/>
                </p:cNvSpPr>
                <p:nvPr/>
              </p:nvSpPr>
              <p:spPr bwMode="auto">
                <a:xfrm>
                  <a:off x="7758451" y="3779487"/>
                  <a:ext cx="0" cy="195953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Line 73"/>
                <p:cNvSpPr>
                  <a:spLocks noChangeShapeType="1"/>
                </p:cNvSpPr>
                <p:nvPr/>
              </p:nvSpPr>
              <p:spPr bwMode="auto">
                <a:xfrm>
                  <a:off x="7702464" y="3751494"/>
                  <a:ext cx="0" cy="251940"/>
                </a:xfrm>
                <a:prstGeom prst="line">
                  <a:avLst/>
                </a:prstGeom>
                <a:grpFill/>
                <a:ln w="31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46" name="文本框 745"/>
            <p:cNvSpPr txBox="1"/>
            <p:nvPr/>
          </p:nvSpPr>
          <p:spPr>
            <a:xfrm>
              <a:off x="5933508" y="2076766"/>
              <a:ext cx="704376" cy="22339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文本框 746"/>
                <p:cNvSpPr txBox="1"/>
                <p:nvPr/>
              </p:nvSpPr>
              <p:spPr>
                <a:xfrm>
                  <a:off x="2368064" y="2410456"/>
                  <a:ext cx="939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47" name="文本框 7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064" y="2410456"/>
                  <a:ext cx="93980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文本框 747"/>
                <p:cNvSpPr txBox="1"/>
                <p:nvPr/>
              </p:nvSpPr>
              <p:spPr>
                <a:xfrm>
                  <a:off x="4529395" y="2421348"/>
                  <a:ext cx="939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48" name="文本框 7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95" y="2421348"/>
                  <a:ext cx="93980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文本框 748"/>
                <p:cNvSpPr txBox="1"/>
                <p:nvPr/>
              </p:nvSpPr>
              <p:spPr>
                <a:xfrm>
                  <a:off x="7105589" y="2414326"/>
                  <a:ext cx="939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49" name="文本框 7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5589" y="2414326"/>
                  <a:ext cx="93980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0" name="矩形 749"/>
            <p:cNvSpPr/>
            <p:nvPr/>
          </p:nvSpPr>
          <p:spPr>
            <a:xfrm>
              <a:off x="1740313" y="1826507"/>
              <a:ext cx="6927358" cy="87256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1" name="肘形连接符 750"/>
            <p:cNvCxnSpPr>
              <a:stCxn id="750" idx="1"/>
              <a:endCxn id="753" idx="1"/>
            </p:cNvCxnSpPr>
            <p:nvPr/>
          </p:nvCxnSpPr>
          <p:spPr>
            <a:xfrm rot="10800000" flipH="1" flipV="1">
              <a:off x="1740313" y="2262786"/>
              <a:ext cx="1474928" cy="1145393"/>
            </a:xfrm>
            <a:prstGeom prst="bentConnector3">
              <a:avLst>
                <a:gd name="adj1" fmla="val -1549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矩形 751"/>
            <p:cNvSpPr/>
            <p:nvPr/>
          </p:nvSpPr>
          <p:spPr>
            <a:xfrm>
              <a:off x="1740313" y="4409875"/>
              <a:ext cx="6927358" cy="927476"/>
            </a:xfrm>
            <a:prstGeom prst="rect">
              <a:avLst/>
            </a:prstGeom>
            <a:noFill/>
            <a:ln w="28575">
              <a:solidFill>
                <a:srgbClr val="0235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3215241" y="3125235"/>
              <a:ext cx="1227581" cy="565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constrains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4" name="直接箭头连接符 753"/>
            <p:cNvCxnSpPr>
              <a:stCxn id="753" idx="3"/>
              <a:endCxn id="572" idx="1"/>
            </p:cNvCxnSpPr>
            <p:nvPr/>
          </p:nvCxnSpPr>
          <p:spPr>
            <a:xfrm>
              <a:off x="4442822" y="3408180"/>
              <a:ext cx="20648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>
              <a:off x="6561861" y="2274776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1618"/>
            <p:cNvSpPr>
              <a:spLocks noChangeArrowheads="1"/>
            </p:cNvSpPr>
            <p:nvPr/>
          </p:nvSpPr>
          <p:spPr bwMode="auto">
            <a:xfrm>
              <a:off x="6513200" y="1894883"/>
              <a:ext cx="2071688" cy="55245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Line 1656"/>
            <p:cNvSpPr>
              <a:spLocks noChangeShapeType="1"/>
            </p:cNvSpPr>
            <p:nvPr/>
          </p:nvSpPr>
          <p:spPr bwMode="auto">
            <a:xfrm>
              <a:off x="6557650" y="1944096"/>
              <a:ext cx="19669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Line 1660"/>
            <p:cNvSpPr>
              <a:spLocks noChangeShapeType="1"/>
            </p:cNvSpPr>
            <p:nvPr/>
          </p:nvSpPr>
          <p:spPr bwMode="auto">
            <a:xfrm>
              <a:off x="6557650" y="2377483"/>
              <a:ext cx="19669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9" name="组合 758"/>
            <p:cNvGrpSpPr/>
            <p:nvPr/>
          </p:nvGrpSpPr>
          <p:grpSpPr>
            <a:xfrm>
              <a:off x="6561861" y="1955806"/>
              <a:ext cx="598107" cy="76944"/>
              <a:chOff x="3166074" y="4006587"/>
              <a:chExt cx="598107" cy="76944"/>
            </a:xfrm>
          </p:grpSpPr>
          <p:sp>
            <p:nvSpPr>
              <p:cNvPr id="760" name="Line 1723"/>
              <p:cNvSpPr>
                <a:spLocks noChangeShapeType="1"/>
              </p:cNvSpPr>
              <p:nvPr/>
            </p:nvSpPr>
            <p:spPr bwMode="auto">
              <a:xfrm>
                <a:off x="3602278" y="4052198"/>
                <a:ext cx="10636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Freeform 1724"/>
              <p:cNvSpPr>
                <a:spLocks/>
              </p:cNvSpPr>
              <p:nvPr/>
            </p:nvSpPr>
            <p:spPr bwMode="auto">
              <a:xfrm>
                <a:off x="3711793" y="4026430"/>
                <a:ext cx="52388" cy="52388"/>
              </a:xfrm>
              <a:custGeom>
                <a:avLst/>
                <a:gdLst>
                  <a:gd name="T0" fmla="*/ 0 w 33"/>
                  <a:gd name="T1" fmla="*/ 0 h 33"/>
                  <a:gd name="T2" fmla="*/ 33 w 33"/>
                  <a:gd name="T3" fmla="*/ 17 h 33"/>
                  <a:gd name="T4" fmla="*/ 0 w 33"/>
                  <a:gd name="T5" fmla="*/ 33 h 33"/>
                  <a:gd name="T6" fmla="*/ 0 w 3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0"/>
                    </a:moveTo>
                    <a:lnTo>
                      <a:pt x="33" y="17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Rectangle 1725"/>
              <p:cNvSpPr>
                <a:spLocks noChangeArrowheads="1"/>
              </p:cNvSpPr>
              <p:nvPr/>
            </p:nvSpPr>
            <p:spPr bwMode="auto">
              <a:xfrm>
                <a:off x="3166074" y="4006587"/>
                <a:ext cx="38953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 D</a:t>
                </a:r>
                <a:r>
                  <a:rPr lang="en-US" altLang="zh-CN" sz="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ction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63" name="直接连接符 762"/>
            <p:cNvCxnSpPr/>
            <p:nvPr/>
          </p:nvCxnSpPr>
          <p:spPr>
            <a:xfrm>
              <a:off x="6556784" y="2051800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/>
            <p:cNvCxnSpPr/>
            <p:nvPr/>
          </p:nvCxnSpPr>
          <p:spPr>
            <a:xfrm>
              <a:off x="6554718" y="2156227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椭圆 764"/>
            <p:cNvSpPr/>
            <p:nvPr/>
          </p:nvSpPr>
          <p:spPr>
            <a:xfrm>
              <a:off x="8004576" y="2317222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>
              <a:off x="8084151" y="2319146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>
              <a:off x="8163264" y="2324023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>
              <a:off x="8236991" y="2323747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>
              <a:off x="8312499" y="2321733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>
              <a:off x="8395164" y="2323747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1" name="组合 770"/>
            <p:cNvGrpSpPr>
              <a:grpSpLocks noChangeAspect="1"/>
            </p:cNvGrpSpPr>
            <p:nvPr/>
          </p:nvGrpSpPr>
          <p:grpSpPr>
            <a:xfrm>
              <a:off x="7732061" y="2282790"/>
              <a:ext cx="216000" cy="83823"/>
              <a:chOff x="7667473" y="3695507"/>
              <a:chExt cx="937777" cy="363914"/>
            </a:xfrm>
            <a:solidFill>
              <a:srgbClr val="FF0000"/>
            </a:solidFill>
          </p:grpSpPr>
          <p:sp>
            <p:nvSpPr>
              <p:cNvPr id="772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02" name="组合 801"/>
            <p:cNvGrpSpPr>
              <a:grpSpLocks noChangeAspect="1"/>
            </p:cNvGrpSpPr>
            <p:nvPr/>
          </p:nvGrpSpPr>
          <p:grpSpPr>
            <a:xfrm>
              <a:off x="7484218" y="2061236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803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33" name="组合 832"/>
            <p:cNvGrpSpPr>
              <a:grpSpLocks noChangeAspect="1"/>
            </p:cNvGrpSpPr>
            <p:nvPr/>
          </p:nvGrpSpPr>
          <p:grpSpPr>
            <a:xfrm>
              <a:off x="7138180" y="2286092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834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4" name="组合 863"/>
            <p:cNvGrpSpPr>
              <a:grpSpLocks noChangeAspect="1"/>
            </p:cNvGrpSpPr>
            <p:nvPr/>
          </p:nvGrpSpPr>
          <p:grpSpPr>
            <a:xfrm>
              <a:off x="7985802" y="2059960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865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95" name="组合 894"/>
            <p:cNvGrpSpPr>
              <a:grpSpLocks noChangeAspect="1"/>
            </p:cNvGrpSpPr>
            <p:nvPr/>
          </p:nvGrpSpPr>
          <p:grpSpPr>
            <a:xfrm>
              <a:off x="7240574" y="2176916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896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926" name="直接连接符 925"/>
            <p:cNvCxnSpPr/>
            <p:nvPr/>
          </p:nvCxnSpPr>
          <p:spPr>
            <a:xfrm>
              <a:off x="1877687" y="2271689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7" name="Rectangle 1618"/>
            <p:cNvSpPr>
              <a:spLocks noChangeArrowheads="1"/>
            </p:cNvSpPr>
            <p:nvPr/>
          </p:nvSpPr>
          <p:spPr bwMode="auto">
            <a:xfrm>
              <a:off x="1829026" y="1891796"/>
              <a:ext cx="2071688" cy="55245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8" name="Line 1656"/>
            <p:cNvSpPr>
              <a:spLocks noChangeShapeType="1"/>
            </p:cNvSpPr>
            <p:nvPr/>
          </p:nvSpPr>
          <p:spPr bwMode="auto">
            <a:xfrm>
              <a:off x="1873476" y="1941009"/>
              <a:ext cx="19669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9" name="Line 1660"/>
            <p:cNvSpPr>
              <a:spLocks noChangeShapeType="1"/>
            </p:cNvSpPr>
            <p:nvPr/>
          </p:nvSpPr>
          <p:spPr bwMode="auto">
            <a:xfrm>
              <a:off x="1873476" y="2374396"/>
              <a:ext cx="1966913" cy="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30" name="组合 929"/>
            <p:cNvGrpSpPr/>
            <p:nvPr/>
          </p:nvGrpSpPr>
          <p:grpSpPr>
            <a:xfrm>
              <a:off x="1877687" y="1952719"/>
              <a:ext cx="598107" cy="76944"/>
              <a:chOff x="3166074" y="4006587"/>
              <a:chExt cx="598107" cy="76944"/>
            </a:xfrm>
          </p:grpSpPr>
          <p:sp>
            <p:nvSpPr>
              <p:cNvPr id="931" name="Line 1723"/>
              <p:cNvSpPr>
                <a:spLocks noChangeShapeType="1"/>
              </p:cNvSpPr>
              <p:nvPr/>
            </p:nvSpPr>
            <p:spPr bwMode="auto">
              <a:xfrm>
                <a:off x="3602278" y="4052198"/>
                <a:ext cx="106363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1724"/>
              <p:cNvSpPr>
                <a:spLocks/>
              </p:cNvSpPr>
              <p:nvPr/>
            </p:nvSpPr>
            <p:spPr bwMode="auto">
              <a:xfrm>
                <a:off x="3711793" y="4026430"/>
                <a:ext cx="52388" cy="52388"/>
              </a:xfrm>
              <a:custGeom>
                <a:avLst/>
                <a:gdLst>
                  <a:gd name="T0" fmla="*/ 0 w 33"/>
                  <a:gd name="T1" fmla="*/ 0 h 33"/>
                  <a:gd name="T2" fmla="*/ 33 w 33"/>
                  <a:gd name="T3" fmla="*/ 17 h 33"/>
                  <a:gd name="T4" fmla="*/ 0 w 33"/>
                  <a:gd name="T5" fmla="*/ 33 h 33"/>
                  <a:gd name="T6" fmla="*/ 0 w 33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0"/>
                    </a:moveTo>
                    <a:lnTo>
                      <a:pt x="33" y="17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Rectangle 1725"/>
              <p:cNvSpPr>
                <a:spLocks noChangeArrowheads="1"/>
              </p:cNvSpPr>
              <p:nvPr/>
            </p:nvSpPr>
            <p:spPr bwMode="auto">
              <a:xfrm>
                <a:off x="3166074" y="4006587"/>
                <a:ext cx="38953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 D</a:t>
                </a:r>
                <a:r>
                  <a:rPr lang="en-US" altLang="zh-CN" sz="5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ction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34" name="直接连接符 933"/>
            <p:cNvCxnSpPr/>
            <p:nvPr/>
          </p:nvCxnSpPr>
          <p:spPr>
            <a:xfrm>
              <a:off x="1872610" y="2048713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870544" y="2153140"/>
              <a:ext cx="1958488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6" name="椭圆 935"/>
            <p:cNvSpPr/>
            <p:nvPr/>
          </p:nvSpPr>
          <p:spPr>
            <a:xfrm>
              <a:off x="2953903" y="2225068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椭圆 936"/>
            <p:cNvSpPr/>
            <p:nvPr/>
          </p:nvSpPr>
          <p:spPr>
            <a:xfrm>
              <a:off x="3017272" y="2240946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椭圆 937"/>
            <p:cNvSpPr/>
            <p:nvPr/>
          </p:nvSpPr>
          <p:spPr>
            <a:xfrm>
              <a:off x="3097688" y="2242620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9" name="椭圆 938"/>
            <p:cNvSpPr/>
            <p:nvPr/>
          </p:nvSpPr>
          <p:spPr>
            <a:xfrm>
              <a:off x="3178131" y="2243461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0" name="椭圆 939"/>
            <p:cNvSpPr/>
            <p:nvPr/>
          </p:nvSpPr>
          <p:spPr>
            <a:xfrm>
              <a:off x="3243740" y="2241535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椭圆 940"/>
            <p:cNvSpPr/>
            <p:nvPr/>
          </p:nvSpPr>
          <p:spPr>
            <a:xfrm>
              <a:off x="3317755" y="2242618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2" name="组合 941"/>
            <p:cNvGrpSpPr>
              <a:grpSpLocks noChangeAspect="1"/>
            </p:cNvGrpSpPr>
            <p:nvPr/>
          </p:nvGrpSpPr>
          <p:grpSpPr>
            <a:xfrm>
              <a:off x="2716570" y="2189086"/>
              <a:ext cx="216000" cy="83823"/>
              <a:chOff x="7667473" y="3695507"/>
              <a:chExt cx="937777" cy="363914"/>
            </a:xfrm>
            <a:solidFill>
              <a:srgbClr val="FF0000"/>
            </a:solidFill>
          </p:grpSpPr>
          <p:sp>
            <p:nvSpPr>
              <p:cNvPr id="943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Line 61"/>
              <p:cNvSpPr>
                <a:spLocks noChangeShapeType="1"/>
              </p:cNvSpPr>
              <p:nvPr/>
            </p:nvSpPr>
            <p:spPr bwMode="auto">
              <a:xfrm>
                <a:off x="8262332" y="3793489"/>
                <a:ext cx="0" cy="16795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73" name="组合 972"/>
            <p:cNvGrpSpPr>
              <a:grpSpLocks noChangeAspect="1"/>
            </p:cNvGrpSpPr>
            <p:nvPr/>
          </p:nvGrpSpPr>
          <p:grpSpPr>
            <a:xfrm>
              <a:off x="2416132" y="2059648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974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4" name="组合 1003"/>
            <p:cNvGrpSpPr>
              <a:grpSpLocks noChangeAspect="1"/>
            </p:cNvGrpSpPr>
            <p:nvPr/>
          </p:nvGrpSpPr>
          <p:grpSpPr>
            <a:xfrm>
              <a:off x="2374991" y="2281583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1005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35" name="组合 1034"/>
            <p:cNvGrpSpPr>
              <a:grpSpLocks noChangeAspect="1"/>
            </p:cNvGrpSpPr>
            <p:nvPr/>
          </p:nvGrpSpPr>
          <p:grpSpPr>
            <a:xfrm>
              <a:off x="2916128" y="2060773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1036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66" name="组合 1065"/>
            <p:cNvGrpSpPr>
              <a:grpSpLocks noChangeAspect="1"/>
            </p:cNvGrpSpPr>
            <p:nvPr/>
          </p:nvGrpSpPr>
          <p:grpSpPr>
            <a:xfrm>
              <a:off x="1948463" y="2174962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1067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97" name="组合 1096"/>
            <p:cNvGrpSpPr>
              <a:grpSpLocks noChangeAspect="1"/>
            </p:cNvGrpSpPr>
            <p:nvPr/>
          </p:nvGrpSpPr>
          <p:grpSpPr>
            <a:xfrm>
              <a:off x="3506266" y="2172163"/>
              <a:ext cx="216000" cy="83821"/>
              <a:chOff x="7667473" y="3695507"/>
              <a:chExt cx="937777" cy="363914"/>
            </a:xfrm>
            <a:noFill/>
          </p:grpSpPr>
          <p:sp>
            <p:nvSpPr>
              <p:cNvPr id="1098" name="Freeform 44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Freeform 45"/>
              <p:cNvSpPr>
                <a:spLocks/>
              </p:cNvSpPr>
              <p:nvPr/>
            </p:nvSpPr>
            <p:spPr bwMode="auto">
              <a:xfrm>
                <a:off x="7667473" y="3695507"/>
                <a:ext cx="937777" cy="363914"/>
              </a:xfrm>
              <a:custGeom>
                <a:avLst/>
                <a:gdLst>
                  <a:gd name="T0" fmla="*/ 0 w 414"/>
                  <a:gd name="T1" fmla="*/ 22 h 159"/>
                  <a:gd name="T2" fmla="*/ 0 w 414"/>
                  <a:gd name="T3" fmla="*/ 138 h 159"/>
                  <a:gd name="T4" fmla="*/ 22 w 414"/>
                  <a:gd name="T5" fmla="*/ 159 h 159"/>
                  <a:gd name="T6" fmla="*/ 393 w 414"/>
                  <a:gd name="T7" fmla="*/ 159 h 159"/>
                  <a:gd name="T8" fmla="*/ 414 w 414"/>
                  <a:gd name="T9" fmla="*/ 138 h 159"/>
                  <a:gd name="T10" fmla="*/ 414 w 414"/>
                  <a:gd name="T11" fmla="*/ 22 h 159"/>
                  <a:gd name="T12" fmla="*/ 393 w 414"/>
                  <a:gd name="T13" fmla="*/ 0 h 159"/>
                  <a:gd name="T14" fmla="*/ 22 w 414"/>
                  <a:gd name="T15" fmla="*/ 0 h 159"/>
                  <a:gd name="T16" fmla="*/ 0 w 414"/>
                  <a:gd name="T17" fmla="*/ 2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" h="159">
                    <a:moveTo>
                      <a:pt x="0" y="22"/>
                    </a:moveTo>
                    <a:lnTo>
                      <a:pt x="0" y="138"/>
                    </a:lnTo>
                    <a:cubicBezTo>
                      <a:pt x="0" y="150"/>
                      <a:pt x="10" y="159"/>
                      <a:pt x="22" y="159"/>
                    </a:cubicBezTo>
                    <a:lnTo>
                      <a:pt x="393" y="159"/>
                    </a:lnTo>
                    <a:cubicBezTo>
                      <a:pt x="405" y="159"/>
                      <a:pt x="414" y="150"/>
                      <a:pt x="414" y="138"/>
                    </a:cubicBezTo>
                    <a:lnTo>
                      <a:pt x="414" y="22"/>
                    </a:lnTo>
                    <a:cubicBezTo>
                      <a:pt x="414" y="10"/>
                      <a:pt x="405" y="0"/>
                      <a:pt x="393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Line 46"/>
              <p:cNvSpPr>
                <a:spLocks noChangeShapeType="1"/>
              </p:cNvSpPr>
              <p:nvPr/>
            </p:nvSpPr>
            <p:spPr bwMode="auto">
              <a:xfrm>
                <a:off x="8143360" y="3996436"/>
                <a:ext cx="104975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Line 47"/>
              <p:cNvSpPr>
                <a:spLocks noChangeShapeType="1"/>
              </p:cNvSpPr>
              <p:nvPr/>
            </p:nvSpPr>
            <p:spPr bwMode="auto">
              <a:xfrm flipH="1">
                <a:off x="7961403" y="3989437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Line 48"/>
              <p:cNvSpPr>
                <a:spLocks noChangeShapeType="1"/>
              </p:cNvSpPr>
              <p:nvPr/>
            </p:nvSpPr>
            <p:spPr bwMode="auto">
              <a:xfrm flipV="1">
                <a:off x="7961403" y="3723501"/>
                <a:ext cx="27993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Line 49"/>
              <p:cNvSpPr>
                <a:spLocks noChangeShapeType="1"/>
              </p:cNvSpPr>
              <p:nvPr/>
            </p:nvSpPr>
            <p:spPr bwMode="auto">
              <a:xfrm flipH="1">
                <a:off x="7989396" y="4038426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Line 50"/>
              <p:cNvSpPr>
                <a:spLocks noChangeShapeType="1"/>
              </p:cNvSpPr>
              <p:nvPr/>
            </p:nvSpPr>
            <p:spPr bwMode="auto">
              <a:xfrm flipH="1" flipV="1">
                <a:off x="7905416" y="3996436"/>
                <a:ext cx="48988" cy="34992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Line 51"/>
              <p:cNvSpPr>
                <a:spLocks noChangeShapeType="1"/>
              </p:cNvSpPr>
              <p:nvPr/>
            </p:nvSpPr>
            <p:spPr bwMode="auto">
              <a:xfrm flipH="1">
                <a:off x="7800441" y="3989437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Line 52"/>
              <p:cNvSpPr>
                <a:spLocks noChangeShapeType="1"/>
              </p:cNvSpPr>
              <p:nvPr/>
            </p:nvSpPr>
            <p:spPr bwMode="auto">
              <a:xfrm flipH="1">
                <a:off x="7730458" y="4031427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Line 53"/>
              <p:cNvSpPr>
                <a:spLocks noChangeShapeType="1"/>
              </p:cNvSpPr>
              <p:nvPr/>
            </p:nvSpPr>
            <p:spPr bwMode="auto">
              <a:xfrm>
                <a:off x="7961403" y="3989437"/>
                <a:ext cx="27993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8" name="Line 54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Line 55"/>
              <p:cNvSpPr>
                <a:spLocks noChangeShapeType="1"/>
              </p:cNvSpPr>
              <p:nvPr/>
            </p:nvSpPr>
            <p:spPr bwMode="auto">
              <a:xfrm flipV="1">
                <a:off x="7702464" y="3975441"/>
                <a:ext cx="55987" cy="2799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Line 56"/>
              <p:cNvSpPr>
                <a:spLocks noChangeShapeType="1"/>
              </p:cNvSpPr>
              <p:nvPr/>
            </p:nvSpPr>
            <p:spPr bwMode="auto">
              <a:xfrm flipH="1">
                <a:off x="8213343" y="3716502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Line 57"/>
              <p:cNvSpPr>
                <a:spLocks noChangeShapeType="1"/>
              </p:cNvSpPr>
              <p:nvPr/>
            </p:nvSpPr>
            <p:spPr bwMode="auto">
              <a:xfrm flipH="1" flipV="1">
                <a:off x="8213343" y="3989437"/>
                <a:ext cx="11897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Line 58"/>
              <p:cNvSpPr>
                <a:spLocks noChangeShapeType="1"/>
              </p:cNvSpPr>
              <p:nvPr/>
            </p:nvSpPr>
            <p:spPr bwMode="auto">
              <a:xfrm>
                <a:off x="8374305" y="3765491"/>
                <a:ext cx="0" cy="223947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Freeform 59"/>
              <p:cNvSpPr>
                <a:spLocks/>
              </p:cNvSpPr>
              <p:nvPr/>
            </p:nvSpPr>
            <p:spPr bwMode="auto">
              <a:xfrm>
                <a:off x="8332315" y="3989437"/>
                <a:ext cx="41990" cy="41990"/>
              </a:xfrm>
              <a:custGeom>
                <a:avLst/>
                <a:gdLst>
                  <a:gd name="T0" fmla="*/ 6 w 6"/>
                  <a:gd name="T1" fmla="*/ 0 h 6"/>
                  <a:gd name="T2" fmla="*/ 5 w 6"/>
                  <a:gd name="T3" fmla="*/ 3 h 6"/>
                  <a:gd name="T4" fmla="*/ 4 w 6"/>
                  <a:gd name="T5" fmla="*/ 4 h 6"/>
                  <a:gd name="T6" fmla="*/ 3 w 6"/>
                  <a:gd name="T7" fmla="*/ 5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6" y="3"/>
                      <a:pt x="5" y="3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5"/>
                      <a:pt x="3" y="5"/>
                    </a:cubicBezTo>
                    <a:cubicBezTo>
                      <a:pt x="3" y="5"/>
                      <a:pt x="2" y="6"/>
                      <a:pt x="0" y="6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Freeform 60"/>
              <p:cNvSpPr>
                <a:spLocks/>
              </p:cNvSpPr>
              <p:nvPr/>
            </p:nvSpPr>
            <p:spPr bwMode="auto">
              <a:xfrm>
                <a:off x="8332315" y="3716502"/>
                <a:ext cx="41990" cy="48988"/>
              </a:xfrm>
              <a:custGeom>
                <a:avLst/>
                <a:gdLst>
                  <a:gd name="T0" fmla="*/ 6 w 6"/>
                  <a:gd name="T1" fmla="*/ 7 h 7"/>
                  <a:gd name="T2" fmla="*/ 5 w 6"/>
                  <a:gd name="T3" fmla="*/ 4 h 7"/>
                  <a:gd name="T4" fmla="*/ 4 w 6"/>
                  <a:gd name="T5" fmla="*/ 3 h 7"/>
                  <a:gd name="T6" fmla="*/ 3 w 6"/>
                  <a:gd name="T7" fmla="*/ 2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cubicBezTo>
                      <a:pt x="6" y="5"/>
                      <a:pt x="6" y="4"/>
                      <a:pt x="5" y="4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2" y="1"/>
                      <a:pt x="0" y="0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5" name="Line 61"/>
              <p:cNvSpPr>
                <a:spLocks noChangeShapeType="1"/>
              </p:cNvSpPr>
              <p:nvPr/>
            </p:nvSpPr>
            <p:spPr bwMode="auto">
              <a:xfrm>
                <a:off x="8262331" y="3793484"/>
                <a:ext cx="0" cy="16796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Freeform 62"/>
              <p:cNvSpPr>
                <a:spLocks/>
              </p:cNvSpPr>
              <p:nvPr/>
            </p:nvSpPr>
            <p:spPr bwMode="auto">
              <a:xfrm>
                <a:off x="8213343" y="3961444"/>
                <a:ext cx="48988" cy="27993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2 h 4"/>
                  <a:gd name="T4" fmla="*/ 5 w 7"/>
                  <a:gd name="T5" fmla="*/ 3 h 4"/>
                  <a:gd name="T6" fmla="*/ 3 w 7"/>
                  <a:gd name="T7" fmla="*/ 3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2" y="4"/>
                      <a:pt x="0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Freeform 63"/>
              <p:cNvSpPr>
                <a:spLocks/>
              </p:cNvSpPr>
              <p:nvPr/>
            </p:nvSpPr>
            <p:spPr bwMode="auto">
              <a:xfrm>
                <a:off x="8213343" y="3765491"/>
                <a:ext cx="48988" cy="27993"/>
              </a:xfrm>
              <a:custGeom>
                <a:avLst/>
                <a:gdLst>
                  <a:gd name="T0" fmla="*/ 0 w 7"/>
                  <a:gd name="T1" fmla="*/ 0 h 4"/>
                  <a:gd name="T2" fmla="*/ 3 w 7"/>
                  <a:gd name="T3" fmla="*/ 0 h 4"/>
                  <a:gd name="T4" fmla="*/ 5 w 7"/>
                  <a:gd name="T5" fmla="*/ 1 h 4"/>
                  <a:gd name="T6" fmla="*/ 6 w 7"/>
                  <a:gd name="T7" fmla="*/ 2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6" y="2"/>
                      <a:pt x="6" y="3"/>
                      <a:pt x="7" y="4"/>
                    </a:cubicBezTo>
                  </a:path>
                </a:pathLst>
              </a:cu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Line 64"/>
              <p:cNvSpPr>
                <a:spLocks noChangeShapeType="1"/>
              </p:cNvSpPr>
              <p:nvPr/>
            </p:nvSpPr>
            <p:spPr bwMode="auto">
              <a:xfrm flipV="1">
                <a:off x="8143360" y="3716502"/>
                <a:ext cx="104975" cy="48988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Line 65"/>
              <p:cNvSpPr>
                <a:spLocks noChangeShapeType="1"/>
              </p:cNvSpPr>
              <p:nvPr/>
            </p:nvSpPr>
            <p:spPr bwMode="auto">
              <a:xfrm flipH="1">
                <a:off x="7961403" y="3765491"/>
                <a:ext cx="18195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Line 66"/>
              <p:cNvSpPr>
                <a:spLocks noChangeShapeType="1"/>
              </p:cNvSpPr>
              <p:nvPr/>
            </p:nvSpPr>
            <p:spPr bwMode="auto">
              <a:xfrm>
                <a:off x="7730458" y="3723501"/>
                <a:ext cx="69983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Line 67"/>
              <p:cNvSpPr>
                <a:spLocks noChangeShapeType="1"/>
              </p:cNvSpPr>
              <p:nvPr/>
            </p:nvSpPr>
            <p:spPr bwMode="auto">
              <a:xfrm flipH="1">
                <a:off x="7989396" y="3716502"/>
                <a:ext cx="258939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Line 68"/>
              <p:cNvSpPr>
                <a:spLocks noChangeShapeType="1"/>
              </p:cNvSpPr>
              <p:nvPr/>
            </p:nvSpPr>
            <p:spPr bwMode="auto">
              <a:xfrm flipH="1">
                <a:off x="7905416" y="3716502"/>
                <a:ext cx="48988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Line 69"/>
              <p:cNvSpPr>
                <a:spLocks noChangeShapeType="1"/>
              </p:cNvSpPr>
              <p:nvPr/>
            </p:nvSpPr>
            <p:spPr bwMode="auto">
              <a:xfrm flipH="1">
                <a:off x="7800441" y="3765491"/>
                <a:ext cx="104975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Line 70"/>
              <p:cNvSpPr>
                <a:spLocks noChangeShapeType="1"/>
              </p:cNvSpPr>
              <p:nvPr/>
            </p:nvSpPr>
            <p:spPr bwMode="auto">
              <a:xfrm flipH="1">
                <a:off x="7730458" y="3716502"/>
                <a:ext cx="223947" cy="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" name="Line 71"/>
              <p:cNvSpPr>
                <a:spLocks noChangeShapeType="1"/>
              </p:cNvSpPr>
              <p:nvPr/>
            </p:nvSpPr>
            <p:spPr bwMode="auto">
              <a:xfrm flipH="1">
                <a:off x="7730458" y="3989437"/>
                <a:ext cx="76982" cy="4199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Line 72"/>
              <p:cNvSpPr>
                <a:spLocks noChangeShapeType="1"/>
              </p:cNvSpPr>
              <p:nvPr/>
            </p:nvSpPr>
            <p:spPr bwMode="auto">
              <a:xfrm>
                <a:off x="7758451" y="3779487"/>
                <a:ext cx="0" cy="195953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Line 73"/>
              <p:cNvSpPr>
                <a:spLocks noChangeShapeType="1"/>
              </p:cNvSpPr>
              <p:nvPr/>
            </p:nvSpPr>
            <p:spPr bwMode="auto">
              <a:xfrm>
                <a:off x="7702464" y="3751494"/>
                <a:ext cx="0" cy="251940"/>
              </a:xfrm>
              <a:prstGeom prst="line">
                <a:avLst/>
              </a:prstGeom>
              <a:grpFill/>
              <a:ln w="31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28" name="文本框 1127"/>
            <p:cNvSpPr txBox="1"/>
            <p:nvPr/>
          </p:nvSpPr>
          <p:spPr>
            <a:xfrm>
              <a:off x="4897857" y="3397097"/>
              <a:ext cx="959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retrain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文本框 1128"/>
            <p:cNvSpPr txBox="1"/>
            <p:nvPr/>
          </p:nvSpPr>
          <p:spPr>
            <a:xfrm>
              <a:off x="7426878" y="2723594"/>
              <a:ext cx="959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椭圆 1129"/>
            <p:cNvSpPr/>
            <p:nvPr/>
          </p:nvSpPr>
          <p:spPr>
            <a:xfrm>
              <a:off x="5183372" y="4834614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椭圆 1130"/>
            <p:cNvSpPr/>
            <p:nvPr/>
          </p:nvSpPr>
          <p:spPr>
            <a:xfrm>
              <a:off x="7778558" y="4824433"/>
              <a:ext cx="21600" cy="2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2" name="文本框 1131"/>
            <p:cNvSpPr txBox="1"/>
            <p:nvPr/>
          </p:nvSpPr>
          <p:spPr>
            <a:xfrm>
              <a:off x="7445663" y="3894358"/>
              <a:ext cx="959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椭圆 1132"/>
            <p:cNvSpPr/>
            <p:nvPr/>
          </p:nvSpPr>
          <p:spPr>
            <a:xfrm>
              <a:off x="5107409" y="2837544"/>
              <a:ext cx="540000" cy="5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4" name="曲线连接符 1133"/>
            <p:cNvCxnSpPr/>
            <p:nvPr/>
          </p:nvCxnSpPr>
          <p:spPr>
            <a:xfrm rot="5400000" flipH="1" flipV="1">
              <a:off x="5145502" y="2799073"/>
              <a:ext cx="270000" cy="270000"/>
            </a:xfrm>
            <a:prstGeom prst="curvedConnector4">
              <a:avLst>
                <a:gd name="adj1" fmla="val -84667"/>
                <a:gd name="adj2" fmla="val 1846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7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463"/>
            <a:ext cx="2960205" cy="6241868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3.  </a:t>
            </a:r>
            <a:r>
              <a:rPr lang="zh-CN" altLang="en-US" dirty="0">
                <a:latin typeface="Impact" panose="020B0806030902050204" pitchFamily="34" charset="0"/>
              </a:rPr>
              <a:t>结果评价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数据准备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014857" y="652463"/>
            <a:ext cx="1642743" cy="6241867"/>
          </a:xfrm>
          <a:prstGeom prst="parallelogram">
            <a:avLst>
              <a:gd name="adj" fmla="val 2411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213" y="3315446"/>
            <a:ext cx="5399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采集时间为</a:t>
            </a:r>
            <a:r>
              <a:rPr lang="en-US" altLang="zh-CN" dirty="0"/>
              <a:t>4:00 p.m. ~ 4:15 p.m.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路段全长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1650ft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，共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6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车道，最左为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HOV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车道，最右为上匝道，筛选中间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车道，连续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1000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个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frame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以上的小汽车数据，每一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frame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为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0.1s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提取本车的位置和同一时刻本车道、相邻车道前后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100m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内的周边车辆位置（均为相对坐标系），若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100m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内无数据则认为处于相应的边界处</a:t>
            </a: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Segoe UI"/>
              </a:rPr>
              <a:t>最终提取</a:t>
            </a:r>
            <a:r>
              <a:rPr lang="en-US" altLang="zh-CN" dirty="0">
                <a:solidFill>
                  <a:prstClr val="black"/>
                </a:solidFill>
                <a:latin typeface="Segoe UI"/>
              </a:rPr>
              <a:t>80W</a:t>
            </a:r>
            <a:r>
              <a:rPr lang="zh-CN" altLang="en-US" dirty="0">
                <a:solidFill>
                  <a:prstClr val="black"/>
                </a:solidFill>
                <a:latin typeface="Segoe UI"/>
              </a:rPr>
              <a:t>条数据，共</a:t>
            </a:r>
            <a:r>
              <a:rPr lang="en-US" altLang="zh-CN" dirty="0">
                <a:solidFill>
                  <a:prstClr val="black"/>
                </a:solidFill>
                <a:latin typeface="Segoe UI"/>
              </a:rPr>
              <a:t>1230 </a:t>
            </a:r>
            <a:r>
              <a:rPr lang="zh-CN" altLang="en-US" dirty="0">
                <a:solidFill>
                  <a:prstClr val="black"/>
                </a:solidFill>
                <a:latin typeface="Segoe UI"/>
              </a:rPr>
              <a:t>辆车，其中包括</a:t>
            </a:r>
            <a:r>
              <a:rPr lang="en-US" altLang="zh-CN" dirty="0">
                <a:solidFill>
                  <a:prstClr val="black"/>
                </a:solidFill>
                <a:latin typeface="Segoe UI"/>
              </a:rPr>
              <a:t>200</a:t>
            </a:r>
            <a:r>
              <a:rPr lang="zh-CN" altLang="en-US" dirty="0">
                <a:solidFill>
                  <a:prstClr val="black"/>
                </a:solidFill>
                <a:latin typeface="Segoe UI"/>
              </a:rPr>
              <a:t>多次换道</a:t>
            </a:r>
            <a:endParaRPr lang="zh-CN" altLang="en-US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13" y="1115292"/>
            <a:ext cx="5399405" cy="1897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9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3.  </a:t>
            </a:r>
            <a:r>
              <a:rPr lang="zh-CN" altLang="en-US" dirty="0">
                <a:latin typeface="Impact" panose="020B0806030902050204" pitchFamily="34" charset="0"/>
              </a:rPr>
              <a:t>结果评价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-516669" y="1208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参数设置</a:t>
            </a:r>
            <a:endParaRPr lang="en-US" altLang="zh-CN" sz="2000" dirty="0">
              <a:solidFill>
                <a:srgbClr val="0235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55094" y="1887369"/>
          <a:ext cx="4599295" cy="4004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72709" y="1887370"/>
          <a:ext cx="5802622" cy="4004643"/>
        </p:xfrm>
        <a:graphic>
          <a:graphicData uri="http://schemas.openxmlformats.org/drawingml/2006/table">
            <a:tbl>
              <a:tblPr firstRow="1" firstCol="1" bandRow="1"/>
              <a:tblGrid>
                <a:gridCol w="201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702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Parameter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Description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Batch size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training cases over each Adam update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02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Historical length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past frames(0.1s)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02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Training epochs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training update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02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Retraining epochs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retraining update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02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Loss function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function to calculate loss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703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Activation function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function to activate output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Sigmoid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170"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Optimizer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function to minimize loss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94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Adam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846291-6AF0-4399-9CB7-3BB2FBD2EE76}"/>
              </a:ext>
            </a:extLst>
          </p:cNvPr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 Amazon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云服务应用</a:t>
            </a:r>
            <a:endParaRPr lang="en-US" altLang="zh-CN" sz="2000" dirty="0">
              <a:solidFill>
                <a:srgbClr val="0235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9C233-8673-40B2-9E69-74D90FEB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" b="3703"/>
          <a:stretch/>
        </p:blipFill>
        <p:spPr>
          <a:xfrm>
            <a:off x="2363891" y="1298062"/>
            <a:ext cx="7959577" cy="47599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EF522A-F0BC-401E-A0E6-887BD8429967}"/>
              </a:ext>
            </a:extLst>
          </p:cNvPr>
          <p:cNvSpPr txBox="1"/>
          <p:nvPr/>
        </p:nvSpPr>
        <p:spPr>
          <a:xfrm>
            <a:off x="2363891" y="6430447"/>
            <a:ext cx="8818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运行链接：https://hrc-lstm-aaff.notebook.cn-north-1.sagemaker.com.cn/notebooks/deploy_hrc_lstm.ipynb#</a:t>
            </a:r>
          </a:p>
        </p:txBody>
      </p:sp>
    </p:spTree>
    <p:extLst>
      <p:ext uri="{BB962C8B-B14F-4D97-AF65-F5344CB8AC3E}">
        <p14:creationId xmlns:p14="http://schemas.microsoft.com/office/powerpoint/2010/main" val="41293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3.  </a:t>
            </a:r>
            <a:r>
              <a:rPr lang="zh-CN" altLang="en-US" dirty="0">
                <a:latin typeface="Impact" panose="020B0806030902050204" pitchFamily="34" charset="0"/>
              </a:rPr>
              <a:t>结果评价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849" y="617207"/>
            <a:ext cx="11133981" cy="49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000" dirty="0">
                <a:solidFill>
                  <a:srgbClr val="0235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结果分析</a:t>
            </a:r>
            <a:endParaRPr lang="en-US" altLang="zh-CN" sz="2000" dirty="0">
              <a:solidFill>
                <a:srgbClr val="0235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" y="1915073"/>
            <a:ext cx="7600219" cy="3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8"/>
          <a:stretch/>
        </p:blipFill>
        <p:spPr>
          <a:xfrm>
            <a:off x="313068" y="5515073"/>
            <a:ext cx="7452000" cy="1961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72042" y="2585633"/>
            <a:ext cx="3302758" cy="212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换道预测成功率为</a:t>
            </a:r>
            <a:r>
              <a:rPr lang="en-US" altLang="zh-CN" b="1" dirty="0">
                <a:solidFill>
                  <a:prstClr val="black"/>
                </a:solidFill>
                <a:latin typeface="Segoe UI"/>
                <a:ea typeface="微软雅黑"/>
              </a:rPr>
              <a:t>100%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280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辆车的测试集中共</a:t>
            </a:r>
            <a:r>
              <a:rPr lang="en-US" altLang="zh-CN" dirty="0">
                <a:solidFill>
                  <a:prstClr val="black"/>
                </a:solidFill>
                <a:latin typeface="Segoe UI"/>
                <a:ea typeface="微软雅黑"/>
              </a:rPr>
              <a:t>48</a:t>
            </a: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辆车发生换道，全部预测成功</a:t>
            </a: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Segoe UI"/>
                <a:ea typeface="微软雅黑"/>
              </a:rPr>
              <a:t>拟合度高</a:t>
            </a:r>
            <a:endParaRPr lang="en-US" altLang="zh-CN" dirty="0">
              <a:solidFill>
                <a:prstClr val="black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186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580</Words>
  <Application>Microsoft Office PowerPoint</Application>
  <PresentationFormat>宽屏</PresentationFormat>
  <Paragraphs>105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Lato Bold</vt:lpstr>
      <vt:lpstr>等线</vt:lpstr>
      <vt:lpstr>等线 Light</vt:lpstr>
      <vt:lpstr>微软雅黑</vt:lpstr>
      <vt:lpstr>Arial</vt:lpstr>
      <vt:lpstr>Calibri</vt:lpstr>
      <vt:lpstr>Cambria Math</vt:lpstr>
      <vt:lpstr>Impact</vt:lpstr>
      <vt:lpstr>Open Sans Light</vt:lpstr>
      <vt:lpstr>Segoe UI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xiaohui</dc:creator>
  <cp:lastModifiedBy>zhang xiaohui</cp:lastModifiedBy>
  <cp:revision>5</cp:revision>
  <dcterms:created xsi:type="dcterms:W3CDTF">2021-05-18T10:27:35Z</dcterms:created>
  <dcterms:modified xsi:type="dcterms:W3CDTF">2021-05-18T10:34:08Z</dcterms:modified>
</cp:coreProperties>
</file>