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8" r:id="rId5"/>
    <p:sldId id="299" r:id="rId6"/>
    <p:sldId id="260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297" r:id="rId20"/>
    <p:sldId id="27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068370-87C9-4FC1-BC5A-F4644E6839E1}">
  <a:tblStyle styleId="{E0068370-87C9-4FC1-BC5A-F4644E6839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221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2395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877D094-C659-4E72-9800-9D4B3D70F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16F993-D876-4640-981C-721B109B0A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796C-8128-47CC-B01C-0429F642C844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E77AE-453D-4A94-B7FC-79314C3A50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625EF9-8F93-4984-93CC-4B292DAE2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F3E8E-8B2B-44A5-8FC5-143EC249E3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55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7c3e16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07c3e161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62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74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86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354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835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012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251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1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0b2335a71_0_1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0b2335a71_0_1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79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0b2335a71_0_15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0b2335a71_0_15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18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da1a4385_0_16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da1a4385_0_16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0a131ff5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0a131ff5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a131ff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a131ff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66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0a131ff5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0a131ff5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92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0a131ff5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0a131ff5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521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70b2335a7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70b2335a7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34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04675" y="-232625"/>
            <a:ext cx="7994100" cy="41139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413899" y="2822600"/>
            <a:ext cx="3146291" cy="26100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898825" y="407700"/>
            <a:ext cx="2111400" cy="19524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 rot="896">
            <a:off x="1043701" y="907800"/>
            <a:ext cx="69042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Thasadith"/>
              <a:buNone/>
              <a:defRPr sz="52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1416">
            <a:off x="5456962" y="3940825"/>
            <a:ext cx="2913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  <p:pic>
        <p:nvPicPr>
          <p:cNvPr id="3" name="图片 2" descr="卡通人物&#10;&#10;中度可信度描述已自动生成">
            <a:extLst>
              <a:ext uri="{FF2B5EF4-FFF2-40B4-BE49-F238E27FC236}">
                <a16:creationId xmlns:a16="http://schemas.microsoft.com/office/drawing/2014/main" id="{E077DBF7-040E-4904-A23B-F70067AA5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07BB9999-FCF3-408D-A79E-0364C47A69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-282050" y="1834150"/>
            <a:ext cx="3911100" cy="3598500"/>
          </a:xfrm>
          <a:prstGeom prst="roundRect">
            <a:avLst>
              <a:gd name="adj" fmla="val 16667"/>
            </a:avLst>
          </a:prstGeom>
          <a:solidFill>
            <a:schemeClr val="accent3">
              <a:alpha val="528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4105275" y="-232625"/>
            <a:ext cx="7013100" cy="25143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552700" y="4356550"/>
            <a:ext cx="1971600" cy="1076100"/>
          </a:xfrm>
          <a:prstGeom prst="roundRect">
            <a:avLst>
              <a:gd name="adj" fmla="val 16667"/>
            </a:avLst>
          </a:prstGeom>
          <a:solidFill>
            <a:schemeClr val="lt2">
              <a:alpha val="606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251E9640-FCE8-492C-9280-DA5512388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AF0FDAFE-F5FB-4587-9EF5-57214CB5FB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2D793561-63FC-4E17-AFB0-F83B7C27A1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0E17EE05-FB1D-45FC-BD47-DB217E97EC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80750" y="-221900"/>
            <a:ext cx="1514400" cy="19797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5124450" y="4016925"/>
            <a:ext cx="4476000" cy="149100"/>
          </a:xfrm>
          <a:prstGeom prst="roundRect">
            <a:avLst>
              <a:gd name="adj" fmla="val 50000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808100" y="2227200"/>
            <a:ext cx="361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803800" y="3069000"/>
            <a:ext cx="2620200" cy="15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F96B3236-03AB-4726-BF02-C52E424D04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2B17AEF3-ED00-41AE-B124-56B2B62586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 flipH="1">
            <a:off x="5623705" y="1995919"/>
            <a:ext cx="156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 flipH="1">
            <a:off x="5623768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ctrTitle" idx="2"/>
          </p:nvPr>
        </p:nvSpPr>
        <p:spPr>
          <a:xfrm flipH="1">
            <a:off x="1702544" y="1995914"/>
            <a:ext cx="18177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 flipH="1">
            <a:off x="1004132" y="2402167"/>
            <a:ext cx="2516100" cy="17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4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pic>
        <p:nvPicPr>
          <p:cNvPr id="8" name="图片 7" descr="卡通人物&#10;&#10;中度可信度描述已自动生成">
            <a:extLst>
              <a:ext uri="{FF2B5EF4-FFF2-40B4-BE49-F238E27FC236}">
                <a16:creationId xmlns:a16="http://schemas.microsoft.com/office/drawing/2014/main" id="{7F9F87D4-990F-4730-8567-F1295D72D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9" name="图片 8" descr="卡通人物&#10;&#10;中度可信度描述已自动生成">
            <a:extLst>
              <a:ext uri="{FF2B5EF4-FFF2-40B4-BE49-F238E27FC236}">
                <a16:creationId xmlns:a16="http://schemas.microsoft.com/office/drawing/2014/main" id="{74E49090-81ED-4C54-8113-1000611F2E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 flipH="1">
            <a:off x="624750" y="1321800"/>
            <a:ext cx="7704000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94657" y="355641"/>
            <a:ext cx="31554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EC2F7041-8B7C-4AA6-99D0-E926A8A57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8EE718D9-F4F0-4EE9-909F-B31D6A475D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614730" y="2131575"/>
            <a:ext cx="25059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5420751" y="422799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B143BDCA-B515-4985-8D34-78702391F0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401349EE-D109-4BF3-A928-6788865ED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 hasCustomPrompt="1"/>
          </p:nvPr>
        </p:nvSpPr>
        <p:spPr>
          <a:xfrm rot="121">
            <a:off x="345816" y="2356616"/>
            <a:ext cx="85206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 flipH="1">
            <a:off x="3482150" y="1567376"/>
            <a:ext cx="21798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4" name="图片 3" descr="卡通人物&#10;&#10;中度可信度描述已自动生成">
            <a:extLst>
              <a:ext uri="{FF2B5EF4-FFF2-40B4-BE49-F238E27FC236}">
                <a16:creationId xmlns:a16="http://schemas.microsoft.com/office/drawing/2014/main" id="{9A0A8171-30E2-4287-8A86-090C4C65E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BB76C833-DC0E-469F-90B9-37E02C1CE2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709110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chemeClr val="lt2">
              <a:alpha val="60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1309250" y="1841410"/>
            <a:ext cx="3395100" cy="2385600"/>
          </a:xfrm>
          <a:prstGeom prst="roundRect">
            <a:avLst>
              <a:gd name="adj" fmla="val 13861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4390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 flipH="1">
            <a:off x="7371856" y="2213414"/>
            <a:ext cx="1209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 flipH="1">
            <a:off x="2078142" y="247783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4937908" y="2477830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4171050" y="344700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 flipH="1">
            <a:off x="2078142" y="3439460"/>
            <a:ext cx="22194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052207" y="3439460"/>
            <a:ext cx="20427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hasadith"/>
              <a:buNone/>
              <a:defRPr sz="2400" b="1">
                <a:latin typeface="Marvel"/>
                <a:ea typeface="Marvel"/>
                <a:cs typeface="Marvel"/>
                <a:sym typeface="Marv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hasadith"/>
              <a:buNone/>
              <a:defRPr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 hasCustomPrompt="1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Thasadith"/>
              <a:buNone/>
              <a:defRPr sz="5500">
                <a:latin typeface="Thasadith"/>
                <a:ea typeface="Thasadith"/>
                <a:cs typeface="Thasadith"/>
                <a:sym typeface="Thasadith"/>
              </a:defRPr>
            </a:lvl9pPr>
          </a:lstStyle>
          <a:p>
            <a:r>
              <a:t>xx%</a:t>
            </a:r>
          </a:p>
        </p:txBody>
      </p:sp>
      <p:pic>
        <p:nvPicPr>
          <p:cNvPr id="18" name="图片 17" descr="卡通人物&#10;&#10;中度可信度描述已自动生成">
            <a:extLst>
              <a:ext uri="{FF2B5EF4-FFF2-40B4-BE49-F238E27FC236}">
                <a16:creationId xmlns:a16="http://schemas.microsoft.com/office/drawing/2014/main" id="{D8D23D19-D8DE-4A05-B32C-E6D72E09B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19" name="图片 18" descr="卡通人物&#10;&#10;中度可信度描述已自动生成">
            <a:extLst>
              <a:ext uri="{FF2B5EF4-FFF2-40B4-BE49-F238E27FC236}">
                <a16:creationId xmlns:a16="http://schemas.microsoft.com/office/drawing/2014/main" id="{654386AE-E366-44B4-8C32-4604B04961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 flipH="1">
            <a:off x="6605688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 flipH="1">
            <a:off x="6404388" y="2911450"/>
            <a:ext cx="1963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3"/>
          </p:nvPr>
        </p:nvSpPr>
        <p:spPr>
          <a:xfrm flipH="1">
            <a:off x="877501" y="2911450"/>
            <a:ext cx="17610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4"/>
          </p:nvPr>
        </p:nvSpPr>
        <p:spPr>
          <a:xfrm flipH="1">
            <a:off x="3664356" y="2489339"/>
            <a:ext cx="1815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5"/>
          </p:nvPr>
        </p:nvSpPr>
        <p:spPr>
          <a:xfrm flipH="1">
            <a:off x="3664351" y="2911450"/>
            <a:ext cx="1815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6"/>
          </p:nvPr>
        </p:nvSpPr>
        <p:spPr>
          <a:xfrm>
            <a:off x="603525" y="355646"/>
            <a:ext cx="33936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pic>
        <p:nvPicPr>
          <p:cNvPr id="10" name="图片 9" descr="卡通人物&#10;&#10;中度可信度描述已自动生成">
            <a:extLst>
              <a:ext uri="{FF2B5EF4-FFF2-40B4-BE49-F238E27FC236}">
                <a16:creationId xmlns:a16="http://schemas.microsoft.com/office/drawing/2014/main" id="{3D81BF5F-B8AF-4040-A73E-297B8DBC16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11" name="图片 10" descr="卡通人物&#10;&#10;中度可信度描述已自动生成">
            <a:extLst>
              <a:ext uri="{FF2B5EF4-FFF2-40B4-BE49-F238E27FC236}">
                <a16:creationId xmlns:a16="http://schemas.microsoft.com/office/drawing/2014/main" id="{5B4436F9-5326-4119-B83E-E2D317C3EE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-123750" y="-40925"/>
            <a:ext cx="1514400" cy="1058100"/>
          </a:xfrm>
          <a:prstGeom prst="roundRect">
            <a:avLst>
              <a:gd name="adj" fmla="val 16667"/>
            </a:avLst>
          </a:prstGeom>
          <a:solidFill>
            <a:schemeClr val="lt2">
              <a:alpha val="2527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-549925" y="1709125"/>
            <a:ext cx="2855100" cy="2553900"/>
          </a:xfrm>
          <a:prstGeom prst="roundRect">
            <a:avLst>
              <a:gd name="adj" fmla="val 7857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305135" y="14333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613650" y="356124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32AAD5E4-8D74-4D26-A7C4-8ED0D7DA2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080" y="4602433"/>
            <a:ext cx="691630" cy="413825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F1E47DEA-F83E-41C1-8BCD-36B8F079F5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185" y="4569699"/>
            <a:ext cx="468376" cy="46837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rvel"/>
              <a:buNone/>
              <a:defRPr sz="2400" b="1">
                <a:solidFill>
                  <a:schemeClr val="dk1"/>
                </a:solidFill>
                <a:latin typeface="Marvel"/>
                <a:ea typeface="Marvel"/>
                <a:cs typeface="Marvel"/>
                <a:sym typeface="Marv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Light"/>
              <a:buChar char="●"/>
              <a:defRPr sz="18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Light"/>
              <a:buChar char="○"/>
              <a:defRPr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2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xiangyaohan@fox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 rot="1416">
            <a:off x="5086391" y="3821917"/>
            <a:ext cx="3462534" cy="11324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向瑶函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联系电话：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155-7439-8238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2021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-05-02</a:t>
            </a:r>
            <a:endParaRPr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ctrTitle"/>
          </p:nvPr>
        </p:nvSpPr>
        <p:spPr>
          <a:xfrm rot="896">
            <a:off x="435773" y="621901"/>
            <a:ext cx="6477572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基于卷积神经网络的胸片疾病检测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br>
              <a:rPr lang="en-US" altLang="zh-CN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br>
            <a:r>
              <a:rPr lang="en-US" altLang="zh-CN" sz="3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en-US" altLang="zh-CN" sz="3600" b="1" i="0" dirty="0">
                <a:solidFill>
                  <a:schemeClr val="accent6"/>
                </a:solidFill>
                <a:effectLst/>
                <a:latin typeface="Helvetica Neue"/>
              </a:rPr>
              <a:t>AI+</a:t>
            </a:r>
            <a:r>
              <a:rPr lang="zh-CN" altLang="en-US" sz="3600" b="1" i="0" dirty="0">
                <a:solidFill>
                  <a:schemeClr val="accent6"/>
                </a:solidFill>
                <a:effectLst/>
                <a:latin typeface="Helvetica Neue"/>
              </a:rPr>
              <a:t>品质生活</a:t>
            </a:r>
            <a:r>
              <a:rPr lang="en-US" altLang="zh-CN" sz="3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169744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数据导入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542291" y="391566"/>
            <a:ext cx="3195038" cy="162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导入到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AWS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：由于是直接用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notebook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进行处理，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upload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到</a:t>
            </a:r>
            <a:r>
              <a:rPr lang="en-US" altLang="zh-CN" sz="16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SageMaker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 notebook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根目录即可，无需再上传到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S3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E3C73D-D119-4382-9A73-274CB934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0" y="2161137"/>
            <a:ext cx="3612353" cy="1931955"/>
          </a:xfrm>
          <a:prstGeom prst="rect">
            <a:avLst/>
          </a:prstGeom>
        </p:spPr>
      </p:pic>
      <p:sp>
        <p:nvSpPr>
          <p:cNvPr id="9" name="Google Shape;687;p45">
            <a:extLst>
              <a:ext uri="{FF2B5EF4-FFF2-40B4-BE49-F238E27FC236}">
                <a16:creationId xmlns:a16="http://schemas.microsoft.com/office/drawing/2014/main" id="{3C26841F-D618-4A90-A09D-A52FABCA53A4}"/>
              </a:ext>
            </a:extLst>
          </p:cNvPr>
          <p:cNvSpPr txBox="1"/>
          <p:nvPr/>
        </p:nvSpPr>
        <p:spPr>
          <a:xfrm>
            <a:off x="5119804" y="1203976"/>
            <a:ext cx="3195038" cy="127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导入到</a:t>
            </a:r>
            <a:r>
              <a:rPr lang="en-US" altLang="zh-CN" sz="16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NoteBook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：数据源作者已经将所有内容打包成了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.</a:t>
            </a:r>
            <a:r>
              <a:rPr lang="en-US" altLang="zh-CN" sz="16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npz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格式文件，直接读取即可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9E743E-88A2-48EA-8202-312247495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748" y="2664053"/>
            <a:ext cx="46291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420321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（探索性数据分析）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4995402" y="1970483"/>
            <a:ext cx="3195038" cy="120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可以看到，所有的图像都是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28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*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28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像素的单通道灰度图，像素值都介于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0~255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之间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F3D6B5-176D-4054-9BAC-E10152130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36" y="81756"/>
            <a:ext cx="3408763" cy="43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2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420321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归一化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5789369" y="1970483"/>
            <a:ext cx="3195038" cy="120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为了方便后续的数据处理，我们这里将所有图像放缩到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0-1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区间。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A7D74-E24E-41ED-8EB5-66FBDBE9E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3" y="98474"/>
            <a:ext cx="5243139" cy="43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9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420321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Reshape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1632711" y="1288200"/>
            <a:ext cx="6113761" cy="120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由于接下来要用到的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Conv2D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卷积神经网络需要输入数据为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维，但是原始数据源只有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维，因此我们这里通过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Reshape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为这些灰度图增加一个值为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的颜色通道维度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8D859D-7FB8-4E21-9CBB-7B02AE17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711" y="2829292"/>
            <a:ext cx="59436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4929544" y="3055875"/>
            <a:ext cx="421445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模型构建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85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420321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模型构建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122988" y="77414"/>
            <a:ext cx="6720945" cy="120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这里导入</a:t>
            </a:r>
            <a:r>
              <a:rPr lang="en-US" altLang="zh-CN" sz="16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tensorflow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的</a:t>
            </a:r>
            <a:r>
              <a:rPr lang="en-US" altLang="zh-CN" sz="16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Keras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，采用最经典的“卷积层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池化层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-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全连接层”结构，经过多次手动参数调整，构建出了最终的卷积神经网络模型，链接：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https://github.com/xiangyaohan/AWS_Competition_SourceCode/blob/main/%E4%BA%9A%E9%A9%AC%E5%AD%99%E5%A4%A7%E8%B5%9B.ipynb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DF6B60-88A2-4BA6-B85A-216C261F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" y="2131255"/>
            <a:ext cx="9123108" cy="30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2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420321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模型评估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296280" y="182921"/>
            <a:ext cx="6113761" cy="57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用测试集对结果进行验证，最终发现准确率为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64%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14C9542-3E2F-423B-9A2C-59F63DB3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85" y="879230"/>
            <a:ext cx="4934311" cy="392664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B8EC895-D113-479E-B653-18A7798AB4E2}"/>
              </a:ext>
            </a:extLst>
          </p:cNvPr>
          <p:cNvGrpSpPr/>
          <p:nvPr/>
        </p:nvGrpSpPr>
        <p:grpSpPr>
          <a:xfrm>
            <a:off x="19940" y="2571750"/>
            <a:ext cx="3922945" cy="881683"/>
            <a:chOff x="19940" y="2751938"/>
            <a:chExt cx="3922945" cy="88168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37FE692-9CB4-442C-BB95-F3C7A5A16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0000"/>
            <a:stretch/>
          </p:blipFill>
          <p:spPr>
            <a:xfrm>
              <a:off x="19940" y="2751938"/>
              <a:ext cx="3922945" cy="66141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5706EB-4455-43F3-B9BB-6331291F9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3621" b="18995"/>
            <a:stretch/>
          </p:blipFill>
          <p:spPr>
            <a:xfrm>
              <a:off x="19940" y="3403664"/>
              <a:ext cx="3922945" cy="229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266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4929544" y="3055875"/>
            <a:ext cx="421445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成果总结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06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2"/>
          <p:cNvSpPr txBox="1">
            <a:spLocks noGrp="1"/>
          </p:cNvSpPr>
          <p:nvPr>
            <p:ph type="title"/>
          </p:nvPr>
        </p:nvSpPr>
        <p:spPr>
          <a:xfrm>
            <a:off x="156450" y="163243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研究展望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0" name="Google Shape;830;p52"/>
          <p:cNvSpPr txBox="1">
            <a:spLocks noGrp="1"/>
          </p:cNvSpPr>
          <p:nvPr>
            <p:ph type="body" idx="1"/>
          </p:nvPr>
        </p:nvSpPr>
        <p:spPr>
          <a:xfrm>
            <a:off x="2507456" y="1871969"/>
            <a:ext cx="6636544" cy="2128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、此次研究用到的是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Med_MNIST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已经处理好的数据，如果要增加模型的泛化性能，以后可以尝试使用带噪声的原始胸片图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、原始数据集的图片大小都是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，像素偏小，真实情况下的图片可能会大得多得多，下次可能会尝试在真实图片上的模型准确度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64%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的准确率应该还能再优化，这里没有尝试过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SageMaker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的训练模型自动超参数优化功能，相信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的新功能会在这方面有非常好的表现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5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2"/>
          <p:cNvSpPr txBox="1">
            <a:spLocks noGrp="1"/>
          </p:cNvSpPr>
          <p:nvPr>
            <p:ph type="title"/>
          </p:nvPr>
        </p:nvSpPr>
        <p:spPr>
          <a:xfrm>
            <a:off x="156450" y="163243"/>
            <a:ext cx="30978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参考文献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30" name="Google Shape;830;p52"/>
          <p:cNvSpPr txBox="1">
            <a:spLocks noGrp="1"/>
          </p:cNvSpPr>
          <p:nvPr>
            <p:ph type="body" idx="1"/>
          </p:nvPr>
        </p:nvSpPr>
        <p:spPr>
          <a:xfrm>
            <a:off x="2507456" y="986144"/>
            <a:ext cx="66365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[1]Huang CL, Huang LX, Wang YM, et al..6-month consequences of COVID-19 in patients discharged from hospital: a cohort study[J/OL].https://www.thelancet.com/journals/lancet/article/PIIS0140-6736(20)32656-8/fulltext,2021-01-08.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[2]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Jiancheng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Yang, Rui Shi,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Bingbing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Ni.MedMNIST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Classification Decathlon: A Lightweight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AutoML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Benchmark for Medical Image Analysis[EB/OL].https://medmnist.github.io/,2020-10-28.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[3]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Xiaosong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Wang,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Yifan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Peng, Le Lu,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Zhiyong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Lu, 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Mohammadhadi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Bagheri, Ronald M. Summers.ChestX-ray8: Hospital-scale Chest X-ray Database and Benchmarks on Weakly-Supervised Classification and Localization of Common Thorax Diseases[EB/OL].https://arxiv.org/abs/1705.02315,2017-05-05.</a:t>
            </a:r>
          </a:p>
        </p:txBody>
      </p:sp>
    </p:spTree>
    <p:extLst>
      <p:ext uri="{BB962C8B-B14F-4D97-AF65-F5344CB8AC3E}">
        <p14:creationId xmlns:p14="http://schemas.microsoft.com/office/powerpoint/2010/main" val="410362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34394" y="320482"/>
            <a:ext cx="4844100" cy="1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摘要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1"/>
          </p:nvPr>
        </p:nvSpPr>
        <p:spPr>
          <a:xfrm flipH="1">
            <a:off x="390665" y="1096717"/>
            <a:ext cx="8535286" cy="33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COVID-19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是全人类休戚与共的重大命题，严防严控固然重要，但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COVID-19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患者的并发症防治工作同样不能忽视。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柳叶刀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于今年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日的研究显示，</a:t>
            </a:r>
            <a:r>
              <a:rPr lang="zh-CN" altLang="en-US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COVID-19</a:t>
            </a:r>
            <a:r>
              <a:rPr lang="zh-CN" altLang="en-US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发病</a:t>
            </a:r>
            <a:r>
              <a:rPr lang="en-US" altLang="zh-CN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个月后，住院时病情更重的患者更可能呈现肺功能下降和胸部影像学异常。</a:t>
            </a:r>
            <a:endParaRPr lang="en-US" altLang="zh-CN" b="0" i="0" dirty="0">
              <a:solidFill>
                <a:srgbClr val="20202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为此，本文通过</a:t>
            </a:r>
            <a:r>
              <a:rPr lang="en-US" altLang="zh-CN" dirty="0" err="1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Keras</a:t>
            </a: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架构的卷积神经网络，用</a:t>
            </a:r>
            <a:r>
              <a:rPr lang="en-US" altLang="zh-CN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 </a:t>
            </a:r>
            <a:r>
              <a:rPr lang="en-US" altLang="zh-CN" dirty="0" err="1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SageMaker</a:t>
            </a: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作为底层运行环境和调参平台，对</a:t>
            </a:r>
            <a:r>
              <a:rPr lang="en-US" altLang="zh-CN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Med-MNIST</a:t>
            </a: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89687</a:t>
            </a: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张肺病患者</a:t>
            </a:r>
            <a:r>
              <a:rPr lang="en-US" altLang="zh-CN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光胸片进行训练，最终训练出在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22,433</a:t>
            </a: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个测试集上准确率为</a:t>
            </a:r>
            <a:r>
              <a:rPr lang="en-US" altLang="zh-CN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64%</a:t>
            </a:r>
            <a:r>
              <a:rPr lang="zh-CN" altLang="en-US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AI</a:t>
            </a:r>
            <a:endParaRPr dirty="0">
              <a:solidFill>
                <a:srgbClr val="2020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1"/>
          <p:cNvSpPr txBox="1">
            <a:spLocks noGrp="1"/>
          </p:cNvSpPr>
          <p:nvPr>
            <p:ph type="subTitle" idx="1"/>
          </p:nvPr>
        </p:nvSpPr>
        <p:spPr>
          <a:xfrm>
            <a:off x="143241" y="2153007"/>
            <a:ext cx="3871545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向瑶函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联系电话：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155-7439-8238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邮箱：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  <a:hlinkClick r:id="rId3"/>
              </a:rPr>
              <a:t>xiangyaohan@foxmail.com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微信：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a112901528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07" name="Google Shape;807;p51"/>
          <p:cNvSpPr txBox="1">
            <a:spLocks noGrp="1"/>
          </p:cNvSpPr>
          <p:nvPr>
            <p:ph type="title"/>
          </p:nvPr>
        </p:nvSpPr>
        <p:spPr>
          <a:xfrm>
            <a:off x="4572000" y="422799"/>
            <a:ext cx="4296595" cy="9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 idx="3"/>
          </p:nvPr>
        </p:nvSpPr>
        <p:spPr>
          <a:xfrm>
            <a:off x="4350249" y="301838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 flipH="1">
            <a:off x="7371849" y="221342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6"/>
          </p:nvPr>
        </p:nvSpPr>
        <p:spPr>
          <a:xfrm flipH="1">
            <a:off x="2078080" y="1905938"/>
            <a:ext cx="31302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项目背景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" name="Google Shape;174;p30"/>
          <p:cNvSpPr txBox="1">
            <a:spLocks noGrp="1"/>
          </p:cNvSpPr>
          <p:nvPr>
            <p:ph type="subTitle" idx="7"/>
          </p:nvPr>
        </p:nvSpPr>
        <p:spPr>
          <a:xfrm>
            <a:off x="4937982" y="1905938"/>
            <a:ext cx="2157000" cy="7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模型构建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8"/>
          </p:nvPr>
        </p:nvSpPr>
        <p:spPr>
          <a:xfrm flipH="1">
            <a:off x="2078080" y="3156197"/>
            <a:ext cx="3130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9"/>
          </p:nvPr>
        </p:nvSpPr>
        <p:spPr>
          <a:xfrm>
            <a:off x="5156980" y="3156197"/>
            <a:ext cx="19380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成果总结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7" name="Google Shape;177;p30"/>
          <p:cNvSpPr txBox="1">
            <a:spLocks noGrp="1"/>
          </p:cNvSpPr>
          <p:nvPr>
            <p:ph type="title" idx="13"/>
          </p:nvPr>
        </p:nvSpPr>
        <p:spPr>
          <a:xfrm>
            <a:off x="430634" y="318837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title" idx="14"/>
          </p:nvPr>
        </p:nvSpPr>
        <p:spPr>
          <a:xfrm flipH="1">
            <a:off x="7371856" y="3188375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title" idx="15"/>
          </p:nvPr>
        </p:nvSpPr>
        <p:spPr>
          <a:xfrm>
            <a:off x="430634" y="2213414"/>
            <a:ext cx="1323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4929544" y="3055875"/>
            <a:ext cx="421445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项目背景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169744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研究意义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272648" y="992026"/>
            <a:ext cx="3040293" cy="3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据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柳叶刀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》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于今年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月份发布的研究显示，在武汉金银潭医院治愈出院的共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1733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名感染者中，有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76%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的被调查者仍至少呈现一种与染疫相伴的症状，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住院时病情更重的患者更可能呈现肺功能下降和胸部影像学异常</a:t>
            </a:r>
            <a:r>
              <a:rPr lang="en-US" altLang="zh-CN" sz="1600" b="0" i="0" baseline="3000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[1] </a:t>
            </a:r>
            <a:r>
              <a:rPr lang="zh-CN" altLang="en-US" sz="1600" b="0" i="0" dirty="0">
                <a:solidFill>
                  <a:srgbClr val="20202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600" b="0" i="0" dirty="0">
              <a:solidFill>
                <a:srgbClr val="20202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为此，我打算来训练一个能够根据胸片识别患者肺部疾病的</a:t>
            </a:r>
            <a:r>
              <a:rPr lang="en-US" altLang="zh-CN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AI</a:t>
            </a:r>
            <a:r>
              <a:rPr lang="zh-CN" altLang="en-US" sz="1600" dirty="0">
                <a:solidFill>
                  <a:srgbClr val="20202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。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117C13-303B-492A-A60D-3156DB63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283" y="992026"/>
            <a:ext cx="5603311" cy="40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2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 idx="6"/>
          </p:nvPr>
        </p:nvSpPr>
        <p:spPr>
          <a:xfrm>
            <a:off x="258866" y="240893"/>
            <a:ext cx="3898137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开发环境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1" name="Google Shape;191;p32"/>
          <p:cNvGrpSpPr/>
          <p:nvPr/>
        </p:nvGrpSpPr>
        <p:grpSpPr>
          <a:xfrm rot="10800000">
            <a:off x="4308550" y="2000321"/>
            <a:ext cx="3393600" cy="2626225"/>
            <a:chOff x="1528725" y="1395875"/>
            <a:chExt cx="3393600" cy="2626225"/>
          </a:xfrm>
        </p:grpSpPr>
        <p:sp>
          <p:nvSpPr>
            <p:cNvPr id="192" name="Google Shape;192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94" name="Google Shape;194;p32"/>
          <p:cNvGrpSpPr/>
          <p:nvPr/>
        </p:nvGrpSpPr>
        <p:grpSpPr>
          <a:xfrm>
            <a:off x="1528725" y="1395875"/>
            <a:ext cx="3393600" cy="2626225"/>
            <a:chOff x="1528725" y="1395875"/>
            <a:chExt cx="3393600" cy="2626225"/>
          </a:xfrm>
        </p:grpSpPr>
        <p:sp>
          <p:nvSpPr>
            <p:cNvPr id="195" name="Google Shape;195;p32"/>
            <p:cNvSpPr/>
            <p:nvPr/>
          </p:nvSpPr>
          <p:spPr>
            <a:xfrm>
              <a:off x="1750000" y="1395875"/>
              <a:ext cx="2875500" cy="24381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528725" y="1800300"/>
              <a:ext cx="3393600" cy="222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7" name="Google Shape;197;p32"/>
          <p:cNvSpPr/>
          <p:nvPr/>
        </p:nvSpPr>
        <p:spPr>
          <a:xfrm>
            <a:off x="6343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3529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715200" y="1791525"/>
            <a:ext cx="2085600" cy="2438100"/>
          </a:xfrm>
          <a:prstGeom prst="roundRect">
            <a:avLst>
              <a:gd name="adj" fmla="val 16667"/>
            </a:avLst>
          </a:prstGeom>
          <a:solidFill>
            <a:schemeClr val="accent3">
              <a:alpha val="736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ctrTitle" idx="2"/>
          </p:nvPr>
        </p:nvSpPr>
        <p:spPr>
          <a:xfrm flipH="1">
            <a:off x="977706" y="2489339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云服务产品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subTitle" idx="3"/>
          </p:nvPr>
        </p:nvSpPr>
        <p:spPr>
          <a:xfrm flipH="1">
            <a:off x="835509" y="3004224"/>
            <a:ext cx="1911719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Amazon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Sagemaker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5"/>
          </p:nvPr>
        </p:nvSpPr>
        <p:spPr>
          <a:xfrm flipH="1">
            <a:off x="3664350" y="3009413"/>
            <a:ext cx="1815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ml.t2.medium</a:t>
            </a: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 flipH="1">
            <a:off x="6496581" y="2436550"/>
            <a:ext cx="177881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NOTEBOOK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ctrTitle" idx="2"/>
          </p:nvPr>
        </p:nvSpPr>
        <p:spPr>
          <a:xfrm flipH="1">
            <a:off x="977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sz="48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2"/>
          </p:nvPr>
        </p:nvSpPr>
        <p:spPr>
          <a:xfrm flipH="1">
            <a:off x="3791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sz="48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ctrTitle" idx="2"/>
          </p:nvPr>
        </p:nvSpPr>
        <p:spPr>
          <a:xfrm flipH="1">
            <a:off x="6605706" y="202245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sz="480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Google Shape;203;p32">
            <a:extLst>
              <a:ext uri="{FF2B5EF4-FFF2-40B4-BE49-F238E27FC236}">
                <a16:creationId xmlns:a16="http://schemas.microsoft.com/office/drawing/2014/main" id="{A3A9D5FB-B071-420A-9F56-92CC5794A8C9}"/>
              </a:ext>
            </a:extLst>
          </p:cNvPr>
          <p:cNvSpPr txBox="1">
            <a:spLocks/>
          </p:cNvSpPr>
          <p:nvPr/>
        </p:nvSpPr>
        <p:spPr>
          <a:xfrm flipH="1">
            <a:off x="6478337" y="2960790"/>
            <a:ext cx="18153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4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None/>
              <a:defRPr sz="12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conda_amazonei_tensorflow_p36</a:t>
            </a:r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C98E4CD-C124-494D-85A0-05949E163BB5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 flipH="1">
            <a:off x="3664350" y="2472336"/>
            <a:ext cx="1815300" cy="577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169744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数据源介绍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272648" y="921496"/>
            <a:ext cx="3195038" cy="341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模型的原始数据取自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Med-MNIST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中的</a:t>
            </a:r>
            <a:r>
              <a:rPr lang="en-US" altLang="zh-CN" sz="16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ChestMNIST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，该数据集是由上海交大计算机学院的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3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名研究员根据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10 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个预处理开放医疗图像创建的数据集，和 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MNIST 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数据集一样，</a:t>
            </a:r>
            <a:r>
              <a:rPr lang="en-US" altLang="zh-CN" sz="1600" dirty="0" err="1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MedMNIST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 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数据集在轻量级 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28 × 28 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图像上执行分类任务，所含任务覆盖主要的医疗图像模态和多样化的数据规模</a:t>
            </a:r>
            <a:r>
              <a:rPr lang="en-US" altLang="zh-CN" sz="1600" baseline="30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[2]</a:t>
            </a:r>
            <a:endParaRPr sz="1600" baseline="300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E92E70-D94F-4F5B-8F06-F29B7FEE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34" y="921496"/>
            <a:ext cx="5297792" cy="41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4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4169744" y="246226"/>
            <a:ext cx="43452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数据集展示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265614" y="844060"/>
            <a:ext cx="3195038" cy="364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原始数据集中的图片如右图所示，该数据源根据胸片图像中不同位置的异常来判断出胸片拥有者的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14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种疾病 </a:t>
            </a:r>
            <a:r>
              <a:rPr lang="en-US" altLang="zh-CN" sz="1600" baseline="300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[3]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。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训练集：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78,468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张图片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验证集：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11,219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张图片</a:t>
            </a:r>
            <a:endParaRPr lang="en-US" altLang="zh-CN"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  <a:sym typeface="微软雅黑" panose="020B0503020204020204" pitchFamily="34" charset="-122"/>
              </a:rPr>
              <a:t>测试集：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22,433</a:t>
            </a:r>
            <a:r>
              <a:rPr lang="zh-CN" altLang="en-US" sz="16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ssistant Light"/>
              </a:rPr>
              <a:t>张图片</a:t>
            </a:r>
            <a:endParaRPr sz="16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ssistant Light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4DDD74-8C17-46D1-A595-29F93901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11" y="844061"/>
            <a:ext cx="5373365" cy="41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8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>
            <a:spLocks noGrp="1"/>
          </p:cNvSpPr>
          <p:nvPr>
            <p:ph type="title"/>
          </p:nvPr>
        </p:nvSpPr>
        <p:spPr>
          <a:xfrm>
            <a:off x="4929544" y="3055875"/>
            <a:ext cx="421445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数据清洗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4" name="Google Shape;554;p40"/>
          <p:cNvSpPr txBox="1">
            <a:spLocks noGrp="1"/>
          </p:cNvSpPr>
          <p:nvPr>
            <p:ph type="title" idx="2"/>
          </p:nvPr>
        </p:nvSpPr>
        <p:spPr>
          <a:xfrm>
            <a:off x="-77106" y="440775"/>
            <a:ext cx="3230100" cy="12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905971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Breakthrough by Slidesgo">
  <a:themeElements>
    <a:clrScheme name="Simple Light">
      <a:dk1>
        <a:srgbClr val="434343"/>
      </a:dk1>
      <a:lt1>
        <a:srgbClr val="F2F2F2"/>
      </a:lt1>
      <a:dk2>
        <a:srgbClr val="595959"/>
      </a:dk2>
      <a:lt2>
        <a:srgbClr val="65CDA1"/>
      </a:lt2>
      <a:accent1>
        <a:srgbClr val="F2F2F2"/>
      </a:accent1>
      <a:accent2>
        <a:srgbClr val="65CDA1"/>
      </a:accent2>
      <a:accent3>
        <a:srgbClr val="8891FF"/>
      </a:accent3>
      <a:accent4>
        <a:srgbClr val="CBCFF7"/>
      </a:accent4>
      <a:accent5>
        <a:srgbClr val="65CDA1"/>
      </a:accent5>
      <a:accent6>
        <a:srgbClr val="8891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938</Words>
  <Application>Microsoft Office PowerPoint</Application>
  <PresentationFormat>全屏显示(16:9)</PresentationFormat>
  <Paragraphs>77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Helvetica Neue</vt:lpstr>
      <vt:lpstr>Marvel</vt:lpstr>
      <vt:lpstr>Nunito Light</vt:lpstr>
      <vt:lpstr>PT Serif</vt:lpstr>
      <vt:lpstr>Thasadith</vt:lpstr>
      <vt:lpstr>微软雅黑</vt:lpstr>
      <vt:lpstr>Arial</vt:lpstr>
      <vt:lpstr>Assistant Light</vt:lpstr>
      <vt:lpstr>Roboto Condensed Light</vt:lpstr>
      <vt:lpstr>Pregnancy Breakthrough by Slidesgo</vt:lpstr>
      <vt:lpstr>基于卷积神经网络的胸片疾病检测AI 【AI+品质生活】</vt:lpstr>
      <vt:lpstr>摘要</vt:lpstr>
      <vt:lpstr>目录</vt:lpstr>
      <vt:lpstr>项目背景</vt:lpstr>
      <vt:lpstr>研究意义</vt:lpstr>
      <vt:lpstr>开发环境</vt:lpstr>
      <vt:lpstr>数据源介绍</vt:lpstr>
      <vt:lpstr>数据集展示</vt:lpstr>
      <vt:lpstr>数据清洗</vt:lpstr>
      <vt:lpstr>数据导入</vt:lpstr>
      <vt:lpstr>EDA（探索性数据分析）</vt:lpstr>
      <vt:lpstr>归一化</vt:lpstr>
      <vt:lpstr>Reshape</vt:lpstr>
      <vt:lpstr>模型构建</vt:lpstr>
      <vt:lpstr>模型构建</vt:lpstr>
      <vt:lpstr>模型评估</vt:lpstr>
      <vt:lpstr>成果总结</vt:lpstr>
      <vt:lpstr>研究展望</vt:lpstr>
      <vt:lpstr>参考文献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基于卷积神经网路的</dc:title>
  <cp:lastModifiedBy>向 瑶函</cp:lastModifiedBy>
  <cp:revision>43</cp:revision>
  <dcterms:modified xsi:type="dcterms:W3CDTF">2021-05-07T07:33:35Z</dcterms:modified>
</cp:coreProperties>
</file>