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72" r:id="rId13"/>
    <p:sldId id="274" r:id="rId14"/>
    <p:sldId id="275" r:id="rId15"/>
  </p:sldIdLst>
  <p:sldSz cx="9144000" cy="5143500" type="screen16x9"/>
  <p:notesSz cx="6858000" cy="9144000"/>
  <p:embeddedFontLst>
    <p:embeddedFont>
      <p:font typeface="Cinzel" panose="020B0604020202020204" charset="0"/>
      <p:regular r:id="rId17"/>
      <p:bold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1SAV5/ZqBZ3xaypQxUxvK4tBB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" name="Google Shape;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" name="Google Shape;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" name="Google Shape;4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" name="Google Shape;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9" y="0"/>
            <a:ext cx="91355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8"/>
          <p:cNvSpPr txBox="1"/>
          <p:nvPr/>
        </p:nvSpPr>
        <p:spPr>
          <a:xfrm>
            <a:off x="4855200" y="3779050"/>
            <a:ext cx="4168500" cy="12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FD - Módulo</a:t>
            </a:r>
            <a:endParaRPr sz="1800" b="0" i="0" u="none" strike="noStrike" cap="none">
              <a:solidFill>
                <a:srgbClr val="FFFFFF"/>
              </a:solidFill>
              <a:latin typeface="Cinzel"/>
              <a:ea typeface="Cinzel"/>
              <a:cs typeface="Cinzel"/>
              <a:sym typeface="Cinz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 b="0" i="0" u="none" strike="noStrike" cap="none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nº - Título da aula</a:t>
            </a:r>
            <a:endParaRPr sz="3000" b="0" i="0" u="none" strike="noStrike" cap="none">
              <a:solidFill>
                <a:srgbClr val="FFFFFF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245583" y="4779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245583" y="4779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 - Padrão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265850" y="4828675"/>
            <a:ext cx="54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3" name="Google Shape;23;p20"/>
          <p:cNvSpPr txBox="1"/>
          <p:nvPr/>
        </p:nvSpPr>
        <p:spPr>
          <a:xfrm>
            <a:off x="625725" y="92275"/>
            <a:ext cx="8130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666666"/>
                </a:solidFill>
                <a:latin typeface="Cinzel"/>
                <a:ea typeface="Cinzel"/>
                <a:cs typeface="Cinzel"/>
                <a:sym typeface="Cinzel"/>
              </a:rPr>
              <a:t>FD| Módulo | Aula 00 - Título da Aula</a:t>
            </a:r>
            <a:endParaRPr sz="1000" b="0" i="0" u="none" strike="noStrike" cap="none">
              <a:solidFill>
                <a:srgbClr val="666666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9" y="0"/>
            <a:ext cx="91355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1"/>
          <p:cNvSpPr txBox="1"/>
          <p:nvPr/>
        </p:nvSpPr>
        <p:spPr>
          <a:xfrm>
            <a:off x="4839325" y="3739750"/>
            <a:ext cx="3435900" cy="12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71 3901 1052 |  71 9 9204 0134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@infinity.school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www.infinityschool.com.br</a:t>
            </a:r>
            <a:endParaRPr sz="12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Salvador Shopping Business | Torre Europa Sala 310 Caminho das Árvores, Salvador - BA CEP: </a:t>
            </a:r>
            <a:r>
              <a:rPr lang="pt-BR"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40301-155 </a:t>
            </a:r>
            <a:endParaRPr sz="10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27;p21"/>
          <p:cNvSpPr txBox="1">
            <a:spLocks noGrp="1"/>
          </p:cNvSpPr>
          <p:nvPr>
            <p:ph type="sldNum" idx="12"/>
          </p:nvPr>
        </p:nvSpPr>
        <p:spPr>
          <a:xfrm>
            <a:off x="8245583" y="4779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sldNum" idx="12"/>
          </p:nvPr>
        </p:nvSpPr>
        <p:spPr>
          <a:xfrm>
            <a:off x="8245583" y="4779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7" name="Google Shape;7;p17"/>
          <p:cNvPicPr preferRelativeResize="0"/>
          <p:nvPr/>
        </p:nvPicPr>
        <p:blipFill rotWithShape="1">
          <a:blip r:embed="rId6">
            <a:alphaModFix/>
          </a:blip>
          <a:srcRect l="32005" r="27962" b="30832"/>
          <a:stretch/>
        </p:blipFill>
        <p:spPr>
          <a:xfrm>
            <a:off x="273675" y="88950"/>
            <a:ext cx="386402" cy="376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17"/>
          <p:cNvCxnSpPr/>
          <p:nvPr/>
        </p:nvCxnSpPr>
        <p:spPr>
          <a:xfrm>
            <a:off x="273675" y="4593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17"/>
          <p:cNvSpPr txBox="1"/>
          <p:nvPr/>
        </p:nvSpPr>
        <p:spPr>
          <a:xfrm>
            <a:off x="311700" y="4822683"/>
            <a:ext cx="8520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www.infinityschool.com.br - All Rights Reserved</a:t>
            </a:r>
            <a:endParaRPr sz="9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17"/>
          <p:cNvCxnSpPr/>
          <p:nvPr/>
        </p:nvCxnSpPr>
        <p:spPr>
          <a:xfrm>
            <a:off x="273675" y="48226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-pm.com/machine-learning-proces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x.doi.org/10.1561/200000010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/>
          <p:nvPr/>
        </p:nvSpPr>
        <p:spPr>
          <a:xfrm>
            <a:off x="4861931" y="3650824"/>
            <a:ext cx="4282069" cy="14926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MÓDULO DATA SCIENCE II – FUNDAMENTOS DE MACHINE LEARNING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AULA 01 – INTRODUÇÃO A MACHINE LEARNING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sz="13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Ghabriel</a:t>
            </a:r>
            <a:r>
              <a:rPr lang="pt-BR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Anton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 dirty="0">
                <a:solidFill>
                  <a:schemeClr val="lt1"/>
                </a:solidFill>
              </a:rPr>
              <a:t>Adaptação: Prof. Caio Baima</a:t>
            </a: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 txBox="1"/>
          <p:nvPr/>
        </p:nvSpPr>
        <p:spPr>
          <a:xfrm>
            <a:off x="639337" y="599099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Aprendizado Supervisionado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3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01 – INTRODUÇÃO A 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3"/>
          <p:cNvSpPr txBox="1"/>
          <p:nvPr/>
        </p:nvSpPr>
        <p:spPr>
          <a:xfrm>
            <a:off x="639337" y="1123188"/>
            <a:ext cx="82890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aprendizado supervisionado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remete a um tipo de aprendizado que ocorre a partir de exemplos apresentados por um supervisor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(como um professor, que sabe a resposta associada ao exemplo);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pt-B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aprendizado supervisionado, um algoritmo recebe amostras rotuladas. 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exemplo, as amostras podem ser descrições de maçãs, e os rótulos podem indicar se as maçãs são ou não comestíveis.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/>
        </p:nvSpPr>
        <p:spPr>
          <a:xfrm>
            <a:off x="639407" y="547060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Aprendizado não Supervisionado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4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01 – INTRODUÇÃO A 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4"/>
          <p:cNvSpPr txBox="1"/>
          <p:nvPr/>
        </p:nvSpPr>
        <p:spPr>
          <a:xfrm>
            <a:off x="639337" y="1008725"/>
            <a:ext cx="8289000" cy="364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0"/>
              <a:buFont typeface="Arial"/>
              <a:buChar char="•"/>
            </a:pP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aprendizado não supervisionado remete à </a:t>
            </a:r>
            <a:r>
              <a:rPr lang="pt-BR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modelagem de dados sem rótulos correspondentes</a:t>
            </a: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Com dados suficientes, no entanto, pode ser possível encontrar padrões e estruturas nesses dados;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0"/>
              <a:buFont typeface="Arial"/>
              <a:buChar char="•"/>
            </a:pP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Duas das ferramentas mais poderosas do aprendizado não supervisionado são: </a:t>
            </a:r>
            <a:r>
              <a:rPr lang="pt-BR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agrupamento (clustering) e redução de dimensionalidade.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/>
          <p:nvPr/>
        </p:nvSpPr>
        <p:spPr>
          <a:xfrm>
            <a:off x="639407" y="547060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Aprendizado por Reforço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5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01 – INTRODUÇÃO A 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5"/>
          <p:cNvSpPr txBox="1"/>
          <p:nvPr/>
        </p:nvSpPr>
        <p:spPr>
          <a:xfrm>
            <a:off x="639337" y="1008725"/>
            <a:ext cx="8289000" cy="390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Char char="•"/>
            </a:pPr>
            <a:r>
              <a:rPr lang="pt-BR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aprendizado por reforço, </a:t>
            </a:r>
            <a:r>
              <a:rPr lang="pt-BR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modelo (agente) é treinado a partir da observação de como o ambiente reage às ações tomadas pelo próprio modelo;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Char char="•"/>
            </a:pPr>
            <a:r>
              <a:rPr lang="pt-BR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Através da interação com o ambiente, </a:t>
            </a:r>
            <a:r>
              <a:rPr lang="pt-BR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agente consegue aprender qual combinação de ações rende melhores resultados (recompensas). </a:t>
            </a:r>
            <a:r>
              <a:rPr lang="pt-BR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 tipo de aprendizado de máquina se manifesta naturalmente no domínio da robótica;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Char char="•"/>
            </a:pPr>
            <a:r>
              <a:rPr lang="pt-BR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raciocinar sobre agentes no ambiente, dois conceitos são importantes: estados e ações. </a:t>
            </a:r>
            <a:r>
              <a:rPr lang="pt-BR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status do ambiente congelado em um determinado momento é chamado de estado. Um agente pode executar uma das muitas ações disponíveis para alterar o estado atual;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Char char="•"/>
            </a:pPr>
            <a:r>
              <a:rPr lang="pt-BR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se alcançar novos estados, uma recompensa correspondente, chamada de valor de um estado, é entregue em forma de feedback ao agente.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/>
        </p:nvSpPr>
        <p:spPr>
          <a:xfrm>
            <a:off x="639336" y="1191622"/>
            <a:ext cx="8259336" cy="334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Saltin J. (2022) in Data Science Process Alliance. </a:t>
            </a:r>
            <a:r>
              <a:rPr lang="pt-BR" sz="16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https://www.datascience-pm.com/machine-learning-process/</a:t>
            </a: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Acesso em dez/22.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Shukla N. &amp; Fricklas K. (2018) Machine Learning with TensorFlow. Manning Publications Co, NY.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(2019) Machine Learning with Python. Tutorials Point (I) Pvt. Ltd.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Simeone O. (2018) A Brief Introduction to Machine Learning for Engineers. Foundations and Trends in Signal Processing: Vol. 12: No. 3-4, pp 200-431. </a:t>
            </a:r>
            <a:r>
              <a:rPr lang="pt-BR" sz="16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http://dx.doi.org/10.1561/2000000102</a:t>
            </a: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639336" y="609465"/>
            <a:ext cx="47020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01 – INTRODUÇÃO A 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>
            <a:off x="639337" y="533210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/>
        </p:nvSpPr>
        <p:spPr>
          <a:xfrm>
            <a:off x="639337" y="994875"/>
            <a:ext cx="8289000" cy="383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Devido ao alto poder computacional e à grande capacidade de armazenamento de informações digitais que possuímos atualmente, é possível afirmar que estamos vivendo na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‘Era dos Dados’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o aumento da disponibilidade de dados, no entanto, o real desafio que se impõe é saber aproveitá-los, ou seja,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 sentido a todos esses dados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Empresas e organizações estão tentando lidar com essa questão construindo sistemas inteligentes através do uso de conceitos e metodologias de ciência de dados, mineração de dados e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Aprendizado de Máquina (Machine Learning, ML)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9" name="Google Shape;39;p7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01 – INTRODUÇÃO A 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/>
        </p:nvSpPr>
        <p:spPr>
          <a:xfrm>
            <a:off x="639267" y="572313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quê utilizar Machine Learning?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2"/>
          <p:cNvSpPr txBox="1"/>
          <p:nvPr/>
        </p:nvSpPr>
        <p:spPr>
          <a:xfrm>
            <a:off x="639337" y="1091919"/>
            <a:ext cx="8289000" cy="364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seres humanos são a espécie mais inteligente e avançada da Terra porque podem pensar, avaliar e resolver problemas complexos.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Inteligência Artificial (IA) está em seu estágio inicial e ainda não superou a inteligência humana em muitos aspectos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Desse modo,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 é a vantagem de fazer uso do aprendizado de máquina?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quê não continuamos, nós mesmos, nos dedicando a resolver problemas, já que somos mais avançados que as máquinas?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fato, não podemos prescindir da inteligência humana. No entanto,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máquinas parecem ser mais adequadas na resolução de problemas complexos, em larga escala, de forma rápida, eficiente e confiável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Além disso,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decisão final geralmente cabe a um humano e as máquinas representam apenas um suporte na tomada de decisões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6" name="Google Shape;46;p22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01 – INTRODUÇÃO A 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/>
        </p:nvSpPr>
        <p:spPr>
          <a:xfrm>
            <a:off x="639337" y="557445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é Machine Learning (ML)?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3"/>
          <p:cNvSpPr txBox="1"/>
          <p:nvPr/>
        </p:nvSpPr>
        <p:spPr>
          <a:xfrm>
            <a:off x="639407" y="1169776"/>
            <a:ext cx="82890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•"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</a:t>
            </a:r>
            <a:r>
              <a:rPr lang="pt-BR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 tipo de IA que extrai padrões de dados brutos através do uso de um algoritmo (ou método)</a:t>
            </a: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ML </a:t>
            </a:r>
            <a:r>
              <a:rPr lang="pt-BR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que os sistemas de computador assimilem o funcionamento de sistemas (processos, fenômenos) a partir de experiência prévias (armazenadas em forma de dados) sem serem explicitamente programados para tanto;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partir dos </a:t>
            </a:r>
            <a:r>
              <a:rPr lang="pt-BR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 disponíveis acerca de determinado sistema, um modelo de ML é treinado. Posteriormente, o modelo é utilizado para prever o comportamento do sistema em novos cenários que não foram contemplados durante o seu treinamento.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3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01 – INTRODUÇÃO A 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/>
        </p:nvSpPr>
        <p:spPr>
          <a:xfrm>
            <a:off x="639337" y="540086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utilizar Machine Learning?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4"/>
          <p:cNvSpPr txBox="1"/>
          <p:nvPr/>
        </p:nvSpPr>
        <p:spPr>
          <a:xfrm>
            <a:off x="639337" y="1053790"/>
            <a:ext cx="8289000" cy="386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Char char="•"/>
            </a:pPr>
            <a:r>
              <a:rPr lang="pt-BR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ML </a:t>
            </a:r>
            <a:r>
              <a:rPr lang="pt-BR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ser uma alternativa eficiente na resolução de problemas quando o custo e tempo de desenvolvimento da solução são fatores limitantes, ou quando o problema parece ser muito complexo para ser estudado em toda a sua integridade</a:t>
            </a:r>
            <a:r>
              <a:rPr lang="pt-BR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Char char="•"/>
            </a:pPr>
            <a:r>
              <a:rPr lang="pt-BR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modelos gerados através dessa abordagem, no entanto, apresentam algumas </a:t>
            </a:r>
            <a:r>
              <a:rPr lang="pt-BR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desvantagens: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Courier New"/>
              <a:buChar char="o"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Desempenho inicial geralmente abaixo do ideal;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Courier New"/>
              <a:buChar char="o"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Baixíssima </a:t>
            </a:r>
            <a:r>
              <a:rPr lang="pt-BR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interpretabilidade</a:t>
            </a:r>
            <a:r>
              <a:rPr lang="pt-BR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 solução (caixa-preta);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760"/>
              <a:buFont typeface="Courier New"/>
              <a:buChar char="o"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Aplicação a um conjunto limitado de problemas.</a:t>
            </a:r>
            <a:endParaRPr dirty="0"/>
          </a:p>
        </p:txBody>
      </p:sp>
      <p:sp>
        <p:nvSpPr>
          <p:cNvPr id="60" name="Google Shape;60;p24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01 – INTRODUÇÃO A 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 txBox="1"/>
          <p:nvPr/>
        </p:nvSpPr>
        <p:spPr>
          <a:xfrm>
            <a:off x="639337" y="523791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utilizar Machine Learning?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5"/>
          <p:cNvSpPr txBox="1"/>
          <p:nvPr/>
        </p:nvSpPr>
        <p:spPr>
          <a:xfrm>
            <a:off x="639337" y="985456"/>
            <a:ext cx="8289000" cy="403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•"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Dessa forma, para identificar tarefas nas quais os métodos de ML podem ser úteis, </a:t>
            </a:r>
            <a:r>
              <a:rPr lang="pt-BR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fundamental que as seguintes características do problema a ser resolvido sejam levadas em conta:</a:t>
            </a:r>
            <a:endParaRPr/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AutoNum type="arabicPeriod"/>
            </a:pPr>
            <a:r>
              <a:rPr lang="pt-BR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fenômeno envolve uma função que mapeia entradas bem definidas para saídas bem definidas;</a:t>
            </a:r>
            <a:endParaRPr/>
          </a:p>
          <a:p>
            <a:pPr marL="800100" marR="0" lvl="1" indent="-34290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AutoNum type="arabicPeriod"/>
            </a:pPr>
            <a:r>
              <a:rPr lang="pt-BR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Existem (ou podem ser criados) grandes conjuntos de dados contendo pares entrada-saída que representam bem o fenômeno;</a:t>
            </a:r>
            <a:endParaRPr/>
          </a:p>
          <a:p>
            <a:pPr marL="800100" marR="0" lvl="1" indent="-34290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AutoNum type="arabicPeriod"/>
            </a:pPr>
            <a:r>
              <a:rPr lang="pt-BR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tarefa fornece feedback claro com objetivos e métricas bem definidas;</a:t>
            </a:r>
            <a:endParaRPr/>
          </a:p>
          <a:p>
            <a:pPr marL="800100" marR="0" lvl="1" indent="-342900" algn="just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50"/>
              <a:buFont typeface="Arial"/>
              <a:buAutoNum type="arabicPeriod"/>
            </a:pPr>
            <a:r>
              <a:rPr lang="pt-BR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tarefa não envolve longas cadeias de lógica ou raciocínio que dependem de conhecimentos prévios ou senso comum;</a:t>
            </a:r>
            <a:endParaRPr/>
          </a:p>
        </p:txBody>
      </p:sp>
      <p:sp>
        <p:nvSpPr>
          <p:cNvPr id="67" name="Google Shape;67;p25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01 – INTRODUÇÃO A 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/>
          <p:nvPr/>
        </p:nvSpPr>
        <p:spPr>
          <a:xfrm>
            <a:off x="639337" y="523791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utilizar Machine Learning?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6"/>
          <p:cNvSpPr txBox="1"/>
          <p:nvPr/>
        </p:nvSpPr>
        <p:spPr>
          <a:xfrm>
            <a:off x="639407" y="1128689"/>
            <a:ext cx="8289000" cy="202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AutoNum type="arabicPeriod" startAt="5"/>
            </a:pPr>
            <a:r>
              <a:rPr lang="pt-BR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tarefa não requer explicações detalhadas sobre como a decisão foi tomada;</a:t>
            </a:r>
            <a:endParaRPr dirty="0"/>
          </a:p>
          <a:p>
            <a:pPr marL="800100" marR="0" lvl="1" indent="-34290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AutoNum type="arabicPeriod" startAt="5"/>
            </a:pPr>
            <a:r>
              <a:rPr lang="pt-BR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tarefa tem tolerância para erros e não há necessidade de provar que as soluções encontradas são corretas ou ótimas;</a:t>
            </a:r>
            <a:endParaRPr dirty="0"/>
          </a:p>
          <a:p>
            <a:pPr marL="800100" marR="0" lvl="1" indent="-34290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AutoNum type="arabicPeriod" startAt="5"/>
            </a:pPr>
            <a:r>
              <a:rPr lang="pt-BR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características do fenômeno que está sendo aprendido não devem mudar rapidamente ao longo do tempo;</a:t>
            </a:r>
            <a:endParaRPr dirty="0"/>
          </a:p>
        </p:txBody>
      </p:sp>
      <p:sp>
        <p:nvSpPr>
          <p:cNvPr id="74" name="Google Shape;74;p26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01 – INTRODUÇÃO A 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/>
        </p:nvSpPr>
        <p:spPr>
          <a:xfrm>
            <a:off x="639337" y="523791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Aplicações de 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7"/>
          <p:cNvSpPr txBox="1"/>
          <p:nvPr/>
        </p:nvSpPr>
        <p:spPr>
          <a:xfrm>
            <a:off x="639338" y="985457"/>
            <a:ext cx="8097158" cy="3811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Courier New"/>
              <a:buChar char="o"/>
            </a:pPr>
            <a:r>
              <a:rPr lang="pt-BR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Análise de emoções;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Courier New"/>
              <a:buChar char="o"/>
            </a:pPr>
            <a:r>
              <a:rPr lang="pt-BR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Análise de sentimento;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Courier New"/>
              <a:buChar char="o"/>
            </a:pPr>
            <a:r>
              <a:rPr lang="pt-BR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Detecção e prevenção de erros;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Courier New"/>
              <a:buChar char="o"/>
            </a:pPr>
            <a:r>
              <a:rPr lang="pt-BR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Previsão e previsão do tempo;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Courier New"/>
              <a:buChar char="o"/>
            </a:pPr>
            <a:r>
              <a:rPr lang="pt-BR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Análise e previsão do mercado de ações;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Courier New"/>
              <a:buChar char="o"/>
            </a:pPr>
            <a:r>
              <a:rPr lang="pt-BR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Síntese de fala;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Courier New"/>
              <a:buChar char="o"/>
            </a:pPr>
            <a:r>
              <a:rPr lang="pt-BR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Reconhecimento de voz;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Courier New"/>
              <a:buChar char="o"/>
            </a:pPr>
            <a:r>
              <a:rPr lang="pt-BR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Segmentação de clientes;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Courier New"/>
              <a:buChar char="o"/>
            </a:pPr>
            <a:r>
              <a:rPr lang="pt-BR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Reconhecimento de objetos;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Courier New"/>
              <a:buChar char="o"/>
            </a:pPr>
            <a:r>
              <a:rPr lang="pt-BR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Detecção de fraude;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Courier New"/>
              <a:buChar char="o"/>
            </a:pPr>
            <a:r>
              <a:rPr lang="pt-BR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Prevenção de fraudes;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30"/>
              <a:buFont typeface="Courier New"/>
              <a:buChar char="o"/>
            </a:pPr>
            <a:r>
              <a:rPr lang="pt-BR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Recomendação de produtos ao cliente em compras online.</a:t>
            </a:r>
            <a:endParaRPr dirty="0"/>
          </a:p>
        </p:txBody>
      </p:sp>
      <p:sp>
        <p:nvSpPr>
          <p:cNvPr id="81" name="Google Shape;81;p27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01 – INTRODUÇÃO A 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/>
        </p:nvSpPr>
        <p:spPr>
          <a:xfrm>
            <a:off x="639337" y="557445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aprendizado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2"/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01 – INTRODUÇÃO A 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2"/>
          <p:cNvSpPr txBox="1"/>
          <p:nvPr/>
        </p:nvSpPr>
        <p:spPr>
          <a:xfrm>
            <a:off x="639406" y="1195997"/>
            <a:ext cx="3322993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•"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aprendizado de máquina costuma ser dividido em três perspectivas: </a:t>
            </a:r>
            <a:r>
              <a:rPr lang="pt-BR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Aprendizado Supervisionado, Aprendizado não Supervisionado e Aprendizado por Reforço</a:t>
            </a: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Vamos examinar cada um deles a seguir.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7547" y="1274954"/>
            <a:ext cx="4720860" cy="3255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DRÃO SLID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1231</Words>
  <Application>Microsoft Office PowerPoint</Application>
  <PresentationFormat>Apresentação na tela (16:9)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Cinzel</vt:lpstr>
      <vt:lpstr>Montserrat</vt:lpstr>
      <vt:lpstr>Courier New</vt:lpstr>
      <vt:lpstr>PADRÃO SLIDES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Caio Baima</cp:lastModifiedBy>
  <cp:revision>1</cp:revision>
  <dcterms:modified xsi:type="dcterms:W3CDTF">2023-03-01T17:41:10Z</dcterms:modified>
</cp:coreProperties>
</file>