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Cinzel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5BwLabNRKMr/rEBN5779QkmW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F2960F-9E21-4EBE-B08B-C0B698FDA369}">
  <a:tblStyle styleId="{04F2960F-9E21-4EBE-B08B-C0B698FDA3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inzel-regular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inzel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/>
        </p:nvSpPr>
        <p:spPr>
          <a:xfrm>
            <a:off x="4855200" y="3779050"/>
            <a:ext cx="4168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FD - Módulo</a:t>
            </a:r>
            <a:endParaRPr b="0" i="0" sz="1800" u="none" cap="none" strike="noStrik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nº - Título da aula</a:t>
            </a:r>
            <a:endParaRPr b="0" i="0" sz="3000" u="none" cap="none" strike="noStrik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 - Padrão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265850" y="4828675"/>
            <a:ext cx="54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20"/>
          <p:cNvSpPr txBox="1"/>
          <p:nvPr/>
        </p:nvSpPr>
        <p:spPr>
          <a:xfrm>
            <a:off x="625725" y="92275"/>
            <a:ext cx="813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FD| Módulo | Aula 00 - Título da Aula</a:t>
            </a:r>
            <a:endParaRPr b="0" i="0" sz="1000" u="none" cap="none" strike="noStrike">
              <a:solidFill>
                <a:srgbClr val="666666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/>
        </p:nvSpPr>
        <p:spPr>
          <a:xfrm>
            <a:off x="4839325" y="3739750"/>
            <a:ext cx="34359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71 3901 1052 |  71 9 9204 0134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@infinity.school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www.infinityschool.com.br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Salvador Shopping Business | Torre Europa Sala 310 Caminho das Árvores, Salvador - BA CEP: 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40301-155 </a:t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/>
          </a:blip>
          <a:srcRect b="30832" l="32005" r="27962" t="0"/>
          <a:stretch/>
        </p:blipFill>
        <p:spPr>
          <a:xfrm>
            <a:off x="273675" y="88950"/>
            <a:ext cx="386402" cy="376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7"/>
          <p:cNvCxnSpPr/>
          <p:nvPr/>
        </p:nvCxnSpPr>
        <p:spPr>
          <a:xfrm>
            <a:off x="273675" y="4593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7"/>
          <p:cNvSpPr txBox="1"/>
          <p:nvPr/>
        </p:nvSpPr>
        <p:spPr>
          <a:xfrm>
            <a:off x="311700" y="4822683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www.infinityschool.com.br - All Rights Reserved</a:t>
            </a:r>
            <a:endParaRPr b="0" i="0" sz="9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7"/>
          <p:cNvCxnSpPr/>
          <p:nvPr/>
        </p:nvCxnSpPr>
        <p:spPr>
          <a:xfrm>
            <a:off x="273675" y="48226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atianaesc.medium.com/machine-learning-conceitos-e-modelos-parte-ii-aprendizado-n%C3%A3o-supervisionado-fb6d83e4a520" TargetMode="External"/><Relationship Id="rId4" Type="http://schemas.openxmlformats.org/officeDocument/2006/relationships/hyperlink" Target="https://towardsdatascience.com/unsupervised-learning-and-data-clustering-eeecb78b422a" TargetMode="External"/><Relationship Id="rId5" Type="http://schemas.openxmlformats.org/officeDocument/2006/relationships/hyperlink" Target="https://www.ibm.com/topics/unsupervised-learning" TargetMode="External"/><Relationship Id="rId6" Type="http://schemas.openxmlformats.org/officeDocument/2006/relationships/hyperlink" Target="https://ateliware.com/blog/aprendizado-de-maquina-tipos" TargetMode="External"/><Relationship Id="rId7" Type="http://schemas.openxmlformats.org/officeDocument/2006/relationships/hyperlink" Target="https://www.javatpoint.com/unsupervised-machine-learn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4787589" y="3776538"/>
            <a:ext cx="4282069" cy="12926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DATA SCIENCE II – FUNDAMENTOS DE MACHINE LEARNING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03 – APRENDIZADO NÃO SUPERVISIONADO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Ghabriel Anton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Aplicações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0"/>
          <p:cNvSpPr txBox="1"/>
          <p:nvPr/>
        </p:nvSpPr>
        <p:spPr>
          <a:xfrm>
            <a:off x="639337" y="1175227"/>
            <a:ext cx="8289000" cy="343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técnicas de Aprendizado de Máquina tornaram-se um método comum para melhorar a experiência do usuário de um produto e para testar sistemas para garantia de qualidade. O aprendizado não supervisionado fornece um caminho exploratório para visualizar os dados, permitindo que as empresas identifiquem padrões em grandes volumes de dados mais rapidamente quando comparados à observação manual.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das aplicações mais comuns do mundo real de Aprendizado não Supervisionado são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Seções de notícias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Google News usa aprendizado não supervisionado para categorizar artigos sobre uma mesma história de vários veículos de notícias online;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Visão computacional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algoritmos de aprendizado não supervisionados são usados ​​para tarefas de percepção visual, como reconhecimento de objetos;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Aplicações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1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1"/>
          <p:cNvSpPr txBox="1"/>
          <p:nvPr/>
        </p:nvSpPr>
        <p:spPr>
          <a:xfrm>
            <a:off x="639337" y="1175227"/>
            <a:ext cx="8289000" cy="370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 médicas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aprendizado de máquina não supervisionado fornece recursos essenciais para dispositivos de imagens médicas, como detecção, classificação e segmentação de imagens, usados ​​em radiologia e patologia para diagnosticar pacientes com rapidez e precisão;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Detecção de anomalias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os modelos de aprendizado não supervisionados podem vasculhar grandes quantidades de dados e descobrir pontos de dados atípicos em um conjunto de dados. Essas anomalias podem aumentar a conscientização sobre equipamentos defeituosos, erro humano ou violações de segurança;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do cliente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definir as personas do cliente facilita a compreensão das características comuns e dos hábitos de compra dos clientes comerciais. O aprendizado não supervisionado permite que as empresas criem melhores perfis de persona do comprador, permitindo que as organizações alinhem suas mensagens de produtos de maneira mais adequada;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Aplicações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2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 txBox="1"/>
          <p:nvPr/>
        </p:nvSpPr>
        <p:spPr>
          <a:xfrm>
            <a:off x="639337" y="1175227"/>
            <a:ext cx="8289000" cy="169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Mecanismos de recomendação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usando dados anteriores de comportamento de compra, o aprendizado não supervisionado pode ajudar a descobrir tendências de dados que podem ser usadas para desenvolver estratégias de vendas cruzadas mais eficazes. Isso é usado para fazer recomendações adicionais relevantes aos clientes durante o processo de checkout para varejistas online.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Supervisionado x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3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33"/>
          <p:cNvGraphicFramePr/>
          <p:nvPr/>
        </p:nvGraphicFramePr>
        <p:xfrm>
          <a:off x="702092" y="1544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{04F2960F-9E21-4EBE-B08B-C0B698FDA369}</a:tableStyleId>
              </a:tblPr>
              <a:tblGrid>
                <a:gridCol w="2887700"/>
                <a:gridCol w="2664375"/>
                <a:gridCol w="26116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Parâmetro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Aprendizado de máquina supervisionado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pt-BR" sz="1500" u="none" cap="none" strike="noStrike"/>
                        <a:t>Aprendizado de máquina não supervisionado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 u="none" cap="none" strike="noStrike"/>
                    </a:p>
                  </a:txBody>
                  <a:tcPr marT="45725" marB="45725" marR="91450" marL="91450"/>
                </a:tc>
              </a:tr>
              <a:tr h="332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Dados de entrada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Rotulados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u="none" cap="none" strike="noStrike"/>
                        <a:t>Não rotulados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0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Complexidade computacional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Simples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u="none" cap="none" strike="noStrike"/>
                        <a:t>Complexo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Precisão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Alta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Baixa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Nº de classes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Conhecido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u="none" cap="none" strike="noStrike"/>
                        <a:t>Desconhecido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/>
                        <a:t>Análise de dados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Off-line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Em tempo real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Definição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4"/>
          <p:cNvSpPr txBox="1"/>
          <p:nvPr/>
        </p:nvSpPr>
        <p:spPr>
          <a:xfrm>
            <a:off x="639267" y="1155918"/>
            <a:ext cx="8289000" cy="360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0"/>
              <a:buFont typeface="Arial"/>
              <a:buChar char="•"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</a:t>
            </a:r>
            <a:r>
              <a:rPr b="1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dos métodos de Aprendizado não Supervisionados mais úteis</a:t>
            </a: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0"/>
              <a:buFont typeface="Arial"/>
              <a:buChar char="•"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</a:t>
            </a:r>
            <a:r>
              <a:rPr b="1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usados ​​para encontrar similaridades, bem como padrões de relacionamento entre amostras de dados e em seguida, agrupar essas amostras em grupos semelhantes</a:t>
            </a: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0"/>
              <a:buFont typeface="Arial"/>
              <a:buChar char="•"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tipo de algoritmo </a:t>
            </a:r>
            <a:r>
              <a:rPr b="1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algumas suposições sobre os dados para constituir semelhanças entre eles. </a:t>
            </a: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suposição construirá clusters diferentes, mas igualmente válidos.</a:t>
            </a:r>
            <a:endParaRPr/>
          </a:p>
        </p:txBody>
      </p:sp>
      <p:sp>
        <p:nvSpPr>
          <p:cNvPr id="119" name="Google Shape;119;p34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O processo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598" y="1492438"/>
            <a:ext cx="8060804" cy="215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Algoritmos partitivos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6"/>
          <p:cNvSpPr txBox="1"/>
          <p:nvPr/>
        </p:nvSpPr>
        <p:spPr>
          <a:xfrm>
            <a:off x="639267" y="1185756"/>
            <a:ext cx="8289000" cy="362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algoritmos de clusterização </a:t>
            </a: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divididos em duas categorias principais: partitivos ou hierárquicos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Char char="•"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algoritmos partitivos dividem o conjunto de dados em k clusters e produzem agrupamentos simples, tentando fazer os clusters tão compactos e separados quanto possível.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Eles funcionam bem quando os clusters são compactos, densos e bastante separados uns dos outros;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Char char="•"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Entretanto, </a:t>
            </a: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existem grandes diferenças nos tamanhos e geometrias dos diferentes clusters, podem dividir desnecessariamente grandes clusters para minimizar a distância total calculada.</a:t>
            </a:r>
            <a:endParaRPr/>
          </a:p>
        </p:txBody>
      </p:sp>
      <p:sp>
        <p:nvSpPr>
          <p:cNvPr id="133" name="Google Shape;133;p36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Algoritmos partitivos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7"/>
          <p:cNvSpPr txBox="1"/>
          <p:nvPr/>
        </p:nvSpPr>
        <p:spPr>
          <a:xfrm>
            <a:off x="639267" y="1026172"/>
            <a:ext cx="8289000" cy="3852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funcionamento dos algoritmos partitivos pode ser resumido como: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Inicialmente, k objetos são escolhidos aleatoriamente como os centros dos k clusters;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objetos são divididos entre os k clusters de acordo com a medida de similaridade adotada, de modo que cada objeto fique no cluster que forneça o menor valor de distância entre o objeto e o centro do cluster;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estratégia iterativa determina se os objetos devem mudar de cluster, fazendo com que cada cluster contenha somente os elementos mais similares entre si;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a divisão inicial, há duas possibilidades na escolha do “elemento” que vai representar o centro do cluster, e que será a referência para o cálculo da medida de similaridade: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Média dos objetos que pertencem ao cluster (centróide ou centro de gravidade do cluster).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objeto que se encontra mais próximo ao centro de gravidade daquele cluster (medoide).</a:t>
            </a:r>
            <a:endParaRPr/>
          </a:p>
        </p:txBody>
      </p:sp>
      <p:sp>
        <p:nvSpPr>
          <p:cNvPr id="140" name="Google Shape;140;p37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Algoritmos hierárquicos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8"/>
          <p:cNvSpPr txBox="1"/>
          <p:nvPr/>
        </p:nvSpPr>
        <p:spPr>
          <a:xfrm>
            <a:off x="639267" y="1210162"/>
            <a:ext cx="4281445" cy="364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algoritmos hierárquicos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criam uma decomposição hierárquica do conjunto de dados, representada por um dendrograma, uma árvore que iterativamente divide o conjunto de dados em subconjuntos menores até que cada subconjunto consista em somente um objeto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nó da árvore representa um cluster do conjunto de dados e a união dos clusters em um determinado nível da árvore corresponde ao cluster no nível exatamente acima.</a:t>
            </a:r>
            <a:endParaRPr/>
          </a:p>
        </p:txBody>
      </p:sp>
      <p:sp>
        <p:nvSpPr>
          <p:cNvPr id="147" name="Google Shape;147;p38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181" y="1611825"/>
            <a:ext cx="3576647" cy="286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Algoritmos hierárquicos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/>
          <p:nvPr/>
        </p:nvSpPr>
        <p:spPr>
          <a:xfrm>
            <a:off x="639267" y="1026172"/>
            <a:ext cx="8289000" cy="383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algoritmos hierárquicos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seguir a abordagem aglomerativa (bottom-up)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começa considerando cada um dos elementos do conjunto de entrada um cluster (uma folha da árvore) e vai agrupando-os segundo um critério de distância até que se chegue à raiz da árvore;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divisiva (top-down)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 qual se parte da raiz para as folhas, considerando inicialmente todos os elementos do conjunto de entrada pertencentes a um único cluster (raiz) e realizando sucessivas divisões em clusters até que se obtenha n clusters ou alguma condição de parada seja satisfeita.</a:t>
            </a:r>
            <a:endParaRPr/>
          </a:p>
        </p:txBody>
      </p:sp>
      <p:sp>
        <p:nvSpPr>
          <p:cNvPr id="155" name="Google Shape;155;p39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Definição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 txBox="1"/>
          <p:nvPr/>
        </p:nvSpPr>
        <p:spPr>
          <a:xfrm>
            <a:off x="639337" y="1008725"/>
            <a:ext cx="8289000" cy="4131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não Supervisionado remete à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 de dados sem rótulos correspondentes;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Refere-se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portanto,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tarefa de desvendar as propriedades do mecanismo que gerou o conjunto de dados em questão;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específicos incluem: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agrupamento (clustering)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é o problema de agrupar exemplos semelhantes;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dimensionalidade, extração de recursos e aprendizado de representação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todos relacionados ao problema de representar os dados em um espaço menor ou mais conveniente; e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 generativa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é o problema de aprender um mecanismo de geração para produzir exemplos artificiais semelhantes aos dados disponíveis.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Como medir a performance do algoritmo?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639267" y="1131512"/>
            <a:ext cx="8289000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tipo de problema,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grupos são formados de acordo com alguma medida de similaridade,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forma que elementos pertencentes a um dado grupo devem ser mais similares entre si, ou seja, compartilham um conjunto maior de propriedades comuns, do que em relação aos pertencentes a outros grupos;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Sendo assim,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necessário definir o que significa que duas observações são similares ou diferentes dentro do domínio do nosso problema.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 informação geralmente é obtida por meio da consulta a especialistas do negócio, que auxiliam na interpretação dos resultados, mas também existem métricas que medem o resultado do agrupamento, tais como o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Coeficiente de Silhouette, o Índice de Davis-Bouldin e o Índice de Dunn.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Análise/Coeficiente de Silhouette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39267" y="1185756"/>
            <a:ext cx="8289000" cy="34494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6" r="-7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41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Análise/Coeficiente de Silhouette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639267" y="1185756"/>
            <a:ext cx="8289000" cy="372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intervalo de pontuação do Coeficiente de Silhouette é [-1, 1]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sua análise é a seguinte: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valor perto de +1 indica que a amostra está longe seu cluster vizinho;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próximo de 0, indica que a amostra está no limite ou muito próximo do limite de decisão separando dois clusters vizinhos;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8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valor próximo a -1 indica que as amostras foram atribuídas aos clusters errados.</a:t>
            </a:r>
            <a:endParaRPr/>
          </a:p>
        </p:txBody>
      </p:sp>
      <p:sp>
        <p:nvSpPr>
          <p:cNvPr id="176" name="Google Shape;176;p42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Índice de Davis-Bouldin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3"/>
          <p:cNvSpPr txBox="1"/>
          <p:nvPr/>
        </p:nvSpPr>
        <p:spPr>
          <a:xfrm>
            <a:off x="639267" y="1185756"/>
            <a:ext cx="8289000" cy="362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Char char="•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Índice DB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outra boa métrica para realizar a análise de algoritmos de agrupamento. Através dele, é possível entender os seguintes pontos sobre o modelo de clustering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ourier New"/>
              <a:buChar char="o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os clusters estão bem espaçados uns dos outros ou não;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Courier New"/>
              <a:buChar char="o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Quão densos são os clusters;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Char char="•"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Índice DB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calculado através da seguinte fórmula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0193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𝑛 = número de grupos;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𝜎</a:t>
            </a:r>
            <a:r>
              <a:rPr b="0" baseline="-2500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𝑖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distância média de todos os pontos no cluster 𝑖 ao centroide do cluster 𝑐</a:t>
            </a:r>
            <a:r>
              <a:rPr b="0" baseline="-2500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𝑖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Char char="•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Quanto menor o Índice DB, melhor é o modelo de agrupamento.</a:t>
            </a:r>
            <a:endParaRPr/>
          </a:p>
        </p:txBody>
      </p:sp>
      <p:sp>
        <p:nvSpPr>
          <p:cNvPr id="183" name="Google Shape;183;p43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04" y="2876874"/>
            <a:ext cx="27527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– Índice de Dunn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4"/>
          <p:cNvSpPr txBox="1"/>
          <p:nvPr/>
        </p:nvSpPr>
        <p:spPr>
          <a:xfrm>
            <a:off x="639267" y="1185756"/>
            <a:ext cx="8289000" cy="360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 da mesma forma que o Índice DB, mas há os seguintes pontos em que ambos diferem: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índice de Dunn considera apenas o pior caso, ou seja, os clusters que estão próximos;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índice Dunn aumenta à medida que o desempenho aumenta;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Índice de Dunn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calculado através da seguinte fórmula:</a:t>
            </a:r>
            <a:endParaRPr/>
          </a:p>
          <a:p>
            <a:pPr indent="-194944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944" lvl="1" marL="74295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𝑖,𝑗, 𝑘 = índice dos clusters;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𝑝 = distância entre clusters;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= distância intra-cluster.</a:t>
            </a:r>
            <a:endParaRPr/>
          </a:p>
        </p:txBody>
      </p:sp>
      <p:sp>
        <p:nvSpPr>
          <p:cNvPr id="191" name="Google Shape;191;p44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2760354"/>
            <a:ext cx="2343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/>
          <p:nvPr/>
        </p:nvSpPr>
        <p:spPr>
          <a:xfrm>
            <a:off x="639267" y="564548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Dimensionalidade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639267" y="1026172"/>
            <a:ext cx="8289000" cy="383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Embora mais dados geralmente produzam resultados mais precisos, eles também podem afetar o desempenho dos algoritmos de aprendizado de máquina e também podem dificultar a visualização de conjuntos de dados;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redução de dimensionalidade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técnica usada quando o número de recursos, ou dimensões, em um determinado conjunto de dados é muito alto. Ele reduz o número de entradas de dados a um tamanho gerenciável, ao mesmo tempo em que preserva a integridade do conjunto de dados o máximo possível.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comumente usado no estágio de pré-processamento de dados.</a:t>
            </a:r>
            <a:endParaRPr/>
          </a:p>
        </p:txBody>
      </p:sp>
      <p:sp>
        <p:nvSpPr>
          <p:cNvPr id="199" name="Google Shape;199;p4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/>
          <p:nvPr/>
        </p:nvSpPr>
        <p:spPr>
          <a:xfrm>
            <a:off x="639267" y="1395504"/>
            <a:ext cx="8289000" cy="3393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análise de componentes principais (PCA)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tipo de algoritmo de redução de dimensionalidade usado para reduzir redundâncias e comprimir conjuntos de dados por meio da extração de recursos;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método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uma transformação linear para criar uma nova representação de dados, gerando um conjunto de "componentes principais“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primeiro componente principal é a direção que maximiza a variância do conjunto de dados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Embora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segundo componente principal 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encontre a variância máxima nos dados, ele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completamente não correlacionado com o primeiro 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 principal,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resultando em uma direção que é perpendicular ou ortogonal ao primeiro componente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processo </a:t>
            </a: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repete com base no número de dimensões, onde um próximo componente principal é a direção ortogonal aos componentes anteriores com a maior variância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5" name="Google Shape;205;p46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639267" y="564548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Dimensionalidade - Análise de Componentes Principais (PCA)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639267" y="564548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Dimensionalidade - Análise de Componentes Principais (PCA)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796" y="1395504"/>
            <a:ext cx="5996011" cy="337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/>
        </p:nvSpPr>
        <p:spPr>
          <a:xfrm>
            <a:off x="639267" y="564548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Dimensionalidade - Análise de Componentes Principais (PCA)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8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4617"/>
            <a:ext cx="9144000" cy="325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/>
        </p:nvSpPr>
        <p:spPr>
          <a:xfrm>
            <a:off x="639336" y="1152876"/>
            <a:ext cx="8259336" cy="369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Escovedo T. (2020). Machine Learning: Conceitos e Modelos — Parte II: Aprendizado Não-Supervisionado.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https://tatianaesc.medium.com/machine-learning-conceitos-e-modelos-parte-ii-aprendizado-n%C3%A3o-supervisionado-fb6d83e4a520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Acessado em jan/2023.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Mishra S. (2017). Unsupervised Learning and Data Clustering.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https://towardsdatascience.com/unsupervised-learning-and-data-clustering-eeecb78b422a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Acessado em jan/2023.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Unsupervised Learning? | IBM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Acessado em jan/2023.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Passos B. T. (2021).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Conhecendo os tipos de aprendizado de máquina: supervisionado e não supervisionado | ateliware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Acessado em jan/2023.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https://www.javatpoint.com/unsupervised-machine-learning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Acessado em jan/2023.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(2019) Machine Learning with Python. Tutorials Point (I) Pvt. Ltd.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Cavalcanti T. (2022). Aprendizado Não  Supervisionado. Revisão Petrobras – Aula 02.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639336" y="609465"/>
            <a:ext cx="470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/>
        </p:nvSpPr>
        <p:spPr>
          <a:xfrm>
            <a:off x="639267" y="524789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tipos básicos de aplicação: Clustering &amp; Redução de dimensionalidade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/>
        </p:nvSpPr>
        <p:spPr>
          <a:xfrm>
            <a:off x="639267" y="1499976"/>
            <a:ext cx="8289000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Char char="•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é o processo de dividir os dados em grupos que apresentem uma característica em comum; 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como a classificação de dados sem conhecer os rótulos correspondentes. Ao organizar livros em prateleiras, por exemplo, duas das várias possíveis formas de separá-los é por gênero ou pela letra inicial do sobrenome do autor. É possível organizá-los ainda da seguinte forma: ter uma seção de livros de determinado autor, outra para livros didáticos e uma terceira para “qualquer outra coisa”, e assim por diante. Não é necessário, portanto, que estejam todos separados pelo mesmo recurso; apenas que haja algo único sobre eles que seja possível dividi-los em grupos facilmente identificáveis e aproximadamente iguais;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Char char="•"/>
            </a:pP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redução de dimensionalidade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 sua vez,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 da manipulação dos dados para visualizá-los sob uma perspectiva muito mais simples. 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ao nos livrarmos de recursos redundantes, podemos explicar os mesmos dados em um espaço de dimensão inferior. Essa simplificação ajuda na visualização e no pré-processamento dos dados, tendo em vista a eficiência do processo.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(Clustering) –  Definição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/>
        </p:nvSpPr>
        <p:spPr>
          <a:xfrm>
            <a:off x="639477" y="1378016"/>
            <a:ext cx="8289000" cy="34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não Supervisionado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costuma ser definido com base no seu tipo mais comum de utilização: agrupamento (clustering);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tipo de utilização,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o treinamento, são identificadas semelhanças nos dados e, durante a fase de inferência, o modelo reage conforme a presença ou ausência de tais semelhanças em cada novo dado apresentado a ele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 exemplo de identificação de veículos em imagens, o algoritmo de aprendizado não supervisionado é alimentado com várias fotos dos veículos, porém sem a resposta (rótulo); nesse cenário, o algoritmo vai encontrar padrões para agrupar (clusterizar) os veículos semelhantes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/>
        </p:nvSpPr>
        <p:spPr>
          <a:xfrm>
            <a:off x="639337" y="1378016"/>
            <a:ext cx="82890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algoritmo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recebe durante o treinamento os resultados esperados, devendo descobrir por si só, por meio da exploração dos dados, os possíveis relacionamentos entre eles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caso,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processo de aprendizado busca identificar regularidades entre os dados a fim de agrupá-los ou organizá-los em função das similaridades que apresentam entre si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não há dados rotulados,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há necessidade de realizar particionamento em conjuntos de treino e teste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6" name="Google Shape;56;p25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(Clustering) –  Definição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(Clustering) – O processo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33" y="1436400"/>
            <a:ext cx="8640734" cy="31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(Clustering) – O processo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pervised Machine learning" id="70" name="Google Shape;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06" y="1249774"/>
            <a:ext cx="7080788" cy="354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Por quê/quando utilizar?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 txBox="1"/>
          <p:nvPr/>
        </p:nvSpPr>
        <p:spPr>
          <a:xfrm>
            <a:off x="639337" y="1544518"/>
            <a:ext cx="828900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Rotular grandes conjuntos de dados é muito custoso.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 forma, na maioria das vezes, os conjuntos de dados são não rotulados, o que inviabiliza a aplicação direta do Aprendizado Supervisionado;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além disso,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haver casos em que não se sabe em quantas/quais classes os dados estão divididos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que é um impedimento para a sua rotulagem;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não Supervisionado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portanto,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utilizado para se obter informações preliminares acerca de um conjunto de dados antes de aplicar a ele um algoritmo de Aprendizado Supervisionado.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/>
        </p:nvSpPr>
        <p:spPr>
          <a:xfrm>
            <a:off x="639407" y="547060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 – Desafios na utilização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9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03 – APRENDIZADO NÃO SUPERVISIONADO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639337" y="1378016"/>
            <a:ext cx="8289000" cy="306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complexo em comparação ao Aprendizado Supervisionado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do clustering, como saber se os resultados obtidos são significativos, já que não há rótulos de resposta disponíveis?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Deixar o especialista analisar os resultados (avaliação externa);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uma função objetivo em agrupamento (avaliação interna).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DRÃO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