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 Light" charset="1" panose="000004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718920" y="-49609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28336" y="4548188"/>
            <a:ext cx="11431328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26"/>
              </a:lnSpc>
            </a:pPr>
            <a:r>
              <a:rPr lang="en-US" sz="7855">
                <a:solidFill>
                  <a:srgbClr val="9976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Small Office </a:t>
            </a:r>
            <a:r>
              <a:rPr lang="en-US" sz="7855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63134" y="9089786"/>
            <a:ext cx="13161731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27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by Mikhalskiy Ivan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100730" y="-48466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09614" y="3779332"/>
            <a:ext cx="4597692" cy="4271694"/>
          </a:xfrm>
          <a:custGeom>
            <a:avLst/>
            <a:gdLst/>
            <a:ahLst/>
            <a:cxnLst/>
            <a:rect r="r" b="b" t="t" l="l"/>
            <a:pathLst>
              <a:path h="4271694" w="4597692">
                <a:moveTo>
                  <a:pt x="0" y="0"/>
                </a:moveTo>
                <a:lnTo>
                  <a:pt x="4597692" y="0"/>
                </a:lnTo>
                <a:lnTo>
                  <a:pt x="4597692" y="4271694"/>
                </a:lnTo>
                <a:lnTo>
                  <a:pt x="0" y="42716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48948" y="1028700"/>
            <a:ext cx="6158359" cy="2750632"/>
          </a:xfrm>
          <a:custGeom>
            <a:avLst/>
            <a:gdLst/>
            <a:ahLst/>
            <a:cxnLst/>
            <a:rect r="r" b="b" t="t" l="l"/>
            <a:pathLst>
              <a:path h="2750632" w="6158359">
                <a:moveTo>
                  <a:pt x="0" y="0"/>
                </a:moveTo>
                <a:lnTo>
                  <a:pt x="6158358" y="0"/>
                </a:lnTo>
                <a:lnTo>
                  <a:pt x="6158358" y="2750632"/>
                </a:lnTo>
                <a:lnTo>
                  <a:pt x="0" y="27506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96732" y="4572461"/>
            <a:ext cx="4747268" cy="4789959"/>
          </a:xfrm>
          <a:custGeom>
            <a:avLst/>
            <a:gdLst/>
            <a:ahLst/>
            <a:cxnLst/>
            <a:rect r="r" b="b" t="t" l="l"/>
            <a:pathLst>
              <a:path h="4789959" w="4747268">
                <a:moveTo>
                  <a:pt x="0" y="0"/>
                </a:moveTo>
                <a:lnTo>
                  <a:pt x="4747268" y="0"/>
                </a:lnTo>
                <a:lnTo>
                  <a:pt x="4747268" y="4789959"/>
                </a:lnTo>
                <a:lnTo>
                  <a:pt x="0" y="47899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00730" y="1369499"/>
            <a:ext cx="4488023" cy="119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6"/>
              </a:lnSpc>
            </a:pPr>
            <a:r>
              <a:rPr lang="en-US" sz="4830">
                <a:solidFill>
                  <a:srgbClr val="8C52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Fifth step</a:t>
            </a:r>
          </a:p>
          <a:p>
            <a:pPr algn="l" marL="0" indent="0" lvl="0">
              <a:lnSpc>
                <a:spcPts val="3709"/>
              </a:lnSpc>
              <a:spcBef>
                <a:spcPct val="0"/>
              </a:spcBef>
            </a:pPr>
            <a:r>
              <a:rPr lang="en-US" sz="3091">
                <a:solidFill>
                  <a:srgbClr val="9976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Check the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00730" y="2877011"/>
            <a:ext cx="5575446" cy="169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Check the ping command</a:t>
            </a:r>
          </a:p>
          <a:p>
            <a:pPr algn="just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Check ICMP packets and Layer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100730" y="-48466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00730" y="3305411"/>
            <a:ext cx="13506576" cy="6094843"/>
          </a:xfrm>
          <a:custGeom>
            <a:avLst/>
            <a:gdLst/>
            <a:ahLst/>
            <a:cxnLst/>
            <a:rect r="r" b="b" t="t" l="l"/>
            <a:pathLst>
              <a:path h="6094843" w="13506576">
                <a:moveTo>
                  <a:pt x="0" y="0"/>
                </a:moveTo>
                <a:lnTo>
                  <a:pt x="13506576" y="0"/>
                </a:lnTo>
                <a:lnTo>
                  <a:pt x="13506576" y="6094842"/>
                </a:lnTo>
                <a:lnTo>
                  <a:pt x="0" y="6094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0730" y="1369499"/>
            <a:ext cx="4488023" cy="1195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96"/>
              </a:lnSpc>
            </a:pPr>
            <a:r>
              <a:rPr lang="en-US" sz="4830">
                <a:solidFill>
                  <a:srgbClr val="8C52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Fifth step</a:t>
            </a:r>
          </a:p>
          <a:p>
            <a:pPr algn="l" marL="0" indent="0" lvl="0">
              <a:lnSpc>
                <a:spcPts val="3709"/>
              </a:lnSpc>
              <a:spcBef>
                <a:spcPct val="0"/>
              </a:spcBef>
            </a:pPr>
            <a:r>
              <a:rPr lang="en-US" sz="3091">
                <a:solidFill>
                  <a:srgbClr val="9976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Check the performance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100730" y="2605875"/>
            <a:ext cx="5575446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Created ICMP table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5920" y="-482760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65155" y="2551748"/>
            <a:ext cx="8594145" cy="5840564"/>
          </a:xfrm>
          <a:custGeom>
            <a:avLst/>
            <a:gdLst/>
            <a:ahLst/>
            <a:cxnLst/>
            <a:rect r="r" b="b" t="t" l="l"/>
            <a:pathLst>
              <a:path h="5840564" w="8594145">
                <a:moveTo>
                  <a:pt x="0" y="0"/>
                </a:moveTo>
                <a:lnTo>
                  <a:pt x="8594145" y="0"/>
                </a:lnTo>
                <a:lnTo>
                  <a:pt x="8594145" y="5840564"/>
                </a:lnTo>
                <a:lnTo>
                  <a:pt x="0" y="58405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45" t="0" r="-1415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624566"/>
            <a:ext cx="16230600" cy="1830196"/>
            <a:chOff x="0" y="0"/>
            <a:chExt cx="21640800" cy="244026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9525"/>
              <a:ext cx="21640800" cy="116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First </a:t>
              </a:r>
              <a:r>
                <a:rPr lang="en-US" sz="5700">
                  <a:solidFill>
                    <a:srgbClr val="9976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Step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808437"/>
              <a:ext cx="21640800" cy="631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719"/>
                </a:lnSpc>
              </a:pPr>
              <a:r>
                <a:rPr lang="en-US" sz="30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Created topology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3105302"/>
            <a:ext cx="5682481" cy="4804575"/>
            <a:chOff x="0" y="0"/>
            <a:chExt cx="7576641" cy="6406100"/>
          </a:xfrm>
        </p:grpSpPr>
        <p:sp>
          <p:nvSpPr>
            <p:cNvPr name="AutoShape 8" id="8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1709716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136440" y="191071"/>
              <a:ext cx="7371982" cy="129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 used the following components to </a:t>
              </a:r>
              <a:r>
                <a:rPr lang="en-US" sz="2799">
                  <a:solidFill>
                    <a:srgbClr val="9976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create the topology</a:t>
              </a:r>
              <a:r>
                <a:rPr lang="en-US" sz="27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: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68220" y="63997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2" id="12"/>
            <p:cNvSpPr txBox="true"/>
            <p:nvPr/>
          </p:nvSpPr>
          <p:spPr>
            <a:xfrm rot="0">
              <a:off x="136440" y="2112654"/>
              <a:ext cx="7371982" cy="3607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4 Routers 4331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6 Switch 2960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13 PCs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4 Printers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23 Copper Straight-Through cable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3 Serial DTE cable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100730" y="-48466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32205" y="2765826"/>
            <a:ext cx="11243626" cy="3499578"/>
          </a:xfrm>
          <a:custGeom>
            <a:avLst/>
            <a:gdLst/>
            <a:ahLst/>
            <a:cxnLst/>
            <a:rect r="r" b="b" t="t" l="l"/>
            <a:pathLst>
              <a:path h="3499578" w="11243626">
                <a:moveTo>
                  <a:pt x="0" y="0"/>
                </a:moveTo>
                <a:lnTo>
                  <a:pt x="11243626" y="0"/>
                </a:lnTo>
                <a:lnTo>
                  <a:pt x="11243626" y="3499578"/>
                </a:lnTo>
                <a:lnTo>
                  <a:pt x="0" y="3499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22967" y="1019175"/>
            <a:ext cx="5303140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8C52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Second step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9976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Distribute IPv4 using VLSM</a:t>
            </a:r>
          </a:p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422967" y="6841753"/>
            <a:ext cx="13442066" cy="2838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Start assigning from the largest number of hosts</a:t>
            </a:r>
          </a:p>
          <a:p>
            <a:pPr algn="just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Calculate which subnet mask to use</a:t>
            </a:r>
          </a:p>
          <a:p>
            <a:pPr algn="just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Calculate the subnet address for each network, leaving 2 hosts to account for the network address and the broadcast address</a:t>
            </a:r>
          </a:p>
          <a:p>
            <a:pPr algn="just"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100730" y="-48466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54018" y="724724"/>
            <a:ext cx="6445946" cy="8837551"/>
          </a:xfrm>
          <a:custGeom>
            <a:avLst/>
            <a:gdLst/>
            <a:ahLst/>
            <a:cxnLst/>
            <a:rect r="r" b="b" t="t" l="l"/>
            <a:pathLst>
              <a:path h="8837551" w="6445946">
                <a:moveTo>
                  <a:pt x="0" y="0"/>
                </a:moveTo>
                <a:lnTo>
                  <a:pt x="6445946" y="0"/>
                </a:lnTo>
                <a:lnTo>
                  <a:pt x="6445946" y="8837552"/>
                </a:lnTo>
                <a:lnTo>
                  <a:pt x="0" y="88375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0730" y="1019175"/>
            <a:ext cx="5242628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8C52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Second step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9976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Distribute IPv4 using VLSM</a:t>
            </a:r>
          </a:p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549940" y="2847975"/>
            <a:ext cx="1793417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3999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Result: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100730" y="-48466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13506576" y="0"/>
                </a:moveTo>
                <a:lnTo>
                  <a:pt x="0" y="0"/>
                </a:lnTo>
                <a:lnTo>
                  <a:pt x="0" y="16009950"/>
                </a:lnTo>
                <a:lnTo>
                  <a:pt x="13506576" y="16009950"/>
                </a:lnTo>
                <a:lnTo>
                  <a:pt x="13506576" y="0"/>
                </a:lnTo>
                <a:close/>
              </a:path>
            </a:pathLst>
          </a:custGeom>
          <a:blipFill>
            <a:blip r:embed="rId2">
              <a:alphaModFix amt="4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54018" y="744076"/>
            <a:ext cx="7865002" cy="8228270"/>
          </a:xfrm>
          <a:custGeom>
            <a:avLst/>
            <a:gdLst/>
            <a:ahLst/>
            <a:cxnLst/>
            <a:rect r="r" b="b" t="t" l="l"/>
            <a:pathLst>
              <a:path h="8228270" w="7865002">
                <a:moveTo>
                  <a:pt x="0" y="0"/>
                </a:moveTo>
                <a:lnTo>
                  <a:pt x="7865002" y="0"/>
                </a:lnTo>
                <a:lnTo>
                  <a:pt x="7865002" y="8228270"/>
                </a:lnTo>
                <a:lnTo>
                  <a:pt x="0" y="82282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0" r="0" b="-29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0730" y="1019175"/>
            <a:ext cx="3049051" cy="194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8C52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Third step</a:t>
            </a:r>
          </a:p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9976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Distribute IPv6</a:t>
            </a:r>
          </a:p>
          <a:p>
            <a:pPr algn="l" marL="0" indent="0" lvl="0">
              <a:lnSpc>
                <a:spcPts val="54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100730" y="2591261"/>
            <a:ext cx="5575446" cy="226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Start distribution from PCs</a:t>
            </a:r>
          </a:p>
          <a:p>
            <a:pPr algn="just" marL="647700" indent="-323850" lvl="1">
              <a:lnSpc>
                <a:spcPts val="4500"/>
              </a:lnSpc>
              <a:buAutoNum type="arabicPeriod" startAt="1"/>
            </a:pPr>
            <a:r>
              <a:rPr lang="en-US" sz="3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Issue to WAN, separate IP addresses</a:t>
            </a:r>
          </a:p>
          <a:p>
            <a:pPr algn="just">
              <a:lnSpc>
                <a:spcPts val="45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5958399" y="5029200"/>
            <a:ext cx="1717777" cy="714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99"/>
              </a:lnSpc>
            </a:pPr>
            <a:r>
              <a:rPr lang="en-US" sz="3999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Result: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7277" y="-4785325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1"/>
                </a:lnTo>
                <a:lnTo>
                  <a:pt x="0" y="16009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8212" y="2840286"/>
            <a:ext cx="5631316" cy="758729"/>
            <a:chOff x="0" y="0"/>
            <a:chExt cx="7508421" cy="1011639"/>
          </a:xfrm>
        </p:grpSpPr>
        <p:sp>
          <p:nvSpPr>
            <p:cNvPr name="AutoShape 4" id="4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0" y="10052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36440" y="219646"/>
              <a:ext cx="7371982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By using the Hostname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28212" y="4141940"/>
            <a:ext cx="5631316" cy="758729"/>
            <a:chOff x="0" y="0"/>
            <a:chExt cx="7508421" cy="1011639"/>
          </a:xfrm>
        </p:grpSpPr>
        <p:sp>
          <p:nvSpPr>
            <p:cNvPr name="AutoShape 8" id="8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10052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13296"/>
              <a:ext cx="7508421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Installing the banner during login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8212" y="5443595"/>
            <a:ext cx="5631316" cy="1215929"/>
            <a:chOff x="0" y="0"/>
            <a:chExt cx="7508421" cy="1621239"/>
          </a:xfrm>
        </p:grpSpPr>
        <p:sp>
          <p:nvSpPr>
            <p:cNvPr name="AutoShape 12" id="12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0" y="16148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36440" y="219646"/>
              <a:ext cx="7371982" cy="1169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Minimum password length and password for EXEC mode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744087" y="2915668"/>
            <a:ext cx="4969451" cy="607965"/>
          </a:xfrm>
          <a:custGeom>
            <a:avLst/>
            <a:gdLst/>
            <a:ahLst/>
            <a:cxnLst/>
            <a:rect r="r" b="b" t="t" l="l"/>
            <a:pathLst>
              <a:path h="607965" w="4969451">
                <a:moveTo>
                  <a:pt x="0" y="0"/>
                </a:moveTo>
                <a:lnTo>
                  <a:pt x="4969450" y="0"/>
                </a:lnTo>
                <a:lnTo>
                  <a:pt x="4969450" y="607965"/>
                </a:lnTo>
                <a:lnTo>
                  <a:pt x="0" y="607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7198324" y="4401840"/>
            <a:ext cx="10060976" cy="238929"/>
          </a:xfrm>
          <a:custGeom>
            <a:avLst/>
            <a:gdLst/>
            <a:ahLst/>
            <a:cxnLst/>
            <a:rect r="r" b="b" t="t" l="l"/>
            <a:pathLst>
              <a:path h="238929" w="10060976">
                <a:moveTo>
                  <a:pt x="0" y="0"/>
                </a:moveTo>
                <a:lnTo>
                  <a:pt x="10060976" y="0"/>
                </a:lnTo>
                <a:lnTo>
                  <a:pt x="10060976" y="238930"/>
                </a:lnTo>
                <a:lnTo>
                  <a:pt x="0" y="238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475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8185377" y="5749802"/>
            <a:ext cx="8565276" cy="603515"/>
          </a:xfrm>
          <a:custGeom>
            <a:avLst/>
            <a:gdLst/>
            <a:ahLst/>
            <a:cxnLst/>
            <a:rect r="r" b="b" t="t" l="l"/>
            <a:pathLst>
              <a:path h="603515" w="8565276">
                <a:moveTo>
                  <a:pt x="0" y="0"/>
                </a:moveTo>
                <a:lnTo>
                  <a:pt x="8565276" y="0"/>
                </a:lnTo>
                <a:lnTo>
                  <a:pt x="8565276" y="603515"/>
                </a:lnTo>
                <a:lnTo>
                  <a:pt x="0" y="6035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1228212" y="7202449"/>
            <a:ext cx="5631316" cy="1215929"/>
            <a:chOff x="0" y="0"/>
            <a:chExt cx="7508421" cy="1621239"/>
          </a:xfrm>
        </p:grpSpPr>
        <p:sp>
          <p:nvSpPr>
            <p:cNvPr name="AutoShape 19" id="19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0" y="16148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1" id="21"/>
            <p:cNvSpPr txBox="true"/>
            <p:nvPr/>
          </p:nvSpPr>
          <p:spPr>
            <a:xfrm rot="0">
              <a:off x="0" y="213296"/>
              <a:ext cx="7508421" cy="1169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Turn off Domain-lookup (there is no DNS server) and set domain-name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9566070" y="7239835"/>
            <a:ext cx="4926460" cy="1141157"/>
          </a:xfrm>
          <a:custGeom>
            <a:avLst/>
            <a:gdLst/>
            <a:ahLst/>
            <a:cxnLst/>
            <a:rect r="r" b="b" t="t" l="l"/>
            <a:pathLst>
              <a:path h="1141157" w="4926460">
                <a:moveTo>
                  <a:pt x="0" y="0"/>
                </a:moveTo>
                <a:lnTo>
                  <a:pt x="4926460" y="0"/>
                </a:lnTo>
                <a:lnTo>
                  <a:pt x="4926460" y="1141157"/>
                </a:lnTo>
                <a:lnTo>
                  <a:pt x="0" y="11411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028700" y="489077"/>
            <a:ext cx="16230600" cy="1887346"/>
            <a:chOff x="0" y="0"/>
            <a:chExt cx="21640800" cy="2516462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9525"/>
              <a:ext cx="21640800" cy="116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Fourth </a:t>
              </a:r>
              <a:r>
                <a:rPr lang="en-US" sz="5700">
                  <a:solidFill>
                    <a:srgbClr val="9976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step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1817962"/>
              <a:ext cx="21640800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3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Configuring routers and switches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7277" y="-4785325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1"/>
                </a:lnTo>
                <a:lnTo>
                  <a:pt x="0" y="16009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8212" y="2840286"/>
            <a:ext cx="5631316" cy="758729"/>
            <a:chOff x="0" y="0"/>
            <a:chExt cx="7508421" cy="1011639"/>
          </a:xfrm>
        </p:grpSpPr>
        <p:sp>
          <p:nvSpPr>
            <p:cNvPr name="AutoShape 4" id="4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0" y="10052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36440" y="219646"/>
              <a:ext cx="7371982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Set clock for all devices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28212" y="4136760"/>
            <a:ext cx="5631316" cy="1215929"/>
            <a:chOff x="0" y="0"/>
            <a:chExt cx="7508421" cy="1621239"/>
          </a:xfrm>
        </p:grpSpPr>
        <p:sp>
          <p:nvSpPr>
            <p:cNvPr name="AutoShape 8" id="8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16148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13296"/>
              <a:ext cx="7508421" cy="1169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Generate RSA key for remote connection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8212" y="8499571"/>
            <a:ext cx="5631316" cy="758729"/>
            <a:chOff x="0" y="0"/>
            <a:chExt cx="7508421" cy="1011639"/>
          </a:xfrm>
        </p:grpSpPr>
        <p:sp>
          <p:nvSpPr>
            <p:cNvPr name="AutoShape 12" id="12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" id="13"/>
            <p:cNvSpPr/>
            <p:nvPr/>
          </p:nvSpPr>
          <p:spPr>
            <a:xfrm>
              <a:off x="0" y="10052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36440" y="219646"/>
              <a:ext cx="7371982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IP issuance for all connections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521686" y="3038222"/>
            <a:ext cx="7015227" cy="362857"/>
          </a:xfrm>
          <a:custGeom>
            <a:avLst/>
            <a:gdLst/>
            <a:ahLst/>
            <a:cxnLst/>
            <a:rect r="r" b="b" t="t" l="l"/>
            <a:pathLst>
              <a:path h="362857" w="7015227">
                <a:moveTo>
                  <a:pt x="0" y="0"/>
                </a:moveTo>
                <a:lnTo>
                  <a:pt x="7015227" y="0"/>
                </a:lnTo>
                <a:lnTo>
                  <a:pt x="7015227" y="362857"/>
                </a:lnTo>
                <a:lnTo>
                  <a:pt x="0" y="3628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521686" y="3967623"/>
            <a:ext cx="7091048" cy="1554202"/>
          </a:xfrm>
          <a:custGeom>
            <a:avLst/>
            <a:gdLst/>
            <a:ahLst/>
            <a:cxnLst/>
            <a:rect r="r" b="b" t="t" l="l"/>
            <a:pathLst>
              <a:path h="1554202" w="7091048">
                <a:moveTo>
                  <a:pt x="0" y="0"/>
                </a:moveTo>
                <a:lnTo>
                  <a:pt x="7091049" y="0"/>
                </a:lnTo>
                <a:lnTo>
                  <a:pt x="7091049" y="1554203"/>
                </a:lnTo>
                <a:lnTo>
                  <a:pt x="0" y="15542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606516" y="7480573"/>
            <a:ext cx="3956790" cy="1309160"/>
          </a:xfrm>
          <a:custGeom>
            <a:avLst/>
            <a:gdLst/>
            <a:ahLst/>
            <a:cxnLst/>
            <a:rect r="r" b="b" t="t" l="l"/>
            <a:pathLst>
              <a:path h="1309160" w="3956790">
                <a:moveTo>
                  <a:pt x="0" y="0"/>
                </a:moveTo>
                <a:lnTo>
                  <a:pt x="3956790" y="0"/>
                </a:lnTo>
                <a:lnTo>
                  <a:pt x="3956790" y="1309160"/>
                </a:lnTo>
                <a:lnTo>
                  <a:pt x="0" y="13091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7606516" y="8969657"/>
            <a:ext cx="4062614" cy="793844"/>
          </a:xfrm>
          <a:custGeom>
            <a:avLst/>
            <a:gdLst/>
            <a:ahLst/>
            <a:cxnLst/>
            <a:rect r="r" b="b" t="t" l="l"/>
            <a:pathLst>
              <a:path h="793844" w="4062614">
                <a:moveTo>
                  <a:pt x="0" y="0"/>
                </a:moveTo>
                <a:lnTo>
                  <a:pt x="4062614" y="0"/>
                </a:lnTo>
                <a:lnTo>
                  <a:pt x="4062614" y="793845"/>
                </a:lnTo>
                <a:lnTo>
                  <a:pt x="0" y="7938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153125" y="7112501"/>
            <a:ext cx="5106175" cy="2778044"/>
          </a:xfrm>
          <a:custGeom>
            <a:avLst/>
            <a:gdLst/>
            <a:ahLst/>
            <a:cxnLst/>
            <a:rect r="r" b="b" t="t" l="l"/>
            <a:pathLst>
              <a:path h="2778044" w="5106175">
                <a:moveTo>
                  <a:pt x="0" y="0"/>
                </a:moveTo>
                <a:lnTo>
                  <a:pt x="5106175" y="0"/>
                </a:lnTo>
                <a:lnTo>
                  <a:pt x="5106175" y="2778044"/>
                </a:lnTo>
                <a:lnTo>
                  <a:pt x="0" y="27780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9821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028700" y="489077"/>
            <a:ext cx="16230600" cy="1887346"/>
            <a:chOff x="0" y="0"/>
            <a:chExt cx="21640800" cy="2516462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9525"/>
              <a:ext cx="21640800" cy="116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Fourth </a:t>
              </a:r>
              <a:r>
                <a:rPr lang="en-US" sz="5700">
                  <a:solidFill>
                    <a:srgbClr val="9976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step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1817962"/>
              <a:ext cx="21640800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3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Configuring routers and switches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28212" y="5819414"/>
            <a:ext cx="5631316" cy="1215929"/>
            <a:chOff x="0" y="0"/>
            <a:chExt cx="7508421" cy="1621239"/>
          </a:xfrm>
        </p:grpSpPr>
        <p:sp>
          <p:nvSpPr>
            <p:cNvPr name="AutoShape 24" id="24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5" id="25"/>
            <p:cNvSpPr/>
            <p:nvPr/>
          </p:nvSpPr>
          <p:spPr>
            <a:xfrm>
              <a:off x="0" y="16148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136440" y="219646"/>
              <a:ext cx="7371982" cy="1169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Create a EIGRP for to find neighbors</a:t>
              </a: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8521686" y="6235304"/>
            <a:ext cx="6578552" cy="384149"/>
          </a:xfrm>
          <a:custGeom>
            <a:avLst/>
            <a:gdLst/>
            <a:ahLst/>
            <a:cxnLst/>
            <a:rect r="r" b="b" t="t" l="l"/>
            <a:pathLst>
              <a:path h="384149" w="6578552">
                <a:moveTo>
                  <a:pt x="0" y="0"/>
                </a:moveTo>
                <a:lnTo>
                  <a:pt x="6578552" y="0"/>
                </a:lnTo>
                <a:lnTo>
                  <a:pt x="6578552" y="384149"/>
                </a:lnTo>
                <a:lnTo>
                  <a:pt x="0" y="3841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7277" y="-4785325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1"/>
                </a:lnTo>
                <a:lnTo>
                  <a:pt x="0" y="16009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0354" y="3219651"/>
            <a:ext cx="5631316" cy="758729"/>
            <a:chOff x="0" y="0"/>
            <a:chExt cx="7508421" cy="1011639"/>
          </a:xfrm>
        </p:grpSpPr>
        <p:sp>
          <p:nvSpPr>
            <p:cNvPr name="AutoShape 4" id="4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0" y="10052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36440" y="219646"/>
              <a:ext cx="7371982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Turn off unused ports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460354" y="7594884"/>
            <a:ext cx="5631316" cy="1215929"/>
            <a:chOff x="0" y="0"/>
            <a:chExt cx="7508421" cy="1621239"/>
          </a:xfrm>
        </p:grpSpPr>
        <p:sp>
          <p:nvSpPr>
            <p:cNvPr name="AutoShape 8" id="8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16148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13296"/>
              <a:ext cx="7508421" cy="1169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Configure the console port and vty of SSH connection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815300" y="4396896"/>
            <a:ext cx="6921423" cy="465865"/>
          </a:xfrm>
          <a:custGeom>
            <a:avLst/>
            <a:gdLst/>
            <a:ahLst/>
            <a:cxnLst/>
            <a:rect r="r" b="b" t="t" l="l"/>
            <a:pathLst>
              <a:path h="465865" w="6921423">
                <a:moveTo>
                  <a:pt x="0" y="0"/>
                </a:moveTo>
                <a:lnTo>
                  <a:pt x="6921423" y="0"/>
                </a:lnTo>
                <a:lnTo>
                  <a:pt x="6921423" y="465865"/>
                </a:lnTo>
                <a:lnTo>
                  <a:pt x="0" y="4658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280031" y="2647797"/>
            <a:ext cx="5498537" cy="3964062"/>
          </a:xfrm>
          <a:custGeom>
            <a:avLst/>
            <a:gdLst/>
            <a:ahLst/>
            <a:cxnLst/>
            <a:rect r="r" b="b" t="t" l="l"/>
            <a:pathLst>
              <a:path h="3964062" w="5498537">
                <a:moveTo>
                  <a:pt x="0" y="0"/>
                </a:moveTo>
                <a:lnTo>
                  <a:pt x="5498537" y="0"/>
                </a:lnTo>
                <a:lnTo>
                  <a:pt x="5498537" y="3964062"/>
                </a:lnTo>
                <a:lnTo>
                  <a:pt x="0" y="3964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8743101" y="6945537"/>
            <a:ext cx="3848658" cy="2648579"/>
          </a:xfrm>
          <a:custGeom>
            <a:avLst/>
            <a:gdLst/>
            <a:ahLst/>
            <a:cxnLst/>
            <a:rect r="r" b="b" t="t" l="l"/>
            <a:pathLst>
              <a:path h="2648579" w="3848658">
                <a:moveTo>
                  <a:pt x="0" y="0"/>
                </a:moveTo>
                <a:lnTo>
                  <a:pt x="3848658" y="0"/>
                </a:lnTo>
                <a:lnTo>
                  <a:pt x="3848658" y="2648579"/>
                </a:lnTo>
                <a:lnTo>
                  <a:pt x="0" y="26485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179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509695" y="9045872"/>
            <a:ext cx="5034536" cy="212428"/>
          </a:xfrm>
          <a:custGeom>
            <a:avLst/>
            <a:gdLst/>
            <a:ahLst/>
            <a:cxnLst/>
            <a:rect r="r" b="b" t="t" l="l"/>
            <a:pathLst>
              <a:path h="212428" w="5034536">
                <a:moveTo>
                  <a:pt x="0" y="0"/>
                </a:moveTo>
                <a:lnTo>
                  <a:pt x="5034536" y="0"/>
                </a:lnTo>
                <a:lnTo>
                  <a:pt x="5034536" y="212428"/>
                </a:lnTo>
                <a:lnTo>
                  <a:pt x="0" y="2124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591759" y="6878559"/>
            <a:ext cx="4903918" cy="2715557"/>
          </a:xfrm>
          <a:custGeom>
            <a:avLst/>
            <a:gdLst/>
            <a:ahLst/>
            <a:cxnLst/>
            <a:rect r="r" b="b" t="t" l="l"/>
            <a:pathLst>
              <a:path h="2715557" w="4903918">
                <a:moveTo>
                  <a:pt x="0" y="0"/>
                </a:moveTo>
                <a:lnTo>
                  <a:pt x="4903917" y="0"/>
                </a:lnTo>
                <a:lnTo>
                  <a:pt x="4903917" y="2715557"/>
                </a:lnTo>
                <a:lnTo>
                  <a:pt x="0" y="27155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028700" y="489077"/>
            <a:ext cx="16230600" cy="1887346"/>
            <a:chOff x="0" y="0"/>
            <a:chExt cx="21640800" cy="2516462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21640800" cy="116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Fourth </a:t>
              </a:r>
              <a:r>
                <a:rPr lang="en-US" sz="5700">
                  <a:solidFill>
                    <a:srgbClr val="9976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step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817962"/>
              <a:ext cx="21640800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3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Configuring routers and switches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77277" y="-4785325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7" y="0"/>
                </a:lnTo>
                <a:lnTo>
                  <a:pt x="13506577" y="16009951"/>
                </a:lnTo>
                <a:lnTo>
                  <a:pt x="0" y="16009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60354" y="3219651"/>
            <a:ext cx="5631316" cy="1215929"/>
            <a:chOff x="0" y="0"/>
            <a:chExt cx="7508421" cy="1621239"/>
          </a:xfrm>
        </p:grpSpPr>
        <p:sp>
          <p:nvSpPr>
            <p:cNvPr name="AutoShape 4" id="4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>
              <a:off x="0" y="16148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6" id="6"/>
            <p:cNvSpPr txBox="true"/>
            <p:nvPr/>
          </p:nvSpPr>
          <p:spPr>
            <a:xfrm rot="0">
              <a:off x="136440" y="219646"/>
              <a:ext cx="7371982" cy="11692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Create a user for secure SSH connection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460354" y="7519795"/>
            <a:ext cx="5631316" cy="758729"/>
            <a:chOff x="0" y="0"/>
            <a:chExt cx="7508421" cy="1011639"/>
          </a:xfrm>
        </p:grpSpPr>
        <p:sp>
          <p:nvSpPr>
            <p:cNvPr name="AutoShape 8" id="8"/>
            <p:cNvSpPr/>
            <p:nvPr/>
          </p:nvSpPr>
          <p:spPr>
            <a:xfrm>
              <a:off x="0" y="6350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" id="9"/>
            <p:cNvSpPr/>
            <p:nvPr/>
          </p:nvSpPr>
          <p:spPr>
            <a:xfrm>
              <a:off x="0" y="1005289"/>
              <a:ext cx="7508421" cy="0"/>
            </a:xfrm>
            <a:prstGeom prst="line">
              <a:avLst/>
            </a:prstGeom>
            <a:ln cap="rnd" w="12700">
              <a:solidFill>
                <a:srgbClr val="9179FA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13296"/>
              <a:ext cx="7508421" cy="5596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</a:pPr>
              <a:r>
                <a:rPr lang="en-US" sz="26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Checking the connections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460354" y="4836661"/>
            <a:ext cx="8298628" cy="222897"/>
          </a:xfrm>
          <a:custGeom>
            <a:avLst/>
            <a:gdLst/>
            <a:ahLst/>
            <a:cxnLst/>
            <a:rect r="r" b="b" t="t" l="l"/>
            <a:pathLst>
              <a:path h="222897" w="8298628">
                <a:moveTo>
                  <a:pt x="0" y="0"/>
                </a:moveTo>
                <a:lnTo>
                  <a:pt x="8298628" y="0"/>
                </a:lnTo>
                <a:lnTo>
                  <a:pt x="8298628" y="222897"/>
                </a:lnTo>
                <a:lnTo>
                  <a:pt x="0" y="222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293499" y="2376423"/>
            <a:ext cx="3597368" cy="3533129"/>
          </a:xfrm>
          <a:custGeom>
            <a:avLst/>
            <a:gdLst/>
            <a:ahLst/>
            <a:cxnLst/>
            <a:rect r="r" b="b" t="t" l="l"/>
            <a:pathLst>
              <a:path h="3533129" w="3597368">
                <a:moveTo>
                  <a:pt x="0" y="0"/>
                </a:moveTo>
                <a:lnTo>
                  <a:pt x="3597368" y="0"/>
                </a:lnTo>
                <a:lnTo>
                  <a:pt x="3597368" y="3533130"/>
                </a:lnTo>
                <a:lnTo>
                  <a:pt x="0" y="35331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006741" y="5917343"/>
            <a:ext cx="5903505" cy="3963632"/>
          </a:xfrm>
          <a:custGeom>
            <a:avLst/>
            <a:gdLst/>
            <a:ahLst/>
            <a:cxnLst/>
            <a:rect r="r" b="b" t="t" l="l"/>
            <a:pathLst>
              <a:path h="3963632" w="5903505">
                <a:moveTo>
                  <a:pt x="0" y="0"/>
                </a:moveTo>
                <a:lnTo>
                  <a:pt x="5903505" y="0"/>
                </a:lnTo>
                <a:lnTo>
                  <a:pt x="5903505" y="3963633"/>
                </a:lnTo>
                <a:lnTo>
                  <a:pt x="0" y="39636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489077"/>
            <a:ext cx="16230600" cy="1887346"/>
            <a:chOff x="0" y="0"/>
            <a:chExt cx="21640800" cy="2516462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9525"/>
              <a:ext cx="21640800" cy="1165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40"/>
                </a:lnSpc>
              </a:pPr>
              <a:r>
                <a:rPr lang="en-US" sz="57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Fourth </a:t>
              </a:r>
              <a:r>
                <a:rPr lang="en-US" sz="5700">
                  <a:solidFill>
                    <a:srgbClr val="9976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step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1817962"/>
              <a:ext cx="21640800" cy="698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3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Configuring routers and switches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DAFbrDdtsnY</dc:identifier>
  <dcterms:modified xsi:type="dcterms:W3CDTF">2011-08-01T06:04:30Z</dcterms:modified>
  <cp:revision>1</cp:revision>
  <dc:title>Small Office Project</dc:title>
</cp:coreProperties>
</file>