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Выполнил: </a:t>
            </a:r>
            <a:r>
              <a:rPr lang="ru-RU" dirty="0" err="1" smtClean="0"/>
              <a:t>Баинбетова</a:t>
            </a:r>
            <a:r>
              <a:rPr lang="ru-RU" dirty="0" smtClean="0"/>
              <a:t> В.В.</a:t>
            </a:r>
          </a:p>
          <a:p>
            <a:r>
              <a:rPr lang="ru-RU" dirty="0" smtClean="0"/>
              <a:t>Проверил: Спирина С.С.</a:t>
            </a:r>
          </a:p>
          <a:p>
            <a:r>
              <a:rPr lang="ru-RU" dirty="0" smtClean="0"/>
              <a:t>2018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b="1" dirty="0"/>
              <a:t>Экологические компоненты экосистем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5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Экосистема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990328" cy="485428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Экосистема</a:t>
            </a:r>
            <a:r>
              <a:rPr lang="ru-RU" sz="2800" dirty="0"/>
              <a:t>, или </a:t>
            </a:r>
            <a:r>
              <a:rPr lang="ru-RU" sz="2800" b="1" dirty="0" smtClean="0"/>
              <a:t>экологическая система </a:t>
            </a:r>
            <a:r>
              <a:rPr lang="ru-RU" sz="2800" dirty="0"/>
              <a:t>- биологическая система (биогеоценоз), состоящая из сообщества живых организмов (биоценоз), среды их обитания (биотоп), системы связей, осуществляющей обмен веществом и энергией между ними</a:t>
            </a:r>
            <a:r>
              <a:rPr lang="ru-RU" sz="2800" dirty="0" smtClean="0"/>
              <a:t>.</a:t>
            </a:r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58" y="1628800"/>
            <a:ext cx="3716194" cy="21788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62" y="4009040"/>
            <a:ext cx="3737137" cy="21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340768"/>
            <a:ext cx="8534400" cy="758952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7" t="5503" r="1788" b="8600"/>
          <a:stretch/>
        </p:blipFill>
        <p:spPr>
          <a:xfrm>
            <a:off x="107504" y="0"/>
            <a:ext cx="9036496" cy="6749353"/>
          </a:xfrm>
        </p:spPr>
      </p:pic>
    </p:spTree>
    <p:extLst>
      <p:ext uri="{BB962C8B-B14F-4D97-AF65-F5344CB8AC3E}">
        <p14:creationId xmlns:p14="http://schemas.microsoft.com/office/powerpoint/2010/main" val="2258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Основные компоненты </a:t>
            </a:r>
            <a:r>
              <a:rPr lang="ru-RU" b="1" dirty="0" smtClean="0"/>
              <a:t>экосистемы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856984" cy="5330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С точки зрения </a:t>
            </a:r>
            <a:r>
              <a:rPr lang="ru-RU" sz="2200" u="sng" dirty="0"/>
              <a:t>структуры</a:t>
            </a:r>
            <a:r>
              <a:rPr lang="ru-RU" sz="2200" dirty="0"/>
              <a:t> в экосистеме выделяют</a:t>
            </a:r>
            <a:r>
              <a:rPr lang="ru-RU" sz="2200" dirty="0" smtClean="0"/>
              <a:t>:</a:t>
            </a:r>
          </a:p>
          <a:p>
            <a:pPr marL="0" indent="0">
              <a:buNone/>
            </a:pPr>
            <a:r>
              <a:rPr lang="ru-RU" sz="2200" dirty="0" smtClean="0"/>
              <a:t>1. Климатический </a:t>
            </a:r>
            <a:r>
              <a:rPr lang="ru-RU" sz="2200" dirty="0"/>
              <a:t>режим, определяющий температуру, влажность, режим освещения и прочие физические характеристики среды;</a:t>
            </a:r>
          </a:p>
          <a:p>
            <a:pPr marL="0" indent="0">
              <a:buNone/>
            </a:pPr>
            <a:r>
              <a:rPr lang="ru-RU" sz="2200" dirty="0" smtClean="0"/>
              <a:t>2. Неорганические </a:t>
            </a:r>
            <a:r>
              <a:rPr lang="ru-RU" sz="2200" dirty="0"/>
              <a:t>вещества, включающиеся в круговорот;</a:t>
            </a:r>
          </a:p>
          <a:p>
            <a:pPr marL="0" indent="0">
              <a:buNone/>
            </a:pPr>
            <a:r>
              <a:rPr lang="ru-RU" sz="2200" dirty="0" smtClean="0"/>
              <a:t>3. Органические </a:t>
            </a:r>
            <a:r>
              <a:rPr lang="ru-RU" sz="2200" dirty="0"/>
              <a:t>соединения, которые связывают биотическую и абиотическую части в круговороте вещества и энергии;</a:t>
            </a:r>
          </a:p>
          <a:p>
            <a:pPr marL="0" indent="0">
              <a:buNone/>
            </a:pPr>
            <a:r>
              <a:rPr lang="ru-RU" sz="2200" dirty="0" smtClean="0"/>
              <a:t>4. Продуценты - </a:t>
            </a:r>
            <a:r>
              <a:rPr lang="ru-RU" sz="2200" dirty="0"/>
              <a:t>организмы, создающие первичную продукцию;</a:t>
            </a:r>
          </a:p>
          <a:p>
            <a:pPr marL="0" indent="0">
              <a:buNone/>
            </a:pPr>
            <a:r>
              <a:rPr lang="ru-RU" sz="2200" dirty="0" smtClean="0"/>
              <a:t>5. </a:t>
            </a:r>
            <a:r>
              <a:rPr lang="ru-RU" sz="2200" dirty="0" err="1" smtClean="0"/>
              <a:t>Макроконсументы</a:t>
            </a:r>
            <a:r>
              <a:rPr lang="ru-RU" sz="2200" dirty="0"/>
              <a:t>, или </a:t>
            </a:r>
            <a:r>
              <a:rPr lang="ru-RU" sz="2200" dirty="0" err="1"/>
              <a:t>фаготрофы</a:t>
            </a:r>
            <a:r>
              <a:rPr lang="ru-RU" sz="2200" dirty="0"/>
              <a:t>, </a:t>
            </a:r>
            <a:r>
              <a:rPr lang="ru-RU" sz="2200" dirty="0" smtClean="0"/>
              <a:t>- </a:t>
            </a:r>
            <a:r>
              <a:rPr lang="ru-RU" sz="2200" dirty="0"/>
              <a:t>гетеротрофы, поедающие другие организмы или крупные частицы органического вещества;</a:t>
            </a:r>
          </a:p>
          <a:p>
            <a:pPr marL="0" indent="0">
              <a:buNone/>
            </a:pPr>
            <a:r>
              <a:rPr lang="ru-RU" sz="2200" dirty="0" smtClean="0"/>
              <a:t>6. </a:t>
            </a:r>
            <a:r>
              <a:rPr lang="ru-RU" sz="2200" dirty="0" err="1" smtClean="0"/>
              <a:t>Микроконсументы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dirty="0" err="1"/>
              <a:t>сапротрофы</a:t>
            </a:r>
            <a:r>
              <a:rPr lang="ru-RU" sz="2200" dirty="0"/>
              <a:t>) </a:t>
            </a:r>
            <a:r>
              <a:rPr lang="ru-RU" sz="2200" dirty="0" smtClean="0"/>
              <a:t>- </a:t>
            </a:r>
            <a:r>
              <a:rPr lang="ru-RU" sz="2200" dirty="0"/>
              <a:t>гетеротрофы, в основном грибы и бактерии, которые разрушают мёртвое органическое вещество, минерализуя его, тем самым возвращая в круговорот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6459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компоненты экосистемы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С точки зрения </a:t>
            </a:r>
            <a:r>
              <a:rPr lang="ru-RU" sz="2800" u="sng" dirty="0"/>
              <a:t>функционирования</a:t>
            </a:r>
            <a:r>
              <a:rPr lang="ru-RU" sz="2800" dirty="0"/>
              <a:t> экосистемы выделяют следующие функциональные блоки организмов (помимо автотрофов):</a:t>
            </a:r>
          </a:p>
          <a:p>
            <a:r>
              <a:rPr lang="ru-RU" sz="2800" dirty="0" smtClean="0"/>
              <a:t>1. </a:t>
            </a:r>
            <a:r>
              <a:rPr lang="ru-RU" sz="2800" dirty="0" err="1" smtClean="0"/>
              <a:t>биофаги</a:t>
            </a:r>
            <a:r>
              <a:rPr lang="ru-RU" sz="2800" dirty="0" smtClean="0"/>
              <a:t> — организмы, поедающие других живых организмов,</a:t>
            </a:r>
          </a:p>
          <a:p>
            <a:r>
              <a:rPr lang="ru-RU" sz="2800" dirty="0" smtClean="0"/>
              <a:t>2. сапрофаги </a:t>
            </a:r>
            <a:r>
              <a:rPr lang="ru-RU" sz="2800" dirty="0"/>
              <a:t>— организмы, поедающие мёртвое органическое вещество.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288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Биотоп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Биотоп</a:t>
            </a:r>
            <a:r>
              <a:rPr lang="ru-RU" sz="2800" dirty="0" smtClean="0"/>
              <a:t> </a:t>
            </a:r>
            <a:r>
              <a:rPr lang="ru-RU" sz="2800" dirty="0"/>
              <a:t>— преобразованный </a:t>
            </a:r>
            <a:r>
              <a:rPr lang="ru-RU" sz="2800" dirty="0" err="1"/>
              <a:t>биотой</a:t>
            </a:r>
            <a:r>
              <a:rPr lang="ru-RU" sz="2800" dirty="0"/>
              <a:t> </a:t>
            </a:r>
            <a:r>
              <a:rPr lang="ru-RU" sz="2800" dirty="0" err="1"/>
              <a:t>экотоп</a:t>
            </a:r>
            <a:r>
              <a:rPr lang="ru-RU" sz="2800" dirty="0"/>
              <a:t> или, более точно, участок территории, однородный по условиям жизни для определённых видов растений или животных, или же для формирования определённого биоценоза.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5"/>
          <a:stretch/>
        </p:blipFill>
        <p:spPr>
          <a:xfrm>
            <a:off x="4269168" y="3813048"/>
            <a:ext cx="4536504" cy="24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9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Биоценоз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800" b="1" dirty="0"/>
              <a:t>Биоценоз</a:t>
            </a:r>
            <a:r>
              <a:rPr lang="ru-RU" sz="2800" dirty="0"/>
              <a:t> — исторически сложившаяся совокупность растений, животных, микроорганизмов, населяющих участок суши или водоёма (биотоп). Основная единица биоценоза - </a:t>
            </a:r>
            <a:r>
              <a:rPr lang="ru-RU" sz="2800" dirty="0" err="1"/>
              <a:t>консорция</a:t>
            </a:r>
            <a:r>
              <a:rPr lang="ru-RU" sz="2800" dirty="0"/>
              <a:t>, так как любые организмы в той или иной степени связаны с автотрофами и образуют сложную систему </a:t>
            </a:r>
            <a:r>
              <a:rPr lang="ru-RU" sz="2800" dirty="0" err="1"/>
              <a:t>консортов</a:t>
            </a:r>
            <a:r>
              <a:rPr lang="ru-RU" sz="2800" dirty="0"/>
              <a:t> различного порядка, причём это сеть является </a:t>
            </a:r>
            <a:r>
              <a:rPr lang="ru-RU" sz="2800" dirty="0" err="1"/>
              <a:t>консортом</a:t>
            </a:r>
            <a:r>
              <a:rPr lang="ru-RU" sz="2800" dirty="0"/>
              <a:t> всё большего порядка и может косвенно зависеть от всё большего числа детерминантов </a:t>
            </a:r>
            <a:r>
              <a:rPr lang="ru-RU" sz="2800" dirty="0" err="1"/>
              <a:t>консорций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85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Экосистема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3744416"/>
          </a:xfrm>
        </p:spPr>
        <p:txBody>
          <a:bodyPr>
            <a:normAutofit/>
          </a:bodyPr>
          <a:lstStyle/>
          <a:p>
            <a:r>
              <a:rPr lang="ru-RU" sz="2800" dirty="0"/>
              <a:t>Биотоп и биоценоз вместе формируют биогеоценоз/экосистему.</a:t>
            </a:r>
          </a:p>
          <a:p>
            <a:r>
              <a:rPr lang="ru-RU" sz="2800" dirty="0"/>
              <a:t>Экосистемы состоят из множества биотических и абиотических компонентов, функционирующих во взаимосвязи. Наиболее важными компонентами являются: почвы, атмосфера, излучение от солнца, вода и живые организмы.</a:t>
            </a:r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2" y="4616303"/>
            <a:ext cx="2900150" cy="19322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616303"/>
            <a:ext cx="2959206" cy="19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2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</TotalTime>
  <Words>340</Words>
  <Application>Microsoft Office PowerPoint</Application>
  <PresentationFormat>Экран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Georgia</vt:lpstr>
      <vt:lpstr>Wingdings</vt:lpstr>
      <vt:lpstr>Wingdings 2</vt:lpstr>
      <vt:lpstr>Официальная</vt:lpstr>
      <vt:lpstr>Экологические компоненты экосистем</vt:lpstr>
      <vt:lpstr>Экосистема</vt:lpstr>
      <vt:lpstr>Презентация PowerPoint</vt:lpstr>
      <vt:lpstr>Основные компоненты экосистемы</vt:lpstr>
      <vt:lpstr>Основные компоненты экосистемы</vt:lpstr>
      <vt:lpstr>Биотоп</vt:lpstr>
      <vt:lpstr>Биоценоз</vt:lpstr>
      <vt:lpstr>Экосистема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Экологические компоненты экосистем</dc:title>
  <dc:creator>Амин</dc:creator>
  <cp:lastModifiedBy>Владлена</cp:lastModifiedBy>
  <cp:revision>7</cp:revision>
  <dcterms:created xsi:type="dcterms:W3CDTF">2018-02-18T10:10:39Z</dcterms:created>
  <dcterms:modified xsi:type="dcterms:W3CDTF">2018-02-27T16:47:16Z</dcterms:modified>
</cp:coreProperties>
</file>