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5BE-67FD-48F0-8D5C-F0CEE94F4A61}" type="datetimeFigureOut">
              <a:rPr lang="ru-RU" smtClean="0"/>
              <a:t>07.03.2018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8F05-FF93-47A0-B70B-7DA03AA9E3A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78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5BE-67FD-48F0-8D5C-F0CEE94F4A61}" type="datetimeFigureOut">
              <a:rPr lang="ru-RU" smtClean="0"/>
              <a:t>07.03.2018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8F05-FF93-47A0-B70B-7DA03AA9E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12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5BE-67FD-48F0-8D5C-F0CEE94F4A61}" type="datetimeFigureOut">
              <a:rPr lang="ru-RU" smtClean="0"/>
              <a:t>07.03.2018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8F05-FF93-47A0-B70B-7DA03AA9E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76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5BE-67FD-48F0-8D5C-F0CEE94F4A61}" type="datetimeFigureOut">
              <a:rPr lang="ru-RU" smtClean="0"/>
              <a:t>07.03.2018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8F05-FF93-47A0-B70B-7DA03AA9E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09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5BE-67FD-48F0-8D5C-F0CEE94F4A61}" type="datetimeFigureOut">
              <a:rPr lang="ru-RU" smtClean="0"/>
              <a:t>07.03.2018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8F05-FF93-47A0-B70B-7DA03AA9E3A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09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5BE-67FD-48F0-8D5C-F0CEE94F4A61}" type="datetimeFigureOut">
              <a:rPr lang="ru-RU" smtClean="0"/>
              <a:t>07.03.2018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8F05-FF93-47A0-B70B-7DA03AA9E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87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5BE-67FD-48F0-8D5C-F0CEE94F4A61}" type="datetimeFigureOut">
              <a:rPr lang="ru-RU" smtClean="0"/>
              <a:t>07.03.2018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8F05-FF93-47A0-B70B-7DA03AA9E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33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5BE-67FD-48F0-8D5C-F0CEE94F4A61}" type="datetimeFigureOut">
              <a:rPr lang="ru-RU" smtClean="0"/>
              <a:t>07.03.2018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8F05-FF93-47A0-B70B-7DA03AA9E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14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5BE-67FD-48F0-8D5C-F0CEE94F4A61}" type="datetimeFigureOut">
              <a:rPr lang="ru-RU" smtClean="0"/>
              <a:t>07.03.2018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8F05-FF93-47A0-B70B-7DA03AA9E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71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5415BE-67FD-48F0-8D5C-F0CEE94F4A61}" type="datetimeFigureOut">
              <a:rPr lang="ru-RU" smtClean="0"/>
              <a:t>07.03.2018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0C8F05-FF93-47A0-B70B-7DA03AA9E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92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5BE-67FD-48F0-8D5C-F0CEE94F4A61}" type="datetimeFigureOut">
              <a:rPr lang="ru-RU" smtClean="0"/>
              <a:t>07.03.2018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8F05-FF93-47A0-B70B-7DA03AA9E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99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5415BE-67FD-48F0-8D5C-F0CEE94F4A61}" type="datetimeFigureOut">
              <a:rPr lang="ru-RU" smtClean="0"/>
              <a:t>07.03.2018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0C8F05-FF93-47A0-B70B-7DA03AA9E3A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99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Биогеографические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закономерности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Баинбетова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Проверил: Спирина С.С.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39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Основные разделы биогеографии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География организмов (и общая география организмов):</a:t>
            </a:r>
          </a:p>
          <a:p>
            <a:pPr lvl="1"/>
            <a:r>
              <a:rPr lang="ru-RU" sz="2800" dirty="0" smtClean="0"/>
              <a:t>География </a:t>
            </a:r>
            <a:r>
              <a:rPr lang="ru-RU" sz="2800" dirty="0"/>
              <a:t>микроорганизмов (включая грибы)</a:t>
            </a:r>
          </a:p>
          <a:p>
            <a:pPr lvl="1"/>
            <a:r>
              <a:rPr lang="ru-RU" sz="2800" dirty="0" smtClean="0"/>
              <a:t>Фитогеография </a:t>
            </a:r>
            <a:r>
              <a:rPr lang="ru-RU" sz="2800" dirty="0"/>
              <a:t>— география растений</a:t>
            </a:r>
          </a:p>
          <a:p>
            <a:pPr lvl="1"/>
            <a:r>
              <a:rPr lang="ru-RU" sz="2800" dirty="0" smtClean="0"/>
              <a:t>Зоогеография </a:t>
            </a:r>
            <a:r>
              <a:rPr lang="ru-RU" sz="2800" dirty="0"/>
              <a:t>— географию животных</a:t>
            </a:r>
          </a:p>
          <a:p>
            <a:r>
              <a:rPr lang="ru-RU" sz="2800" dirty="0"/>
              <a:t>География растительного покрова и животного населения:</a:t>
            </a:r>
          </a:p>
          <a:p>
            <a:pPr lvl="1"/>
            <a:r>
              <a:rPr lang="ru-RU" sz="2800" dirty="0" smtClean="0"/>
              <a:t>География </a:t>
            </a:r>
            <a:r>
              <a:rPr lang="ru-RU" sz="2800" dirty="0" err="1"/>
              <a:t>микробоценозов</a:t>
            </a:r>
            <a:r>
              <a:rPr lang="ru-RU" sz="2800" dirty="0"/>
              <a:t> (включая грибы)</a:t>
            </a:r>
          </a:p>
          <a:p>
            <a:pPr lvl="1"/>
            <a:r>
              <a:rPr lang="ru-RU" sz="2800" dirty="0" smtClean="0"/>
              <a:t>Г</a:t>
            </a:r>
            <a:r>
              <a:rPr lang="ru-RU" sz="2800" dirty="0" smtClean="0"/>
              <a:t>еографию </a:t>
            </a:r>
            <a:r>
              <a:rPr lang="ru-RU" sz="2800" dirty="0"/>
              <a:t>фитоценозов — география растительного покрова</a:t>
            </a:r>
          </a:p>
          <a:p>
            <a:pPr lvl="1"/>
            <a:r>
              <a:rPr lang="ru-RU" sz="2800" dirty="0" smtClean="0"/>
              <a:t>География </a:t>
            </a:r>
            <a:r>
              <a:rPr lang="ru-RU" sz="2800" dirty="0"/>
              <a:t>зооценозов — география животного населения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2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Правило Уоллеса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1375" y="1746281"/>
            <a:ext cx="8552986" cy="4023360"/>
          </a:xfrm>
        </p:spPr>
        <p:txBody>
          <a:bodyPr>
            <a:noAutofit/>
          </a:bodyPr>
          <a:lstStyle/>
          <a:p>
            <a:r>
              <a:rPr lang="ru-RU" sz="2400" b="1" dirty="0"/>
              <a:t>Биогеографические</a:t>
            </a:r>
            <a:r>
              <a:rPr lang="ru-RU" sz="2400" dirty="0"/>
              <a:t>, или </a:t>
            </a:r>
            <a:r>
              <a:rPr lang="ru-RU" sz="2400" b="1" dirty="0"/>
              <a:t>эколого-географические</a:t>
            </a:r>
            <a:r>
              <a:rPr lang="ru-RU" sz="2400" dirty="0"/>
              <a:t>, закономерности довольно сложно классифицировать. </a:t>
            </a:r>
            <a:endParaRPr lang="ru-RU" sz="2400" dirty="0" smtClean="0"/>
          </a:p>
          <a:p>
            <a:r>
              <a:rPr lang="ru-RU" sz="2400" dirty="0" smtClean="0"/>
              <a:t>Наиболее </a:t>
            </a:r>
            <a:r>
              <a:rPr lang="ru-RU" sz="2400" dirty="0"/>
              <a:t>общей закономерностью, следует признать сформулированное Альфредом Уоллесом в 1859 г. правило увеличения видового разнообразия по мере продвижения с севера на юг, или правило Уоллеса. </a:t>
            </a:r>
            <a:endParaRPr lang="ru-RU" sz="2400" dirty="0" smtClean="0"/>
          </a:p>
          <a:p>
            <a:r>
              <a:rPr lang="ru-RU" sz="2400" dirty="0"/>
              <a:t>Оно касается как видов, так и составляемых ими сообществ: в тропиках значительно </a:t>
            </a:r>
            <a:r>
              <a:rPr lang="ru-RU" sz="2400" dirty="0" smtClean="0"/>
              <a:t>большее </a:t>
            </a:r>
            <a:r>
              <a:rPr lang="ru-RU" sz="2400" dirty="0"/>
              <a:t>абсолютное число видов, чем на Севере, и в составе южных сообществ их также намного больше. </a:t>
            </a:r>
            <a:endParaRPr lang="ru-RU" sz="2400" dirty="0" smtClean="0"/>
          </a:p>
          <a:p>
            <a:r>
              <a:rPr lang="ru-RU" sz="2400" dirty="0" smtClean="0"/>
              <a:t>Причины </a:t>
            </a:r>
            <a:r>
              <a:rPr lang="ru-RU" sz="2400" dirty="0"/>
              <a:t>возникновения такой разницы многообразны. Их можно разделить на две группы — эволюционно-</a:t>
            </a:r>
            <a:r>
              <a:rPr lang="ru-RU" sz="2400" dirty="0" err="1"/>
              <a:t>гео</a:t>
            </a:r>
            <a:r>
              <a:rPr lang="ru-RU" sz="2400" dirty="0"/>
              <a:t>-исторические и географо-экологические.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695"/>
          <a:stretch/>
        </p:blipFill>
        <p:spPr>
          <a:xfrm>
            <a:off x="9244361" y="1850484"/>
            <a:ext cx="2843562" cy="441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7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1" r="12733"/>
          <a:stretch/>
        </p:blipFill>
        <p:spPr>
          <a:xfrm>
            <a:off x="8659940" y="2232475"/>
            <a:ext cx="3349924" cy="298629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Принцип </a:t>
            </a:r>
            <a:r>
              <a:rPr lang="ru-RU" b="1" dirty="0"/>
              <a:t>эколого-географического </a:t>
            </a:r>
            <a:r>
              <a:rPr lang="ru-RU" b="1" dirty="0" smtClean="0"/>
              <a:t>максимума видов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737359"/>
            <a:ext cx="7645276" cy="5120641"/>
          </a:xfrm>
        </p:spPr>
        <p:txBody>
          <a:bodyPr>
            <a:normAutofit/>
          </a:bodyPr>
          <a:lstStyle/>
          <a:p>
            <a:r>
              <a:rPr lang="ru-RU" sz="2300" dirty="0" smtClean="0"/>
              <a:t>Энергетическое </a:t>
            </a:r>
            <a:r>
              <a:rPr lang="ru-RU" sz="2300" dirty="0"/>
              <a:t>совершенство в соответствии с законом </a:t>
            </a:r>
            <a:r>
              <a:rPr lang="ru-RU" sz="2300" dirty="0" smtClean="0"/>
              <a:t>максимизации </a:t>
            </a:r>
            <a:r>
              <a:rPr lang="ru-RU" sz="2300" dirty="0"/>
              <a:t>энергии и </a:t>
            </a:r>
            <a:r>
              <a:rPr lang="ru-RU" sz="2300" dirty="0" smtClean="0"/>
              <a:t>информации  </a:t>
            </a:r>
            <a:r>
              <a:rPr lang="ru-RU" sz="2300" dirty="0"/>
              <a:t>выработано экосистемами всех ландшафтно-географических </a:t>
            </a:r>
            <a:r>
              <a:rPr lang="ru-RU" sz="2300" dirty="0" smtClean="0"/>
              <a:t>зон</a:t>
            </a:r>
            <a:r>
              <a:rPr lang="ru-RU" sz="2300" dirty="0"/>
              <a:t>. В них существует столько видов, сколько необходимо для максимальной утилизации приходящей энергии и обеспечения круговорота веществ в рамках энергетического потока. В связи с этим следует к правилу Уоллеса добавить </a:t>
            </a:r>
            <a:r>
              <a:rPr lang="ru-RU" sz="2300" b="1" dirty="0"/>
              <a:t>принцип эколого-географического максимума (стабильности числа) видов</a:t>
            </a:r>
            <a:r>
              <a:rPr lang="ru-RU" sz="2300" dirty="0"/>
              <a:t>: число видов в составе географических зон и их экосистем относительно постоянно и регулируется вещественно-энергетическими процессами. </a:t>
            </a:r>
            <a:r>
              <a:rPr lang="ru-RU" sz="2300" dirty="0" smtClean="0"/>
              <a:t>Этот </a:t>
            </a:r>
            <a:r>
              <a:rPr lang="ru-RU" sz="2300" dirty="0"/>
              <a:t>принцип явно связан с общим правилом числа видов в биосфере Земли. Человеческая деятельность снижает видовое разнообразие.</a:t>
            </a:r>
          </a:p>
        </p:txBody>
      </p:sp>
    </p:spTree>
    <p:extLst>
      <p:ext uri="{BB962C8B-B14F-4D97-AF65-F5344CB8AC3E}">
        <p14:creationId xmlns:p14="http://schemas.microsoft.com/office/powerpoint/2010/main" val="257652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Правило </a:t>
            </a:r>
            <a:r>
              <a:rPr lang="ru-RU" b="1" dirty="0"/>
              <a:t>предварения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5551" y="1737360"/>
            <a:ext cx="6612673" cy="4711183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/>
              <a:t>Экосистемы могут оказываться в рамках различной вертикальной зональности — чем южнее, тем в более высоких поясах гор (правило смены вертикальных поясов), или на склонах иной экспозиции; например, на северных склонах образуются экосистемы более северных ландшафтных разностей. Последнее явление было формально установлено в 1951 г. В. В. Алехиным и </a:t>
            </a:r>
            <a:r>
              <a:rPr lang="ru-RU" sz="2400" dirty="0" err="1"/>
              <a:t>И</a:t>
            </a:r>
            <a:r>
              <a:rPr lang="ru-RU" sz="2400" dirty="0"/>
              <a:t>. Вальтером в </a:t>
            </a:r>
            <a:r>
              <a:rPr lang="ru-RU" sz="2400" dirty="0" smtClean="0"/>
              <a:t>виде </a:t>
            </a:r>
            <a:r>
              <a:rPr lang="ru-RU" sz="2400" b="1" dirty="0" smtClean="0"/>
              <a:t>правила </a:t>
            </a:r>
            <a:r>
              <a:rPr lang="ru-RU" sz="2400" b="1" dirty="0"/>
              <a:t>предварения</a:t>
            </a:r>
            <a:r>
              <a:rPr lang="ru-RU" sz="2400" dirty="0"/>
              <a:t>, или </a:t>
            </a:r>
            <a:r>
              <a:rPr lang="ru-RU" sz="2400" b="1" dirty="0"/>
              <a:t>правила постоянства </a:t>
            </a:r>
            <a:r>
              <a:rPr lang="ru-RU" sz="2400" b="1" dirty="0" smtClean="0"/>
              <a:t>местообитания</a:t>
            </a:r>
            <a:r>
              <a:rPr lang="ru-RU" sz="2400" dirty="0" smtClean="0"/>
              <a:t>.</a:t>
            </a:r>
          </a:p>
          <a:p>
            <a:r>
              <a:rPr lang="ru-RU" sz="2400" dirty="0" err="1" smtClean="0"/>
              <a:t>Обедненность</a:t>
            </a:r>
            <a:r>
              <a:rPr lang="ru-RU" sz="2400" dirty="0" smtClean="0"/>
              <a:t> </a:t>
            </a:r>
            <a:r>
              <a:rPr lang="ru-RU" sz="2400" dirty="0" err="1"/>
              <a:t>ценозов</a:t>
            </a:r>
            <a:r>
              <a:rPr lang="ru-RU" sz="2400" dirty="0"/>
              <a:t> в зонах контакта климатических и экологических зон формирует закономерность, известную как </a:t>
            </a:r>
            <a:r>
              <a:rPr lang="ru-RU" sz="2400" b="1" dirty="0"/>
              <a:t>закон минимума видов</a:t>
            </a:r>
            <a:r>
              <a:rPr lang="ru-RU" sz="2400" dirty="0"/>
              <a:t>, или </a:t>
            </a:r>
            <a:r>
              <a:rPr lang="ru-RU" sz="2400" b="1" dirty="0"/>
              <a:t>эффект А. </a:t>
            </a:r>
            <a:r>
              <a:rPr lang="ru-RU" sz="2400" b="1" dirty="0" err="1" smtClean="0"/>
              <a:t>Ремане</a:t>
            </a:r>
            <a:r>
              <a:rPr lang="ru-RU" sz="2400" dirty="0" smtClean="0"/>
              <a:t>: </a:t>
            </a:r>
            <a:r>
              <a:rPr lang="ru-RU" sz="2400" dirty="0"/>
              <a:t>минимум морских и пресноводных видов животных наблюдается в солоноватых водах (соленость 5 — </a:t>
            </a:r>
            <a:r>
              <a:rPr lang="ru-RU" sz="2400" dirty="0" smtClean="0"/>
              <a:t>8%).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107" y="2503470"/>
            <a:ext cx="4719161" cy="294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1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9863" y="89211"/>
            <a:ext cx="11519209" cy="1648150"/>
          </a:xfrm>
        </p:spPr>
        <p:txBody>
          <a:bodyPr>
            <a:noAutofit/>
          </a:bodyPr>
          <a:lstStyle/>
          <a:p>
            <a:r>
              <a:rPr lang="ru-RU" b="1" dirty="0"/>
              <a:t>Принцип организационной </a:t>
            </a:r>
            <a:r>
              <a:rPr lang="ru-RU" b="1" dirty="0" smtClean="0"/>
              <a:t>деградации </a:t>
            </a:r>
            <a:r>
              <a:rPr lang="ru-RU" b="1" dirty="0"/>
              <a:t>и закон растворения системы в чуждой среде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6308" y="2068758"/>
            <a:ext cx="5203159" cy="402336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Фактически </a:t>
            </a:r>
            <a:r>
              <a:rPr lang="ru-RU" sz="2400" dirty="0"/>
              <a:t>это общесистемный закон. Он тесно связан с законом оптимальности и в значительной мере отражает термодинамику малой системы, находящейся в чуждой среде</a:t>
            </a:r>
            <a:r>
              <a:rPr lang="ru-RU" sz="2400" dirty="0" smtClean="0"/>
              <a:t>.</a:t>
            </a:r>
          </a:p>
          <a:p>
            <a:r>
              <a:rPr lang="ru-RU" sz="2400" dirty="0"/>
              <a:t>Чем выше разница между уровнем организации островной биосистемы и ее окружения, тем скорее происходит деградация </a:t>
            </a:r>
            <a:r>
              <a:rPr lang="ru-RU" sz="2400" dirty="0" err="1"/>
              <a:t>биоты</a:t>
            </a:r>
            <a:r>
              <a:rPr lang="ru-RU" sz="2400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661" y="2068757"/>
            <a:ext cx="5770412" cy="346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9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Законом обеднения разнородного живого вещества </a:t>
            </a:r>
            <a:r>
              <a:rPr lang="ru-RU" b="1" dirty="0" err="1"/>
              <a:t>Хильми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3"/>
            <a:ext cx="6128710" cy="4477007"/>
          </a:xfrm>
        </p:spPr>
        <p:txBody>
          <a:bodyPr>
            <a:normAutofit/>
          </a:bodyPr>
          <a:lstStyle/>
          <a:p>
            <a:r>
              <a:rPr lang="ru-RU" sz="2400" dirty="0"/>
              <a:t>Законом обеднения разнородного живого вещества </a:t>
            </a:r>
            <a:r>
              <a:rPr lang="ru-RU" sz="2400" dirty="0" err="1"/>
              <a:t>Хильми</a:t>
            </a:r>
            <a:r>
              <a:rPr lang="ru-RU" sz="2400" dirty="0"/>
              <a:t> объясняется бедность </a:t>
            </a:r>
            <a:r>
              <a:rPr lang="ru-RU" sz="2400" dirty="0" err="1"/>
              <a:t>ценозов</a:t>
            </a:r>
            <a:r>
              <a:rPr lang="ru-RU" sz="2400" dirty="0"/>
              <a:t> видами при действии правила предварения. </a:t>
            </a:r>
            <a:r>
              <a:rPr lang="ru-RU" sz="2400" dirty="0" smtClean="0"/>
              <a:t>Одновременно </a:t>
            </a:r>
            <a:r>
              <a:rPr lang="ru-RU" sz="2400" dirty="0"/>
              <a:t>он тесно связан с известным </a:t>
            </a:r>
            <a:r>
              <a:rPr lang="ru-RU" sz="2400" dirty="0" smtClean="0"/>
              <a:t>биогеографическим </a:t>
            </a:r>
            <a:r>
              <a:rPr lang="ru-RU" sz="2400" b="1" dirty="0" smtClean="0"/>
              <a:t>правилом К. </a:t>
            </a:r>
            <a:r>
              <a:rPr lang="ru-RU" sz="2400" b="1" dirty="0" err="1" smtClean="0"/>
              <a:t>Дарлингтона</a:t>
            </a:r>
            <a:r>
              <a:rPr lang="ru-RU" sz="2400" dirty="0" smtClean="0"/>
              <a:t>: </a:t>
            </a:r>
            <a:r>
              <a:rPr lang="ru-RU" sz="2400" dirty="0"/>
              <a:t>уменьшение площади острова в 10 раз сокращает число живущих на нем видов (амфибий и рептилий) </a:t>
            </a:r>
            <a:r>
              <a:rPr lang="ru-RU" sz="2400" dirty="0" smtClean="0"/>
              <a:t>вдвое. </a:t>
            </a:r>
          </a:p>
          <a:p>
            <a:r>
              <a:rPr lang="ru-RU" sz="2400" dirty="0"/>
              <a:t>Речь идет об островах, находящихся в разных физико-географических условиях. Правило К. </a:t>
            </a:r>
            <a:r>
              <a:rPr lang="ru-RU" sz="2400" dirty="0" err="1"/>
              <a:t>Дарлингтона</a:t>
            </a:r>
            <a:r>
              <a:rPr lang="ru-RU" sz="2400" dirty="0"/>
              <a:t> верно лишь статистически и имеет множество исключений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746" y="2271546"/>
            <a:ext cx="4750713" cy="314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0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Теория биполярности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6061803" cy="4023360"/>
          </a:xfrm>
        </p:spPr>
        <p:txBody>
          <a:bodyPr>
            <a:normAutofit/>
          </a:bodyPr>
          <a:lstStyle/>
          <a:p>
            <a:r>
              <a:rPr lang="ru-RU" sz="2400" dirty="0"/>
              <a:t>Теория биполярности, согласно которой жизнь Арктики и Антарктики аналогична по происхождению и имеет истоки в третичном времени. Это эволюционно-биогеографическое правило подробно обосновал Л. С. Берг</a:t>
            </a:r>
            <a:r>
              <a:rPr lang="ru-RU" sz="2400" dirty="0" smtClean="0"/>
              <a:t>.</a:t>
            </a:r>
          </a:p>
          <a:p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2" t="2162" r="6509"/>
          <a:stretch/>
        </p:blipFill>
        <p:spPr>
          <a:xfrm>
            <a:off x="7159083" y="1845734"/>
            <a:ext cx="4672361" cy="428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9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188</TotalTime>
  <Words>521</Words>
  <Application>Microsoft Office PowerPoint</Application>
  <PresentationFormat>Широкоэкранный</PresentationFormat>
  <Paragraphs>31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Times New Roman</vt:lpstr>
      <vt:lpstr>Ретро</vt:lpstr>
      <vt:lpstr>Биогеографические закономерности</vt:lpstr>
      <vt:lpstr>Основные разделы биогеографии</vt:lpstr>
      <vt:lpstr>Правило Уоллеса</vt:lpstr>
      <vt:lpstr>Принцип эколого-географического максимума видов</vt:lpstr>
      <vt:lpstr>Правило предварения</vt:lpstr>
      <vt:lpstr>Принцип организационной деградации и закон растворения системы в чуждой среде</vt:lpstr>
      <vt:lpstr>Законом обеднения разнородного живого вещества Хильми</vt:lpstr>
      <vt:lpstr>Теория биполярности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Биогеографические закономерности</dc:title>
  <dc:creator>Владлена</dc:creator>
  <cp:lastModifiedBy>Владлена</cp:lastModifiedBy>
  <cp:revision>11</cp:revision>
  <dcterms:created xsi:type="dcterms:W3CDTF">2018-02-20T14:49:43Z</dcterms:created>
  <dcterms:modified xsi:type="dcterms:W3CDTF">2018-03-07T09:17:39Z</dcterms:modified>
</cp:coreProperties>
</file>