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5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20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37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1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2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7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57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3C1E-7C50-4E71-B9E7-29CE1C8EC0CF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BB2-D739-491B-8A90-9079B3FFF6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4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" y="2733709"/>
            <a:ext cx="8664436" cy="1373070"/>
          </a:xfrm>
        </p:spPr>
        <p:txBody>
          <a:bodyPr/>
          <a:lstStyle/>
          <a:p>
            <a:r>
              <a:rPr lang="ru-RU" sz="3600" dirty="0"/>
              <a:t>Примеры адаптации организмов к </a:t>
            </a:r>
            <a:r>
              <a:rPr lang="ru-RU" sz="3600" dirty="0" smtClean="0"/>
              <a:t>наземно-воздушной, почвенной, </a:t>
            </a:r>
            <a:r>
              <a:rPr lang="ru-RU" sz="3600" dirty="0"/>
              <a:t>водной среде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416899"/>
            <a:ext cx="8824456" cy="11176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Выполнил студент группы 1ПО-44Д </a:t>
            </a:r>
            <a:r>
              <a:rPr lang="ru-RU" sz="2800" dirty="0" err="1" smtClean="0"/>
              <a:t>Баинбетова</a:t>
            </a:r>
            <a:r>
              <a:rPr lang="ru-RU" sz="2800" dirty="0" smtClean="0"/>
              <a:t> В.В.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32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Наземно-воздушная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6288515" cy="3869964"/>
          </a:xfrm>
        </p:spPr>
        <p:txBody>
          <a:bodyPr>
            <a:noAutofit/>
          </a:bodyPr>
          <a:lstStyle/>
          <a:p>
            <a:r>
              <a:rPr lang="ru-RU" sz="2800" dirty="0"/>
              <a:t>Эта среда относится к наиболее сложной как по свойствам, так и по разнообразию в пространстве. Для нее характерна низкая плотность воздуха, большие колебания </a:t>
            </a:r>
            <a:r>
              <a:rPr lang="ru-RU" sz="2800" dirty="0" smtClean="0"/>
              <a:t>температуры, </a:t>
            </a:r>
            <a:r>
              <a:rPr lang="ru-RU" sz="2800" dirty="0"/>
              <a:t>высокая подвижность атмосферы. Лимитирующими факторами чаще всего являются недостаток или избыток тепла и влаги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36" y="3890944"/>
            <a:ext cx="4114800" cy="27414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6" y="2125683"/>
            <a:ext cx="3671455" cy="27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052" y="753227"/>
            <a:ext cx="9613861" cy="1080938"/>
          </a:xfrm>
        </p:spPr>
        <p:txBody>
          <a:bodyPr/>
          <a:lstStyle/>
          <a:p>
            <a:r>
              <a:rPr lang="ru-RU" dirty="0" smtClean="0"/>
              <a:t>Механизмы адаптации к температурному фактору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052" y="2172818"/>
            <a:ext cx="7839211" cy="4276625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Для организмов наземно-воздушной среды типичны три механизма адаптации к температурному фактору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физический,</a:t>
            </a:r>
          </a:p>
          <a:p>
            <a:pPr lvl="1"/>
            <a:r>
              <a:rPr lang="ru-RU" sz="2800" dirty="0" smtClean="0">
                <a:effectLst/>
              </a:rPr>
              <a:t>химический,</a:t>
            </a:r>
          </a:p>
          <a:p>
            <a:pPr lvl="1"/>
            <a:r>
              <a:rPr lang="ru-RU" sz="2800" dirty="0" smtClean="0">
                <a:effectLst/>
              </a:rPr>
              <a:t>поведенческий</a:t>
            </a:r>
            <a:r>
              <a:rPr lang="ru-RU" sz="2800" dirty="0">
                <a:effectLst/>
              </a:rPr>
              <a:t>.</a:t>
            </a:r>
          </a:p>
          <a:p>
            <a:r>
              <a:rPr lang="ru-RU" sz="2800" dirty="0">
                <a:effectLst/>
              </a:rPr>
              <a:t>Правило Бергмана</a:t>
            </a:r>
          </a:p>
          <a:p>
            <a:r>
              <a:rPr lang="ru-RU" sz="2800" dirty="0">
                <a:effectLst/>
              </a:rPr>
              <a:t>Правило Аллена</a:t>
            </a:r>
            <a:endParaRPr lang="ru-RU" sz="3200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3"/>
          <a:stretch/>
        </p:blipFill>
        <p:spPr>
          <a:xfrm>
            <a:off x="8352263" y="2336870"/>
            <a:ext cx="3610363" cy="39485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28" y="3407566"/>
            <a:ext cx="4579899" cy="32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Спячки и миграции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5851107" cy="424205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Животным свойственны спячки и миграции в странах с неблагоприятным </a:t>
            </a:r>
            <a:r>
              <a:rPr lang="ru-RU" sz="2800" dirty="0" smtClean="0">
                <a:effectLst/>
              </a:rPr>
              <a:t>климатом.</a:t>
            </a:r>
            <a:r>
              <a:rPr lang="ru-RU" sz="2800" dirty="0">
                <a:effectLst/>
              </a:rPr>
              <a:t/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Два типа спячек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летние</a:t>
            </a:r>
          </a:p>
          <a:p>
            <a:pPr lvl="1"/>
            <a:r>
              <a:rPr lang="ru-RU" sz="2800" dirty="0" smtClean="0">
                <a:effectLst/>
              </a:rPr>
              <a:t>зимние</a:t>
            </a:r>
          </a:p>
          <a:p>
            <a:r>
              <a:rPr lang="ru-RU" sz="2800" b="1" dirty="0">
                <a:effectLst/>
              </a:rPr>
              <a:t>Миграции</a:t>
            </a:r>
            <a:r>
              <a:rPr lang="ru-RU" sz="2800" dirty="0">
                <a:effectLst/>
              </a:rPr>
              <a:t> – сложные адаптации на уровне физиологии и </a:t>
            </a:r>
            <a:r>
              <a:rPr lang="ru-RU" sz="2800" dirty="0" smtClean="0">
                <a:effectLst/>
              </a:rPr>
              <a:t>поведения.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b="11601"/>
          <a:stretch/>
        </p:blipFill>
        <p:spPr>
          <a:xfrm>
            <a:off x="6531428" y="2263757"/>
            <a:ext cx="5660571" cy="3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24397"/>
            <a:ext cx="6191528" cy="4244037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Водной средой называют такую среду, в которой вода играет важную роль, как наружная среда.</a:t>
            </a:r>
          </a:p>
          <a:p>
            <a:r>
              <a:rPr lang="ru-RU" sz="2800" dirty="0">
                <a:effectLst/>
              </a:rPr>
              <a:t>Вода занимает приблизительно 71% поверхность земного шара. Более 98 % - солёная </a:t>
            </a:r>
            <a:r>
              <a:rPr lang="ru-RU" sz="2800" dirty="0" smtClean="0">
                <a:effectLst/>
              </a:rPr>
              <a:t>вода, 1.5% </a:t>
            </a:r>
            <a:r>
              <a:rPr lang="ru-RU" sz="2800" dirty="0">
                <a:effectLst/>
              </a:rPr>
              <a:t>- льды полярных </a:t>
            </a:r>
            <a:r>
              <a:rPr lang="ru-RU" sz="2800" dirty="0" smtClean="0">
                <a:effectLst/>
              </a:rPr>
              <a:t>областей, 0,5</a:t>
            </a:r>
            <a:r>
              <a:rPr lang="ru-RU" sz="2800" dirty="0">
                <a:effectLst/>
              </a:rPr>
              <a:t>% реки, озера, болота, родники, подземная пресная вода и т.д.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5" y="2124397"/>
            <a:ext cx="5313944" cy="39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3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10" y="2550426"/>
            <a:ext cx="4234297" cy="23817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40" y="2059780"/>
            <a:ext cx="8643788" cy="443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</a:rPr>
              <a:t>Особенности адаптации растений к водной среде:</a:t>
            </a:r>
          </a:p>
          <a:p>
            <a:pPr marL="457200" lvl="1" indent="0">
              <a:buNone/>
            </a:pPr>
            <a:r>
              <a:rPr lang="ru-RU" sz="2800" dirty="0">
                <a:effectLst/>
              </a:rPr>
              <a:t>1) Слабое развитие проводящей </a:t>
            </a:r>
            <a:r>
              <a:rPr lang="ru-RU" sz="2800" dirty="0" smtClean="0">
                <a:effectLst/>
              </a:rPr>
              <a:t>ткани </a:t>
            </a:r>
            <a:endParaRPr lang="ru-RU" sz="2800" dirty="0">
              <a:effectLst/>
            </a:endParaRPr>
          </a:p>
          <a:p>
            <a:pPr marL="457200" lvl="1" indent="0">
              <a:buNone/>
            </a:pPr>
            <a:r>
              <a:rPr lang="ru-RU" sz="2800" dirty="0">
                <a:effectLst/>
              </a:rPr>
              <a:t>2) Слабое развитие корневой </a:t>
            </a:r>
            <a:r>
              <a:rPr lang="ru-RU" sz="2800" dirty="0" smtClean="0">
                <a:effectLst/>
              </a:rPr>
              <a:t>системы</a:t>
            </a:r>
          </a:p>
          <a:p>
            <a:pPr marL="457200" lvl="1" indent="0">
              <a:buNone/>
            </a:pPr>
            <a:r>
              <a:rPr lang="ru-RU" sz="2800" dirty="0" smtClean="0">
                <a:effectLst/>
              </a:rPr>
              <a:t>3</a:t>
            </a:r>
            <a:r>
              <a:rPr lang="ru-RU" sz="2800" dirty="0">
                <a:effectLst/>
              </a:rPr>
              <a:t>) Слабое развитие механических </a:t>
            </a:r>
            <a:r>
              <a:rPr lang="ru-RU" sz="2800" dirty="0" smtClean="0">
                <a:effectLst/>
              </a:rPr>
              <a:t>тканей</a:t>
            </a:r>
            <a:endParaRPr lang="ru-RU" sz="2800" dirty="0">
              <a:effectLst/>
            </a:endParaRPr>
          </a:p>
          <a:p>
            <a:pPr marL="457200" lvl="1" indent="0">
              <a:buNone/>
            </a:pPr>
            <a:r>
              <a:rPr lang="ru-RU" sz="2800" dirty="0">
                <a:effectLst/>
              </a:rPr>
              <a:t>4) Наличие придатков, увеличивающих плавучесть.</a:t>
            </a:r>
          </a:p>
          <a:p>
            <a:pPr marL="457200" lvl="1" indent="0">
              <a:buNone/>
            </a:pPr>
            <a:r>
              <a:rPr lang="ru-RU" sz="2800" dirty="0">
                <a:effectLst/>
              </a:rPr>
              <a:t>5) Наличие воздухоносной </a:t>
            </a:r>
            <a:r>
              <a:rPr lang="ru-RU" sz="2800" dirty="0" smtClean="0">
                <a:effectLst/>
              </a:rPr>
              <a:t>паренхимы</a:t>
            </a:r>
            <a:endParaRPr lang="ru-RU" sz="2800" dirty="0">
              <a:effectLst/>
            </a:endParaRPr>
          </a:p>
          <a:p>
            <a:pPr marL="457200" lvl="1" indent="0">
              <a:buNone/>
            </a:pPr>
            <a:r>
              <a:rPr lang="ru-RU" sz="2800" dirty="0">
                <a:effectLst/>
              </a:rPr>
              <a:t>6) Большая поверхность листьев при малом объеме растения </a:t>
            </a:r>
            <a:endParaRPr lang="ru-RU" sz="2800" dirty="0" smtClean="0">
              <a:effectLst/>
            </a:endParaRPr>
          </a:p>
          <a:p>
            <a:pPr marL="457200" lvl="1" indent="0">
              <a:buNone/>
            </a:pPr>
            <a:r>
              <a:rPr lang="ru-RU" sz="2800" dirty="0" smtClean="0">
                <a:effectLst/>
              </a:rPr>
              <a:t>7</a:t>
            </a:r>
            <a:r>
              <a:rPr lang="ru-RU" sz="2800" dirty="0">
                <a:effectLst/>
              </a:rPr>
              <a:t>) Разнолистность (</a:t>
            </a:r>
            <a:r>
              <a:rPr lang="ru-RU" sz="2800" dirty="0" err="1">
                <a:effectLst/>
              </a:rPr>
              <a:t>гетерофилия</a:t>
            </a:r>
            <a:r>
              <a:rPr lang="ru-RU" sz="2800" dirty="0" smtClean="0">
                <a:effectLst/>
              </a:rPr>
              <a:t>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455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59781"/>
            <a:ext cx="9613861" cy="4410291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Особенности адаптации растений к водной среде:</a:t>
            </a:r>
          </a:p>
          <a:p>
            <a:pPr lvl="1"/>
            <a:r>
              <a:rPr lang="ru-RU" sz="2800" dirty="0">
                <a:effectLst/>
              </a:rPr>
              <a:t>1) Слабое развитие проводящей </a:t>
            </a:r>
            <a:r>
              <a:rPr lang="ru-RU" sz="2800" dirty="0" smtClean="0">
                <a:effectLst/>
              </a:rPr>
              <a:t>ткани 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2) Слабое развитие корневой </a:t>
            </a:r>
            <a:r>
              <a:rPr lang="ru-RU" sz="2800" dirty="0" smtClean="0">
                <a:effectLst/>
              </a:rPr>
              <a:t>системы</a:t>
            </a:r>
          </a:p>
          <a:p>
            <a:pPr lvl="1"/>
            <a:r>
              <a:rPr lang="ru-RU" sz="2800" dirty="0" smtClean="0">
                <a:effectLst/>
              </a:rPr>
              <a:t>3</a:t>
            </a:r>
            <a:r>
              <a:rPr lang="ru-RU" sz="2800" dirty="0">
                <a:effectLst/>
              </a:rPr>
              <a:t>) Слабое развитие механических </a:t>
            </a:r>
            <a:r>
              <a:rPr lang="ru-RU" sz="2800" dirty="0" smtClean="0">
                <a:effectLst/>
              </a:rPr>
              <a:t>тканей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4) Наличие придатков, увеличивающих плавучесть.</a:t>
            </a:r>
          </a:p>
          <a:p>
            <a:pPr lvl="1"/>
            <a:r>
              <a:rPr lang="ru-RU" sz="2800" dirty="0">
                <a:effectLst/>
              </a:rPr>
              <a:t>5) Наличие воздухоносной </a:t>
            </a:r>
            <a:r>
              <a:rPr lang="ru-RU" sz="2800" dirty="0" smtClean="0">
                <a:effectLst/>
              </a:rPr>
              <a:t>паренхимы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6) Большая поверхность листьев при малом объеме растения </a:t>
            </a:r>
            <a:endParaRPr lang="ru-RU" sz="2800" dirty="0" smtClean="0">
              <a:effectLst/>
            </a:endParaRPr>
          </a:p>
          <a:p>
            <a:pPr lvl="1"/>
            <a:r>
              <a:rPr lang="ru-RU" sz="2800" dirty="0" smtClean="0">
                <a:effectLst/>
              </a:rPr>
              <a:t>7</a:t>
            </a:r>
            <a:r>
              <a:rPr lang="ru-RU" sz="2800" dirty="0">
                <a:effectLst/>
              </a:rPr>
              <a:t>) Разнолистность (</a:t>
            </a:r>
            <a:r>
              <a:rPr lang="ru-RU" sz="2800" dirty="0" err="1">
                <a:effectLst/>
              </a:rPr>
              <a:t>гетерофилия</a:t>
            </a:r>
            <a:r>
              <a:rPr lang="ru-RU" sz="2800" dirty="0" smtClean="0">
                <a:effectLst/>
              </a:rPr>
              <a:t>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8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Водная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</a:rPr>
              <a:t>Особенности адаптации животных к водной среде.</a:t>
            </a:r>
          </a:p>
          <a:p>
            <a:pPr lvl="1"/>
            <a:r>
              <a:rPr lang="ru-RU" sz="2800" dirty="0">
                <a:effectLst/>
              </a:rPr>
              <a:t>1) </a:t>
            </a:r>
            <a:r>
              <a:rPr lang="ru-RU" sz="2800" dirty="0" smtClean="0">
                <a:effectLst/>
              </a:rPr>
              <a:t>Анатомо-морфологические</a:t>
            </a:r>
          </a:p>
          <a:p>
            <a:pPr lvl="1"/>
            <a:r>
              <a:rPr lang="ru-RU" sz="2800" dirty="0">
                <a:effectLst/>
              </a:rPr>
              <a:t>2) </a:t>
            </a:r>
            <a:r>
              <a:rPr lang="ru-RU" sz="2800" dirty="0" smtClean="0">
                <a:effectLst/>
              </a:rPr>
              <a:t>Физиологические</a:t>
            </a:r>
          </a:p>
          <a:p>
            <a:pPr lvl="1"/>
            <a:r>
              <a:rPr lang="ru-RU" sz="2800" dirty="0" smtClean="0">
                <a:effectLst/>
              </a:rPr>
              <a:t>3) Поведенческие</a:t>
            </a:r>
          </a:p>
          <a:p>
            <a:pPr lvl="1"/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05" y="2958894"/>
            <a:ext cx="5456966" cy="32918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0" y="4315521"/>
            <a:ext cx="3553369" cy="22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10" y="3572736"/>
            <a:ext cx="4713365" cy="31422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Почвенная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170459" cy="3599316"/>
          </a:xfrm>
        </p:spPr>
        <p:txBody>
          <a:bodyPr>
            <a:normAutofit/>
          </a:bodyPr>
          <a:lstStyle/>
          <a:p>
            <a:r>
              <a:rPr lang="ru-RU" sz="2800" dirty="0"/>
              <a:t>Почва - является продуктом жизнедеятельности организмов, включая и микроорганизмы, как современных, так и принадлежащих "былым биосферам". </a:t>
            </a:r>
            <a:endParaRPr lang="ru-RU" sz="2800" dirty="0" smtClean="0"/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97" y="2011382"/>
            <a:ext cx="3677037" cy="25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485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237</TotalTime>
  <Words>313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Берлин</vt:lpstr>
      <vt:lpstr>Примеры адаптации организмов к наземно-воздушной, почвенной, водной среде</vt:lpstr>
      <vt:lpstr>Наземно-воздушная среда</vt:lpstr>
      <vt:lpstr>Механизмы адаптации к температурному фактору</vt:lpstr>
      <vt:lpstr>Спячки и миграции</vt:lpstr>
      <vt:lpstr>Водная среда</vt:lpstr>
      <vt:lpstr>Водная среда</vt:lpstr>
      <vt:lpstr>Водная среда</vt:lpstr>
      <vt:lpstr>Водная среда</vt:lpstr>
      <vt:lpstr>Почвенная среда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адаптации организмов к наземно-воздушной почвенной водной среде</dc:title>
  <dc:creator>dns</dc:creator>
  <cp:lastModifiedBy>Владлена</cp:lastModifiedBy>
  <cp:revision>17</cp:revision>
  <dcterms:created xsi:type="dcterms:W3CDTF">2018-02-23T18:09:11Z</dcterms:created>
  <dcterms:modified xsi:type="dcterms:W3CDTF">2018-03-06T16:12:52Z</dcterms:modified>
</cp:coreProperties>
</file>