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0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5F0D0C-EFE8-4B64-BC4A-C6D66B4C0366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9763AA5-170F-48B7-9C0F-6E7865653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1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Утилизация бытовых и промышленных отходов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1995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Выполнил студент группы 1ПО-44Д </a:t>
            </a:r>
            <a:r>
              <a:rPr lang="ru-RU" sz="2400" dirty="0" err="1" smtClean="0"/>
              <a:t>Баинбетова</a:t>
            </a:r>
            <a:r>
              <a:rPr lang="ru-RU" sz="2400" dirty="0" smtClean="0"/>
              <a:t> В.В.</a:t>
            </a:r>
          </a:p>
          <a:p>
            <a:r>
              <a:rPr lang="ru-RU" sz="2400" dirty="0" smtClean="0"/>
              <a:t>2018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49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Захоронение </a:t>
            </a:r>
            <a:r>
              <a:rPr lang="ru-RU" dirty="0" smtClean="0"/>
              <a:t>промышленных </a:t>
            </a:r>
            <a:r>
              <a:rPr lang="ru-RU" dirty="0"/>
              <a:t>отходов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18712" y="2222287"/>
            <a:ext cx="5307768" cy="4407113"/>
          </a:xfrm>
        </p:spPr>
        <p:txBody>
          <a:bodyPr>
            <a:normAutofit/>
          </a:bodyPr>
          <a:lstStyle/>
          <a:p>
            <a:r>
              <a:rPr lang="ru-RU" sz="2800" dirty="0"/>
              <a:t>Захоронение происходит на специальных </a:t>
            </a:r>
            <a:r>
              <a:rPr lang="ru-RU" sz="2800" dirty="0" smtClean="0"/>
              <a:t>полигонах.</a:t>
            </a:r>
          </a:p>
          <a:p>
            <a:r>
              <a:rPr lang="ru-RU" sz="2800" dirty="0" smtClean="0"/>
              <a:t>Примеры </a:t>
            </a:r>
            <a:r>
              <a:rPr lang="ru-RU" sz="2800" dirty="0"/>
              <a:t>– вскрышная порода от горных выработок, отходы перерабатывающей промышленности и т.д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7431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Сжигание промышленных отходов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4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Зарубежный опыт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7919" r="5927" b="16265"/>
          <a:stretch/>
        </p:blipFill>
        <p:spPr>
          <a:xfrm>
            <a:off x="810000" y="2331720"/>
            <a:ext cx="7336070" cy="4183379"/>
          </a:xfrm>
        </p:spPr>
      </p:pic>
    </p:spTree>
    <p:extLst>
      <p:ext uri="{BB962C8B-B14F-4D97-AF65-F5344CB8AC3E}">
        <p14:creationId xmlns:p14="http://schemas.microsoft.com/office/powerpoint/2010/main" val="7890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Утилизация отходов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8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Под утилизацией отходов понимается следующее:</a:t>
            </a:r>
          </a:p>
          <a:p>
            <a:pPr lvl="1"/>
            <a:r>
              <a:rPr lang="ru-RU" sz="2800" dirty="0" smtClean="0"/>
              <a:t>использование </a:t>
            </a:r>
            <a:r>
              <a:rPr lang="ru-RU" sz="2800" dirty="0"/>
              <a:t>отходов на различных стадиях их технологического цикла</a:t>
            </a:r>
          </a:p>
          <a:p>
            <a:pPr lvl="1"/>
            <a:r>
              <a:rPr lang="ru-RU" sz="2800" dirty="0" smtClean="0"/>
              <a:t>обеспечение </a:t>
            </a:r>
            <a:r>
              <a:rPr lang="ru-RU" sz="2800" dirty="0"/>
              <a:t>вторичного использования или переработки отходов и отслуживших свой срок или забракованных изделий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3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отходов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Существует деление мусора на два класса: </a:t>
            </a:r>
            <a:endParaRPr lang="ru-RU" sz="2800" dirty="0" smtClean="0"/>
          </a:p>
          <a:p>
            <a:pPr lvl="1"/>
            <a:r>
              <a:rPr lang="ru-RU" sz="2800" dirty="0" smtClean="0"/>
              <a:t>Производства </a:t>
            </a:r>
            <a:r>
              <a:rPr lang="ru-RU" sz="2800" dirty="0"/>
              <a:t>— промышленные </a:t>
            </a:r>
            <a:endParaRPr lang="ru-RU" sz="2800" dirty="0" smtClean="0"/>
          </a:p>
          <a:p>
            <a:pPr lvl="1"/>
            <a:r>
              <a:rPr lang="ru-RU" sz="2800" dirty="0" smtClean="0"/>
              <a:t>Потребления </a:t>
            </a:r>
            <a:r>
              <a:rPr lang="ru-RU" sz="2800" dirty="0"/>
              <a:t>— бытовые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Классы:</a:t>
            </a:r>
          </a:p>
          <a:p>
            <a:pPr lvl="1"/>
            <a:r>
              <a:rPr lang="ru-RU" sz="2800" dirty="0" smtClean="0"/>
              <a:t>Отработки</a:t>
            </a:r>
            <a:r>
              <a:rPr lang="ru-RU" sz="2800" dirty="0"/>
              <a:t>, несущие чрезвычайную опасность </a:t>
            </a:r>
          </a:p>
          <a:p>
            <a:pPr lvl="1"/>
            <a:r>
              <a:rPr lang="ru-RU" sz="2800" dirty="0" smtClean="0"/>
              <a:t>Высоко </a:t>
            </a:r>
            <a:r>
              <a:rPr lang="ru-RU" sz="2800" dirty="0"/>
              <a:t>опасные </a:t>
            </a:r>
          </a:p>
          <a:p>
            <a:pPr lvl="1"/>
            <a:r>
              <a:rPr lang="ru-RU" sz="2800" dirty="0" smtClean="0"/>
              <a:t>Умеренно </a:t>
            </a:r>
            <a:r>
              <a:rPr lang="ru-RU" sz="2800" dirty="0"/>
              <a:t>опасные </a:t>
            </a:r>
          </a:p>
          <a:p>
            <a:pPr lvl="1"/>
            <a:r>
              <a:rPr lang="ru-RU" sz="2800" dirty="0" smtClean="0"/>
              <a:t>Малоопасные </a:t>
            </a:r>
            <a:endParaRPr lang="ru-RU" sz="2800" dirty="0"/>
          </a:p>
          <a:p>
            <a:pPr lvl="1"/>
            <a:r>
              <a:rPr lang="ru-RU" sz="2800" dirty="0" smtClean="0"/>
              <a:t>Практически неопасные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55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6"/>
          <a:stretch/>
        </p:blipFill>
        <p:spPr>
          <a:xfrm>
            <a:off x="866398" y="-14605"/>
            <a:ext cx="10515600" cy="6872605"/>
          </a:xfrm>
        </p:spPr>
      </p:pic>
    </p:spTree>
    <p:extLst>
      <p:ext uri="{BB962C8B-B14F-4D97-AF65-F5344CB8AC3E}">
        <p14:creationId xmlns:p14="http://schemas.microsoft.com/office/powerpoint/2010/main" val="13028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623919"/>
            <a:ext cx="10571998" cy="970450"/>
          </a:xfrm>
        </p:spPr>
        <p:txBody>
          <a:bodyPr/>
          <a:lstStyle/>
          <a:p>
            <a:r>
              <a:rPr lang="ru-RU" dirty="0" smtClean="0"/>
              <a:t>Способы утилизации бытовых отходов. Захоронение бытовых отходов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288" y="2594417"/>
            <a:ext cx="4563885" cy="393107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Производится на специальных полигонах (специально оборудованные площадки</a:t>
            </a:r>
            <a:r>
              <a:rPr lang="ru-RU" sz="2800" dirty="0" smtClean="0"/>
              <a:t>).</a:t>
            </a:r>
          </a:p>
          <a:p>
            <a:r>
              <a:rPr lang="ru-RU" sz="2800" dirty="0"/>
              <a:t>Разновидность: компостирование отходов.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47" y="2594417"/>
            <a:ext cx="6682826" cy="39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Захоронение бытовых отходов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8"/>
            <a:ext cx="4839574" cy="4275494"/>
          </a:xfrm>
        </p:spPr>
        <p:txBody>
          <a:bodyPr>
            <a:normAutofit/>
          </a:bodyPr>
          <a:lstStyle/>
          <a:p>
            <a:r>
              <a:rPr lang="ru-RU" sz="2800" dirty="0"/>
              <a:t>Прежде чем сжигать или захоронить — целесообразно отсортировать мусор. Частично этот процесс можно автоматизировать с помощью конвейера.</a:t>
            </a:r>
          </a:p>
        </p:txBody>
      </p:sp>
      <p:pic>
        <p:nvPicPr>
          <p:cNvPr id="4" name="Рисунок 3" descr="Конвейер по сортировке мусора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/>
          <a:stretch/>
        </p:blipFill>
        <p:spPr bwMode="auto">
          <a:xfrm>
            <a:off x="5763491" y="2753812"/>
            <a:ext cx="6047508" cy="3286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3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Сжигание бытовых отходов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5318852" cy="4164658"/>
          </a:xfrm>
        </p:spPr>
        <p:txBody>
          <a:bodyPr>
            <a:normAutofit/>
          </a:bodyPr>
          <a:lstStyle/>
          <a:p>
            <a:r>
              <a:rPr lang="ru-RU" sz="2800" dirty="0"/>
              <a:t>Производится на специальных мусоросжигательных заводах. </a:t>
            </a:r>
            <a:endParaRPr lang="ru-RU" sz="2800" dirty="0" smtClean="0"/>
          </a:p>
          <a:p>
            <a:r>
              <a:rPr lang="ru-RU" sz="2800" dirty="0"/>
              <a:t>Разновидность: плазменная переработка.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385798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585734"/>
            <a:ext cx="10571998" cy="970450"/>
          </a:xfrm>
        </p:spPr>
        <p:txBody>
          <a:bodyPr/>
          <a:lstStyle/>
          <a:p>
            <a:r>
              <a:rPr lang="ru-RU" dirty="0"/>
              <a:t>Переработка с помощью высоких температур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5180306" cy="4635713"/>
          </a:xfrm>
        </p:spPr>
        <p:txBody>
          <a:bodyPr>
            <a:normAutofit/>
          </a:bodyPr>
          <a:lstStyle/>
          <a:p>
            <a:r>
              <a:rPr lang="ru-RU" sz="2800" dirty="0"/>
              <a:t>Органические отходы, под воздействием температуры до 5000 °C, превращаются в безопасный для живых существ газ и растворяются в воздухе, а неорганические в легкий стеклообразный шлак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77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утилизации </a:t>
            </a:r>
            <a:r>
              <a:rPr lang="ru-RU" dirty="0" smtClean="0"/>
              <a:t>промышленных </a:t>
            </a:r>
            <a:r>
              <a:rPr lang="ru-RU" dirty="0"/>
              <a:t>отходов. </a:t>
            </a:r>
            <a:r>
              <a:rPr lang="ru-RU" dirty="0" smtClean="0"/>
              <a:t>Обезвреживание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111451"/>
            <a:ext cx="5970015" cy="4635713"/>
          </a:xfrm>
        </p:spPr>
        <p:txBody>
          <a:bodyPr>
            <a:normAutofit/>
          </a:bodyPr>
          <a:lstStyle/>
          <a:p>
            <a:r>
              <a:rPr lang="ru-RU" sz="2800" dirty="0"/>
              <a:t>Различные приёмы и способы, позволяющие снизить опасность отхода для окружающей среды. </a:t>
            </a:r>
            <a:endParaRPr lang="ru-RU" sz="2800" dirty="0" smtClean="0"/>
          </a:p>
          <a:p>
            <a:r>
              <a:rPr lang="ru-RU" sz="2800" dirty="0" smtClean="0"/>
              <a:t>Пример </a:t>
            </a:r>
            <a:r>
              <a:rPr lang="ru-RU" sz="2800" dirty="0"/>
              <a:t>– измельчение отработанных ртутных ламп и обработка их раствором перманганата калия или хлорного железа. </a:t>
            </a:r>
          </a:p>
        </p:txBody>
      </p:sp>
    </p:spTree>
    <p:extLst>
      <p:ext uri="{BB962C8B-B14F-4D97-AF65-F5344CB8AC3E}">
        <p14:creationId xmlns:p14="http://schemas.microsoft.com/office/powerpoint/2010/main" val="230954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131</TotalTime>
  <Words>229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Утилизация бытовых и промышленных отходов</vt:lpstr>
      <vt:lpstr>Утилизация отходов</vt:lpstr>
      <vt:lpstr>Классификация отходов</vt:lpstr>
      <vt:lpstr>Презентация PowerPoint</vt:lpstr>
      <vt:lpstr>Способы утилизации бытовых отходов. Захоронение бытовых отходов</vt:lpstr>
      <vt:lpstr>Захоронение бытовых отходов</vt:lpstr>
      <vt:lpstr>Сжигание бытовых отходов</vt:lpstr>
      <vt:lpstr>Переработка с помощью высоких температур</vt:lpstr>
      <vt:lpstr>Способы утилизации промышленных отходов. Обезвреживание</vt:lpstr>
      <vt:lpstr>Захоронение промышленных отходов</vt:lpstr>
      <vt:lpstr>Сжигание промышленных отходов</vt:lpstr>
      <vt:lpstr>Зарубежный опыт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Утилизация бытовых и промышленных отходов</dc:title>
  <dc:creator>dns</dc:creator>
  <cp:lastModifiedBy>dns</cp:lastModifiedBy>
  <cp:revision>10</cp:revision>
  <dcterms:created xsi:type="dcterms:W3CDTF">2018-02-24T14:06:54Z</dcterms:created>
  <dcterms:modified xsi:type="dcterms:W3CDTF">2018-02-24T16:18:15Z</dcterms:modified>
</cp:coreProperties>
</file>