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8" r:id="rId2"/>
    <p:sldId id="263" r:id="rId3"/>
    <p:sldId id="264" r:id="rId4"/>
    <p:sldId id="267" r:id="rId5"/>
    <p:sldId id="256" r:id="rId6"/>
    <p:sldId id="265" r:id="rId7"/>
    <p:sldId id="271" r:id="rId8"/>
    <p:sldId id="269" r:id="rId9"/>
    <p:sldId id="270" r:id="rId10"/>
    <p:sldId id="286" r:id="rId11"/>
    <p:sldId id="272" r:id="rId12"/>
    <p:sldId id="276" r:id="rId13"/>
    <p:sldId id="273" r:id="rId14"/>
    <p:sldId id="278" r:id="rId15"/>
    <p:sldId id="284" r:id="rId16"/>
    <p:sldId id="287" r:id="rId17"/>
    <p:sldId id="279" r:id="rId18"/>
    <p:sldId id="285" r:id="rId19"/>
    <p:sldId id="275" r:id="rId20"/>
    <p:sldId id="281" r:id="rId21"/>
    <p:sldId id="274" r:id="rId22"/>
    <p:sldId id="280" r:id="rId23"/>
    <p:sldId id="282" r:id="rId24"/>
    <p:sldId id="283" r:id="rId25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AB5"/>
    <a:srgbClr val="4A7EBB"/>
    <a:srgbClr val="FFFF99"/>
    <a:srgbClr val="FFFFCC"/>
    <a:srgbClr val="385D8A"/>
    <a:srgbClr val="3A6092"/>
    <a:srgbClr val="FFFFB9"/>
    <a:srgbClr val="AD3D4D"/>
    <a:srgbClr val="831B2A"/>
    <a:srgbClr val="86363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286" autoAdjust="0"/>
  </p:normalViewPr>
  <p:slideViewPr>
    <p:cSldViewPr>
      <p:cViewPr>
        <p:scale>
          <a:sx n="100" d="100"/>
          <a:sy n="100" d="100"/>
        </p:scale>
        <p:origin x="-133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E1498FE-5F59-4882-B88A-32580CC5F560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7E78D82F-38EB-4C4B-AC65-35F0F09C14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3D4D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831B2A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7F40-0402-4167-9D78-A48BF8EB6F98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ACCF-BFB2-4CE6-9986-57364CF0C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7F40-0402-4167-9D78-A48BF8EB6F98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ACCF-BFB2-4CE6-9986-57364CF0C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7F40-0402-4167-9D78-A48BF8EB6F98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ACCF-BFB2-4CE6-9986-57364CF0C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>
            <a:lvl1pPr>
              <a:defRPr lang="en-US" sz="3200" kern="1200" dirty="0">
                <a:solidFill>
                  <a:srgbClr val="AD3D4D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7F40-0402-4167-9D78-A48BF8EB6F98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ACCF-BFB2-4CE6-9986-57364CF0C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AD3D4D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>
              <a:lnSpc>
                <a:spcPct val="100000"/>
              </a:lnSpc>
              <a:spcBef>
                <a:spcPts val="900"/>
              </a:spcBef>
              <a:defRPr sz="16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7F40-0402-4167-9D78-A48BF8EB6F98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ACCF-BFB2-4CE6-9986-57364CF0C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7F40-0402-4167-9D78-A48BF8EB6F98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ACCF-BFB2-4CE6-9986-57364CF0C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7F40-0402-4167-9D78-A48BF8EB6F98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ACCF-BFB2-4CE6-9986-57364CF0C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7F40-0402-4167-9D78-A48BF8EB6F98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ACCF-BFB2-4CE6-9986-57364CF0C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7F40-0402-4167-9D78-A48BF8EB6F98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ACCF-BFB2-4CE6-9986-57364CF0C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7F40-0402-4167-9D78-A48BF8EB6F98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ACCF-BFB2-4CE6-9986-57364CF0C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7F40-0402-4167-9D78-A48BF8EB6F98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ACCF-BFB2-4CE6-9986-57364CF0C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7F40-0402-4167-9D78-A48BF8EB6F98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ACCF-BFB2-4CE6-9986-57364CF0C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ll3dp.com/best-3d-printer-filament-types-pla-abs-pet-exotic-wood-metal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" TargetMode="External"/><Relationship Id="rId2" Type="http://schemas.openxmlformats.org/officeDocument/2006/relationships/hyperlink" Target="http://www.thingivers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gle.com/webhp?sourceid=chrome-instant&amp;ion=1&amp;espv=2&amp;ie=UTF-8" TargetMode="External"/><Relationship Id="rId5" Type="http://schemas.openxmlformats.org/officeDocument/2006/relationships/hyperlink" Target="http://www.yeggi.com/" TargetMode="External"/><Relationship Id="rId4" Type="http://schemas.openxmlformats.org/officeDocument/2006/relationships/hyperlink" Target="https://www.youmagine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webhp?sourceid=chrome-instant&amp;ion=1&amp;espv=2&amp;ie=UTF-8" TargetMode="External"/><Relationship Id="rId2" Type="http://schemas.openxmlformats.org/officeDocument/2006/relationships/hyperlink" Target="https://www.gliffy.com/go/publish/5271448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brianschrank.com/2730/maya/3dglossary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 smtClean="0"/>
              <a:t>Introduction to </a:t>
            </a:r>
            <a:br>
              <a:rPr lang="en-US" sz="4800" dirty="0" smtClean="0"/>
            </a:br>
            <a:r>
              <a:rPr lang="en-US" sz="4800" dirty="0" smtClean="0"/>
              <a:t>3D Printing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22860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rgbClr val="996600"/>
              </a:solidFill>
              <a:latin typeface="Arial Narrow" pitchFamily="34" charset="0"/>
              <a:cs typeface="Segoe UI Semibold" pitchFamily="34" charset="0"/>
            </a:endParaRPr>
          </a:p>
          <a:p>
            <a:endParaRPr lang="en-US" b="1" dirty="0" smtClean="0">
              <a:solidFill>
                <a:srgbClr val="996600"/>
              </a:solidFill>
              <a:latin typeface="Arial Narrow" pitchFamily="34" charset="0"/>
              <a:cs typeface="Segoe UI Semibold" pitchFamily="34" charset="0"/>
            </a:endParaRPr>
          </a:p>
          <a:p>
            <a:endParaRPr lang="en-US" sz="1200" b="1" dirty="0" smtClean="0">
              <a:solidFill>
                <a:srgbClr val="543800"/>
              </a:solidFill>
              <a:latin typeface="Arial Narrow" pitchFamily="34" charset="0"/>
              <a:cs typeface="Segoe UI Semibold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300" dirty="0" smtClean="0">
                <a:solidFill>
                  <a:srgbClr val="86363E"/>
                </a:solidFill>
              </a:rPr>
              <a:t>Bainbridge Artisan Resource Network</a:t>
            </a:r>
          </a:p>
          <a:p>
            <a:pPr>
              <a:spcBef>
                <a:spcPts val="0"/>
              </a:spcBef>
            </a:pPr>
            <a:r>
              <a:rPr lang="en-US" sz="1700" dirty="0" smtClean="0">
                <a:solidFill>
                  <a:srgbClr val="86363E"/>
                </a:solidFill>
              </a:rPr>
              <a:t>Electronic &amp; Technical Arts Studio</a:t>
            </a:r>
          </a:p>
          <a:p>
            <a:pPr>
              <a:spcBef>
                <a:spcPts val="0"/>
              </a:spcBef>
            </a:pPr>
            <a:endParaRPr lang="en-US" sz="1400" b="1" dirty="0" smtClean="0">
              <a:solidFill>
                <a:srgbClr val="831B2A"/>
              </a:solidFill>
              <a:latin typeface="Arial Narrow" pitchFamily="34" charset="0"/>
              <a:cs typeface="Segoe UI Semibold" pitchFamily="34" charset="0"/>
            </a:endParaRPr>
          </a:p>
          <a:p>
            <a:pPr>
              <a:spcBef>
                <a:spcPts val="0"/>
              </a:spcBef>
            </a:pPr>
            <a:endParaRPr lang="en-US" sz="1400" b="1" dirty="0">
              <a:solidFill>
                <a:srgbClr val="543800"/>
              </a:solidFill>
              <a:latin typeface="Arial Narrow" pitchFamily="34" charset="0"/>
              <a:cs typeface="Segoe UI Semibold" pitchFamily="34" charset="0"/>
            </a:endParaRPr>
          </a:p>
        </p:txBody>
      </p:sp>
      <p:pic>
        <p:nvPicPr>
          <p:cNvPr id="4" name="Picture 3" descr="ba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2642" y="4648200"/>
            <a:ext cx="1511358" cy="843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495800"/>
          </a:xfrm>
        </p:spPr>
        <p:txBody>
          <a:bodyPr/>
          <a:lstStyle/>
          <a:p>
            <a:r>
              <a:rPr lang="en-US" dirty="0" err="1" smtClean="0"/>
              <a:t>Cura</a:t>
            </a:r>
            <a:r>
              <a:rPr lang="en-US" dirty="0" smtClean="0"/>
              <a:t> needs to know </a:t>
            </a:r>
            <a:r>
              <a:rPr lang="en-US" dirty="0" smtClean="0"/>
              <a:t>about …</a:t>
            </a:r>
          </a:p>
          <a:p>
            <a:pPr lvl="1"/>
            <a:r>
              <a:rPr lang="en-US" dirty="0" smtClean="0"/>
              <a:t>Printer and the nozzle being used</a:t>
            </a:r>
          </a:p>
          <a:p>
            <a:pPr lvl="1"/>
            <a:r>
              <a:rPr lang="en-US" dirty="0" smtClean="0"/>
              <a:t>Material being used</a:t>
            </a:r>
            <a:endParaRPr lang="en-US" dirty="0" smtClean="0"/>
          </a:p>
          <a:p>
            <a:r>
              <a:rPr lang="en-US" dirty="0" smtClean="0"/>
              <a:t>We will focus on basic </a:t>
            </a:r>
            <a:r>
              <a:rPr lang="en-US" dirty="0" smtClean="0"/>
              <a:t>settings</a:t>
            </a:r>
          </a:p>
          <a:p>
            <a:pPr lvl="1">
              <a:tabLst>
                <a:tab pos="3543300" algn="l"/>
              </a:tabLst>
            </a:pPr>
            <a:r>
              <a:rPr lang="en-US" dirty="0" smtClean="0"/>
              <a:t>Nozzle size (0.4 mm) </a:t>
            </a:r>
            <a:r>
              <a:rPr lang="en-US" dirty="0" smtClean="0"/>
              <a:t>	&gt;  preset </a:t>
            </a:r>
            <a:r>
              <a:rPr lang="en-US" dirty="0" smtClean="0"/>
              <a:t>and OK</a:t>
            </a:r>
            <a:endParaRPr lang="en-US" dirty="0" smtClean="0"/>
          </a:p>
          <a:p>
            <a:pPr lvl="1">
              <a:tabLst>
                <a:tab pos="3543300" algn="l"/>
              </a:tabLst>
            </a:pPr>
            <a:r>
              <a:rPr lang="en-US" dirty="0" smtClean="0"/>
              <a:t>Material (typically SLA) 	&gt; you set</a:t>
            </a:r>
          </a:p>
          <a:p>
            <a:pPr lvl="1">
              <a:tabLst>
                <a:tab pos="3543300" algn="l"/>
              </a:tabLst>
            </a:pPr>
            <a:r>
              <a:rPr lang="en-US" dirty="0" smtClean="0"/>
              <a:t>Profile (predefined settings) 	&gt;  you set</a:t>
            </a:r>
          </a:p>
          <a:p>
            <a:pPr lvl="2">
              <a:tabLst>
                <a:tab pos="2686050" algn="l"/>
                <a:tab pos="3886200" algn="l"/>
              </a:tabLst>
            </a:pPr>
            <a:r>
              <a:rPr lang="en-US" dirty="0" smtClean="0"/>
              <a:t>High Quality	+++ quality	print time: 3x Fast setting </a:t>
            </a:r>
          </a:p>
          <a:p>
            <a:pPr lvl="2">
              <a:tabLst>
                <a:tab pos="2686050" algn="l"/>
                <a:tab pos="3886200" algn="l"/>
              </a:tabLst>
            </a:pPr>
            <a:r>
              <a:rPr lang="en-US" dirty="0" smtClean="0"/>
              <a:t>Normal Quality	++ quality	print time: 2x Fast setting</a:t>
            </a:r>
          </a:p>
          <a:p>
            <a:pPr lvl="2">
              <a:tabLst>
                <a:tab pos="2686050" algn="l"/>
                <a:tab pos="3886200" algn="l"/>
              </a:tabLst>
            </a:pPr>
            <a:r>
              <a:rPr lang="en-US" dirty="0" smtClean="0"/>
              <a:t>Fast Print	+ quality	print time: fastest</a:t>
            </a:r>
          </a:p>
          <a:p>
            <a:pPr algn="ctr">
              <a:spcBef>
                <a:spcPts val="1800"/>
              </a:spcBef>
              <a:buNone/>
            </a:pPr>
            <a:r>
              <a:rPr lang="en-US" sz="1400" i="1" dirty="0" smtClean="0">
                <a:latin typeface="Segoe UI Semibold" pitchFamily="34" charset="0"/>
                <a:cs typeface="Segoe UI Semibold" pitchFamily="34" charset="0"/>
              </a:rPr>
              <a:t>These settings work for the majority prints</a:t>
            </a:r>
            <a:endParaRPr lang="en-US" sz="1400" i="1" dirty="0" smtClean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Cura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656" y="1143000"/>
            <a:ext cx="7638344" cy="553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5728300" y="6172200"/>
            <a:ext cx="76200" cy="533400"/>
          </a:xfrm>
          <a:prstGeom prst="rightBrace">
            <a:avLst>
              <a:gd name="adj1" fmla="val 520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838860" y="5562600"/>
            <a:ext cx="942940" cy="858151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81800" y="5181600"/>
            <a:ext cx="1143000" cy="646331"/>
          </a:xfrm>
          <a:prstGeom prst="rect">
            <a:avLst/>
          </a:prstGeom>
          <a:noFill/>
          <a:ln>
            <a:solidFill>
              <a:srgbClr val="497AB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A6092"/>
                </a:solidFill>
                <a:latin typeface="Segoe UI" pitchFamily="34" charset="0"/>
                <a:cs typeface="Segoe UI" pitchFamily="34" charset="0"/>
              </a:rPr>
              <a:t>File Name</a:t>
            </a:r>
          </a:p>
          <a:p>
            <a:r>
              <a:rPr lang="en-US" sz="1200" dirty="0" smtClean="0">
                <a:solidFill>
                  <a:srgbClr val="3A6092"/>
                </a:solidFill>
                <a:latin typeface="Segoe UI" pitchFamily="34" charset="0"/>
                <a:cs typeface="Segoe UI" pitchFamily="34" charset="0"/>
              </a:rPr>
              <a:t>Size</a:t>
            </a:r>
          </a:p>
          <a:p>
            <a:r>
              <a:rPr lang="en-US" sz="1200" dirty="0" smtClean="0">
                <a:solidFill>
                  <a:srgbClr val="3A6092"/>
                </a:solidFill>
                <a:latin typeface="Segoe UI" pitchFamily="34" charset="0"/>
                <a:cs typeface="Segoe UI" pitchFamily="34" charset="0"/>
              </a:rPr>
              <a:t>Print Time</a:t>
            </a:r>
            <a:endParaRPr lang="en-US" sz="1200" dirty="0">
              <a:solidFill>
                <a:srgbClr val="3A6092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maximums</a:t>
            </a:r>
          </a:p>
          <a:p>
            <a:pPr lvl="1"/>
            <a:r>
              <a:rPr lang="en-US" dirty="0" smtClean="0"/>
              <a:t>Maximum size is 223 x 223 x 205 mm (8.8 x 8.8 x 8.1 inches)</a:t>
            </a:r>
          </a:p>
          <a:p>
            <a:pPr lvl="1"/>
            <a:r>
              <a:rPr lang="en-US" dirty="0" smtClean="0"/>
              <a:t>BUT the time to print this would be measured in days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resources</a:t>
            </a:r>
          </a:p>
          <a:p>
            <a:pPr lvl="1"/>
            <a:r>
              <a:rPr lang="en-US" dirty="0" err="1" smtClean="0"/>
              <a:t>Cura</a:t>
            </a:r>
            <a:r>
              <a:rPr lang="en-US" dirty="0" smtClean="0"/>
              <a:t> </a:t>
            </a:r>
            <a:r>
              <a:rPr lang="en-US" dirty="0" smtClean="0"/>
              <a:t>manual:  </a:t>
            </a:r>
            <a:endParaRPr lang="en-US" dirty="0" smtClean="0"/>
          </a:p>
          <a:p>
            <a:pPr lvl="1"/>
            <a:r>
              <a:rPr lang="en-US" dirty="0" smtClean="0"/>
              <a:t>Learning </a:t>
            </a:r>
            <a:r>
              <a:rPr lang="en-US" dirty="0" err="1" smtClean="0"/>
              <a:t>Cura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2667000" y="3848096"/>
            <a:ext cx="685800" cy="685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.</a:t>
            </a:r>
            <a:r>
              <a:rPr lang="en-US" sz="1200" i="1" dirty="0" err="1" smtClean="0">
                <a:solidFill>
                  <a:schemeClr val="tx1"/>
                </a:solidFill>
              </a:rPr>
              <a:t>stl</a:t>
            </a:r>
            <a:r>
              <a:rPr lang="en-US" sz="1200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6" name="Oval 25"/>
          <p:cNvSpPr/>
          <p:nvPr/>
        </p:nvSpPr>
        <p:spPr>
          <a:xfrm>
            <a:off x="5486400" y="3848096"/>
            <a:ext cx="685800" cy="685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. </a:t>
            </a:r>
            <a:r>
              <a:rPr lang="en-US" sz="1200" i="1" dirty="0" err="1" smtClean="0">
                <a:solidFill>
                  <a:schemeClr val="tx1"/>
                </a:solidFill>
              </a:rPr>
              <a:t>gcode</a:t>
            </a:r>
            <a:endParaRPr lang="en-US" sz="12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sliced model</a:t>
            </a: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Printing the Model</a:t>
            </a:r>
            <a:endParaRPr lang="en-US" dirty="0"/>
          </a:p>
        </p:txBody>
      </p:sp>
      <p:pic>
        <p:nvPicPr>
          <p:cNvPr id="55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581400"/>
            <a:ext cx="914400" cy="92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ectangle 55"/>
          <p:cNvSpPr/>
          <p:nvPr/>
        </p:nvSpPr>
        <p:spPr>
          <a:xfrm>
            <a:off x="4000500" y="5562600"/>
            <a:ext cx="838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3D Design App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7" name="Picture 14" descr="Ultimaker 2+ 3D-Drucker inkl. Service und Suppo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676400"/>
            <a:ext cx="1676400" cy="1676400"/>
          </a:xfrm>
          <a:prstGeom prst="rect">
            <a:avLst/>
          </a:prstGeom>
          <a:noFill/>
        </p:spPr>
      </p:pic>
      <p:cxnSp>
        <p:nvCxnSpPr>
          <p:cNvPr id="58" name="Straight Arrow Connector 57"/>
          <p:cNvCxnSpPr/>
          <p:nvPr/>
        </p:nvCxnSpPr>
        <p:spPr>
          <a:xfrm>
            <a:off x="1752600" y="2590800"/>
            <a:ext cx="990600" cy="1143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03818" y="4191000"/>
            <a:ext cx="609600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/>
          <p:cNvSpPr/>
          <p:nvPr/>
        </p:nvSpPr>
        <p:spPr>
          <a:xfrm>
            <a:off x="304800" y="1447800"/>
            <a:ext cx="2362200" cy="1143000"/>
          </a:xfrm>
          <a:prstGeom prst="cloud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Internet Sources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54137" y="1447800"/>
            <a:ext cx="13516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err="1" smtClean="0"/>
              <a:t>Ultimaker</a:t>
            </a:r>
            <a:r>
              <a:rPr lang="en-US" sz="1400" dirty="0" smtClean="0">
                <a:solidFill>
                  <a:schemeClr val="tx1"/>
                </a:solidFill>
              </a:rPr>
              <a:t> 2+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7543800" y="3200400"/>
            <a:ext cx="762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408218" y="4191000"/>
            <a:ext cx="2001982" cy="3025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000500" y="3810000"/>
            <a:ext cx="838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Cura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24300" y="3276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Slice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362200" y="2286000"/>
            <a:ext cx="4114800" cy="4114800"/>
          </a:xfrm>
          <a:prstGeom prst="ellipse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676400" y="3048000"/>
            <a:ext cx="838200" cy="215444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Download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591500" y="1493966"/>
            <a:ext cx="1742500" cy="215444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/>
              <a:t>Your Computer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620000" y="4191000"/>
            <a:ext cx="671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SD Card</a:t>
            </a:r>
          </a:p>
        </p:txBody>
      </p:sp>
      <p:pic>
        <p:nvPicPr>
          <p:cNvPr id="81" name="Picture 80" descr="lapt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2400" y="2057400"/>
            <a:ext cx="1724025" cy="1162050"/>
          </a:xfrm>
          <a:prstGeom prst="rect">
            <a:avLst/>
          </a:prstGeom>
        </p:spPr>
      </p:pic>
      <p:sp>
        <p:nvSpPr>
          <p:cNvPr id="86" name="Arc 85"/>
          <p:cNvSpPr/>
          <p:nvPr/>
        </p:nvSpPr>
        <p:spPr>
          <a:xfrm rot="-2280000">
            <a:off x="3103585" y="4271954"/>
            <a:ext cx="824894" cy="1631918"/>
          </a:xfrm>
          <a:prstGeom prst="arc">
            <a:avLst>
              <a:gd name="adj1" fmla="val 6311204"/>
              <a:gd name="adj2" fmla="val 15374264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743200" y="5257800"/>
            <a:ext cx="685800" cy="215444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Design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781800" y="1066800"/>
            <a:ext cx="1676400" cy="3810000"/>
          </a:xfrm>
          <a:prstGeom prst="roundRect">
            <a:avLst>
              <a:gd name="adj" fmla="val 470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-1200000">
            <a:off x="4939970" y="2439823"/>
            <a:ext cx="2077536" cy="162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the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Material is referred to as </a:t>
            </a:r>
            <a:r>
              <a:rPr lang="en-US" i="1" dirty="0" smtClean="0">
                <a:latin typeface="Segoe UI Semibold" pitchFamily="34" charset="0"/>
                <a:cs typeface="Segoe UI Semibold" pitchFamily="34" charset="0"/>
              </a:rPr>
              <a:t>Filament </a:t>
            </a:r>
            <a:endParaRPr lang="en-US" i="1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dirty="0" smtClean="0"/>
              <a:t>Wide range of material types to </a:t>
            </a:r>
            <a:br>
              <a:rPr lang="en-US" dirty="0" smtClean="0"/>
            </a:br>
            <a:r>
              <a:rPr lang="en-US" dirty="0" smtClean="0"/>
              <a:t>choose from</a:t>
            </a:r>
          </a:p>
          <a:p>
            <a:r>
              <a:rPr lang="en-US" dirty="0" smtClean="0"/>
              <a:t>Three	 typical diameters</a:t>
            </a:r>
          </a:p>
          <a:p>
            <a:pPr lvl="1"/>
            <a:r>
              <a:rPr lang="en-US" dirty="0" smtClean="0"/>
              <a:t>1.75 mm, 2.85 mm, </a:t>
            </a:r>
            <a:r>
              <a:rPr lang="en-US" dirty="0" smtClean="0"/>
              <a:t>3.0 </a:t>
            </a:r>
            <a:r>
              <a:rPr lang="en-US" dirty="0" smtClean="0"/>
              <a:t>mm</a:t>
            </a:r>
          </a:p>
          <a:p>
            <a:r>
              <a:rPr lang="en-US" dirty="0" smtClean="0"/>
              <a:t>Material type, diameter and other </a:t>
            </a:r>
            <a:br>
              <a:rPr lang="en-US" dirty="0" smtClean="0"/>
            </a:br>
            <a:r>
              <a:rPr lang="en-US" dirty="0" smtClean="0"/>
              <a:t>recommended printer settings are </a:t>
            </a:r>
            <a:br>
              <a:rPr lang="en-US" dirty="0" smtClean="0"/>
            </a:br>
            <a:r>
              <a:rPr lang="en-US" dirty="0" smtClean="0"/>
              <a:t>written on each spool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Note: The </a:t>
            </a:r>
            <a:r>
              <a:rPr lang="en-US" sz="1600" dirty="0" smtClean="0"/>
              <a:t>filament available for 3D printing </a:t>
            </a:r>
            <a:r>
              <a:rPr lang="en-US" sz="1600" dirty="0" smtClean="0"/>
              <a:t>at BARN has </a:t>
            </a:r>
            <a:r>
              <a:rPr lang="en-US" sz="1600" dirty="0" smtClean="0"/>
              <a:t>been provided by individual members of ETA. Unless a spool is otherwise marked, it is available to be used by a BARN member. If you </a:t>
            </a:r>
            <a:r>
              <a:rPr lang="en-US" sz="1600" dirty="0" smtClean="0"/>
              <a:t>plan to become active in 3D printing, </a:t>
            </a:r>
            <a:r>
              <a:rPr lang="en-US" sz="1600" dirty="0" smtClean="0"/>
              <a:t>please consider contributing a spool to the studio cache. You could replace a spool that is running low or add a new/novel color or material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040021"/>
            <a:ext cx="3200400" cy="222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Used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8075914" cy="4419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4281"/>
                <a:gridCol w="5831633"/>
              </a:tblGrid>
              <a:tr h="60351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5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3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polylactic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acid) </a:t>
                      </a:r>
                    </a:p>
                  </a:txBody>
                  <a:tcPr marL="0" marR="0" marT="0" marB="9144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most widely used;</a:t>
                      </a:r>
                      <a:r>
                        <a:rPr lang="en-US" sz="13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recommended for beginners.  Prints fast, is safe,</a:t>
                      </a:r>
                      <a:r>
                        <a:rPr lang="en-US" sz="13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used for a broad range of models and applications.  (Most commonly used at BARN).</a:t>
                      </a:r>
                    </a:p>
                  </a:txBody>
                  <a:tcPr marL="0" marR="0" marT="0" marB="9144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588353">
                <a:tc>
                  <a:txBody>
                    <a:bodyPr/>
                    <a:lstStyle/>
                    <a:p>
                      <a:r>
                        <a:rPr lang="en-US" sz="15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Nylon</a:t>
                      </a:r>
                      <a:r>
                        <a:rPr lang="en-US" sz="1300" dirty="0" smtClean="0"/>
                        <a:t> 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(polyamide)</a:t>
                      </a:r>
                      <a:endParaRPr lang="en-US" sz="1300" dirty="0"/>
                    </a:p>
                  </a:txBody>
                  <a:tcPr marL="0" marR="0" marT="0" marB="9144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Widely used by manufacturers for strong end-use parts and functional prototypes requiring durability and abrasion resistance.</a:t>
                      </a:r>
                      <a:endParaRPr lang="en-US" sz="1300" dirty="0"/>
                    </a:p>
                  </a:txBody>
                  <a:tcPr marL="0" marR="0" marT="0" marB="9144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335">
                <a:tc>
                  <a:txBody>
                    <a:bodyPr/>
                    <a:lstStyle/>
                    <a:p>
                      <a:r>
                        <a:rPr lang="en-US" sz="15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</a:p>
                    <a:p>
                      <a:r>
                        <a:rPr lang="en-US" sz="1300" dirty="0" smtClean="0"/>
                        <a:t>(</a:t>
                      </a:r>
                      <a:r>
                        <a:rPr lang="en-US" sz="1300" dirty="0" err="1" smtClean="0"/>
                        <a:t>acrylonitrile</a:t>
                      </a:r>
                      <a:r>
                        <a:rPr lang="en-US" sz="1300" dirty="0" smtClean="0"/>
                        <a:t> butadiene styrene) </a:t>
                      </a:r>
                      <a:endParaRPr lang="en-US" sz="1300" dirty="0"/>
                    </a:p>
                  </a:txBody>
                  <a:tcPr marL="0" marR="0" marT="0" marB="9144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Frequently used. Good mechanical properties;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can be used for a wide range of applications.  *Requires</a:t>
                      </a:r>
                      <a:r>
                        <a:rPr lang="en-US" sz="1300" baseline="0" dirty="0" smtClean="0"/>
                        <a:t> ventilation during printing.</a:t>
                      </a:r>
                      <a:endParaRPr lang="en-US" sz="1300" dirty="0"/>
                    </a:p>
                  </a:txBody>
                  <a:tcPr marL="0" marR="0" marT="0" marB="9144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353">
                <a:tc>
                  <a:txBody>
                    <a:bodyPr/>
                    <a:lstStyle/>
                    <a:p>
                      <a:r>
                        <a:rPr lang="en-US" sz="15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CPE</a:t>
                      </a:r>
                      <a:r>
                        <a:rPr lang="en-US" sz="1300" dirty="0" smtClean="0"/>
                        <a:t> 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(co-polyester) </a:t>
                      </a:r>
                      <a:endParaRPr lang="en-US" sz="1300" dirty="0"/>
                    </a:p>
                  </a:txBody>
                  <a:tcPr marL="0" marR="0" marT="0" marB="9144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Chemical resistant,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relatively tough material widely used for functional prototyping and modeling.</a:t>
                      </a:r>
                      <a:endParaRPr lang="en-US" sz="1300" dirty="0"/>
                    </a:p>
                  </a:txBody>
                  <a:tcPr marL="0" marR="0" marT="0" marB="9144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PVA</a:t>
                      </a:r>
                      <a:r>
                        <a:rPr lang="en-US" sz="1300" dirty="0" smtClean="0"/>
                        <a:t> 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(polyvinyl alcohol) </a:t>
                      </a:r>
                      <a:endParaRPr lang="en-US" sz="1300" dirty="0"/>
                    </a:p>
                  </a:txBody>
                  <a:tcPr marL="0" marR="0" marT="0" marB="9144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Used to create water soluble support structures to achieve complex geometries.</a:t>
                      </a:r>
                      <a:endParaRPr lang="en-US" sz="1300" dirty="0"/>
                    </a:p>
                  </a:txBody>
                  <a:tcPr marL="0" marR="0" marT="0" marB="9144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en-US" sz="1300" dirty="0" smtClean="0"/>
                        <a:t> 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(polycarbonate) </a:t>
                      </a:r>
                      <a:endParaRPr lang="en-US" sz="1300" dirty="0"/>
                    </a:p>
                  </a:txBody>
                  <a:tcPr marL="0" marR="0" marT="0" marB="9144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Very strong and tough material used for various engineering applications.</a:t>
                      </a:r>
                      <a:endParaRPr lang="en-US" sz="1300" dirty="0"/>
                    </a:p>
                  </a:txBody>
                  <a:tcPr marL="0" marR="0" marT="0" marB="9144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TPU</a:t>
                      </a:r>
                      <a:r>
                        <a:rPr lang="en-US" sz="1300" dirty="0" smtClean="0"/>
                        <a:t> 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(thermoplastic polyurethane) </a:t>
                      </a:r>
                      <a:endParaRPr lang="en-US" sz="1300" dirty="0"/>
                    </a:p>
                  </a:txBody>
                  <a:tcPr marL="0" marR="0" marT="0" marB="9144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Semi-flexible;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used in a wide variety of engineering projects where easier and faster printing is more important than aesthetic qualities.</a:t>
                      </a:r>
                      <a:endParaRPr lang="en-US" sz="1300" dirty="0"/>
                    </a:p>
                  </a:txBody>
                  <a:tcPr marL="0" marR="0" marT="0" marB="9144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6172200"/>
            <a:ext cx="7467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6248400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More details at all3dp.com: </a:t>
            </a:r>
            <a:r>
              <a:rPr lang="en-US" sz="1200" dirty="0" smtClean="0">
                <a:latin typeface="Segoe UI" pitchFamily="34" charset="0"/>
                <a:cs typeface="Segoe UI" pitchFamily="34" charset="0"/>
                <a:hlinkClick r:id="rId2"/>
              </a:rPr>
              <a:t>3D Printer Filament Guide &amp; Comparison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Printer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SD Card</a:t>
            </a:r>
          </a:p>
          <a:p>
            <a:pPr lvl="1"/>
            <a:r>
              <a:rPr lang="en-US" dirty="0" err="1" smtClean="0"/>
              <a:t>tbd</a:t>
            </a:r>
            <a:endParaRPr lang="en-US" dirty="0" smtClean="0"/>
          </a:p>
          <a:p>
            <a:r>
              <a:rPr lang="en-US" dirty="0" smtClean="0"/>
              <a:t>Load Material</a:t>
            </a:r>
          </a:p>
          <a:p>
            <a:pPr lvl="1"/>
            <a:r>
              <a:rPr lang="en-US" dirty="0" err="1" smtClean="0"/>
              <a:t>tbd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Setup Printer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Select and print model</a:t>
            </a:r>
          </a:p>
          <a:p>
            <a:pPr lvl="1"/>
            <a:r>
              <a:rPr lang="en-US" smtClean="0"/>
              <a:t>tbd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Finished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Tbd</a:t>
            </a:r>
            <a:r>
              <a:rPr lang="en-US" dirty="0" smtClean="0"/>
              <a:t> – discuss print fails (not in depth)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2667000" y="3848096"/>
            <a:ext cx="685800" cy="685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.</a:t>
            </a:r>
            <a:r>
              <a:rPr lang="en-US" sz="1200" i="1" dirty="0" err="1" smtClean="0">
                <a:solidFill>
                  <a:schemeClr val="tx1"/>
                </a:solidFill>
              </a:rPr>
              <a:t>stl</a:t>
            </a:r>
            <a:r>
              <a:rPr lang="en-US" sz="1200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6" name="Oval 25"/>
          <p:cNvSpPr/>
          <p:nvPr/>
        </p:nvSpPr>
        <p:spPr>
          <a:xfrm>
            <a:off x="5486400" y="3848096"/>
            <a:ext cx="685800" cy="685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. </a:t>
            </a:r>
            <a:r>
              <a:rPr lang="en-US" sz="1200" i="1" dirty="0" err="1" smtClean="0">
                <a:solidFill>
                  <a:schemeClr val="tx1"/>
                </a:solidFill>
              </a:rPr>
              <a:t>gcode</a:t>
            </a:r>
            <a:endParaRPr lang="en-US" sz="12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sliced model</a:t>
            </a: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Find Existing 3D Models</a:t>
            </a:r>
            <a:endParaRPr lang="en-US" dirty="0"/>
          </a:p>
        </p:txBody>
      </p:sp>
      <p:pic>
        <p:nvPicPr>
          <p:cNvPr id="55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581400"/>
            <a:ext cx="914400" cy="92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ectangle 55"/>
          <p:cNvSpPr/>
          <p:nvPr/>
        </p:nvSpPr>
        <p:spPr>
          <a:xfrm>
            <a:off x="4000500" y="5562600"/>
            <a:ext cx="838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3D Design App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7" name="Picture 14" descr="Ultimaker 2+ 3D-Drucker inkl. Service und Suppo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676400"/>
            <a:ext cx="1676400" cy="1676400"/>
          </a:xfrm>
          <a:prstGeom prst="rect">
            <a:avLst/>
          </a:prstGeom>
          <a:noFill/>
        </p:spPr>
      </p:pic>
      <p:cxnSp>
        <p:nvCxnSpPr>
          <p:cNvPr id="58" name="Straight Arrow Connector 57"/>
          <p:cNvCxnSpPr/>
          <p:nvPr/>
        </p:nvCxnSpPr>
        <p:spPr>
          <a:xfrm>
            <a:off x="1752600" y="2590800"/>
            <a:ext cx="990600" cy="1143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03818" y="4191000"/>
            <a:ext cx="609600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/>
          <p:cNvSpPr/>
          <p:nvPr/>
        </p:nvSpPr>
        <p:spPr>
          <a:xfrm>
            <a:off x="304800" y="1447800"/>
            <a:ext cx="2362200" cy="1143000"/>
          </a:xfrm>
          <a:prstGeom prst="cloud">
            <a:avLst/>
          </a:prstGeom>
          <a:noFill/>
          <a:ln w="25400">
            <a:solidFill>
              <a:srgbClr val="3A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Internet Sources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54137" y="1447800"/>
            <a:ext cx="13516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err="1" smtClean="0"/>
              <a:t>Ultimaker</a:t>
            </a:r>
            <a:r>
              <a:rPr lang="en-US" sz="1400" dirty="0" smtClean="0">
                <a:solidFill>
                  <a:schemeClr val="tx1"/>
                </a:solidFill>
              </a:rPr>
              <a:t> 2+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7543800" y="3200400"/>
            <a:ext cx="762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408218" y="4191000"/>
            <a:ext cx="2001982" cy="3025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000500" y="3810000"/>
            <a:ext cx="838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Cura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24300" y="3276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Slice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362200" y="2286000"/>
            <a:ext cx="4114800" cy="4114800"/>
          </a:xfrm>
          <a:prstGeom prst="ellipse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676400" y="3048000"/>
            <a:ext cx="838200" cy="215444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Download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591500" y="1493966"/>
            <a:ext cx="1742500" cy="215444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/>
              <a:t>Your Computer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620000" y="4191000"/>
            <a:ext cx="671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SD Card</a:t>
            </a:r>
          </a:p>
        </p:txBody>
      </p:sp>
      <p:pic>
        <p:nvPicPr>
          <p:cNvPr id="81" name="Picture 80" descr="lapt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2400" y="2057400"/>
            <a:ext cx="1724025" cy="1162050"/>
          </a:xfrm>
          <a:prstGeom prst="rect">
            <a:avLst/>
          </a:prstGeom>
        </p:spPr>
      </p:pic>
      <p:sp>
        <p:nvSpPr>
          <p:cNvPr id="86" name="Arc 85"/>
          <p:cNvSpPr/>
          <p:nvPr/>
        </p:nvSpPr>
        <p:spPr>
          <a:xfrm rot="-2280000">
            <a:off x="3103585" y="4271954"/>
            <a:ext cx="824894" cy="1631918"/>
          </a:xfrm>
          <a:prstGeom prst="arc">
            <a:avLst>
              <a:gd name="adj1" fmla="val 6311204"/>
              <a:gd name="adj2" fmla="val 15374264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743200" y="5257800"/>
            <a:ext cx="685800" cy="215444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Design</a:t>
            </a:r>
          </a:p>
        </p:txBody>
      </p:sp>
      <p:sp>
        <p:nvSpPr>
          <p:cNvPr id="24" name="Right Arrow 23"/>
          <p:cNvSpPr/>
          <p:nvPr/>
        </p:nvSpPr>
        <p:spPr>
          <a:xfrm rot="1200000" flipH="1">
            <a:off x="2120570" y="1830223"/>
            <a:ext cx="2077536" cy="1626891"/>
          </a:xfrm>
          <a:prstGeom prst="rightArrow">
            <a:avLst/>
          </a:prstGeom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</a:t>
            </a:r>
            <a:br>
              <a:rPr lang="en-US" dirty="0" smtClean="0"/>
            </a:br>
            <a:r>
              <a:rPr lang="en-US" dirty="0" smtClean="0"/>
              <a:t>3D models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Objectives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572000"/>
          </a:xfrm>
        </p:spPr>
        <p:txBody>
          <a:bodyPr/>
          <a:lstStyle/>
          <a:p>
            <a:r>
              <a:rPr lang="en-US" dirty="0" smtClean="0"/>
              <a:t>Learn what 3D printing is </a:t>
            </a:r>
            <a:r>
              <a:rPr lang="en-US" dirty="0" smtClean="0"/>
              <a:t>and </a:t>
            </a:r>
            <a:r>
              <a:rPr lang="en-US" dirty="0" smtClean="0"/>
              <a:t>how it works</a:t>
            </a:r>
          </a:p>
          <a:p>
            <a:r>
              <a:rPr lang="en-US" dirty="0" smtClean="0"/>
              <a:t>During class …</a:t>
            </a:r>
          </a:p>
          <a:p>
            <a:pPr lvl="1"/>
            <a:r>
              <a:rPr lang="en-US" dirty="0" smtClean="0"/>
              <a:t>Acquire a 3D model to print</a:t>
            </a:r>
          </a:p>
          <a:p>
            <a:pPr lvl="1"/>
            <a:r>
              <a:rPr lang="en-US" dirty="0" smtClean="0"/>
              <a:t>Prepare the model to be printed</a:t>
            </a:r>
          </a:p>
          <a:p>
            <a:pPr lvl="1"/>
            <a:r>
              <a:rPr lang="en-US" dirty="0" smtClean="0"/>
              <a:t>Print it</a:t>
            </a:r>
          </a:p>
          <a:p>
            <a:r>
              <a:rPr lang="en-US" dirty="0" smtClean="0"/>
              <a:t>After class …</a:t>
            </a:r>
          </a:p>
          <a:p>
            <a:pPr lvl="1"/>
            <a:r>
              <a:rPr lang="en-US" dirty="0" smtClean="0"/>
              <a:t>Be able to become certified to use BARN’s 3D printing facilities on your own</a:t>
            </a:r>
          </a:p>
          <a:p>
            <a:pPr lvl="1"/>
            <a:r>
              <a:rPr lang="en-US" dirty="0" smtClean="0"/>
              <a:t>Learn more advance techniques either through additional BARN classes or through self-guided learning (YouTube, et al.)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3D 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600200"/>
            <a:ext cx="5486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What to look for</a:t>
            </a:r>
          </a:p>
          <a:p>
            <a:pPr lvl="1"/>
            <a:r>
              <a:rPr lang="en-US" dirty="0" smtClean="0"/>
              <a:t>Something useful</a:t>
            </a:r>
          </a:p>
          <a:p>
            <a:pPr lvl="2"/>
            <a:r>
              <a:rPr lang="en-US" dirty="0" smtClean="0"/>
              <a:t>Household items</a:t>
            </a:r>
          </a:p>
          <a:p>
            <a:pPr lvl="2"/>
            <a:r>
              <a:rPr lang="en-US" dirty="0" smtClean="0"/>
              <a:t>Tech items</a:t>
            </a:r>
          </a:p>
          <a:p>
            <a:pPr lvl="2"/>
            <a:r>
              <a:rPr lang="en-US" dirty="0" smtClean="0"/>
              <a:t>Tools and gadgets</a:t>
            </a:r>
          </a:p>
          <a:p>
            <a:pPr lvl="2"/>
            <a:r>
              <a:rPr lang="en-US" dirty="0" smtClean="0"/>
              <a:t>Storage and organization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Top sites </a:t>
            </a:r>
          </a:p>
          <a:p>
            <a:pPr lvl="1"/>
            <a:r>
              <a:rPr lang="en-US" dirty="0" smtClean="0">
                <a:hlinkClick r:id="rId2"/>
              </a:rPr>
              <a:t>thingiverse.com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instructables.com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youmagine.com  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yeggi.com</a:t>
            </a:r>
            <a:endParaRPr lang="en-US" dirty="0" smtClean="0"/>
          </a:p>
          <a:p>
            <a:pPr lvl="1"/>
            <a:r>
              <a:rPr lang="en-US" dirty="0" smtClean="0"/>
              <a:t>Google says … “</a:t>
            </a:r>
            <a:r>
              <a:rPr lang="en-US" dirty="0" smtClean="0">
                <a:hlinkClick r:id="rId6"/>
              </a:rPr>
              <a:t>top sites for 3d models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0" y="1981200"/>
            <a:ext cx="3962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Something for kids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Pokemon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 figures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500" dirty="0" smtClean="0">
                <a:latin typeface="Segoe UI" pitchFamily="34" charset="0"/>
                <a:cs typeface="Segoe UI" pitchFamily="34" charset="0"/>
              </a:rPr>
              <a:t>Custom Lego blocks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Other</a:t>
            </a:r>
            <a:r>
              <a:rPr kumimoji="0" lang="en-US" sz="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 toys</a:t>
            </a: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500" dirty="0" smtClean="0">
                <a:latin typeface="Segoe UI" pitchFamily="34" charset="0"/>
                <a:cs typeface="Segoe UI" pitchFamily="34" charset="0"/>
              </a:rPr>
              <a:t>Educational items</a:t>
            </a: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2667000" y="3848096"/>
            <a:ext cx="685800" cy="685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.</a:t>
            </a:r>
            <a:r>
              <a:rPr lang="en-US" sz="1200" i="1" dirty="0" err="1" smtClean="0">
                <a:solidFill>
                  <a:schemeClr val="tx1"/>
                </a:solidFill>
              </a:rPr>
              <a:t>stl</a:t>
            </a:r>
            <a:r>
              <a:rPr lang="en-US" sz="1200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6" name="Oval 25"/>
          <p:cNvSpPr/>
          <p:nvPr/>
        </p:nvSpPr>
        <p:spPr>
          <a:xfrm>
            <a:off x="5486400" y="3848096"/>
            <a:ext cx="685800" cy="685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. </a:t>
            </a:r>
            <a:r>
              <a:rPr lang="en-US" sz="1200" i="1" dirty="0" err="1" smtClean="0">
                <a:solidFill>
                  <a:schemeClr val="tx1"/>
                </a:solidFill>
              </a:rPr>
              <a:t>gcode</a:t>
            </a:r>
            <a:endParaRPr lang="en-US" sz="12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sliced 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276600" y="5105400"/>
            <a:ext cx="2286000" cy="12954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Design a 3D Model</a:t>
            </a:r>
            <a:endParaRPr lang="en-US" dirty="0"/>
          </a:p>
        </p:txBody>
      </p:sp>
      <p:pic>
        <p:nvPicPr>
          <p:cNvPr id="55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581400"/>
            <a:ext cx="914400" cy="92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ectangle 55"/>
          <p:cNvSpPr/>
          <p:nvPr/>
        </p:nvSpPr>
        <p:spPr>
          <a:xfrm>
            <a:off x="4000500" y="5562600"/>
            <a:ext cx="838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3D Design App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7" name="Picture 14" descr="Ultimaker 2+ 3D-Drucker inkl. Service und Suppo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676400"/>
            <a:ext cx="1676400" cy="1676400"/>
          </a:xfrm>
          <a:prstGeom prst="rect">
            <a:avLst/>
          </a:prstGeom>
          <a:noFill/>
        </p:spPr>
      </p:pic>
      <p:cxnSp>
        <p:nvCxnSpPr>
          <p:cNvPr id="58" name="Straight Arrow Connector 57"/>
          <p:cNvCxnSpPr/>
          <p:nvPr/>
        </p:nvCxnSpPr>
        <p:spPr>
          <a:xfrm>
            <a:off x="1752600" y="2590800"/>
            <a:ext cx="990600" cy="1143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03818" y="4191000"/>
            <a:ext cx="609600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/>
          <p:cNvSpPr/>
          <p:nvPr/>
        </p:nvSpPr>
        <p:spPr>
          <a:xfrm>
            <a:off x="304800" y="1447800"/>
            <a:ext cx="2362200" cy="1143000"/>
          </a:xfrm>
          <a:prstGeom prst="cloud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Internet Sources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54137" y="1447800"/>
            <a:ext cx="13516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err="1" smtClean="0"/>
              <a:t>Ultimaker</a:t>
            </a:r>
            <a:r>
              <a:rPr lang="en-US" sz="1400" dirty="0" smtClean="0">
                <a:solidFill>
                  <a:schemeClr val="tx1"/>
                </a:solidFill>
              </a:rPr>
              <a:t> 2+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7543800" y="3200400"/>
            <a:ext cx="762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408218" y="4191000"/>
            <a:ext cx="2001982" cy="3025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000500" y="3810000"/>
            <a:ext cx="838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Cura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24300" y="3276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Slice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362200" y="2286000"/>
            <a:ext cx="4114800" cy="4114800"/>
          </a:xfrm>
          <a:prstGeom prst="ellipse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676400" y="3048000"/>
            <a:ext cx="838200" cy="215444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Download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591500" y="1493966"/>
            <a:ext cx="1742500" cy="215444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/>
              <a:t>Your Computer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620000" y="4191000"/>
            <a:ext cx="671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SD Card</a:t>
            </a:r>
          </a:p>
        </p:txBody>
      </p:sp>
      <p:pic>
        <p:nvPicPr>
          <p:cNvPr id="81" name="Picture 80" descr="lapt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2400" y="2057400"/>
            <a:ext cx="1724025" cy="1162050"/>
          </a:xfrm>
          <a:prstGeom prst="rect">
            <a:avLst/>
          </a:prstGeom>
        </p:spPr>
      </p:pic>
      <p:sp>
        <p:nvSpPr>
          <p:cNvPr id="86" name="Arc 85"/>
          <p:cNvSpPr/>
          <p:nvPr/>
        </p:nvSpPr>
        <p:spPr>
          <a:xfrm rot="-2280000">
            <a:off x="3103585" y="4271954"/>
            <a:ext cx="824894" cy="1631918"/>
          </a:xfrm>
          <a:prstGeom prst="arc">
            <a:avLst>
              <a:gd name="adj1" fmla="val 6311204"/>
              <a:gd name="adj2" fmla="val 15374264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743200" y="5257800"/>
            <a:ext cx="685800" cy="215444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Design</a:t>
            </a:r>
          </a:p>
        </p:txBody>
      </p:sp>
      <p:sp>
        <p:nvSpPr>
          <p:cNvPr id="27" name="Right Arrow 26"/>
          <p:cNvSpPr/>
          <p:nvPr/>
        </p:nvSpPr>
        <p:spPr>
          <a:xfrm rot="1200000">
            <a:off x="1510970" y="4421023"/>
            <a:ext cx="2077536" cy="162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a 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Design Apps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953000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3D </a:t>
            </a:r>
            <a:r>
              <a:rPr lang="en-US" dirty="0" err="1" smtClean="0"/>
              <a:t>modelling</a:t>
            </a:r>
            <a:r>
              <a:rPr lang="en-US" dirty="0" smtClean="0"/>
              <a:t> software can range from fairly easy to quite difficult to </a:t>
            </a:r>
            <a:r>
              <a:rPr lang="en-US" dirty="0" smtClean="0"/>
              <a:t>learn</a:t>
            </a:r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1400" dirty="0" err="1" smtClean="0"/>
              <a:t>Thingiverse</a:t>
            </a:r>
            <a:r>
              <a:rPr lang="en-US" sz="1400" dirty="0" smtClean="0"/>
              <a:t> </a:t>
            </a:r>
            <a:r>
              <a:rPr lang="en-US" sz="1400" dirty="0" smtClean="0"/>
              <a:t>post … “</a:t>
            </a:r>
            <a:r>
              <a:rPr lang="en-US" sz="1400" dirty="0" smtClean="0">
                <a:hlinkClick r:id="rId2"/>
              </a:rPr>
              <a:t>Which 3D software for 3D printing</a:t>
            </a:r>
            <a:r>
              <a:rPr lang="en-US" sz="1400" dirty="0" smtClean="0">
                <a:hlinkClick r:id="rId2"/>
              </a:rPr>
              <a:t>?</a:t>
            </a:r>
            <a:r>
              <a:rPr lang="en-US" sz="1400" dirty="0" smtClean="0"/>
              <a:t>”  </a:t>
            </a:r>
            <a:br>
              <a:rPr lang="en-US" sz="1400" dirty="0" smtClean="0"/>
            </a:br>
            <a:r>
              <a:rPr lang="en-US" sz="1200" dirty="0" smtClean="0"/>
              <a:t>(Note: source for above chart)</a:t>
            </a:r>
            <a:endParaRPr lang="en-US" sz="1200" dirty="0" smtClean="0"/>
          </a:p>
          <a:p>
            <a:pPr lvl="1"/>
            <a:r>
              <a:rPr lang="en-US" sz="1400" dirty="0" smtClean="0"/>
              <a:t>Google says … “</a:t>
            </a:r>
            <a:r>
              <a:rPr lang="en-US" sz="1400" dirty="0" smtClean="0">
                <a:hlinkClick r:id="rId3"/>
              </a:rPr>
              <a:t>best 3d modeling software for 3d printing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209800"/>
          <a:ext cx="7772400" cy="319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333500"/>
                <a:gridCol w="1638300"/>
                <a:gridCol w="3352800"/>
              </a:tblGrid>
              <a:tr h="394017"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rgbClr val="497AB5"/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App</a:t>
                      </a:r>
                    </a:p>
                  </a:txBody>
                  <a:tcPr marL="131564" marR="131564" marT="60722" marB="60722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rgbClr val="497AB5"/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Level</a:t>
                      </a:r>
                    </a:p>
                  </a:txBody>
                  <a:tcPr marL="131564" marR="131564" marT="60722" marB="60722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rgbClr val="497AB5"/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Use</a:t>
                      </a:r>
                    </a:p>
                  </a:txBody>
                  <a:tcPr marL="131564" marR="131564" marT="60722" marB="60722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rgbClr val="497AB5"/>
                          </a:solidFill>
                          <a:latin typeface="Segoe UI Semibold" pitchFamily="34" charset="0"/>
                          <a:cs typeface="Segoe UI Semibold" pitchFamily="34" charset="0"/>
                        </a:rPr>
                        <a:t>Comments</a:t>
                      </a:r>
                    </a:p>
                  </a:txBody>
                  <a:tcPr marL="131564" marR="131564" marT="60722" marB="60722" anchor="ctr">
                    <a:noFill/>
                  </a:tcPr>
                </a:tc>
              </a:tr>
              <a:tr h="54220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TinkerCAD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131564" marR="131564" marT="60722" marB="6072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itchFamily="34" charset="0"/>
                          <a:cs typeface="Segoe UI" pitchFamily="34" charset="0"/>
                        </a:rPr>
                        <a:t>Beginner, Intermediate</a:t>
                      </a:r>
                    </a:p>
                  </a:txBody>
                  <a:tcPr marL="131564" marR="131564" marT="60722" marB="6072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itchFamily="34" charset="0"/>
                          <a:cs typeface="Segoe UI" pitchFamily="34" charset="0"/>
                        </a:rPr>
                        <a:t>Precise shapes</a:t>
                      </a:r>
                    </a:p>
                  </a:txBody>
                  <a:tcPr marL="131564" marR="131564" marT="60722" marB="6072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itchFamily="34" charset="0"/>
                          <a:cs typeface="Segoe UI" pitchFamily="34" charset="0"/>
                        </a:rPr>
                        <a:t>Starting point for beginners, yet provides good capabilities</a:t>
                      </a:r>
                    </a:p>
                  </a:txBody>
                  <a:tcPr marL="131564" marR="131564" marT="60722" marB="60722">
                    <a:noFill/>
                  </a:tcPr>
                </a:tc>
              </a:tr>
              <a:tr h="542207">
                <a:tc>
                  <a:txBody>
                    <a:bodyPr/>
                    <a:lstStyle/>
                    <a:p>
                      <a:r>
                        <a:rPr lang="en-US" sz="1600">
                          <a:latin typeface="Segoe UI" pitchFamily="34" charset="0"/>
                          <a:cs typeface="Segoe UI" pitchFamily="34" charset="0"/>
                        </a:rPr>
                        <a:t>Fusion 360</a:t>
                      </a:r>
                    </a:p>
                  </a:txBody>
                  <a:tcPr marL="131564" marR="131564" marT="60722" marB="6072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" pitchFamily="34" charset="0"/>
                          <a:cs typeface="Segoe UI" pitchFamily="34" charset="0"/>
                        </a:rPr>
                        <a:t>Intermediate, Advanced</a:t>
                      </a:r>
                    </a:p>
                  </a:txBody>
                  <a:tcPr marL="131564" marR="131564" marT="60722" marB="6072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itchFamily="34" charset="0"/>
                          <a:cs typeface="Segoe UI" pitchFamily="34" charset="0"/>
                        </a:rPr>
                        <a:t>Precise shapes</a:t>
                      </a:r>
                    </a:p>
                  </a:txBody>
                  <a:tcPr marL="131564" marR="131564" marT="60722" marB="6072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itchFamily="34" charset="0"/>
                          <a:cs typeface="Segoe UI" pitchFamily="34" charset="0"/>
                        </a:rPr>
                        <a:t>Fairly long learning curve, but many adherents</a:t>
                      </a:r>
                    </a:p>
                  </a:txBody>
                  <a:tcPr marL="131564" marR="131564" marT="60722" marB="60722">
                    <a:noFill/>
                  </a:tcPr>
                </a:tc>
              </a:tr>
              <a:tr h="542207">
                <a:tc>
                  <a:txBody>
                    <a:bodyPr/>
                    <a:lstStyle/>
                    <a:p>
                      <a:r>
                        <a:rPr lang="en-US" sz="1600">
                          <a:latin typeface="Segoe UI" pitchFamily="34" charset="0"/>
                          <a:cs typeface="Segoe UI" pitchFamily="34" charset="0"/>
                        </a:rPr>
                        <a:t>OpenScad</a:t>
                      </a:r>
                    </a:p>
                  </a:txBody>
                  <a:tcPr marL="131564" marR="131564" marT="60722" marB="6072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itchFamily="34" charset="0"/>
                          <a:cs typeface="Segoe UI" pitchFamily="34" charset="0"/>
                        </a:rPr>
                        <a:t>Intermediate</a:t>
                      </a:r>
                    </a:p>
                  </a:txBody>
                  <a:tcPr marL="131564" marR="131564" marT="60722" marB="6072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itchFamily="34" charset="0"/>
                          <a:cs typeface="Segoe UI" pitchFamily="34" charset="0"/>
                        </a:rPr>
                        <a:t>Precise shapes</a:t>
                      </a:r>
                    </a:p>
                  </a:txBody>
                  <a:tcPr marL="131564" marR="131564" marT="60722" marB="6072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itchFamily="34" charset="0"/>
                          <a:cs typeface="Segoe UI" pitchFamily="34" charset="0"/>
                        </a:rPr>
                        <a:t>3D design through </a:t>
                      </a:r>
                      <a:r>
                        <a:rPr lang="en-US" sz="1400" dirty="0" smtClean="0">
                          <a:latin typeface="Segoe UI" pitchFamily="34" charset="0"/>
                          <a:cs typeface="Segoe UI" pitchFamily="34" charset="0"/>
                        </a:rPr>
                        <a:t>programming/scripting</a:t>
                      </a:r>
                      <a:endParaRPr lang="en-US" sz="14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131564" marR="131564" marT="60722" marB="60722">
                    <a:noFill/>
                  </a:tcPr>
                </a:tc>
              </a:tr>
              <a:tr h="602315">
                <a:tc>
                  <a:txBody>
                    <a:bodyPr/>
                    <a:lstStyle/>
                    <a:p>
                      <a:r>
                        <a:rPr lang="en-US" sz="1600">
                          <a:latin typeface="Segoe UI" pitchFamily="34" charset="0"/>
                          <a:cs typeface="Segoe UI" pitchFamily="34" charset="0"/>
                        </a:rPr>
                        <a:t>DesignSpark Mechanical</a:t>
                      </a:r>
                    </a:p>
                  </a:txBody>
                  <a:tcPr marL="131564" marR="131564" marT="60722" marB="6072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" pitchFamily="34" charset="0"/>
                          <a:cs typeface="Segoe UI" pitchFamily="34" charset="0"/>
                        </a:rPr>
                        <a:t>Intermediate</a:t>
                      </a:r>
                    </a:p>
                  </a:txBody>
                  <a:tcPr marL="131564" marR="131564" marT="60722" marB="6072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Segoe UI" pitchFamily="34" charset="0"/>
                          <a:cs typeface="Segoe UI" pitchFamily="34" charset="0"/>
                        </a:rPr>
                        <a:t>Precise shapes</a:t>
                      </a:r>
                    </a:p>
                  </a:txBody>
                  <a:tcPr marL="131564" marR="131564" marT="60722" marB="6072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itchFamily="34" charset="0"/>
                          <a:cs typeface="Segoe UI" pitchFamily="34" charset="0"/>
                        </a:rPr>
                        <a:t>Choice of </a:t>
                      </a:r>
                      <a:r>
                        <a:rPr lang="en-US" sz="1400" dirty="0" err="1" smtClean="0">
                          <a:latin typeface="Segoe UI" pitchFamily="34" charset="0"/>
                          <a:cs typeface="Segoe UI" pitchFamily="34" charset="0"/>
                        </a:rPr>
                        <a:t>Thingiverse</a:t>
                      </a:r>
                      <a:r>
                        <a:rPr lang="en-US" sz="140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400" dirty="0">
                          <a:latin typeface="Segoe UI" pitchFamily="34" charset="0"/>
                          <a:cs typeface="Segoe UI" pitchFamily="34" charset="0"/>
                        </a:rPr>
                        <a:t>poster</a:t>
                      </a:r>
                    </a:p>
                  </a:txBody>
                  <a:tcPr marL="131564" marR="131564" marT="60722" marB="60722">
                    <a:noFill/>
                  </a:tcPr>
                </a:tc>
              </a:tr>
              <a:tr h="542207">
                <a:tc>
                  <a:txBody>
                    <a:bodyPr/>
                    <a:lstStyle/>
                    <a:p>
                      <a:r>
                        <a:rPr lang="en-US" sz="1600">
                          <a:latin typeface="Segoe UI" pitchFamily="34" charset="0"/>
                          <a:cs typeface="Segoe UI" pitchFamily="34" charset="0"/>
                        </a:rPr>
                        <a:t>Blender</a:t>
                      </a:r>
                    </a:p>
                  </a:txBody>
                  <a:tcPr marL="131564" marR="131564" marT="60722" marB="6072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itchFamily="34" charset="0"/>
                          <a:cs typeface="Segoe UI" pitchFamily="34" charset="0"/>
                        </a:rPr>
                        <a:t>Advanced</a:t>
                      </a:r>
                    </a:p>
                  </a:txBody>
                  <a:tcPr marL="131564" marR="131564" marT="60722" marB="6072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itchFamily="34" charset="0"/>
                          <a:cs typeface="Segoe UI" pitchFamily="34" charset="0"/>
                        </a:rPr>
                        <a:t>Organic designs</a:t>
                      </a:r>
                    </a:p>
                  </a:txBody>
                  <a:tcPr marL="131564" marR="131564" marT="60722" marB="6072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itchFamily="34" charset="0"/>
                          <a:cs typeface="Segoe UI" pitchFamily="34" charset="0"/>
                        </a:rPr>
                        <a:t>Most comprehensive with longest learning curve</a:t>
                      </a:r>
                    </a:p>
                  </a:txBody>
                  <a:tcPr marL="131564" marR="131564" marT="60722" marB="60722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tbd</a:t>
            </a:r>
            <a:r>
              <a:rPr lang="en-US" dirty="0" smtClean="0"/>
              <a:t> </a:t>
            </a:r>
            <a:r>
              <a:rPr lang="en-US" dirty="0" smtClean="0"/>
              <a:t>– list of upcoming ETA classes for BARN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5029199"/>
          </a:xfrm>
        </p:spPr>
        <p:txBody>
          <a:bodyPr/>
          <a:lstStyle/>
          <a:p>
            <a:r>
              <a:rPr lang="en-US" dirty="0" smtClean="0"/>
              <a:t>Low-Poly</a:t>
            </a:r>
          </a:p>
          <a:p>
            <a:pPr lvl="1"/>
            <a:r>
              <a:rPr lang="en-US" dirty="0" smtClean="0"/>
              <a:t>Models created with low polygon counts for </a:t>
            </a:r>
            <a:br>
              <a:rPr lang="en-US" dirty="0" smtClean="0"/>
            </a:br>
            <a:r>
              <a:rPr lang="en-US" dirty="0" smtClean="0"/>
              <a:t>artistic effect or speed of rendering</a:t>
            </a:r>
          </a:p>
          <a:p>
            <a:r>
              <a:rPr lang="en-US" dirty="0" err="1" smtClean="0"/>
              <a:t>Photogrammetry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fully textured 3D model created from a series of photographs of a real object</a:t>
            </a:r>
          </a:p>
          <a:p>
            <a:r>
              <a:rPr lang="en-US" dirty="0" smtClean="0"/>
              <a:t>Rigged Model</a:t>
            </a:r>
          </a:p>
          <a:p>
            <a:pPr lvl="1"/>
            <a:r>
              <a:rPr lang="en-US" dirty="0" smtClean="0"/>
              <a:t>The process of making an object ready for animation where there is an internal structure coordinated with the mesh surface that can mimic natural movements</a:t>
            </a:r>
          </a:p>
          <a:p>
            <a:r>
              <a:rPr lang="en-US" dirty="0" err="1" smtClean="0"/>
              <a:t>Voronoai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A model in which only the interconnecting edges </a:t>
            </a:r>
            <a:br>
              <a:rPr lang="en-US" dirty="0" smtClean="0"/>
            </a:br>
            <a:r>
              <a:rPr lang="en-US" dirty="0" smtClean="0"/>
              <a:t>of the surface mesh are printed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6400800"/>
            <a:ext cx="7467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05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Note: Derived from more extensive glossary at </a:t>
            </a:r>
            <a:r>
              <a:rPr lang="en-US" sz="105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  <a:hlinkClick r:id="rId2"/>
              </a:rPr>
              <a:t>http://www.brianschrank.com/2730/maya/3dglossary.pdf</a:t>
            </a:r>
            <a:r>
              <a:rPr lang="en-US" sz="105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and elsewhere.</a:t>
            </a:r>
            <a:endParaRPr lang="en-US" sz="105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219200"/>
            <a:ext cx="2286000" cy="166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955931"/>
            <a:ext cx="2133600" cy="129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Agenda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572000"/>
          </a:xfrm>
        </p:spPr>
        <p:txBody>
          <a:bodyPr/>
          <a:lstStyle/>
          <a:p>
            <a:r>
              <a:rPr lang="en-US" dirty="0" smtClean="0"/>
              <a:t>3D Printing … what it is and what it is not</a:t>
            </a:r>
          </a:p>
          <a:p>
            <a:r>
              <a:rPr lang="en-US" dirty="0" smtClean="0"/>
              <a:t>Workflow ... from model to finished print</a:t>
            </a:r>
          </a:p>
          <a:p>
            <a:pPr lvl="1"/>
            <a:r>
              <a:rPr lang="en-US" dirty="0" smtClean="0"/>
              <a:t>Preparing the model to be printed</a:t>
            </a:r>
          </a:p>
          <a:p>
            <a:pPr lvl="1"/>
            <a:r>
              <a:rPr lang="en-US" dirty="0" smtClean="0"/>
              <a:t>Loading the file, setting-up the printer, starting the print</a:t>
            </a:r>
          </a:p>
          <a:p>
            <a:pPr lvl="1"/>
            <a:r>
              <a:rPr lang="en-US" dirty="0" smtClean="0"/>
              <a:t>The finished results</a:t>
            </a:r>
          </a:p>
          <a:p>
            <a:r>
              <a:rPr lang="en-US" dirty="0" smtClean="0"/>
              <a:t>Additional Topics</a:t>
            </a:r>
          </a:p>
          <a:p>
            <a:pPr lvl="1"/>
            <a:r>
              <a:rPr lang="en-US" dirty="0" smtClean="0"/>
              <a:t>Finding and downloading a model</a:t>
            </a:r>
          </a:p>
          <a:p>
            <a:pPr lvl="1"/>
            <a:r>
              <a:rPr lang="en-US" dirty="0" smtClean="0"/>
              <a:t>Creating a model from scratch (superficially covered)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3D Printing?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Additive Manufacturing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Material is added in layers</a:t>
            </a:r>
          </a:p>
          <a:p>
            <a:pPr lvl="1"/>
            <a:r>
              <a:rPr lang="en-US" dirty="0" smtClean="0"/>
              <a:t>Wide variety of materials: </a:t>
            </a:r>
            <a:r>
              <a:rPr lang="en-US" dirty="0" smtClean="0"/>
              <a:t> plastics</a:t>
            </a:r>
            <a:r>
              <a:rPr lang="en-US" dirty="0" smtClean="0"/>
              <a:t>, metals, glass, ceramic, food, …</a:t>
            </a:r>
          </a:p>
          <a:p>
            <a:pPr lvl="1"/>
            <a:r>
              <a:rPr lang="en-US" dirty="0" smtClean="0"/>
              <a:t>Printed through a variety of processes: </a:t>
            </a:r>
            <a:r>
              <a:rPr lang="en-US" dirty="0" smtClean="0"/>
              <a:t> heat</a:t>
            </a:r>
            <a:r>
              <a:rPr lang="en-US" dirty="0" smtClean="0"/>
              <a:t>, lasers, ultraviolet, …</a:t>
            </a:r>
          </a:p>
          <a:p>
            <a:pPr lvl="1"/>
            <a:r>
              <a:rPr lang="en-US" dirty="0" smtClean="0"/>
              <a:t>At the bleeding edge:  printed organs, exotic food presentation, </a:t>
            </a:r>
            <a:r>
              <a:rPr lang="en-US" dirty="0" smtClean="0"/>
              <a:t>prosthetics … </a:t>
            </a:r>
            <a:r>
              <a:rPr lang="en-US" dirty="0" smtClean="0"/>
              <a:t>limited only by imagination.</a:t>
            </a:r>
          </a:p>
          <a:p>
            <a:r>
              <a:rPr lang="en-US" dirty="0" smtClean="0"/>
              <a:t>At BARN, 3D printing is …</a:t>
            </a:r>
          </a:p>
          <a:p>
            <a:pPr lvl="1"/>
            <a:r>
              <a:rPr lang="en-US" dirty="0" smtClean="0"/>
              <a:t>Melted plastics extruded through a heated nozzle (much like a glue gun)</a:t>
            </a:r>
          </a:p>
          <a:p>
            <a:pPr lvl="0"/>
            <a:r>
              <a:rPr lang="en-US" dirty="0" smtClean="0"/>
              <a:t>Misconceptions and cautions</a:t>
            </a:r>
          </a:p>
          <a:p>
            <a:pPr lvl="1"/>
            <a:r>
              <a:rPr lang="en-US" dirty="0" smtClean="0"/>
              <a:t>You can’t print everything</a:t>
            </a:r>
          </a:p>
          <a:p>
            <a:pPr lvl="1"/>
            <a:r>
              <a:rPr lang="en-US" dirty="0" smtClean="0"/>
              <a:t>It may take some tweaking of printer settings</a:t>
            </a:r>
          </a:p>
          <a:p>
            <a:pPr lvl="1"/>
            <a:r>
              <a:rPr lang="en-US" dirty="0" smtClean="0"/>
              <a:t>Size is limited</a:t>
            </a:r>
          </a:p>
          <a:p>
            <a:pPr lvl="1"/>
            <a:r>
              <a:rPr lang="en-US" dirty="0" smtClean="0"/>
              <a:t>Prints can take a long time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581400"/>
            <a:ext cx="914400" cy="92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ectangle 55"/>
          <p:cNvSpPr/>
          <p:nvPr/>
        </p:nvSpPr>
        <p:spPr>
          <a:xfrm>
            <a:off x="4000500" y="5562600"/>
            <a:ext cx="838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3D Design App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7" name="Picture 14" descr="Ultimaker 2+ 3D-Drucker inkl. Service und Suppo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676400"/>
            <a:ext cx="1676400" cy="1676400"/>
          </a:xfrm>
          <a:prstGeom prst="rect">
            <a:avLst/>
          </a:prstGeom>
          <a:noFill/>
        </p:spPr>
      </p:pic>
      <p:cxnSp>
        <p:nvCxnSpPr>
          <p:cNvPr id="58" name="Straight Arrow Connector 57"/>
          <p:cNvCxnSpPr/>
          <p:nvPr/>
        </p:nvCxnSpPr>
        <p:spPr>
          <a:xfrm>
            <a:off x="1752600" y="2590800"/>
            <a:ext cx="990600" cy="1143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03818" y="4191000"/>
            <a:ext cx="609600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/>
          <p:cNvSpPr/>
          <p:nvPr/>
        </p:nvSpPr>
        <p:spPr>
          <a:xfrm>
            <a:off x="304800" y="1447800"/>
            <a:ext cx="2362200" cy="1143000"/>
          </a:xfrm>
          <a:prstGeom prst="cloud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Internet Sources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54137" y="1447800"/>
            <a:ext cx="13516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err="1" smtClean="0"/>
              <a:t>Ultimaker</a:t>
            </a:r>
            <a:r>
              <a:rPr lang="en-US" sz="1400" dirty="0" smtClean="0">
                <a:solidFill>
                  <a:schemeClr val="tx1"/>
                </a:solidFill>
              </a:rPr>
              <a:t> 2+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7543800" y="3200400"/>
            <a:ext cx="762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408218" y="4191000"/>
            <a:ext cx="2001982" cy="3025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000500" y="3810000"/>
            <a:ext cx="838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Cura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24300" y="3276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Slice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362200" y="2286000"/>
            <a:ext cx="4114800" cy="4114800"/>
          </a:xfrm>
          <a:prstGeom prst="ellipse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676400" y="3048000"/>
            <a:ext cx="838200" cy="215444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Download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591500" y="1493966"/>
            <a:ext cx="1742500" cy="215444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/>
              <a:t>Your Computer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620000" y="4191000"/>
            <a:ext cx="671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SD Card</a:t>
            </a:r>
          </a:p>
        </p:txBody>
      </p:sp>
      <p:pic>
        <p:nvPicPr>
          <p:cNvPr id="81" name="Picture 80" descr="lapt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2400" y="2057400"/>
            <a:ext cx="1724025" cy="1162050"/>
          </a:xfrm>
          <a:prstGeom prst="rect">
            <a:avLst/>
          </a:prstGeom>
        </p:spPr>
      </p:pic>
      <p:sp>
        <p:nvSpPr>
          <p:cNvPr id="83" name="Oval 82"/>
          <p:cNvSpPr/>
          <p:nvPr/>
        </p:nvSpPr>
        <p:spPr>
          <a:xfrm>
            <a:off x="2667000" y="3848100"/>
            <a:ext cx="685800" cy="685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.</a:t>
            </a:r>
            <a:r>
              <a:rPr lang="en-US" sz="1200" i="1" dirty="0" err="1" smtClean="0">
                <a:solidFill>
                  <a:schemeClr val="tx1"/>
                </a:solidFill>
              </a:rPr>
              <a:t>stl</a:t>
            </a:r>
            <a:r>
              <a:rPr lang="en-US" sz="1200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4" name="Oval 83"/>
          <p:cNvSpPr/>
          <p:nvPr/>
        </p:nvSpPr>
        <p:spPr>
          <a:xfrm>
            <a:off x="5486400" y="3848100"/>
            <a:ext cx="685800" cy="685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. </a:t>
            </a:r>
            <a:r>
              <a:rPr lang="en-US" sz="1200" i="1" dirty="0" err="1" smtClean="0">
                <a:solidFill>
                  <a:schemeClr val="tx1"/>
                </a:solidFill>
              </a:rPr>
              <a:t>gcode</a:t>
            </a:r>
            <a:r>
              <a:rPr lang="en-US" sz="1200" i="1" dirty="0" smtClean="0">
                <a:solidFill>
                  <a:schemeClr val="tx1"/>
                </a:solidFill>
              </a:rPr>
              <a:t/>
            </a:r>
            <a:br>
              <a:rPr lang="en-US" sz="1200" i="1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sliced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6" name="Arc 85"/>
          <p:cNvSpPr/>
          <p:nvPr/>
        </p:nvSpPr>
        <p:spPr>
          <a:xfrm rot="-2280000">
            <a:off x="3103585" y="4271954"/>
            <a:ext cx="824894" cy="1631918"/>
          </a:xfrm>
          <a:prstGeom prst="arc">
            <a:avLst>
              <a:gd name="adj1" fmla="val 6311204"/>
              <a:gd name="adj2" fmla="val 15374264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743200" y="5257800"/>
            <a:ext cx="685800" cy="215444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Design</a:t>
            </a:r>
          </a:p>
        </p:txBody>
      </p:sp>
      <p:sp>
        <p:nvSpPr>
          <p:cNvPr id="93" name="Title 9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Printer Workflow at BARN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2667000" y="3848096"/>
            <a:ext cx="685800" cy="685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.</a:t>
            </a:r>
            <a:r>
              <a:rPr lang="en-US" sz="1200" i="1" dirty="0" err="1" smtClean="0">
                <a:solidFill>
                  <a:schemeClr val="tx1"/>
                </a:solidFill>
              </a:rPr>
              <a:t>stl</a:t>
            </a:r>
            <a:r>
              <a:rPr lang="en-US" sz="1200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6" name="Oval 25"/>
          <p:cNvSpPr/>
          <p:nvPr/>
        </p:nvSpPr>
        <p:spPr>
          <a:xfrm>
            <a:off x="5486400" y="3848096"/>
            <a:ext cx="685800" cy="685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. </a:t>
            </a:r>
            <a:r>
              <a:rPr lang="en-US" sz="1200" i="1" dirty="0" err="1" smtClean="0">
                <a:solidFill>
                  <a:schemeClr val="tx1"/>
                </a:solidFill>
              </a:rPr>
              <a:t>gcode</a:t>
            </a:r>
            <a:endParaRPr lang="en-US" sz="12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sliced 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057400" y="3581400"/>
            <a:ext cx="4648200" cy="12954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Prepare 3D Model for Printing</a:t>
            </a:r>
            <a:endParaRPr lang="en-US" dirty="0"/>
          </a:p>
        </p:txBody>
      </p:sp>
      <p:pic>
        <p:nvPicPr>
          <p:cNvPr id="55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581400"/>
            <a:ext cx="914400" cy="92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ectangle 55"/>
          <p:cNvSpPr/>
          <p:nvPr/>
        </p:nvSpPr>
        <p:spPr>
          <a:xfrm>
            <a:off x="4000500" y="5562600"/>
            <a:ext cx="838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3D Design App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7" name="Picture 14" descr="Ultimaker 2+ 3D-Drucker inkl. Service und Suppo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676400"/>
            <a:ext cx="1676400" cy="1676400"/>
          </a:xfrm>
          <a:prstGeom prst="rect">
            <a:avLst/>
          </a:prstGeom>
          <a:noFill/>
        </p:spPr>
      </p:pic>
      <p:cxnSp>
        <p:nvCxnSpPr>
          <p:cNvPr id="58" name="Straight Arrow Connector 57"/>
          <p:cNvCxnSpPr/>
          <p:nvPr/>
        </p:nvCxnSpPr>
        <p:spPr>
          <a:xfrm>
            <a:off x="1752600" y="2590800"/>
            <a:ext cx="990600" cy="1143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03818" y="4191000"/>
            <a:ext cx="609600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/>
          <p:cNvSpPr/>
          <p:nvPr/>
        </p:nvSpPr>
        <p:spPr>
          <a:xfrm>
            <a:off x="304800" y="1447800"/>
            <a:ext cx="2362200" cy="1143000"/>
          </a:xfrm>
          <a:prstGeom prst="cloud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Internet Sources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54137" y="1447800"/>
            <a:ext cx="13516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err="1" smtClean="0"/>
              <a:t>Ultimaker</a:t>
            </a:r>
            <a:r>
              <a:rPr lang="en-US" sz="1400" dirty="0" smtClean="0">
                <a:solidFill>
                  <a:schemeClr val="tx1"/>
                </a:solidFill>
              </a:rPr>
              <a:t> 2+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7543800" y="3200400"/>
            <a:ext cx="76200" cy="3810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408218" y="4191000"/>
            <a:ext cx="2001982" cy="3025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000500" y="3810000"/>
            <a:ext cx="838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Cura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24300" y="3276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Slice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362200" y="2286000"/>
            <a:ext cx="4114800" cy="4114800"/>
          </a:xfrm>
          <a:prstGeom prst="ellipse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676400" y="3048000"/>
            <a:ext cx="838200" cy="215444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Download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591500" y="1493966"/>
            <a:ext cx="1742500" cy="215444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/>
              <a:t>Your Computer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620000" y="4191000"/>
            <a:ext cx="671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SD Card</a:t>
            </a:r>
          </a:p>
        </p:txBody>
      </p:sp>
      <p:pic>
        <p:nvPicPr>
          <p:cNvPr id="81" name="Picture 80" descr="lapt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2400" y="2057400"/>
            <a:ext cx="1724025" cy="1162050"/>
          </a:xfrm>
          <a:prstGeom prst="rect">
            <a:avLst/>
          </a:prstGeom>
        </p:spPr>
      </p:pic>
      <p:sp>
        <p:nvSpPr>
          <p:cNvPr id="86" name="Arc 85"/>
          <p:cNvSpPr/>
          <p:nvPr/>
        </p:nvSpPr>
        <p:spPr>
          <a:xfrm rot="-2280000">
            <a:off x="3103585" y="4271954"/>
            <a:ext cx="824894" cy="1631918"/>
          </a:xfrm>
          <a:prstGeom prst="arc">
            <a:avLst>
              <a:gd name="adj1" fmla="val 6311204"/>
              <a:gd name="adj2" fmla="val 15374264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743200" y="5257800"/>
            <a:ext cx="685800" cy="215444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Design</a:t>
            </a:r>
          </a:p>
        </p:txBody>
      </p:sp>
      <p:sp>
        <p:nvSpPr>
          <p:cNvPr id="24" name="Right Arrow 23"/>
          <p:cNvSpPr/>
          <p:nvPr/>
        </p:nvSpPr>
        <p:spPr>
          <a:xfrm rot="-1200000">
            <a:off x="297694" y="4040023"/>
            <a:ext cx="2077536" cy="162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 </a:t>
            </a:r>
            <a:br>
              <a:rPr lang="en-US" dirty="0" smtClean="0"/>
            </a:br>
            <a:r>
              <a:rPr lang="en-US" dirty="0" smtClean="0"/>
              <a:t>3D model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</a:t>
            </a:r>
            <a:r>
              <a:rPr lang="en-US" dirty="0" smtClean="0"/>
              <a:t>generated file</a:t>
            </a:r>
          </a:p>
          <a:p>
            <a:pPr lvl="1"/>
            <a:r>
              <a:rPr lang="en-US" b="1" i="1" dirty="0" smtClean="0">
                <a:latin typeface="Segoe UI Semibold" pitchFamily="34" charset="0"/>
                <a:cs typeface="Segoe UI Semibold" pitchFamily="34" charset="0"/>
              </a:rPr>
              <a:t>.</a:t>
            </a:r>
            <a:r>
              <a:rPr lang="en-US" b="1" i="1" dirty="0" err="1" smtClean="0">
                <a:latin typeface="Segoe UI Semibold" pitchFamily="34" charset="0"/>
                <a:cs typeface="Segoe UI Semibold" pitchFamily="34" charset="0"/>
              </a:rPr>
              <a:t>stl</a:t>
            </a:r>
            <a:r>
              <a:rPr lang="en-US" b="1" i="1" dirty="0" smtClean="0"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dirty="0" smtClean="0"/>
              <a:t>file type (</a:t>
            </a:r>
            <a:r>
              <a:rPr lang="en-US" dirty="0" err="1" smtClean="0"/>
              <a:t>stereolithography</a:t>
            </a:r>
            <a:r>
              <a:rPr lang="en-US" dirty="0" smtClean="0"/>
              <a:t>)   </a:t>
            </a:r>
          </a:p>
          <a:p>
            <a:pPr lvl="1"/>
            <a:r>
              <a:rPr lang="en-US" dirty="0" smtClean="0"/>
              <a:t>Almost universally used at BARN and elsewhere</a:t>
            </a:r>
          </a:p>
          <a:p>
            <a:r>
              <a:rPr lang="en-US" dirty="0" smtClean="0"/>
              <a:t>Defines the surface geometry </a:t>
            </a:r>
          </a:p>
          <a:p>
            <a:pPr lvl="1"/>
            <a:r>
              <a:rPr lang="en-US" dirty="0" smtClean="0"/>
              <a:t>Surface is defined by linked triangles</a:t>
            </a:r>
          </a:p>
          <a:p>
            <a:pPr lvl="1"/>
            <a:r>
              <a:rPr lang="en-US" dirty="0" smtClean="0"/>
              <a:t>Following is an .</a:t>
            </a:r>
            <a:r>
              <a:rPr lang="en-US" i="1" dirty="0" err="1" smtClean="0"/>
              <a:t>stl</a:t>
            </a:r>
            <a:r>
              <a:rPr lang="en-US" dirty="0" smtClean="0"/>
              <a:t> example of a sphere in different resolutions</a:t>
            </a:r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4" name="Picture 3" descr="stl-image-exampl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910926"/>
            <a:ext cx="5105400" cy="14992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Sliced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generated file </a:t>
            </a:r>
          </a:p>
          <a:p>
            <a:pPr lvl="1"/>
            <a:r>
              <a:rPr lang="en-US" b="1" i="1" dirty="0" smtClean="0">
                <a:latin typeface="Segoe UI Semibold" pitchFamily="34" charset="0"/>
                <a:cs typeface="Segoe UI Semibold" pitchFamily="34" charset="0"/>
              </a:rPr>
              <a:t>.</a:t>
            </a:r>
            <a:r>
              <a:rPr lang="en-US" b="1" i="1" dirty="0" err="1" smtClean="0">
                <a:latin typeface="Segoe UI Semibold" pitchFamily="34" charset="0"/>
                <a:cs typeface="Segoe UI Semibold" pitchFamily="34" charset="0"/>
              </a:rPr>
              <a:t>gcode</a:t>
            </a:r>
            <a:r>
              <a:rPr lang="en-US" b="1" i="1" dirty="0" smtClean="0"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dirty="0" smtClean="0"/>
              <a:t>file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File format </a:t>
            </a:r>
            <a:r>
              <a:rPr lang="en-US" dirty="0" smtClean="0"/>
              <a:t>support a layer-by-layer </a:t>
            </a:r>
            <a:r>
              <a:rPr lang="en-US" dirty="0" err="1" smtClean="0"/>
              <a:t>manfacturing</a:t>
            </a:r>
            <a:r>
              <a:rPr lang="en-US" dirty="0" smtClean="0"/>
              <a:t> process</a:t>
            </a:r>
          </a:p>
          <a:p>
            <a:pPr lvl="2"/>
            <a:r>
              <a:rPr lang="en-US" dirty="0" smtClean="0"/>
              <a:t>Originally for </a:t>
            </a:r>
            <a:r>
              <a:rPr lang="en-US" i="1" dirty="0" smtClean="0"/>
              <a:t>subtractive </a:t>
            </a:r>
            <a:r>
              <a:rPr lang="en-US" i="1" dirty="0" smtClean="0"/>
              <a:t>manufacturing </a:t>
            </a:r>
            <a:r>
              <a:rPr lang="en-US" dirty="0" smtClean="0"/>
              <a:t>(e.g., CNC Routing/Machining)</a:t>
            </a:r>
          </a:p>
          <a:p>
            <a:pPr lvl="2"/>
            <a:r>
              <a:rPr lang="en-US" i="1" dirty="0" err="1" smtClean="0"/>
              <a:t>gcode</a:t>
            </a:r>
            <a:r>
              <a:rPr lang="en-US" dirty="0" smtClean="0"/>
              <a:t> for 3D printing is a derivative of the original </a:t>
            </a:r>
            <a:r>
              <a:rPr lang="en-US" dirty="0" err="1" smtClean="0"/>
              <a:t>gcode</a:t>
            </a:r>
            <a:endParaRPr lang="en-US" dirty="0" smtClean="0"/>
          </a:p>
          <a:p>
            <a:r>
              <a:rPr lang="en-US" dirty="0" smtClean="0"/>
              <a:t>Defines how the printer should behave</a:t>
            </a:r>
          </a:p>
          <a:p>
            <a:pPr lvl="1"/>
            <a:r>
              <a:rPr lang="en-US" dirty="0" smtClean="0"/>
              <a:t>Horizontally slices the model into layers</a:t>
            </a:r>
          </a:p>
          <a:p>
            <a:pPr lvl="1"/>
            <a:r>
              <a:rPr lang="en-US" dirty="0" smtClean="0"/>
              <a:t>For each layer, it defines print-head movement and actions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191000"/>
            <a:ext cx="5638800" cy="1558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572000"/>
          </a:xfrm>
        </p:spPr>
        <p:txBody>
          <a:bodyPr/>
          <a:lstStyle/>
          <a:p>
            <a:r>
              <a:rPr lang="en-US" dirty="0" smtClean="0"/>
              <a:t>A software program to converts  </a:t>
            </a:r>
            <a:r>
              <a:rPr lang="en-US" dirty="0" smtClean="0"/>
              <a:t>the 3D model (.</a:t>
            </a:r>
            <a:r>
              <a:rPr lang="en-US" dirty="0" err="1" smtClean="0"/>
              <a:t>stl</a:t>
            </a:r>
            <a:r>
              <a:rPr lang="en-US" dirty="0" smtClean="0"/>
              <a:t>) into a printable model (.</a:t>
            </a:r>
            <a:r>
              <a:rPr lang="en-US" dirty="0" err="1" smtClean="0"/>
              <a:t>gcode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specifies things like layer height, speeds, infill density</a:t>
            </a:r>
          </a:p>
          <a:p>
            <a:r>
              <a:rPr lang="en-US" dirty="0" smtClean="0"/>
              <a:t>There are lots of different slicer programs.</a:t>
            </a:r>
          </a:p>
          <a:p>
            <a:pPr lvl="1"/>
            <a:r>
              <a:rPr lang="en-US" dirty="0" err="1" smtClean="0"/>
              <a:t>Cura</a:t>
            </a:r>
            <a:r>
              <a:rPr lang="en-US" dirty="0" smtClean="0"/>
              <a:t>, Slic3r, </a:t>
            </a:r>
            <a:r>
              <a:rPr lang="en-US" dirty="0" err="1" smtClean="0"/>
              <a:t>MatterControl</a:t>
            </a:r>
            <a:r>
              <a:rPr lang="en-US" dirty="0" smtClean="0"/>
              <a:t>, </a:t>
            </a:r>
            <a:r>
              <a:rPr lang="en-US" dirty="0" err="1" smtClean="0"/>
              <a:t>KISSicer</a:t>
            </a:r>
            <a:endParaRPr lang="en-US" dirty="0" smtClean="0"/>
          </a:p>
          <a:p>
            <a:r>
              <a:rPr lang="en-US" dirty="0" smtClean="0"/>
              <a:t>At BARN with the Ultimaker2+, we use </a:t>
            </a:r>
            <a:r>
              <a:rPr lang="en-US" dirty="0" err="1" smtClean="0"/>
              <a:t>Cura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8674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.</a:t>
            </a:r>
            <a:r>
              <a:rPr lang="en-US" sz="1400" dirty="0" err="1" smtClean="0"/>
              <a:t>stl</a:t>
            </a:r>
            <a:r>
              <a:rPr lang="en-US" sz="1400" dirty="0" smtClean="0"/>
              <a:t> model defines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 </a:t>
            </a:r>
            <a:r>
              <a:rPr lang="en-US" sz="1400" dirty="0" smtClean="0"/>
              <a:t>surface geometry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58674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Cura</a:t>
            </a:r>
            <a:r>
              <a:rPr lang="en-US" sz="1400" dirty="0" smtClean="0"/>
              <a:t> creates a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layer-by -layer </a:t>
            </a:r>
            <a:br>
              <a:rPr lang="en-US" sz="1400" dirty="0" smtClean="0"/>
            </a:br>
            <a:r>
              <a:rPr lang="en-US" sz="1400" dirty="0" smtClean="0"/>
              <a:t>definition</a:t>
            </a: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62600" y="5867400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.</a:t>
            </a:r>
            <a:r>
              <a:rPr lang="en-US" sz="1400" dirty="0" err="1" smtClean="0"/>
              <a:t>gcode</a:t>
            </a:r>
            <a:r>
              <a:rPr lang="en-US" sz="1400" dirty="0" smtClean="0"/>
              <a:t> </a:t>
            </a:r>
            <a:r>
              <a:rPr lang="en-US" sz="1400" dirty="0" smtClean="0"/>
              <a:t>controls </a:t>
            </a:r>
            <a:br>
              <a:rPr lang="en-US" sz="1400" dirty="0" smtClean="0"/>
            </a:br>
            <a:r>
              <a:rPr lang="en-US" sz="1400" dirty="0" smtClean="0"/>
              <a:t>each </a:t>
            </a:r>
            <a:r>
              <a:rPr lang="en-US" sz="1400" dirty="0" smtClean="0"/>
              <a:t>level of the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printing </a:t>
            </a:r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9" name="Right Arrow 8"/>
          <p:cNvSpPr/>
          <p:nvPr/>
        </p:nvSpPr>
        <p:spPr>
          <a:xfrm>
            <a:off x="3352800" y="4953000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86400" y="4953000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994</Words>
  <Application>Microsoft Office PowerPoint</Application>
  <PresentationFormat>On-screen Show (4:3)</PresentationFormat>
  <Paragraphs>269</Paragraphs>
  <Slides>24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Introduction to  3D Printing</vt:lpstr>
      <vt:lpstr>Objectives</vt:lpstr>
      <vt:lpstr>Agenda</vt:lpstr>
      <vt:lpstr>What is 3D Printing?</vt:lpstr>
      <vt:lpstr>3D Printer Workflow at BARN</vt:lpstr>
      <vt:lpstr>Prepare 3D Model for Printing</vt:lpstr>
      <vt:lpstr>The model file</vt:lpstr>
      <vt:lpstr>The Sliced Model</vt:lpstr>
      <vt:lpstr>Slicing The Model</vt:lpstr>
      <vt:lpstr>Slicing The Model</vt:lpstr>
      <vt:lpstr>Using Cura</vt:lpstr>
      <vt:lpstr>Using Cura</vt:lpstr>
      <vt:lpstr>Printing the Model</vt:lpstr>
      <vt:lpstr>Material Used</vt:lpstr>
      <vt:lpstr>Material Used</vt:lpstr>
      <vt:lpstr>Setup Printer</vt:lpstr>
      <vt:lpstr>Setup Printer (continued)</vt:lpstr>
      <vt:lpstr>The Finished Print</vt:lpstr>
      <vt:lpstr>Find Existing 3D Models</vt:lpstr>
      <vt:lpstr>Existing 3D Sources</vt:lpstr>
      <vt:lpstr>Design a 3D Model</vt:lpstr>
      <vt:lpstr>3D Design Apps</vt:lpstr>
      <vt:lpstr>Next Steps</vt:lpstr>
      <vt:lpstr>Terminology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Garvey</dc:creator>
  <cp:lastModifiedBy>Bill Garvey</cp:lastModifiedBy>
  <cp:revision>157</cp:revision>
  <dcterms:created xsi:type="dcterms:W3CDTF">2017-03-30T22:08:29Z</dcterms:created>
  <dcterms:modified xsi:type="dcterms:W3CDTF">2017-04-13T16:00:29Z</dcterms:modified>
</cp:coreProperties>
</file>