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5" r:id="rId1"/>
  </p:sldMasterIdLst>
  <p:notesMasterIdLst>
    <p:notesMasterId r:id="rId31"/>
  </p:notesMasterIdLst>
  <p:sldIdLst>
    <p:sldId id="256" r:id="rId2"/>
    <p:sldId id="257" r:id="rId3"/>
    <p:sldId id="258" r:id="rId4"/>
    <p:sldId id="259" r:id="rId5"/>
    <p:sldId id="261" r:id="rId6"/>
    <p:sldId id="262" r:id="rId7"/>
    <p:sldId id="264" r:id="rId8"/>
    <p:sldId id="265" r:id="rId9"/>
    <p:sldId id="266" r:id="rId10"/>
    <p:sldId id="263" r:id="rId11"/>
    <p:sldId id="271" r:id="rId12"/>
    <p:sldId id="268" r:id="rId13"/>
    <p:sldId id="269" r:id="rId14"/>
    <p:sldId id="270" r:id="rId15"/>
    <p:sldId id="272" r:id="rId16"/>
    <p:sldId id="273" r:id="rId17"/>
    <p:sldId id="274" r:id="rId18"/>
    <p:sldId id="275" r:id="rId19"/>
    <p:sldId id="278" r:id="rId20"/>
    <p:sldId id="280" r:id="rId21"/>
    <p:sldId id="281" r:id="rId22"/>
    <p:sldId id="279" r:id="rId23"/>
    <p:sldId id="282" r:id="rId24"/>
    <p:sldId id="283" r:id="rId25"/>
    <p:sldId id="284" r:id="rId26"/>
    <p:sldId id="285" r:id="rId27"/>
    <p:sldId id="286" r:id="rId28"/>
    <p:sldId id="276" r:id="rId29"/>
    <p:sldId id="277" r:id="rId30"/>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3" d="100"/>
          <a:sy n="103" d="100"/>
        </p:scale>
        <p:origin x="-594"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02372F8-9914-4017-BCEE-E734985315A4}" type="datetimeFigureOut">
              <a:rPr lang="en-US" smtClean="0"/>
              <a:t>4/13/2021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ACBB87D6-8A31-4E1B-92D4-FA4810894961}" type="slidenum">
              <a:rPr lang="en-US" smtClean="0"/>
              <a:t>‹#›</a:t>
            </a:fld>
            <a:endParaRPr lang="en-US"/>
          </a:p>
        </p:txBody>
      </p:sp>
    </p:spTree>
    <p:extLst>
      <p:ext uri="{BB962C8B-B14F-4D97-AF65-F5344CB8AC3E}">
        <p14:creationId xmlns:p14="http://schemas.microsoft.com/office/powerpoint/2010/main" val="391705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C27BE-C518-4EC9-8773-11DA6C4AD371}"/>
              </a:ext>
            </a:extLst>
          </p:cNvPr>
          <p:cNvSpPr>
            <a:spLocks noGrp="1"/>
          </p:cNvSpPr>
          <p:nvPr>
            <p:ph type="ctrTitle"/>
          </p:nvPr>
        </p:nvSpPr>
        <p:spPr>
          <a:xfrm>
            <a:off x="1143000" y="1122363"/>
            <a:ext cx="6858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E8A1F8B4-6BB8-415B-97EA-FFA1D684CE6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FD0507E-69BF-4BF5-A6D9-2A734C88AD7C}"/>
              </a:ext>
            </a:extLst>
          </p:cNvPr>
          <p:cNvSpPr>
            <a:spLocks noGrp="1"/>
          </p:cNvSpPr>
          <p:nvPr>
            <p:ph type="dt" sz="half" idx="10"/>
          </p:nvPr>
        </p:nvSpPr>
        <p:spPr/>
        <p:txBody>
          <a:bodyPr/>
          <a:lstStyle/>
          <a:p>
            <a:fld id="{B700968D-258E-45B3-80C5-28CAEF180BC0}" type="datetime1">
              <a:rPr lang="en-US" smtClean="0"/>
              <a:t>4/13/2021</a:t>
            </a:fld>
            <a:endParaRPr lang="en-US" dirty="0"/>
          </a:p>
        </p:txBody>
      </p:sp>
      <p:sp>
        <p:nvSpPr>
          <p:cNvPr id="5" name="Footer Placeholder 4">
            <a:extLst>
              <a:ext uri="{FF2B5EF4-FFF2-40B4-BE49-F238E27FC236}">
                <a16:creationId xmlns:a16="http://schemas.microsoft.com/office/drawing/2014/main" xmlns="" id="{902AF944-E7FB-49A9-8DFB-C37D5E1011FC}"/>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a16="http://schemas.microsoft.com/office/drawing/2014/main" xmlns="" id="{532F04CC-52DA-4AF6-A6FC-888128F7AA12}"/>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5432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F6921-2D48-4E92-B384-7BDD34FBFC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204FD0B-6B5D-4192-B000-69FB451CBA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2BF319D-593E-4201-8B50-FCB68C951F34}"/>
              </a:ext>
            </a:extLst>
          </p:cNvPr>
          <p:cNvSpPr>
            <a:spLocks noGrp="1"/>
          </p:cNvSpPr>
          <p:nvPr>
            <p:ph type="dt" sz="half" idx="10"/>
          </p:nvPr>
        </p:nvSpPr>
        <p:spPr/>
        <p:txBody>
          <a:bodyPr/>
          <a:lstStyle/>
          <a:p>
            <a:fld id="{181D2B7E-5712-460C-B2FC-2ABD1AB9A6B8}" type="datetime1">
              <a:rPr lang="en-US" smtClean="0"/>
              <a:t>4/13/2021</a:t>
            </a:fld>
            <a:endParaRPr lang="en-US" dirty="0"/>
          </a:p>
        </p:txBody>
      </p:sp>
      <p:sp>
        <p:nvSpPr>
          <p:cNvPr id="5" name="Footer Placeholder 4">
            <a:extLst>
              <a:ext uri="{FF2B5EF4-FFF2-40B4-BE49-F238E27FC236}">
                <a16:creationId xmlns:a16="http://schemas.microsoft.com/office/drawing/2014/main" xmlns="" id="{1BE40D03-411F-43BA-A403-F4A4466684D5}"/>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a16="http://schemas.microsoft.com/office/drawing/2014/main" xmlns="" id="{4FBCB6CA-9021-4646-A232-FEF14B70F0DE}"/>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14693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4C2B9FC-8A2E-4D40-94A4-4CCB38C057E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93401D5-8947-48F6-9ED7-DD59C8AFE25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AE61B60-577B-4A6E-A726-99B60A8143B8}"/>
              </a:ext>
            </a:extLst>
          </p:cNvPr>
          <p:cNvSpPr>
            <a:spLocks noGrp="1"/>
          </p:cNvSpPr>
          <p:nvPr>
            <p:ph type="dt" sz="half" idx="10"/>
          </p:nvPr>
        </p:nvSpPr>
        <p:spPr/>
        <p:txBody>
          <a:bodyPr/>
          <a:lstStyle/>
          <a:p>
            <a:fld id="{A6EF382A-A718-4A49-BF9C-D8D2E79CC438}" type="datetime1">
              <a:rPr lang="en-US" smtClean="0"/>
              <a:t>4/13/2021</a:t>
            </a:fld>
            <a:endParaRPr lang="en-US" dirty="0"/>
          </a:p>
        </p:txBody>
      </p:sp>
      <p:sp>
        <p:nvSpPr>
          <p:cNvPr id="5" name="Footer Placeholder 4">
            <a:extLst>
              <a:ext uri="{FF2B5EF4-FFF2-40B4-BE49-F238E27FC236}">
                <a16:creationId xmlns:a16="http://schemas.microsoft.com/office/drawing/2014/main" xmlns="" id="{10BB4B09-BB3B-4207-94BD-28CE3C49BB56}"/>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a16="http://schemas.microsoft.com/office/drawing/2014/main" xmlns="" id="{CCD04753-A0DE-4BEA-B9A9-D3312E293671}"/>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404733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C5306-D083-4939-B733-6164F438346B}"/>
              </a:ext>
            </a:extLst>
          </p:cNvPr>
          <p:cNvSpPr>
            <a:spLocks noGrp="1"/>
          </p:cNvSpPr>
          <p:nvPr>
            <p:ph type="title"/>
          </p:nvPr>
        </p:nvSpPr>
        <p:spPr>
          <a:xfrm>
            <a:off x="628650" y="365127"/>
            <a:ext cx="7886700" cy="76263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26C14EC-0C1A-4762-9926-1DC0CD7E32D6}"/>
              </a:ext>
            </a:extLst>
          </p:cNvPr>
          <p:cNvSpPr>
            <a:spLocks noGrp="1"/>
          </p:cNvSpPr>
          <p:nvPr>
            <p:ph idx="1"/>
          </p:nvPr>
        </p:nvSpPr>
        <p:spPr>
          <a:xfrm>
            <a:off x="628650" y="1356360"/>
            <a:ext cx="7886700" cy="4820603"/>
          </a:xfrm>
        </p:spPr>
        <p:txBody>
          <a:bodyPr/>
          <a:lstStyle>
            <a:lvl1pPr marL="0" indent="0">
              <a:lnSpc>
                <a:spcPct val="100000"/>
              </a:lnSpc>
              <a:spcBef>
                <a:spcPts val="0"/>
              </a:spcBef>
              <a:buNone/>
              <a:defRPr/>
            </a:lvl1pPr>
            <a:lvl2pPr marL="457200" indent="-228600">
              <a:lnSpc>
                <a:spcPct val="100000"/>
              </a:lnSpc>
              <a:spcBef>
                <a:spcPts val="0"/>
              </a:spcBef>
              <a:defRPr/>
            </a:lvl2pPr>
            <a:lvl3pPr marL="746125" indent="-120650">
              <a:lnSpc>
                <a:spcPct val="100000"/>
              </a:lnSpc>
              <a:spcBef>
                <a:spcPts val="0"/>
              </a:spcBef>
              <a:defRPr/>
            </a:lvl3pPr>
            <a:lvl4pPr marL="1082675" indent="-168275">
              <a:lnSpc>
                <a:spcPct val="100000"/>
              </a:lnSpc>
              <a:spcBef>
                <a:spcPts val="0"/>
              </a:spcBef>
              <a:tabLst/>
              <a:defRPr/>
            </a:lvl4pPr>
            <a:lvl5pPr marL="1311275" indent="-107950">
              <a:lnSpc>
                <a:spcPct val="100000"/>
              </a:lnSpc>
              <a:spcBef>
                <a:spcPts val="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603F32E7-7C2D-4D74-8FE8-31C1BB46E388}"/>
              </a:ext>
            </a:extLst>
          </p:cNvPr>
          <p:cNvSpPr>
            <a:spLocks noGrp="1"/>
          </p:cNvSpPr>
          <p:nvPr>
            <p:ph type="dt" sz="half" idx="10"/>
          </p:nvPr>
        </p:nvSpPr>
        <p:spPr/>
        <p:txBody>
          <a:bodyPr/>
          <a:lstStyle/>
          <a:p>
            <a:fld id="{02635DC0-F2AB-437B-AFAF-5E8CC47B7D27}" type="datetime1">
              <a:rPr lang="en-US" smtClean="0"/>
              <a:t>4/13/2021</a:t>
            </a:fld>
            <a:endParaRPr lang="en-US" dirty="0"/>
          </a:p>
        </p:txBody>
      </p:sp>
      <p:sp>
        <p:nvSpPr>
          <p:cNvPr id="5" name="Footer Placeholder 4">
            <a:extLst>
              <a:ext uri="{FF2B5EF4-FFF2-40B4-BE49-F238E27FC236}">
                <a16:creationId xmlns:a16="http://schemas.microsoft.com/office/drawing/2014/main" xmlns="" id="{F78BB050-FEA0-4D1A-BE17-8C79358E96A0}"/>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a16="http://schemas.microsoft.com/office/drawing/2014/main" xmlns="" id="{21AD240F-2FAD-4FB2-BFD1-E042D3B86089}"/>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7" name="Picture 6">
            <a:extLst>
              <a:ext uri="{FF2B5EF4-FFF2-40B4-BE49-F238E27FC236}">
                <a16:creationId xmlns:a16="http://schemas.microsoft.com/office/drawing/2014/main" xmlns="" id="{6F98CED7-CE19-4F1D-926A-D27D844A58B6}"/>
              </a:ext>
            </a:extLst>
          </p:cNvPr>
          <p:cNvPicPr>
            <a:picLocks noChangeAspect="1"/>
          </p:cNvPicPr>
          <p:nvPr userDrawn="1"/>
        </p:nvPicPr>
        <p:blipFill>
          <a:blip r:embed="rId2"/>
          <a:stretch>
            <a:fillRect/>
          </a:stretch>
        </p:blipFill>
        <p:spPr>
          <a:xfrm>
            <a:off x="7806199" y="230188"/>
            <a:ext cx="1207112" cy="536494"/>
          </a:xfrm>
          <a:prstGeom prst="rect">
            <a:avLst/>
          </a:prstGeom>
        </p:spPr>
      </p:pic>
    </p:spTree>
    <p:extLst>
      <p:ext uri="{BB962C8B-B14F-4D97-AF65-F5344CB8AC3E}">
        <p14:creationId xmlns:p14="http://schemas.microsoft.com/office/powerpoint/2010/main" val="32798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EBD00-E32E-4C5E-B62B-7920EBEBB37A}"/>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6A29AF7-6AF5-41D7-8F07-C0E35979098B}"/>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75F44A1-4644-4E67-B495-49DF09BCCB21}"/>
              </a:ext>
            </a:extLst>
          </p:cNvPr>
          <p:cNvSpPr>
            <a:spLocks noGrp="1"/>
          </p:cNvSpPr>
          <p:nvPr>
            <p:ph type="dt" sz="half" idx="10"/>
          </p:nvPr>
        </p:nvSpPr>
        <p:spPr/>
        <p:txBody>
          <a:bodyPr/>
          <a:lstStyle/>
          <a:p>
            <a:fld id="{994AFF0A-47CA-43F5-B000-89992670F348}" type="datetime1">
              <a:rPr lang="en-US" smtClean="0"/>
              <a:t>4/13/2021</a:t>
            </a:fld>
            <a:endParaRPr lang="en-US" dirty="0"/>
          </a:p>
        </p:txBody>
      </p:sp>
      <p:sp>
        <p:nvSpPr>
          <p:cNvPr id="5" name="Footer Placeholder 4">
            <a:extLst>
              <a:ext uri="{FF2B5EF4-FFF2-40B4-BE49-F238E27FC236}">
                <a16:creationId xmlns:a16="http://schemas.microsoft.com/office/drawing/2014/main" xmlns="" id="{E8CF0412-9469-4AAF-B3EE-FD338528034B}"/>
              </a:ext>
            </a:extLst>
          </p:cNvPr>
          <p:cNvSpPr>
            <a:spLocks noGrp="1"/>
          </p:cNvSpPr>
          <p:nvPr>
            <p:ph type="ftr" sz="quarter" idx="11"/>
          </p:nvPr>
        </p:nvSpPr>
        <p:spPr/>
        <p:txBody>
          <a:bodyPr/>
          <a:lstStyle/>
          <a:p>
            <a:r>
              <a:rPr lang="en-US" smtClean="0"/>
              <a:t>Intro To LightBurn sw</a:t>
            </a:r>
            <a:endParaRPr lang="en-US" dirty="0"/>
          </a:p>
        </p:txBody>
      </p:sp>
      <p:sp>
        <p:nvSpPr>
          <p:cNvPr id="6" name="Slide Number Placeholder 5">
            <a:extLst>
              <a:ext uri="{FF2B5EF4-FFF2-40B4-BE49-F238E27FC236}">
                <a16:creationId xmlns:a16="http://schemas.microsoft.com/office/drawing/2014/main" xmlns="" id="{4294F364-290D-4272-B328-FBD1E82DD35B}"/>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7" name="Picture 4" descr="http://bainbridgebarn.org/wp-content/uploads/2017/05/BARN-logo-400px.png">
            <a:extLst>
              <a:ext uri="{FF2B5EF4-FFF2-40B4-BE49-F238E27FC236}">
                <a16:creationId xmlns:a16="http://schemas.microsoft.com/office/drawing/2014/main" xmlns="" id="{EC3DF9F2-26A6-484F-ADBE-96986FE2A31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50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04965-FE4E-4BF9-85E5-E78F9862E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1C623C4-3C22-4BFC-8EA8-4CE4D6338C9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CDD1901-0F79-44C6-B393-4AE7AB891CD5}"/>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A7ADF7A-5116-4D39-9F39-1DF639AC9A75}"/>
              </a:ext>
            </a:extLst>
          </p:cNvPr>
          <p:cNvSpPr>
            <a:spLocks noGrp="1"/>
          </p:cNvSpPr>
          <p:nvPr>
            <p:ph type="dt" sz="half" idx="10"/>
          </p:nvPr>
        </p:nvSpPr>
        <p:spPr/>
        <p:txBody>
          <a:bodyPr/>
          <a:lstStyle/>
          <a:p>
            <a:fld id="{E453B032-2008-48A6-8198-E19AFF4BAB54}" type="datetime1">
              <a:rPr lang="en-US" smtClean="0"/>
              <a:t>4/13/2021</a:t>
            </a:fld>
            <a:endParaRPr lang="en-US" dirty="0"/>
          </a:p>
        </p:txBody>
      </p:sp>
      <p:sp>
        <p:nvSpPr>
          <p:cNvPr id="6" name="Footer Placeholder 5">
            <a:extLst>
              <a:ext uri="{FF2B5EF4-FFF2-40B4-BE49-F238E27FC236}">
                <a16:creationId xmlns:a16="http://schemas.microsoft.com/office/drawing/2014/main" xmlns="" id="{A86D5173-D3AA-48AE-A958-26851CD70273}"/>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a16="http://schemas.microsoft.com/office/drawing/2014/main" xmlns="" id="{87C5534A-12E8-423B-A42E-A14FD092A863}"/>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8" name="Picture 4" descr="http://bainbridgebarn.org/wp-content/uploads/2017/05/BARN-logo-400px.png">
            <a:extLst>
              <a:ext uri="{FF2B5EF4-FFF2-40B4-BE49-F238E27FC236}">
                <a16:creationId xmlns:a16="http://schemas.microsoft.com/office/drawing/2014/main" xmlns="" id="{D54C4964-E9C3-4ED6-81BA-EE511F12D60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9680"/>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9EC5FB-C762-4B7A-8FCA-5A61F394D57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6956608-731D-4E08-95D4-E9F0D39F1BD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6EF67BF-245A-4F06-8788-0E5F693B078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4C71A84-00AC-4AB4-8EB3-39A700B69A3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8B035E6-44F6-4178-B15F-2C2D59C5DB18}"/>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5E4424B-443C-428E-89DE-76B69DC272BE}"/>
              </a:ext>
            </a:extLst>
          </p:cNvPr>
          <p:cNvSpPr>
            <a:spLocks noGrp="1"/>
          </p:cNvSpPr>
          <p:nvPr>
            <p:ph type="dt" sz="half" idx="10"/>
          </p:nvPr>
        </p:nvSpPr>
        <p:spPr/>
        <p:txBody>
          <a:bodyPr/>
          <a:lstStyle/>
          <a:p>
            <a:fld id="{1621F1C3-6798-46E9-8805-E34D053607E2}" type="datetime1">
              <a:rPr lang="en-US" smtClean="0"/>
              <a:t>4/13/2021</a:t>
            </a:fld>
            <a:endParaRPr lang="en-US" dirty="0"/>
          </a:p>
        </p:txBody>
      </p:sp>
      <p:sp>
        <p:nvSpPr>
          <p:cNvPr id="8" name="Footer Placeholder 7">
            <a:extLst>
              <a:ext uri="{FF2B5EF4-FFF2-40B4-BE49-F238E27FC236}">
                <a16:creationId xmlns:a16="http://schemas.microsoft.com/office/drawing/2014/main" xmlns="" id="{B1DE1FF8-4A15-4F38-9425-442C17D7FB6D}"/>
              </a:ext>
            </a:extLst>
          </p:cNvPr>
          <p:cNvSpPr>
            <a:spLocks noGrp="1"/>
          </p:cNvSpPr>
          <p:nvPr>
            <p:ph type="ftr" sz="quarter" idx="11"/>
          </p:nvPr>
        </p:nvSpPr>
        <p:spPr/>
        <p:txBody>
          <a:bodyPr/>
          <a:lstStyle/>
          <a:p>
            <a:r>
              <a:rPr lang="en-US" smtClean="0"/>
              <a:t>Intro To LightBurn sw</a:t>
            </a:r>
            <a:endParaRPr lang="en-US" dirty="0"/>
          </a:p>
        </p:txBody>
      </p:sp>
      <p:sp>
        <p:nvSpPr>
          <p:cNvPr id="9" name="Slide Number Placeholder 8">
            <a:extLst>
              <a:ext uri="{FF2B5EF4-FFF2-40B4-BE49-F238E27FC236}">
                <a16:creationId xmlns:a16="http://schemas.microsoft.com/office/drawing/2014/main" xmlns="" id="{D170CE43-696C-45EF-A2C7-A4F60031E411}"/>
              </a:ext>
            </a:extLst>
          </p:cNvPr>
          <p:cNvSpPr>
            <a:spLocks noGrp="1"/>
          </p:cNvSpPr>
          <p:nvPr>
            <p:ph type="sldNum" sz="quarter" idx="12"/>
          </p:nvPr>
        </p:nvSpPr>
        <p:spPr/>
        <p:txBody>
          <a:bodyPr/>
          <a:lstStyle/>
          <a:p>
            <a:fld id="{EDE95D0A-8472-402B-9EB1-190FD5AB15C8}" type="slidenum">
              <a:rPr lang="en-US" smtClean="0"/>
              <a:t>‹#›</a:t>
            </a:fld>
            <a:endParaRPr lang="en-US" dirty="0"/>
          </a:p>
        </p:txBody>
      </p:sp>
      <p:pic>
        <p:nvPicPr>
          <p:cNvPr id="10" name="Picture 4" descr="http://bainbridgebarn.org/wp-content/uploads/2017/05/BARN-logo-400px.png">
            <a:extLst>
              <a:ext uri="{FF2B5EF4-FFF2-40B4-BE49-F238E27FC236}">
                <a16:creationId xmlns:a16="http://schemas.microsoft.com/office/drawing/2014/main" xmlns="" id="{14A78AA0-65A7-40B6-9670-ADEDED565EC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49021" y="304813"/>
            <a:ext cx="1207238" cy="53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85635"/>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2B65A-79B7-4541-9756-E6AAEA1E8E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B8983B1-E3A4-48C3-B14B-3A6DAAC187B2}"/>
              </a:ext>
            </a:extLst>
          </p:cNvPr>
          <p:cNvSpPr>
            <a:spLocks noGrp="1"/>
          </p:cNvSpPr>
          <p:nvPr>
            <p:ph type="dt" sz="half" idx="10"/>
          </p:nvPr>
        </p:nvSpPr>
        <p:spPr/>
        <p:txBody>
          <a:bodyPr/>
          <a:lstStyle/>
          <a:p>
            <a:fld id="{7CC049B8-EDEF-43A7-AF24-C17155812422}" type="datetime1">
              <a:rPr lang="en-US" smtClean="0"/>
              <a:t>4/13/2021</a:t>
            </a:fld>
            <a:endParaRPr lang="en-US" dirty="0"/>
          </a:p>
        </p:txBody>
      </p:sp>
      <p:sp>
        <p:nvSpPr>
          <p:cNvPr id="4" name="Footer Placeholder 3">
            <a:extLst>
              <a:ext uri="{FF2B5EF4-FFF2-40B4-BE49-F238E27FC236}">
                <a16:creationId xmlns:a16="http://schemas.microsoft.com/office/drawing/2014/main" xmlns="" id="{DED97A8F-FF6E-4429-A4F2-6C4B363A73CB}"/>
              </a:ext>
            </a:extLst>
          </p:cNvPr>
          <p:cNvSpPr>
            <a:spLocks noGrp="1"/>
          </p:cNvSpPr>
          <p:nvPr>
            <p:ph type="ftr" sz="quarter" idx="11"/>
          </p:nvPr>
        </p:nvSpPr>
        <p:spPr/>
        <p:txBody>
          <a:bodyPr/>
          <a:lstStyle/>
          <a:p>
            <a:r>
              <a:rPr lang="en-US" smtClean="0"/>
              <a:t>Intro To LightBurn sw</a:t>
            </a:r>
            <a:endParaRPr lang="en-US" dirty="0"/>
          </a:p>
        </p:txBody>
      </p:sp>
      <p:sp>
        <p:nvSpPr>
          <p:cNvPr id="5" name="Slide Number Placeholder 4">
            <a:extLst>
              <a:ext uri="{FF2B5EF4-FFF2-40B4-BE49-F238E27FC236}">
                <a16:creationId xmlns:a16="http://schemas.microsoft.com/office/drawing/2014/main" xmlns="" id="{3570BEEE-36A7-48F0-B6D7-E0F202A4882B}"/>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218125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5EBEF6-800F-40C9-91D6-1FAAE3174680}"/>
              </a:ext>
            </a:extLst>
          </p:cNvPr>
          <p:cNvSpPr>
            <a:spLocks noGrp="1"/>
          </p:cNvSpPr>
          <p:nvPr>
            <p:ph type="dt" sz="half" idx="10"/>
          </p:nvPr>
        </p:nvSpPr>
        <p:spPr/>
        <p:txBody>
          <a:bodyPr/>
          <a:lstStyle/>
          <a:p>
            <a:fld id="{4BB227EF-2962-4C5A-9F22-4DD418EE3F2E}" type="datetime1">
              <a:rPr lang="en-US" smtClean="0"/>
              <a:t>4/13/2021</a:t>
            </a:fld>
            <a:endParaRPr lang="en-US" dirty="0"/>
          </a:p>
        </p:txBody>
      </p:sp>
      <p:sp>
        <p:nvSpPr>
          <p:cNvPr id="3" name="Footer Placeholder 2">
            <a:extLst>
              <a:ext uri="{FF2B5EF4-FFF2-40B4-BE49-F238E27FC236}">
                <a16:creationId xmlns:a16="http://schemas.microsoft.com/office/drawing/2014/main" xmlns="" id="{9A7E8279-81C8-4D8B-A97B-C4E2CBE9C1E2}"/>
              </a:ext>
            </a:extLst>
          </p:cNvPr>
          <p:cNvSpPr>
            <a:spLocks noGrp="1"/>
          </p:cNvSpPr>
          <p:nvPr>
            <p:ph type="ftr" sz="quarter" idx="11"/>
          </p:nvPr>
        </p:nvSpPr>
        <p:spPr/>
        <p:txBody>
          <a:bodyPr/>
          <a:lstStyle/>
          <a:p>
            <a:r>
              <a:rPr lang="en-US" smtClean="0"/>
              <a:t>Intro To LightBurn sw</a:t>
            </a:r>
            <a:endParaRPr lang="en-US" dirty="0"/>
          </a:p>
        </p:txBody>
      </p:sp>
      <p:sp>
        <p:nvSpPr>
          <p:cNvPr id="4" name="Slide Number Placeholder 3">
            <a:extLst>
              <a:ext uri="{FF2B5EF4-FFF2-40B4-BE49-F238E27FC236}">
                <a16:creationId xmlns:a16="http://schemas.microsoft.com/office/drawing/2014/main" xmlns="" id="{7198951E-25C3-4511-B998-4A09C987AB3F}"/>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148874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C2099-7E5C-4B7D-A6F0-61AB23560AF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763D6B5-2EAA-48D9-9CE0-05EA727599C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6E80E8C-71DC-4180-90D1-AC2CC03319AF}"/>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43F8144-29DB-41AE-B29B-2961F225E5C0}"/>
              </a:ext>
            </a:extLst>
          </p:cNvPr>
          <p:cNvSpPr>
            <a:spLocks noGrp="1"/>
          </p:cNvSpPr>
          <p:nvPr>
            <p:ph type="dt" sz="half" idx="10"/>
          </p:nvPr>
        </p:nvSpPr>
        <p:spPr/>
        <p:txBody>
          <a:bodyPr/>
          <a:lstStyle/>
          <a:p>
            <a:fld id="{0B2F11FE-BC30-462D-A322-EE38EF89C132}" type="datetime1">
              <a:rPr lang="en-US" smtClean="0"/>
              <a:t>4/13/2021</a:t>
            </a:fld>
            <a:endParaRPr lang="en-US" dirty="0"/>
          </a:p>
        </p:txBody>
      </p:sp>
      <p:sp>
        <p:nvSpPr>
          <p:cNvPr id="6" name="Footer Placeholder 5">
            <a:extLst>
              <a:ext uri="{FF2B5EF4-FFF2-40B4-BE49-F238E27FC236}">
                <a16:creationId xmlns:a16="http://schemas.microsoft.com/office/drawing/2014/main" xmlns="" id="{33D61D2A-DCF4-4A34-83D4-D8DB2902C65E}"/>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a16="http://schemas.microsoft.com/office/drawing/2014/main" xmlns="" id="{F05918D6-17D6-432A-B40F-BB5F994ED303}"/>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33275633"/>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3ADFC2-C9DF-4B77-A268-2BE3DAD5512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CCB8474-0292-43C9-B513-5BFD0AE59BE6}"/>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233D9136-6834-4D6F-8455-11D44203649E}"/>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4BD6BD2-91B6-4C8F-AFDD-137A8D221EFA}"/>
              </a:ext>
            </a:extLst>
          </p:cNvPr>
          <p:cNvSpPr>
            <a:spLocks noGrp="1"/>
          </p:cNvSpPr>
          <p:nvPr>
            <p:ph type="dt" sz="half" idx="10"/>
          </p:nvPr>
        </p:nvSpPr>
        <p:spPr/>
        <p:txBody>
          <a:bodyPr/>
          <a:lstStyle/>
          <a:p>
            <a:fld id="{6EEFE9B0-C803-40EB-BA5C-C14BE453A48D}" type="datetime1">
              <a:rPr lang="en-US" smtClean="0"/>
              <a:t>4/13/2021</a:t>
            </a:fld>
            <a:endParaRPr lang="en-US" dirty="0"/>
          </a:p>
        </p:txBody>
      </p:sp>
      <p:sp>
        <p:nvSpPr>
          <p:cNvPr id="6" name="Footer Placeholder 5">
            <a:extLst>
              <a:ext uri="{FF2B5EF4-FFF2-40B4-BE49-F238E27FC236}">
                <a16:creationId xmlns:a16="http://schemas.microsoft.com/office/drawing/2014/main" xmlns="" id="{8EBBF084-FDF9-4497-B33A-2BC59E99DA34}"/>
              </a:ext>
            </a:extLst>
          </p:cNvPr>
          <p:cNvSpPr>
            <a:spLocks noGrp="1"/>
          </p:cNvSpPr>
          <p:nvPr>
            <p:ph type="ftr" sz="quarter" idx="11"/>
          </p:nvPr>
        </p:nvSpPr>
        <p:spPr/>
        <p:txBody>
          <a:bodyPr/>
          <a:lstStyle/>
          <a:p>
            <a:r>
              <a:rPr lang="en-US" smtClean="0"/>
              <a:t>Intro To LightBurn sw</a:t>
            </a:r>
            <a:endParaRPr lang="en-US" dirty="0"/>
          </a:p>
        </p:txBody>
      </p:sp>
      <p:sp>
        <p:nvSpPr>
          <p:cNvPr id="7" name="Slide Number Placeholder 6">
            <a:extLst>
              <a:ext uri="{FF2B5EF4-FFF2-40B4-BE49-F238E27FC236}">
                <a16:creationId xmlns:a16="http://schemas.microsoft.com/office/drawing/2014/main" xmlns="" id="{4F84EEA4-CA7F-4BF9-B9CE-E345D1A1AC37}"/>
              </a:ext>
            </a:extLst>
          </p:cNvPr>
          <p:cNvSpPr>
            <a:spLocks noGrp="1"/>
          </p:cNvSpPr>
          <p:nvPr>
            <p:ph type="sldNum" sz="quarter" idx="12"/>
          </p:nvPr>
        </p:nvSpPr>
        <p:spPr/>
        <p:txBody>
          <a:bodyPr/>
          <a:lstStyle/>
          <a:p>
            <a:fld id="{EDE95D0A-8472-402B-9EB1-190FD5AB15C8}" type="slidenum">
              <a:rPr lang="en-US" smtClean="0"/>
              <a:t>‹#›</a:t>
            </a:fld>
            <a:endParaRPr lang="en-US" dirty="0"/>
          </a:p>
        </p:txBody>
      </p:sp>
    </p:spTree>
    <p:extLst>
      <p:ext uri="{BB962C8B-B14F-4D97-AF65-F5344CB8AC3E}">
        <p14:creationId xmlns:p14="http://schemas.microsoft.com/office/powerpoint/2010/main" val="53851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16D75D4-ECE9-4C1B-9DE0-B718333BCB7E}"/>
              </a:ext>
            </a:extLst>
          </p:cNvPr>
          <p:cNvSpPr>
            <a:spLocks noGrp="1"/>
          </p:cNvSpPr>
          <p:nvPr>
            <p:ph type="title"/>
          </p:nvPr>
        </p:nvSpPr>
        <p:spPr>
          <a:xfrm>
            <a:off x="628650" y="365127"/>
            <a:ext cx="7886700" cy="56451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C4029048-4933-40E6-9430-5BB8318D0635}"/>
              </a:ext>
            </a:extLst>
          </p:cNvPr>
          <p:cNvSpPr>
            <a:spLocks noGrp="1"/>
          </p:cNvSpPr>
          <p:nvPr>
            <p:ph type="body" idx="1"/>
          </p:nvPr>
        </p:nvSpPr>
        <p:spPr>
          <a:xfrm>
            <a:off x="628650" y="1051560"/>
            <a:ext cx="7886700" cy="512540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C25BF6D-313B-4E50-AC2F-1AF60895F5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2A453-AFF9-4949-86FD-4853E2E1B335}" type="datetime1">
              <a:rPr lang="en-US" smtClean="0"/>
              <a:t>4/13/2021</a:t>
            </a:fld>
            <a:endParaRPr lang="en-US" dirty="0"/>
          </a:p>
        </p:txBody>
      </p:sp>
      <p:sp>
        <p:nvSpPr>
          <p:cNvPr id="5" name="Footer Placeholder 4">
            <a:extLst>
              <a:ext uri="{FF2B5EF4-FFF2-40B4-BE49-F238E27FC236}">
                <a16:creationId xmlns:a16="http://schemas.microsoft.com/office/drawing/2014/main" xmlns="" id="{35151A03-193F-4CD5-9C36-DE08DEFEFDB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Intro To LightBurn </a:t>
            </a:r>
            <a:r>
              <a:rPr lang="en-US" dirty="0" err="1" smtClean="0"/>
              <a:t>sw</a:t>
            </a:r>
            <a:endParaRPr lang="en-US" dirty="0"/>
          </a:p>
        </p:txBody>
      </p:sp>
      <p:sp>
        <p:nvSpPr>
          <p:cNvPr id="6" name="Slide Number Placeholder 5">
            <a:extLst>
              <a:ext uri="{FF2B5EF4-FFF2-40B4-BE49-F238E27FC236}">
                <a16:creationId xmlns:a16="http://schemas.microsoft.com/office/drawing/2014/main" xmlns="" id="{928E12CD-F3A5-4F41-A2E6-067ACE7DAD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95D0A-8472-402B-9EB1-190FD5AB15C8}" type="slidenum">
              <a:rPr lang="en-US" smtClean="0"/>
              <a:t>‹#›</a:t>
            </a:fld>
            <a:endParaRPr lang="en-US" dirty="0"/>
          </a:p>
        </p:txBody>
      </p:sp>
    </p:spTree>
    <p:extLst>
      <p:ext uri="{BB962C8B-B14F-4D97-AF65-F5344CB8AC3E}">
        <p14:creationId xmlns:p14="http://schemas.microsoft.com/office/powerpoint/2010/main" val="307129019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0"/>
        </a:spcBef>
        <a:buFont typeface="Arial" panose="020B0604020202020204" pitchFamily="34" charset="0"/>
        <a:buNone/>
        <a:defRPr sz="2800" kern="1200">
          <a:solidFill>
            <a:schemeClr val="tx1"/>
          </a:solidFill>
          <a:latin typeface="+mn-lt"/>
          <a:ea typeface="+mn-ea"/>
          <a:cs typeface="+mn-cs"/>
        </a:defRPr>
      </a:lvl1pPr>
      <a:lvl2pPr marL="457200"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808038" indent="-182563"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143000" indent="-16827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1431925" indent="-166688"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lightburnsoftwar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EEC49-844A-4A0E-8C81-95F595DA2C88}"/>
              </a:ext>
            </a:extLst>
          </p:cNvPr>
          <p:cNvSpPr>
            <a:spLocks noGrp="1"/>
          </p:cNvSpPr>
          <p:nvPr>
            <p:ph type="ctrTitle"/>
          </p:nvPr>
        </p:nvSpPr>
        <p:spPr>
          <a:xfrm>
            <a:off x="1207008" y="3340607"/>
            <a:ext cx="6542532" cy="791147"/>
          </a:xfrm>
        </p:spPr>
        <p:txBody>
          <a:bodyPr>
            <a:normAutofit fontScale="90000"/>
          </a:bodyPr>
          <a:lstStyle/>
          <a:p>
            <a:r>
              <a:rPr lang="en-US" dirty="0"/>
              <a:t>Introduction to </a:t>
            </a:r>
            <a:r>
              <a:rPr lang="en-US" dirty="0" smtClean="0"/>
              <a:t>LightBurn software</a:t>
            </a:r>
            <a:endParaRPr lang="en-US" dirty="0"/>
          </a:p>
        </p:txBody>
      </p:sp>
      <p:pic>
        <p:nvPicPr>
          <p:cNvPr id="1028" name="Picture 4" descr="http://bainbridgebarn.org/wp-content/uploads/2017/05/BARN-logo-400px.png">
            <a:extLst>
              <a:ext uri="{FF2B5EF4-FFF2-40B4-BE49-F238E27FC236}">
                <a16:creationId xmlns:a16="http://schemas.microsoft.com/office/drawing/2014/main" xmlns="" id="{FD3779EF-872F-46C5-AF6A-C09BFE464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682" y="472439"/>
            <a:ext cx="4149090" cy="1844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DAC06160-AE7E-44F4-B7CC-4EEFFB267F1A}"/>
              </a:ext>
            </a:extLst>
          </p:cNvPr>
          <p:cNvSpPr txBox="1"/>
          <p:nvPr/>
        </p:nvSpPr>
        <p:spPr>
          <a:xfrm>
            <a:off x="2972082" y="4479226"/>
            <a:ext cx="4777459" cy="523220"/>
          </a:xfrm>
          <a:prstGeom prst="rect">
            <a:avLst/>
          </a:prstGeom>
          <a:noFill/>
        </p:spPr>
        <p:txBody>
          <a:bodyPr wrap="square" rtlCol="0">
            <a:spAutoFit/>
          </a:bodyPr>
          <a:lstStyle/>
          <a:p>
            <a:r>
              <a:rPr lang="en-US" sz="2800" dirty="0"/>
              <a:t>Instructor: </a:t>
            </a:r>
            <a:r>
              <a:rPr lang="en-US" sz="2800" dirty="0" smtClean="0"/>
              <a:t>Whoever</a:t>
            </a:r>
            <a:endParaRPr lang="en-US" sz="2800" dirty="0"/>
          </a:p>
        </p:txBody>
      </p:sp>
    </p:spTree>
    <p:extLst>
      <p:ext uri="{BB962C8B-B14F-4D97-AF65-F5344CB8AC3E}">
        <p14:creationId xmlns:p14="http://schemas.microsoft.com/office/powerpoint/2010/main" val="65261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objects to layers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10</a:t>
            </a:fld>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045" y="969818"/>
            <a:ext cx="3985932" cy="560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0" y="1895765"/>
            <a:ext cx="1842656" cy="100445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Be sure to use object select and move mode</a:t>
            </a:r>
          </a:p>
        </p:txBody>
      </p:sp>
      <p:cxnSp>
        <p:nvCxnSpPr>
          <p:cNvPr id="8" name="Straight Arrow Connector 7"/>
          <p:cNvCxnSpPr>
            <a:stCxn id="7" idx="0"/>
          </p:cNvCxnSpPr>
          <p:nvPr/>
        </p:nvCxnSpPr>
        <p:spPr>
          <a:xfrm flipV="1">
            <a:off x="921328" y="1256146"/>
            <a:ext cx="704272" cy="63961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781962" y="1064491"/>
            <a:ext cx="3149602" cy="240838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30188" indent="-230188">
              <a:buFont typeface="+mj-lt"/>
              <a:buAutoNum type="arabicPeriod"/>
            </a:pPr>
            <a:r>
              <a:rPr lang="en-US" dirty="0" smtClean="0"/>
              <a:t>Select one or more objects that you want to use the same cutting parameters on.</a:t>
            </a:r>
          </a:p>
          <a:p>
            <a:pPr marL="230188" indent="-230188">
              <a:buFont typeface="+mj-lt"/>
              <a:buAutoNum type="arabicPeriod"/>
            </a:pPr>
            <a:r>
              <a:rPr lang="en-US" dirty="0" smtClean="0"/>
              <a:t>Select a Layer (your choice)  from the “Layer Palette” and the lines of the objects will change to that color</a:t>
            </a:r>
          </a:p>
        </p:txBody>
      </p:sp>
      <p:cxnSp>
        <p:nvCxnSpPr>
          <p:cNvPr id="12" name="Straight Arrow Connector 11"/>
          <p:cNvCxnSpPr/>
          <p:nvPr/>
        </p:nvCxnSpPr>
        <p:spPr>
          <a:xfrm flipH="1">
            <a:off x="3953163" y="3238500"/>
            <a:ext cx="1856506" cy="2811318"/>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781962" y="3800257"/>
            <a:ext cx="3149602" cy="240838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Selecting multiple objects</a:t>
            </a:r>
          </a:p>
        </p:txBody>
      </p:sp>
      <p:grpSp>
        <p:nvGrpSpPr>
          <p:cNvPr id="35" name="Group 34"/>
          <p:cNvGrpSpPr/>
          <p:nvPr/>
        </p:nvGrpSpPr>
        <p:grpSpPr>
          <a:xfrm>
            <a:off x="5901340" y="4248910"/>
            <a:ext cx="2099660" cy="875336"/>
            <a:chOff x="147782" y="3343564"/>
            <a:chExt cx="997527" cy="618836"/>
          </a:xfrm>
        </p:grpSpPr>
        <p:sp>
          <p:nvSpPr>
            <p:cNvPr id="15" name="Rectangle 14"/>
            <p:cNvSpPr/>
            <p:nvPr/>
          </p:nvSpPr>
          <p:spPr>
            <a:xfrm>
              <a:off x="147782" y="3343564"/>
              <a:ext cx="997527" cy="618836"/>
            </a:xfrm>
            <a:prstGeom prst="rect">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Boxing from the left only selects shapes fully enclosed</a:t>
              </a:r>
              <a:endParaRPr lang="en-US" sz="1050" dirty="0">
                <a:solidFill>
                  <a:schemeClr val="tx1"/>
                </a:solidFill>
              </a:endParaRPr>
            </a:p>
          </p:txBody>
        </p:sp>
        <p:cxnSp>
          <p:nvCxnSpPr>
            <p:cNvPr id="21" name="Straight Arrow Connector 20"/>
            <p:cNvCxnSpPr/>
            <p:nvPr/>
          </p:nvCxnSpPr>
          <p:spPr>
            <a:xfrm>
              <a:off x="158643" y="3348951"/>
              <a:ext cx="312845" cy="152995"/>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47782" y="3788606"/>
              <a:ext cx="323706" cy="173794"/>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827520" y="5303520"/>
            <a:ext cx="1825321" cy="677560"/>
            <a:chOff x="-181580" y="4065066"/>
            <a:chExt cx="1488740" cy="856834"/>
          </a:xfrm>
        </p:grpSpPr>
        <p:sp>
          <p:nvSpPr>
            <p:cNvPr id="30" name="Rectangle 29"/>
            <p:cNvSpPr/>
            <p:nvPr/>
          </p:nvSpPr>
          <p:spPr>
            <a:xfrm>
              <a:off x="-181580" y="4065066"/>
              <a:ext cx="1488740" cy="856834"/>
            </a:xfrm>
            <a:prstGeom prst="rect">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dirty="0" smtClean="0">
                  <a:solidFill>
                    <a:schemeClr val="tx1"/>
                  </a:solidFill>
                </a:rPr>
                <a:t>Boxing from right selects all shapes with any bit in the box</a:t>
              </a:r>
              <a:endParaRPr lang="en-US" sz="1050" dirty="0">
                <a:solidFill>
                  <a:schemeClr val="tx1"/>
                </a:solidFill>
              </a:endParaRPr>
            </a:p>
          </p:txBody>
        </p:sp>
        <p:cxnSp>
          <p:nvCxnSpPr>
            <p:cNvPr id="31" name="Straight Arrow Connector 30"/>
            <p:cNvCxnSpPr/>
            <p:nvPr/>
          </p:nvCxnSpPr>
          <p:spPr>
            <a:xfrm flipH="1">
              <a:off x="970248" y="4074753"/>
              <a:ext cx="336912" cy="223549"/>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994136" y="4693445"/>
              <a:ext cx="302346" cy="223836"/>
            </a:xfrm>
            <a:prstGeom prst="straightConnector1">
              <a:avLst/>
            </a:prstGeom>
            <a:ln w="12700">
              <a:solidFill>
                <a:srgbClr val="FF0000">
                  <a:alpha val="52941"/>
                </a:srgb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Oval 36"/>
          <p:cNvSpPr/>
          <p:nvPr/>
        </p:nvSpPr>
        <p:spPr>
          <a:xfrm>
            <a:off x="8111284" y="5015421"/>
            <a:ext cx="335015" cy="38414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6405848" y="5711923"/>
            <a:ext cx="495300" cy="389095"/>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523276" y="4686342"/>
            <a:ext cx="335015" cy="384147"/>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5-Point Star 43"/>
          <p:cNvSpPr/>
          <p:nvPr/>
        </p:nvSpPr>
        <p:spPr>
          <a:xfrm>
            <a:off x="6078189" y="4335936"/>
            <a:ext cx="327659" cy="274008"/>
          </a:xfrm>
          <a:prstGeom prst="star5">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16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215518"/>
            <a:ext cx="436245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Set Power and speed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11</a:t>
            </a:fld>
            <a:endParaRPr lang="en-US" dirty="0"/>
          </a:p>
        </p:txBody>
      </p:sp>
      <p:sp>
        <p:nvSpPr>
          <p:cNvPr id="7" name="Rounded Rectangle 6"/>
          <p:cNvSpPr/>
          <p:nvPr/>
        </p:nvSpPr>
        <p:spPr>
          <a:xfrm>
            <a:off x="4978396" y="1626245"/>
            <a:ext cx="3975099" cy="422845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mj-lt"/>
              <a:buAutoNum type="arabicPeriod"/>
            </a:pPr>
            <a:r>
              <a:rPr lang="en-US" dirty="0" smtClean="0"/>
              <a:t>Select a layer.</a:t>
            </a:r>
          </a:p>
          <a:p>
            <a:pPr marL="228600" indent="-228600">
              <a:buFont typeface="+mj-lt"/>
              <a:buAutoNum type="arabicPeriod"/>
            </a:pPr>
            <a:r>
              <a:rPr lang="en-US" dirty="0" smtClean="0"/>
              <a:t>Select the mode – Applies to all shapes on the layer.  LB will select “Image” for image shapes.</a:t>
            </a:r>
          </a:p>
          <a:p>
            <a:pPr marL="228600" indent="-228600">
              <a:buFont typeface="+mj-lt"/>
              <a:buAutoNum type="arabicPeriod"/>
            </a:pPr>
            <a:r>
              <a:rPr lang="en-US" dirty="0" smtClean="0"/>
              <a:t>Select the cutting speed and power. Consult BARN recommendations, use the material library, or make your own test cuts. The min power is the lowest it will go to as it slows down at corners. If you get burned corners, reduce this. </a:t>
            </a:r>
          </a:p>
          <a:p>
            <a:pPr marL="228600" indent="-228600">
              <a:buFont typeface="+mj-lt"/>
              <a:buAutoNum type="arabicPeriod"/>
            </a:pPr>
            <a:endParaRPr lang="en-US" dirty="0" smtClean="0"/>
          </a:p>
          <a:p>
            <a:pPr marL="228600" indent="-228600">
              <a:buFont typeface="+mj-lt"/>
              <a:buAutoNum type="arabicPeriod"/>
            </a:pPr>
            <a:r>
              <a:rPr lang="en-US" dirty="0" smtClean="0"/>
              <a:t>Select the number of passes the laser will make. </a:t>
            </a:r>
          </a:p>
          <a:p>
            <a:pPr marL="342900" indent="-342900">
              <a:buFont typeface="+mj-lt"/>
              <a:buAutoNum type="arabicPeriod"/>
            </a:pPr>
            <a:endParaRPr lang="en-US" dirty="0" smtClean="0"/>
          </a:p>
        </p:txBody>
      </p:sp>
      <p:cxnSp>
        <p:nvCxnSpPr>
          <p:cNvPr id="8" name="Straight Arrow Connector 7"/>
          <p:cNvCxnSpPr/>
          <p:nvPr/>
        </p:nvCxnSpPr>
        <p:spPr>
          <a:xfrm flipH="1" flipV="1">
            <a:off x="1866900" y="1816100"/>
            <a:ext cx="3111504" cy="2921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178304" y="3048000"/>
            <a:ext cx="800100" cy="71069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72209" y="4895201"/>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Cuts/Layers tab or  window is not visible, turn it on from the Window menu</a:t>
            </a:r>
            <a:endParaRPr lang="en-US" dirty="0"/>
          </a:p>
          <a:p>
            <a:endParaRPr lang="en-US" dirty="0"/>
          </a:p>
        </p:txBody>
      </p:sp>
      <p:cxnSp>
        <p:nvCxnSpPr>
          <p:cNvPr id="12" name="Straight Arrow Connector 11"/>
          <p:cNvCxnSpPr/>
          <p:nvPr/>
        </p:nvCxnSpPr>
        <p:spPr>
          <a:xfrm flipH="1" flipV="1">
            <a:off x="3162292" y="4076700"/>
            <a:ext cx="1790704" cy="11303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88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Most used – Cuts/Layers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12</a:t>
            </a:fld>
            <a:endParaRPr lang="en-US" dirty="0"/>
          </a:p>
        </p:txBody>
      </p:sp>
      <p:sp>
        <p:nvSpPr>
          <p:cNvPr id="7" name="Rounded Rectangle 6"/>
          <p:cNvSpPr/>
          <p:nvPr/>
        </p:nvSpPr>
        <p:spPr>
          <a:xfrm>
            <a:off x="4978400" y="1310408"/>
            <a:ext cx="3975099" cy="153439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Most common  - priority by layer order</a:t>
            </a:r>
          </a:p>
          <a:p>
            <a:pPr marL="285750" indent="-285750">
              <a:buFont typeface="Arial" panose="020B0604020202020204" pitchFamily="34" charset="0"/>
              <a:buChar char="•"/>
            </a:pPr>
            <a:r>
              <a:rPr lang="en-US" dirty="0" smtClean="0"/>
              <a:t>Move a layer up or down in priority with these arrow buttons</a:t>
            </a:r>
          </a:p>
          <a:p>
            <a:pPr marL="285750" indent="-285750">
              <a:buFont typeface="Arial" panose="020B0604020202020204" pitchFamily="34" charset="0"/>
              <a:buChar char="•"/>
            </a:pPr>
            <a:r>
              <a:rPr lang="en-US" dirty="0" smtClean="0"/>
              <a:t>Turning off “Output” means it wont’s be cut</a:t>
            </a:r>
          </a:p>
        </p:txBody>
      </p:sp>
      <p:cxnSp>
        <p:nvCxnSpPr>
          <p:cNvPr id="8" name="Straight Arrow Connector 7"/>
          <p:cNvCxnSpPr/>
          <p:nvPr/>
        </p:nvCxnSpPr>
        <p:spPr>
          <a:xfrm flipH="1">
            <a:off x="4627563" y="1817830"/>
            <a:ext cx="350838" cy="6927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1262062"/>
            <a:ext cx="4429125" cy="364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Straight Arrow Connector 32"/>
          <p:cNvCxnSpPr/>
          <p:nvPr/>
        </p:nvCxnSpPr>
        <p:spPr>
          <a:xfrm flipH="1">
            <a:off x="3009900" y="2374900"/>
            <a:ext cx="1968501" cy="2793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806535" y="5037859"/>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cuts/Layers tab or  window is not visible, turn it on from the Window menu</a:t>
            </a:r>
            <a:endParaRPr lang="en-US" dirty="0"/>
          </a:p>
          <a:p>
            <a:endParaRPr lang="en-US"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786" y="3086100"/>
            <a:ext cx="1991972" cy="3216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H="1" flipV="1">
            <a:off x="1282700" y="4694237"/>
            <a:ext cx="2523836" cy="74136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86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310408"/>
            <a:ext cx="407670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Shape Properties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13</a:t>
            </a:fld>
            <a:endParaRPr lang="en-US" dirty="0"/>
          </a:p>
        </p:txBody>
      </p:sp>
      <p:sp>
        <p:nvSpPr>
          <p:cNvPr id="7" name="Rounded Rectangle 6"/>
          <p:cNvSpPr/>
          <p:nvPr/>
        </p:nvSpPr>
        <p:spPr>
          <a:xfrm>
            <a:off x="4978399" y="675407"/>
            <a:ext cx="3975099" cy="2004292"/>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Usually used to set priority of shapes within a single layer</a:t>
            </a:r>
          </a:p>
          <a:p>
            <a:pPr marL="285750" indent="-285750">
              <a:buFont typeface="Arial" panose="020B0604020202020204" pitchFamily="34" charset="0"/>
              <a:buChar char="•"/>
            </a:pPr>
            <a:r>
              <a:rPr lang="en-US" dirty="0" smtClean="0"/>
              <a:t>Give a Cut priority here. </a:t>
            </a:r>
          </a:p>
          <a:p>
            <a:pPr marL="285750" indent="-285750">
              <a:buFont typeface="Arial" panose="020B0604020202020204" pitchFamily="34" charset="0"/>
              <a:buChar char="•"/>
            </a:pPr>
            <a:r>
              <a:rPr lang="en-US" dirty="0" smtClean="0"/>
              <a:t>You can also scale the layers power setting for each shape</a:t>
            </a:r>
          </a:p>
          <a:p>
            <a:pPr marL="285750" indent="-285750">
              <a:buFont typeface="Arial" panose="020B0604020202020204" pitchFamily="34" charset="0"/>
              <a:buChar char="•"/>
            </a:pPr>
            <a:r>
              <a:rPr lang="en-US" dirty="0" smtClean="0"/>
              <a:t>menu items in this window change based on the shape selected. </a:t>
            </a:r>
          </a:p>
        </p:txBody>
      </p:sp>
      <p:cxnSp>
        <p:nvCxnSpPr>
          <p:cNvPr id="8" name="Straight Arrow Connector 7"/>
          <p:cNvCxnSpPr/>
          <p:nvPr/>
        </p:nvCxnSpPr>
        <p:spPr>
          <a:xfrm flipH="1">
            <a:off x="3898900" y="1498600"/>
            <a:ext cx="1079503" cy="8763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292600" y="1816100"/>
            <a:ext cx="800100" cy="8381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4292600" y="5068454"/>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Shape Properties tab or  window is not visible, turn it on from the Window menu</a:t>
            </a:r>
            <a:endParaRPr lang="en-US" dirty="0"/>
          </a:p>
          <a:p>
            <a:endParaRPr lang="en-US" dirty="0"/>
          </a:p>
        </p:txBody>
      </p:sp>
      <p:cxnSp>
        <p:nvCxnSpPr>
          <p:cNvPr id="12" name="Straight Arrow Connector 11"/>
          <p:cNvCxnSpPr/>
          <p:nvPr/>
        </p:nvCxnSpPr>
        <p:spPr>
          <a:xfrm flipH="1" flipV="1">
            <a:off x="3898900" y="4701308"/>
            <a:ext cx="393700" cy="73429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141" y="2920493"/>
            <a:ext cx="1594357" cy="356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13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7700" y="4516004"/>
            <a:ext cx="3086100" cy="1788393"/>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LightBurn will select an optimized cut order if  it can. This window sets it.</a:t>
            </a:r>
          </a:p>
          <a:p>
            <a:pPr marL="285750" indent="-285750">
              <a:buFont typeface="Arial" panose="020B0604020202020204" pitchFamily="34" charset="0"/>
              <a:buChar char="•"/>
            </a:pPr>
            <a:r>
              <a:rPr lang="en-US" dirty="0" smtClean="0"/>
              <a:t>LightBurn optimization can be turned off.  We like it left on.  </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176914"/>
            <a:ext cx="44386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879600"/>
            <a:ext cx="3228022" cy="2283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Cutting order... Too many ways</a:t>
            </a:r>
            <a:br>
              <a:rPr lang="en-US" dirty="0" smtClean="0"/>
            </a:br>
            <a:r>
              <a:rPr lang="en-US" dirty="0" smtClean="0"/>
              <a:t>Optimization Settings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14</a:t>
            </a:fld>
            <a:endParaRPr lang="en-US" dirty="0"/>
          </a:p>
        </p:txBody>
      </p:sp>
      <p:cxnSp>
        <p:nvCxnSpPr>
          <p:cNvPr id="8" name="Straight Arrow Connector 7"/>
          <p:cNvCxnSpPr/>
          <p:nvPr/>
        </p:nvCxnSpPr>
        <p:spPr>
          <a:xfrm flipH="1" flipV="1">
            <a:off x="254000" y="3492501"/>
            <a:ext cx="508000" cy="19177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0"/>
          </p:cNvCxnSpPr>
          <p:nvPr/>
        </p:nvCxnSpPr>
        <p:spPr>
          <a:xfrm flipV="1">
            <a:off x="2190750" y="3492501"/>
            <a:ext cx="285750" cy="102350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6032500" y="2374901"/>
            <a:ext cx="2971800" cy="303529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smtClean="0"/>
              <a:t>We recommend </a:t>
            </a:r>
            <a:r>
              <a:rPr lang="en-US" sz="2400" b="1" dirty="0" smtClean="0"/>
              <a:t>these settings</a:t>
            </a:r>
            <a:endParaRPr lang="en-US" sz="2400" b="1" dirty="0" smtClean="0"/>
          </a:p>
          <a:p>
            <a:pPr marL="114300" indent="-114300">
              <a:buFont typeface="Arial" panose="020B0604020202020204" pitchFamily="34" charset="0"/>
              <a:buChar char="•"/>
            </a:pPr>
            <a:r>
              <a:rPr lang="en-US" dirty="0" smtClean="0"/>
              <a:t>Layers first, then priority within Layers</a:t>
            </a:r>
          </a:p>
          <a:p>
            <a:pPr marL="114300" indent="-114300">
              <a:buFont typeface="Arial" panose="020B0604020202020204" pitchFamily="34" charset="0"/>
              <a:buChar char="•"/>
            </a:pPr>
            <a:r>
              <a:rPr lang="en-US" dirty="0" smtClean="0"/>
              <a:t>Cutting inner shapes first is good. </a:t>
            </a:r>
          </a:p>
          <a:p>
            <a:pPr marL="114300" indent="-114300">
              <a:buFont typeface="Arial" panose="020B0604020202020204" pitchFamily="34" charset="0"/>
              <a:buChar char="•"/>
            </a:pPr>
            <a:r>
              <a:rPr lang="en-US" dirty="0" smtClean="0"/>
              <a:t>Let LightBurn not cut multiple times when shapes share edges.</a:t>
            </a:r>
          </a:p>
        </p:txBody>
      </p:sp>
      <p:cxnSp>
        <p:nvCxnSpPr>
          <p:cNvPr id="11" name="Straight Arrow Connector 10"/>
          <p:cNvCxnSpPr/>
          <p:nvPr/>
        </p:nvCxnSpPr>
        <p:spPr>
          <a:xfrm flipH="1" flipV="1">
            <a:off x="4914900" y="4267202"/>
            <a:ext cx="1244600" cy="18414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92700" y="2781300"/>
            <a:ext cx="1066800" cy="111125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435601" y="2120901"/>
            <a:ext cx="660399" cy="1130299"/>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1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025525"/>
            <a:ext cx="16764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Preview your cutting</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15</a:t>
            </a:fld>
            <a:endParaRPr lang="en-US" dirty="0"/>
          </a:p>
        </p:txBody>
      </p:sp>
      <p:sp>
        <p:nvSpPr>
          <p:cNvPr id="7" name="Rounded Rectangle 6"/>
          <p:cNvSpPr/>
          <p:nvPr/>
        </p:nvSpPr>
        <p:spPr>
          <a:xfrm>
            <a:off x="189040" y="3444876"/>
            <a:ext cx="2120900" cy="1990725"/>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Preview icon on the tool bar, or right click on the design space and select Preview.</a:t>
            </a:r>
          </a:p>
        </p:txBody>
      </p:sp>
      <p:cxnSp>
        <p:nvCxnSpPr>
          <p:cNvPr id="33" name="Straight Arrow Connector 32"/>
          <p:cNvCxnSpPr>
            <a:stCxn id="7" idx="0"/>
          </p:cNvCxnSpPr>
          <p:nvPr/>
        </p:nvCxnSpPr>
        <p:spPr>
          <a:xfrm flipV="1">
            <a:off x="1249490" y="1879600"/>
            <a:ext cx="0" cy="156527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3446606" y="5257801"/>
            <a:ext cx="4910281" cy="736599"/>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 preview window will show you the order of cuts, and the total cutting time. </a:t>
            </a:r>
            <a:endParaRPr lang="en-US" dirty="0"/>
          </a:p>
          <a:p>
            <a:endParaRPr lang="en-US"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606" y="1025525"/>
            <a:ext cx="5146675" cy="4078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14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0" y="1133475"/>
            <a:ext cx="40290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Place your material</a:t>
            </a:r>
            <a:r>
              <a:rPr lang="en-US" dirty="0"/>
              <a:t> </a:t>
            </a:r>
            <a:r>
              <a:rPr lang="en-US" dirty="0" smtClean="0"/>
              <a:t>on the bed</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16</a:t>
            </a:fld>
            <a:endParaRPr lang="en-US" dirty="0"/>
          </a:p>
        </p:txBody>
      </p:sp>
      <p:sp>
        <p:nvSpPr>
          <p:cNvPr id="7" name="Rounded Rectangle 6"/>
          <p:cNvSpPr/>
          <p:nvPr/>
        </p:nvSpPr>
        <p:spPr>
          <a:xfrm>
            <a:off x="4648200" y="1035051"/>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You need to tell LightBurn where to start cutting from This is done in the Laser window.</a:t>
            </a:r>
          </a:p>
          <a:p>
            <a:pPr marL="285750" indent="-285750">
              <a:buFont typeface="Arial" panose="020B0604020202020204" pitchFamily="34" charset="0"/>
              <a:buChar char="•"/>
            </a:pPr>
            <a:r>
              <a:rPr lang="en-US" dirty="0" smtClean="0"/>
              <a:t>We recommend moving the laser to the back left corner of the material, and the following settings</a:t>
            </a:r>
          </a:p>
          <a:p>
            <a:pPr marL="285750" indent="-285750">
              <a:buFont typeface="Arial" panose="020B0604020202020204" pitchFamily="34" charset="0"/>
              <a:buChar char="•"/>
            </a:pPr>
            <a:r>
              <a:rPr lang="en-US" dirty="0" smtClean="0"/>
              <a:t>Start from “Current position” (the place where you just positioned the laser).</a:t>
            </a:r>
          </a:p>
          <a:p>
            <a:pPr marL="285750" indent="-285750">
              <a:buFont typeface="Arial" panose="020B0604020202020204" pitchFamily="34" charset="0"/>
              <a:buChar char="•"/>
            </a:pPr>
            <a:r>
              <a:rPr lang="en-US" dirty="0" smtClean="0"/>
              <a:t>Then select the “Job Origin”” to match which corner of the material you moved the laser to.  </a:t>
            </a:r>
          </a:p>
          <a:p>
            <a:pPr marL="285750" indent="-285750">
              <a:buFont typeface="Arial" panose="020B0604020202020204" pitchFamily="34" charset="0"/>
              <a:buChar char="•"/>
            </a:pPr>
            <a:r>
              <a:rPr lang="en-US" dirty="0" smtClean="0"/>
              <a:t>LightBurn will put a little green square on the design to show where the laser will start. </a:t>
            </a:r>
          </a:p>
          <a:p>
            <a:pPr marL="285750" indent="-285750">
              <a:buFont typeface="Arial" panose="020B0604020202020204" pitchFamily="34" charset="0"/>
              <a:buChar char="•"/>
            </a:pPr>
            <a:r>
              <a:rPr lang="en-US" dirty="0" smtClean="0"/>
              <a:t>The Next step (Frame) will tell you if you got everything right.</a:t>
            </a:r>
          </a:p>
        </p:txBody>
      </p:sp>
      <p:cxnSp>
        <p:nvCxnSpPr>
          <p:cNvPr id="33" name="Straight Arrow Connector 32"/>
          <p:cNvCxnSpPr/>
          <p:nvPr/>
        </p:nvCxnSpPr>
        <p:spPr>
          <a:xfrm flipH="1" flipV="1">
            <a:off x="4113628" y="2141537"/>
            <a:ext cx="636172" cy="665163"/>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013200" y="2806700"/>
            <a:ext cx="736600" cy="70088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90" y="4338638"/>
            <a:ext cx="366712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Straight Arrow Connector 18"/>
          <p:cNvCxnSpPr/>
          <p:nvPr/>
        </p:nvCxnSpPr>
        <p:spPr>
          <a:xfrm flipH="1" flipV="1">
            <a:off x="1473200" y="4508501"/>
            <a:ext cx="3263900" cy="8215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20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the laser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17</a:t>
            </a:fld>
            <a:endParaRPr lang="en-US" dirty="0"/>
          </a:p>
        </p:txBody>
      </p:sp>
      <p:sp>
        <p:nvSpPr>
          <p:cNvPr id="7" name="Rounded Rectangle 6"/>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BIG RED</a:t>
            </a:r>
          </a:p>
          <a:p>
            <a:r>
              <a:rPr lang="en-US" dirty="0" smtClean="0"/>
              <a:t>This laser “autofocuses” by moving the material bed up and down. We are still developing procedures that will be sure the laser doesn’t accidentally crash into itself while moving the bed.</a:t>
            </a:r>
          </a:p>
          <a:p>
            <a:endParaRPr lang="en-US" dirty="0"/>
          </a:p>
          <a:p>
            <a:r>
              <a:rPr lang="en-US" dirty="0" smtClean="0"/>
              <a:t>SO… Ask a monitor to help you with the focusing step on Big Red.</a:t>
            </a:r>
          </a:p>
        </p:txBody>
      </p:sp>
      <p:sp>
        <p:nvSpPr>
          <p:cNvPr id="15" name="Rounded Rectangle 14"/>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LITTLE BLUE</a:t>
            </a:r>
          </a:p>
          <a:p>
            <a:r>
              <a:rPr lang="en-US" dirty="0" smtClean="0"/>
              <a:t>This laser focus is adjusted by moving the med up and down (not fussing with the lens like the old FS laser). There is a knob inside the laser – front right corner – that moves the bed up and down.</a:t>
            </a:r>
          </a:p>
          <a:p>
            <a:pPr marL="342900" indent="-342900">
              <a:buFont typeface="+mj-lt"/>
              <a:buAutoNum type="arabicPeriod"/>
            </a:pPr>
            <a:r>
              <a:rPr lang="en-US" dirty="0" smtClean="0"/>
              <a:t>Move the bed down so your material can be placed under the nozzle.</a:t>
            </a:r>
          </a:p>
          <a:p>
            <a:pPr marL="342900" indent="-342900">
              <a:buFont typeface="+mj-lt"/>
              <a:buAutoNum type="arabicPeriod"/>
            </a:pPr>
            <a:r>
              <a:rPr lang="en-US" dirty="0" smtClean="0"/>
              <a:t>Move the bed up until the nozzle is 6mm from the surface of your material. There is a piece is 6mm plywood to use as a gauge. </a:t>
            </a:r>
            <a:r>
              <a:rPr lang="en-US" dirty="0"/>
              <a:t>T</a:t>
            </a:r>
            <a:r>
              <a:rPr lang="en-US" dirty="0" smtClean="0"/>
              <a:t>he setting in not too fussy. You can see when the nozzle just about touches.</a:t>
            </a:r>
          </a:p>
          <a:p>
            <a:pPr marL="342900" indent="-342900">
              <a:buFont typeface="+mj-lt"/>
              <a:buAutoNum type="arabicPeriod"/>
            </a:pPr>
            <a:endParaRPr lang="en-US" dirty="0" smtClean="0"/>
          </a:p>
        </p:txBody>
      </p:sp>
      <p:sp>
        <p:nvSpPr>
          <p:cNvPr id="17" name="Rounded Rectangle 16"/>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Place your material on the cutting grid so that it is under the laser cutting head (you might need to move the laser over the top of your material – use the buttons on the laser control panel – you can’t grab the laser and move it like on the old FS laser.</a:t>
            </a:r>
          </a:p>
        </p:txBody>
      </p:sp>
    </p:spTree>
    <p:extLst>
      <p:ext uri="{BB962C8B-B14F-4D97-AF65-F5344CB8AC3E}">
        <p14:creationId xmlns:p14="http://schemas.microsoft.com/office/powerpoint/2010/main" val="2955096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0" y="1133475"/>
            <a:ext cx="40290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Frame</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18</a:t>
            </a:fld>
            <a:endParaRPr lang="en-US" dirty="0"/>
          </a:p>
        </p:txBody>
      </p:sp>
      <p:sp>
        <p:nvSpPr>
          <p:cNvPr id="7" name="Rounded Rectangle 6"/>
          <p:cNvSpPr/>
          <p:nvPr/>
        </p:nvSpPr>
        <p:spPr>
          <a:xfrm>
            <a:off x="46482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When you click one of the two frame buttons, the laser will move around the outside of the area where the cuts will take place. If the laser traces off your material, something needs to be changed.</a:t>
            </a:r>
          </a:p>
          <a:p>
            <a:endParaRPr lang="en-US" dirty="0"/>
          </a:p>
          <a:p>
            <a:endParaRPr lang="en-US" dirty="0" smtClean="0"/>
          </a:p>
          <a:p>
            <a:endParaRPr lang="en-US" dirty="0"/>
          </a:p>
          <a:p>
            <a:r>
              <a:rPr lang="en-US" dirty="0" smtClean="0"/>
              <a:t>The laser traces a rectangle that encloses all the cuts to be made.</a:t>
            </a:r>
          </a:p>
          <a:p>
            <a:endParaRPr lang="en-US" dirty="0"/>
          </a:p>
          <a:p>
            <a:endParaRPr lang="en-US" dirty="0" smtClean="0"/>
          </a:p>
          <a:p>
            <a:endParaRPr lang="en-US" dirty="0"/>
          </a:p>
          <a:p>
            <a:r>
              <a:rPr lang="en-US" dirty="0" smtClean="0"/>
              <a:t>The laser traces a “rubber band line” around the shapes it will cut.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800" y="3050382"/>
            <a:ext cx="1019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565" y="4416227"/>
            <a:ext cx="10001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9392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Gra</a:t>
            </a:r>
            <a:r>
              <a:rPr lang="en-US" dirty="0" smtClean="0"/>
              <a:t>phic</a:t>
            </a:r>
            <a:r>
              <a:rPr lang="en-US" dirty="0" smtClean="0"/>
              <a:t>s vs Images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19</a:t>
            </a:fld>
            <a:endParaRPr lang="en-US" dirty="0"/>
          </a:p>
        </p:txBody>
      </p:sp>
      <p:sp>
        <p:nvSpPr>
          <p:cNvPr id="7" name="Rounded Rectangle 6"/>
          <p:cNvSpPr/>
          <p:nvPr/>
        </p:nvSpPr>
        <p:spPr>
          <a:xfrm>
            <a:off x="46482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IMAGES (Raster graphics):</a:t>
            </a:r>
          </a:p>
          <a:p>
            <a:r>
              <a:rPr lang="en-US" dirty="0" smtClean="0"/>
              <a:t>Definition: A group dots (pixels), each with a color , that make up an image. </a:t>
            </a:r>
          </a:p>
          <a:p>
            <a:r>
              <a:rPr lang="en-US" dirty="0" smtClean="0"/>
              <a:t>If you keep zooming in, you eventually see the dots. </a:t>
            </a:r>
          </a:p>
          <a:p>
            <a:endParaRPr lang="en-US" dirty="0"/>
          </a:p>
          <a:p>
            <a:r>
              <a:rPr lang="en-US" dirty="0" smtClean="0"/>
              <a:t>Why do we care?</a:t>
            </a:r>
          </a:p>
          <a:p>
            <a:pPr marL="285750" indent="-285750">
              <a:buFont typeface="Arial" panose="020B0604020202020204" pitchFamily="34" charset="0"/>
              <a:buChar char="•"/>
            </a:pPr>
            <a:r>
              <a:rPr lang="en-US" dirty="0" smtClean="0"/>
              <a:t>We can burn a picture of “Little Jimmy” on something we make.</a:t>
            </a:r>
          </a:p>
          <a:p>
            <a:pPr marL="285750" indent="-285750">
              <a:buFont typeface="Arial" panose="020B0604020202020204" pitchFamily="34" charset="0"/>
              <a:buChar char="•"/>
            </a:pPr>
            <a:r>
              <a:rPr lang="en-US" dirty="0" smtClean="0"/>
              <a:t>Since the laser needs to travel to each pixel location, and fire an amount of energy based on the color of the pixel, it can take a long time to render an image.</a:t>
            </a:r>
          </a:p>
          <a:p>
            <a:pPr marL="285750" indent="-285750">
              <a:buFont typeface="Arial" panose="020B0604020202020204" pitchFamily="34" charset="0"/>
              <a:buChar char="•"/>
            </a:pPr>
            <a:r>
              <a:rPr lang="en-US" dirty="0" smtClean="0"/>
              <a:t>We can cut through the material based on a  raster image, but it’s tedious and impractical. Like cutting a piece of paper in hole with a hole punch.</a:t>
            </a:r>
            <a:endParaRPr lang="en-US" dirty="0" smtClean="0"/>
          </a:p>
        </p:txBody>
      </p:sp>
      <p:sp>
        <p:nvSpPr>
          <p:cNvPr id="9" name="Rounded Rectangle 8"/>
          <p:cNvSpPr/>
          <p:nvPr/>
        </p:nvSpPr>
        <p:spPr>
          <a:xfrm>
            <a:off x="241300" y="1044576"/>
            <a:ext cx="4305300" cy="521334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VECTOR GRAPHICS: </a:t>
            </a:r>
          </a:p>
          <a:p>
            <a:r>
              <a:rPr lang="en-US" dirty="0" smtClean="0"/>
              <a:t>Definition:  Points, lines, curves defined by math. </a:t>
            </a:r>
          </a:p>
          <a:p>
            <a:r>
              <a:rPr lang="en-US" dirty="0" smtClean="0"/>
              <a:t>If you keep zooming in, the lines stay sharp.</a:t>
            </a:r>
            <a:endParaRPr lang="en-US" dirty="0"/>
          </a:p>
          <a:p>
            <a:endParaRPr lang="en-US" dirty="0" smtClean="0"/>
          </a:p>
          <a:p>
            <a:r>
              <a:rPr lang="en-US" dirty="0" smtClean="0"/>
              <a:t>Why do we care? </a:t>
            </a:r>
          </a:p>
          <a:p>
            <a:pPr marL="285750" indent="-285750">
              <a:buFont typeface="Arial" panose="020B0604020202020204" pitchFamily="34" charset="0"/>
              <a:buChar char="•"/>
            </a:pPr>
            <a:r>
              <a:rPr lang="en-US" dirty="0" smtClean="0"/>
              <a:t>We can enlarge or shrink vector images and not lose image quality.</a:t>
            </a:r>
          </a:p>
          <a:p>
            <a:pPr marL="285750" indent="-285750">
              <a:buFont typeface="Arial" panose="020B0604020202020204" pitchFamily="34" charset="0"/>
              <a:buChar char="•"/>
            </a:pPr>
            <a:r>
              <a:rPr lang="en-US" dirty="0" smtClean="0"/>
              <a:t>The laser can be easily guided along these lines to cut through the material.</a:t>
            </a:r>
          </a:p>
          <a:p>
            <a:pPr marL="285750" indent="-285750">
              <a:buFont typeface="Arial" panose="020B0604020202020204" pitchFamily="34" charset="0"/>
              <a:buChar char="•"/>
            </a:pPr>
            <a:r>
              <a:rPr lang="en-US" dirty="0" smtClean="0"/>
              <a:t>There are lots of programs that let us create designs we save as vector format.</a:t>
            </a:r>
            <a:endParaRPr lang="en-US" dirty="0" smtClean="0"/>
          </a:p>
          <a:p>
            <a:pPr marL="285750" indent="-285750">
              <a:buFont typeface="Arial" panose="020B0604020202020204" pitchFamily="34" charset="0"/>
              <a:buChar char="•"/>
            </a:pPr>
            <a:endParaRPr lang="en-US" dirty="0"/>
          </a:p>
          <a:p>
            <a:endParaRPr lang="en-US" dirty="0" smtClean="0"/>
          </a:p>
          <a:p>
            <a:endParaRPr lang="en-US" dirty="0"/>
          </a:p>
        </p:txBody>
      </p:sp>
    </p:spTree>
    <p:extLst>
      <p:ext uri="{BB962C8B-B14F-4D97-AF65-F5344CB8AC3E}">
        <p14:creationId xmlns:p14="http://schemas.microsoft.com/office/powerpoint/2010/main" val="66175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LightBurn?</a:t>
            </a:r>
            <a:endParaRPr lang="en-US" dirty="0"/>
          </a:p>
        </p:txBody>
      </p:sp>
      <p:sp>
        <p:nvSpPr>
          <p:cNvPr id="3" name="Content Placeholder 2"/>
          <p:cNvSpPr>
            <a:spLocks noGrp="1"/>
          </p:cNvSpPr>
          <p:nvPr>
            <p:ph idx="1"/>
          </p:nvPr>
        </p:nvSpPr>
        <p:spPr/>
        <p:txBody>
          <a:bodyPr/>
          <a:lstStyle/>
          <a:p>
            <a:r>
              <a:rPr lang="en-US" dirty="0" smtClean="0"/>
              <a:t>LightBurn is the software ETA uses to control our  new lasers.</a:t>
            </a:r>
          </a:p>
          <a:p>
            <a:pPr lvl="1"/>
            <a:r>
              <a:rPr lang="en-US" b="1" u="sng" dirty="0" smtClean="0"/>
              <a:t>IMPORT</a:t>
            </a:r>
            <a:r>
              <a:rPr lang="en-US" dirty="0" smtClean="0"/>
              <a:t> shapes and arrange them.  Some shape creation </a:t>
            </a:r>
            <a:r>
              <a:rPr lang="en-US" dirty="0"/>
              <a:t>(lines or images</a:t>
            </a:r>
            <a:r>
              <a:rPr lang="en-US" dirty="0" smtClean="0"/>
              <a:t>) can be done in LightBurn, but this is best program that can export lines and images. *</a:t>
            </a:r>
            <a:endParaRPr lang="en-US" dirty="0"/>
          </a:p>
          <a:p>
            <a:pPr lvl="1"/>
            <a:r>
              <a:rPr lang="en-US" b="1" u="sng" dirty="0" smtClean="0"/>
              <a:t>CREATE</a:t>
            </a:r>
            <a:r>
              <a:rPr lang="en-US" dirty="0" smtClean="0"/>
              <a:t> you laser plan. </a:t>
            </a:r>
          </a:p>
          <a:p>
            <a:pPr lvl="2"/>
            <a:r>
              <a:rPr lang="en-US" dirty="0" smtClean="0"/>
              <a:t>Set cutting/engraving speed and power parameters. </a:t>
            </a:r>
          </a:p>
          <a:p>
            <a:pPr lvl="2"/>
            <a:r>
              <a:rPr lang="en-US" dirty="0" smtClean="0"/>
              <a:t>Determine order of cutting/engraving objects.</a:t>
            </a:r>
          </a:p>
          <a:p>
            <a:pPr lvl="1"/>
            <a:r>
              <a:rPr lang="en-US" b="1" u="sng" dirty="0" smtClean="0"/>
              <a:t>ALIGN</a:t>
            </a:r>
            <a:r>
              <a:rPr lang="en-US" dirty="0" smtClean="0"/>
              <a:t> your design and your material in the laser.</a:t>
            </a:r>
          </a:p>
          <a:p>
            <a:pPr lvl="1"/>
            <a:r>
              <a:rPr lang="en-US" b="1" u="sng" dirty="0" smtClean="0"/>
              <a:t>CHECK</a:t>
            </a:r>
            <a:r>
              <a:rPr lang="en-US" dirty="0" smtClean="0"/>
              <a:t> you cut using Frame</a:t>
            </a:r>
          </a:p>
          <a:p>
            <a:pPr lvl="1"/>
            <a:r>
              <a:rPr lang="en-US" b="1" u="sng" dirty="0" smtClean="0"/>
              <a:t>START</a:t>
            </a:r>
            <a:r>
              <a:rPr lang="en-US" dirty="0" smtClean="0"/>
              <a:t> your cutting/engraving job.</a:t>
            </a:r>
          </a:p>
          <a:p>
            <a:pPr marL="228600" lvl="1" indent="0">
              <a:buNone/>
            </a:pPr>
            <a:endParaRPr lang="en-US" dirty="0"/>
          </a:p>
          <a:p>
            <a:pPr marL="0" lvl="1" indent="0">
              <a:buNone/>
            </a:pPr>
            <a:r>
              <a:rPr lang="en-US" sz="1400" dirty="0" smtClean="0"/>
              <a:t>* LightBurn can import the following:</a:t>
            </a:r>
          </a:p>
          <a:p>
            <a:pPr marL="0" lvl="1" indent="0">
              <a:buNone/>
              <a:tabLst>
                <a:tab pos="396875" algn="l"/>
              </a:tabLst>
            </a:pPr>
            <a:r>
              <a:rPr lang="en-US" sz="1400" dirty="0"/>
              <a:t>	</a:t>
            </a:r>
            <a:r>
              <a:rPr lang="en-US" sz="1400" dirty="0" smtClean="0"/>
              <a:t>Image files: .bpm, .jpg, .jpeg, .</a:t>
            </a:r>
            <a:r>
              <a:rPr lang="en-US" sz="1400" dirty="0" err="1" smtClean="0"/>
              <a:t>png</a:t>
            </a:r>
            <a:r>
              <a:rPr lang="en-US" sz="1400" dirty="0" smtClean="0"/>
              <a:t>, .gif, .</a:t>
            </a:r>
            <a:r>
              <a:rPr lang="en-US" sz="1400" dirty="0" err="1" smtClean="0"/>
              <a:t>tif</a:t>
            </a:r>
            <a:r>
              <a:rPr lang="en-US" sz="1400" dirty="0" smtClean="0"/>
              <a:t>, .tiff, .</a:t>
            </a:r>
            <a:r>
              <a:rPr lang="en-US" sz="1400" dirty="0" err="1" smtClean="0"/>
              <a:t>tga</a:t>
            </a:r>
            <a:endParaRPr lang="en-US" sz="1400" dirty="0" smtClean="0"/>
          </a:p>
          <a:p>
            <a:pPr marL="0" lvl="1" indent="0">
              <a:buNone/>
              <a:tabLst>
                <a:tab pos="396875" algn="l"/>
              </a:tabLst>
            </a:pPr>
            <a:r>
              <a:rPr lang="en-US" sz="1400" dirty="0" smtClean="0"/>
              <a:t>	Vector Files:  .</a:t>
            </a:r>
            <a:r>
              <a:rPr lang="en-US" sz="1400" dirty="0" err="1" smtClean="0"/>
              <a:t>ai</a:t>
            </a:r>
            <a:r>
              <a:rPr lang="en-US" sz="1400" dirty="0" smtClean="0"/>
              <a:t>, .pdf, .</a:t>
            </a:r>
            <a:r>
              <a:rPr lang="en-US" sz="1400" dirty="0" err="1" smtClean="0"/>
              <a:t>sc</a:t>
            </a:r>
            <a:r>
              <a:rPr lang="en-US" sz="1400" dirty="0" smtClean="0"/>
              <a:t>, </a:t>
            </a:r>
            <a:r>
              <a:rPr lang="en-US" sz="1400" dirty="0" err="1" smtClean="0"/>
              <a:t>dxf</a:t>
            </a:r>
            <a:r>
              <a:rPr lang="en-US" sz="1400" dirty="0" smtClean="0"/>
              <a:t>, .</a:t>
            </a:r>
            <a:r>
              <a:rPr lang="en-US" sz="1400" dirty="0" err="1" smtClean="0"/>
              <a:t>hpgl</a:t>
            </a:r>
            <a:r>
              <a:rPr lang="en-US" sz="1400" dirty="0" smtClean="0"/>
              <a:t>, .</a:t>
            </a:r>
            <a:r>
              <a:rPr lang="en-US" sz="1400" dirty="0" err="1" smtClean="0"/>
              <a:t>plt</a:t>
            </a:r>
            <a:r>
              <a:rPr lang="en-US" sz="1400" dirty="0" smtClean="0"/>
              <a:t>, .</a:t>
            </a:r>
            <a:r>
              <a:rPr lang="en-US" sz="1400" dirty="0" err="1" smtClean="0"/>
              <a:t>rd</a:t>
            </a:r>
            <a:r>
              <a:rPr lang="en-US" sz="1400" dirty="0" smtClean="0"/>
              <a:t>, .</a:t>
            </a:r>
            <a:r>
              <a:rPr lang="en-US" sz="1400" dirty="0" err="1" smtClean="0"/>
              <a:t>scpro</a:t>
            </a:r>
            <a:r>
              <a:rPr lang="en-US" sz="1400" dirty="0" smtClean="0"/>
              <a:t>, .</a:t>
            </a:r>
            <a:r>
              <a:rPr lang="en-US" sz="1400" dirty="0" err="1" smtClean="0"/>
              <a:t>svg</a:t>
            </a:r>
            <a:r>
              <a:rPr lang="en-US" sz="1400" dirty="0" smtClean="0"/>
              <a:t>, .</a:t>
            </a:r>
            <a:r>
              <a:rPr lang="en-US" sz="1400" dirty="0" err="1" smtClean="0"/>
              <a:t>lmrn</a:t>
            </a:r>
            <a:endParaRPr lang="en-US" sz="1400" dirty="0" smtClean="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2</a:t>
            </a:fld>
            <a:endParaRPr lang="en-US" dirty="0"/>
          </a:p>
        </p:txBody>
      </p:sp>
    </p:spTree>
    <p:extLst>
      <p:ext uri="{BB962C8B-B14F-4D97-AF65-F5344CB8AC3E}">
        <p14:creationId xmlns:p14="http://schemas.microsoft.com/office/powerpoint/2010/main" val="3329242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workflows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20</a:t>
            </a:fld>
            <a:endParaRPr lang="en-US" dirty="0"/>
          </a:p>
        </p:txBody>
      </p:sp>
      <p:sp>
        <p:nvSpPr>
          <p:cNvPr id="5" name="Rounded Rectangle 4"/>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There are generally two destinations people are pursuing when working with images:</a:t>
            </a:r>
          </a:p>
          <a:p>
            <a:r>
              <a:rPr lang="en-US" dirty="0" smtClean="0"/>
              <a:t>1. Burn a realistic picture onto something.</a:t>
            </a:r>
          </a:p>
          <a:p>
            <a:r>
              <a:rPr lang="en-US" dirty="0" smtClean="0"/>
              <a:t>2. Extract from the image to create something to cut/engrave.</a:t>
            </a:r>
            <a:endParaRPr lang="en-US" dirty="0" smtClean="0"/>
          </a:p>
        </p:txBody>
      </p:sp>
      <p:sp>
        <p:nvSpPr>
          <p:cNvPr id="6" name="Rounded Rectangle 5"/>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Realistic pictures</a:t>
            </a:r>
            <a:endParaRPr lang="en-US" sz="2800" b="1" dirty="0" smtClean="0"/>
          </a:p>
          <a:p>
            <a:pPr marL="342900" indent="-342900">
              <a:buFont typeface="+mj-lt"/>
              <a:buAutoNum type="arabicPeriod"/>
            </a:pPr>
            <a:r>
              <a:rPr lang="en-US" dirty="0" smtClean="0"/>
              <a:t>Insert your picture.</a:t>
            </a:r>
          </a:p>
          <a:p>
            <a:pPr marL="342900" indent="-342900">
              <a:buFont typeface="+mj-lt"/>
              <a:buAutoNum type="arabicPeriod"/>
            </a:pPr>
            <a:r>
              <a:rPr lang="en-US" dirty="0" smtClean="0"/>
              <a:t>Scale </a:t>
            </a:r>
            <a:r>
              <a:rPr lang="en-US" dirty="0"/>
              <a:t>it up/down to fit your intended size.</a:t>
            </a:r>
          </a:p>
          <a:p>
            <a:pPr marL="342900" indent="-342900">
              <a:buFont typeface="+mj-lt"/>
              <a:buAutoNum type="arabicPeriod"/>
            </a:pPr>
            <a:r>
              <a:rPr lang="en-US" dirty="0" smtClean="0"/>
              <a:t>Select the image, then Right click </a:t>
            </a:r>
            <a:r>
              <a:rPr lang="en-US" dirty="0" smtClean="0"/>
              <a:t>the image and select “Adjust Image” from the pop-up menu.</a:t>
            </a:r>
          </a:p>
          <a:p>
            <a:pPr marL="342900" indent="-342900">
              <a:buFont typeface="+mj-lt"/>
              <a:buAutoNum type="arabicPeriod"/>
            </a:pPr>
            <a:r>
              <a:rPr lang="en-US" dirty="0" smtClean="0"/>
              <a:t>Select the “</a:t>
            </a:r>
            <a:r>
              <a:rPr lang="en-US" dirty="0" smtClean="0"/>
              <a:t>Image Mode” and adjust as desired. Click OK.</a:t>
            </a:r>
          </a:p>
          <a:p>
            <a:pPr marL="342900" indent="-342900">
              <a:buFont typeface="+mj-lt"/>
              <a:buAutoNum type="arabicPeriod"/>
            </a:pPr>
            <a:r>
              <a:rPr lang="en-US" dirty="0" smtClean="0"/>
              <a:t>Modify speed/power in the Cuts/Layers menu. </a:t>
            </a:r>
          </a:p>
          <a:p>
            <a:pPr marL="342900" indent="-342900">
              <a:buFont typeface="+mj-lt"/>
              <a:buAutoNum type="arabicPeriod"/>
            </a:pPr>
            <a:endParaRPr lang="en-US" dirty="0"/>
          </a:p>
          <a:p>
            <a:r>
              <a:rPr lang="en-US" dirty="0" smtClean="0"/>
              <a:t>This is a trial/error process. Expect to spend time finding your artistic muse.</a:t>
            </a:r>
            <a:endParaRPr lang="en-US" dirty="0" smtClean="0"/>
          </a:p>
        </p:txBody>
      </p:sp>
      <p:sp>
        <p:nvSpPr>
          <p:cNvPr id="7" name="Rounded Rectangle 6"/>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Extracting from images</a:t>
            </a:r>
            <a:endParaRPr lang="en-US" sz="2800" b="1" dirty="0" smtClean="0"/>
          </a:p>
          <a:p>
            <a:pPr marL="342900" indent="-342900">
              <a:buFont typeface="+mj-lt"/>
              <a:buAutoNum type="arabicPeriod"/>
            </a:pPr>
            <a:r>
              <a:rPr lang="en-US" dirty="0" smtClean="0"/>
              <a:t>Insert your picture.</a:t>
            </a:r>
          </a:p>
          <a:p>
            <a:pPr marL="342900" indent="-342900">
              <a:buFont typeface="+mj-lt"/>
              <a:buAutoNum type="arabicPeriod"/>
            </a:pPr>
            <a:r>
              <a:rPr lang="en-US" dirty="0"/>
              <a:t>Select the image, then Right click the image and select </a:t>
            </a:r>
            <a:r>
              <a:rPr lang="en-US" dirty="0" smtClean="0"/>
              <a:t>“Trace </a:t>
            </a:r>
            <a:r>
              <a:rPr lang="en-US" dirty="0"/>
              <a:t>Image” from the </a:t>
            </a:r>
            <a:r>
              <a:rPr lang="en-US" dirty="0" smtClean="0"/>
              <a:t>pop-up menu.</a:t>
            </a:r>
          </a:p>
          <a:p>
            <a:pPr marL="342900" indent="-342900">
              <a:buFont typeface="+mj-lt"/>
              <a:buAutoNum type="arabicPeriod"/>
            </a:pPr>
            <a:r>
              <a:rPr lang="en-US" dirty="0" smtClean="0"/>
              <a:t>Adjust with the sliders until you like it. Click OK.</a:t>
            </a:r>
          </a:p>
          <a:p>
            <a:pPr marL="342900" indent="-342900">
              <a:buFont typeface="+mj-lt"/>
              <a:buAutoNum type="arabicPeriod"/>
            </a:pPr>
            <a:r>
              <a:rPr lang="en-US" dirty="0" smtClean="0"/>
              <a:t>Move or delete the original image. If not deleted, set “Output” off in Cuts/Layers window.</a:t>
            </a:r>
          </a:p>
          <a:p>
            <a:pPr marL="342900" indent="-342900">
              <a:buFont typeface="+mj-lt"/>
              <a:buAutoNum type="arabicPeriod"/>
            </a:pPr>
            <a:r>
              <a:rPr lang="en-US" dirty="0"/>
              <a:t>Scale it up/down to fit your intended size.</a:t>
            </a:r>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465058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21</a:t>
            </a:fld>
            <a:endParaRPr lang="en-US" dirty="0"/>
          </a:p>
        </p:txBody>
      </p:sp>
      <p:sp>
        <p:nvSpPr>
          <p:cNvPr id="7" name="Rounded Rectangle 6"/>
          <p:cNvSpPr/>
          <p:nvPr/>
        </p:nvSpPr>
        <p:spPr>
          <a:xfrm>
            <a:off x="342900" y="1981200"/>
            <a:ext cx="3975100" cy="4276724"/>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BIG RED</a:t>
            </a:r>
          </a:p>
          <a:p>
            <a:r>
              <a:rPr lang="en-US" dirty="0" smtClean="0"/>
              <a:t>This laser “autofocuses” by moving the material bed up and down. We are still developing procedures that will be sure the laser doesn’t accidentally crash into itself while moving the bed.</a:t>
            </a:r>
          </a:p>
          <a:p>
            <a:endParaRPr lang="en-US" dirty="0"/>
          </a:p>
          <a:p>
            <a:r>
              <a:rPr lang="en-US" dirty="0" smtClean="0"/>
              <a:t>SO… Ask a monitor to help you with the focusing step on Big Red.</a:t>
            </a:r>
          </a:p>
        </p:txBody>
      </p:sp>
      <p:sp>
        <p:nvSpPr>
          <p:cNvPr id="15" name="Rounded Rectangle 14"/>
          <p:cNvSpPr/>
          <p:nvPr/>
        </p:nvSpPr>
        <p:spPr>
          <a:xfrm>
            <a:off x="4673600" y="1981200"/>
            <a:ext cx="4102100" cy="4483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smtClean="0"/>
              <a:t>LITTLE BLUE</a:t>
            </a:r>
          </a:p>
          <a:p>
            <a:r>
              <a:rPr lang="en-US" dirty="0" smtClean="0"/>
              <a:t>This laser focus is adjusted by moving the med up and down (not fussing with the lens like the old FS laser). There is a knob inside the laser – front right corner – that moves the bed up and down.</a:t>
            </a:r>
          </a:p>
          <a:p>
            <a:pPr marL="342900" indent="-342900">
              <a:buFont typeface="+mj-lt"/>
              <a:buAutoNum type="arabicPeriod"/>
            </a:pPr>
            <a:r>
              <a:rPr lang="en-US" dirty="0" smtClean="0"/>
              <a:t>Move the bed down so your material can be placed under the nozzle.</a:t>
            </a:r>
          </a:p>
          <a:p>
            <a:pPr marL="342900" indent="-342900">
              <a:buFont typeface="+mj-lt"/>
              <a:buAutoNum type="arabicPeriod"/>
            </a:pPr>
            <a:r>
              <a:rPr lang="en-US" dirty="0" smtClean="0"/>
              <a:t>Move the bed up until the nozzle is 6mm from the surface of your material. There is a piece is 6mm plywood to use as a gauge. </a:t>
            </a:r>
            <a:r>
              <a:rPr lang="en-US" dirty="0"/>
              <a:t>T</a:t>
            </a:r>
            <a:r>
              <a:rPr lang="en-US" dirty="0" smtClean="0"/>
              <a:t>he setting in not too fussy. You can see when the nozzle just about touches.</a:t>
            </a:r>
          </a:p>
          <a:p>
            <a:pPr marL="342900" indent="-342900">
              <a:buFont typeface="+mj-lt"/>
              <a:buAutoNum type="arabicPeriod"/>
            </a:pPr>
            <a:endParaRPr lang="en-US" dirty="0" smtClean="0"/>
          </a:p>
        </p:txBody>
      </p:sp>
      <p:sp>
        <p:nvSpPr>
          <p:cNvPr id="17" name="Rounded Rectangle 16"/>
          <p:cNvSpPr/>
          <p:nvPr/>
        </p:nvSpPr>
        <p:spPr>
          <a:xfrm>
            <a:off x="342900" y="889000"/>
            <a:ext cx="8636000" cy="92710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Place your material on the cutting grid so that it is under the laser cutting head (you might need to move the laser over the top of your material – use the buttons on the laser control panel – you can’t grab the laser and move it like on the old FS laser.</a:t>
            </a:r>
          </a:p>
        </p:txBody>
      </p:sp>
    </p:spTree>
    <p:extLst>
      <p:ext uri="{BB962C8B-B14F-4D97-AF65-F5344CB8AC3E}">
        <p14:creationId xmlns:p14="http://schemas.microsoft.com/office/powerpoint/2010/main" val="66032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99" y="1432502"/>
            <a:ext cx="6037477" cy="4290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Image Adjust window</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22</a:t>
            </a:fld>
            <a:endParaRPr lang="en-US" dirty="0"/>
          </a:p>
        </p:txBody>
      </p:sp>
      <p:sp>
        <p:nvSpPr>
          <p:cNvPr id="9" name="Rounded Rectangle 8"/>
          <p:cNvSpPr/>
          <p:nvPr/>
        </p:nvSpPr>
        <p:spPr>
          <a:xfrm>
            <a:off x="6921500" y="1643206"/>
            <a:ext cx="1778000" cy="6248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With Image Mode applied</a:t>
            </a:r>
            <a:endParaRPr lang="en-US" dirty="0" smtClean="0"/>
          </a:p>
        </p:txBody>
      </p:sp>
      <p:sp>
        <p:nvSpPr>
          <p:cNvPr id="12" name="Rounded Rectangle 11"/>
          <p:cNvSpPr/>
          <p:nvPr/>
        </p:nvSpPr>
        <p:spPr>
          <a:xfrm>
            <a:off x="203200" y="1812203"/>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endParaRPr lang="en-US" dirty="0" smtClean="0"/>
          </a:p>
        </p:txBody>
      </p:sp>
      <p:sp>
        <p:nvSpPr>
          <p:cNvPr id="14" name="Rounded Rectangle 13"/>
          <p:cNvSpPr/>
          <p:nvPr/>
        </p:nvSpPr>
        <p:spPr>
          <a:xfrm>
            <a:off x="304800" y="5939703"/>
            <a:ext cx="26416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Image mode here</a:t>
            </a:r>
            <a:endParaRPr lang="en-US" dirty="0" smtClean="0"/>
          </a:p>
        </p:txBody>
      </p:sp>
      <p:cxnSp>
        <p:nvCxnSpPr>
          <p:cNvPr id="15" name="Straight Arrow Connector 14"/>
          <p:cNvCxnSpPr>
            <a:stCxn id="14" idx="0"/>
          </p:cNvCxnSpPr>
          <p:nvPr/>
        </p:nvCxnSpPr>
        <p:spPr>
          <a:xfrm flipV="1">
            <a:off x="1625600" y="5194303"/>
            <a:ext cx="609600" cy="74540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305300" y="5738089"/>
            <a:ext cx="3746500" cy="715097"/>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Slider bars adjust the original image before the mode filter is applied.</a:t>
            </a:r>
            <a:endParaRPr lang="en-US" dirty="0" smtClean="0"/>
          </a:p>
        </p:txBody>
      </p:sp>
      <p:cxnSp>
        <p:nvCxnSpPr>
          <p:cNvPr id="18" name="Straight Arrow Connector 17"/>
          <p:cNvCxnSpPr/>
          <p:nvPr/>
        </p:nvCxnSpPr>
        <p:spPr>
          <a:xfrm flipH="1" flipV="1">
            <a:off x="5054600" y="5332847"/>
            <a:ext cx="520700" cy="40524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0"/>
          </p:cNvCxnSpPr>
          <p:nvPr/>
        </p:nvCxnSpPr>
        <p:spPr>
          <a:xfrm flipV="1">
            <a:off x="6178550" y="5257009"/>
            <a:ext cx="95250" cy="481080"/>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04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adjust filters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23</a:t>
            </a:fld>
            <a:endParaRPr lang="en-US" dirty="0"/>
          </a:p>
        </p:txBody>
      </p:sp>
      <p:sp>
        <p:nvSpPr>
          <p:cNvPr id="5" name="Rounded Rectangle 4"/>
          <p:cNvSpPr/>
          <p:nvPr/>
        </p:nvSpPr>
        <p:spPr>
          <a:xfrm>
            <a:off x="901699" y="3355023"/>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Threshold</a:t>
            </a: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699" y="1181185"/>
            <a:ext cx="1730375"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040" y="1181185"/>
            <a:ext cx="1741690"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a:xfrm>
            <a:off x="2782355" y="3365040"/>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r>
              <a:rPr lang="en-US" dirty="0" smtClean="0"/>
              <a:t>rdered</a:t>
            </a:r>
            <a:endParaRPr lang="en-US" dirty="0" smtClean="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81186"/>
            <a:ext cx="1742591"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a:xfrm>
            <a:off x="4572000" y="3365040"/>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Atkinson</a:t>
            </a:r>
            <a:endParaRPr lang="en-US" dirty="0" smtClean="0"/>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153" y="1191202"/>
            <a:ext cx="1733790" cy="217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a:xfrm>
            <a:off x="6519568" y="3375056"/>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Dither</a:t>
            </a:r>
            <a:endParaRPr lang="en-US" dirty="0" smtClean="0"/>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699" y="3839545"/>
            <a:ext cx="1699265"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a:xfrm>
            <a:off x="886143"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Newsprint</a:t>
            </a:r>
            <a:endParaRPr lang="en-US" dirty="0" smtClean="0"/>
          </a:p>
        </p:txBody>
      </p:sp>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040" y="3839545"/>
            <a:ext cx="1695838"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ounded Rectangle 15"/>
          <p:cNvSpPr/>
          <p:nvPr/>
        </p:nvSpPr>
        <p:spPr>
          <a:xfrm>
            <a:off x="2753771"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Halftone</a:t>
            </a:r>
            <a:endParaRPr lang="en-US" dirty="0" smtClean="0"/>
          </a:p>
        </p:txBody>
      </p:sp>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0470" y="3839545"/>
            <a:ext cx="1688231" cy="211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a:xfrm>
            <a:off x="4629397" y="5958275"/>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Sketch</a:t>
            </a:r>
            <a:endParaRPr lang="en-US" dirty="0" smtClean="0"/>
          </a:p>
        </p:txBody>
      </p:sp>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4648" y="3839715"/>
            <a:ext cx="1714952" cy="2143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ounded Rectangle 19"/>
          <p:cNvSpPr/>
          <p:nvPr/>
        </p:nvSpPr>
        <p:spPr>
          <a:xfrm>
            <a:off x="6506936" y="5998078"/>
            <a:ext cx="1730375" cy="30018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Grayscale</a:t>
            </a:r>
            <a:endParaRPr lang="en-US" dirty="0" smtClean="0"/>
          </a:p>
        </p:txBody>
      </p:sp>
    </p:spTree>
    <p:extLst>
      <p:ext uri="{BB962C8B-B14F-4D97-AF65-F5344CB8AC3E}">
        <p14:creationId xmlns:p14="http://schemas.microsoft.com/office/powerpoint/2010/main" val="4071948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Summary</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24</a:t>
            </a:fld>
            <a:endParaRPr lang="en-US" dirty="0"/>
          </a:p>
        </p:txBody>
      </p:sp>
      <p:sp>
        <p:nvSpPr>
          <p:cNvPr id="5" name="Rounded Rectangle 4"/>
          <p:cNvSpPr/>
          <p:nvPr/>
        </p:nvSpPr>
        <p:spPr>
          <a:xfrm>
            <a:off x="342900" y="888999"/>
            <a:ext cx="8636000" cy="538249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Expect to spend some time practicing with pictures before getting one you this is “just right”.  When you do get there, please share what you’ve learned, maybe teach a class on the subject.</a:t>
            </a:r>
          </a:p>
          <a:p>
            <a:endParaRPr lang="en-US" dirty="0"/>
          </a:p>
          <a:p>
            <a:r>
              <a:rPr lang="en-US" dirty="0" smtClean="0"/>
              <a:t>Getting your picture  “just right” will likely involve applying filters, and adjusting photo parameters. You can use the LightBurn tools, but you can also pre-process photos in a lot of other applications before you import them to LightBurn, and those apps may have better filters. Don’t be afraid to pre-process your </a:t>
            </a:r>
            <a:r>
              <a:rPr lang="en-US" dirty="0" smtClean="0"/>
              <a:t>photos.</a:t>
            </a:r>
          </a:p>
          <a:p>
            <a:endParaRPr lang="en-US" dirty="0"/>
          </a:p>
          <a:p>
            <a:r>
              <a:rPr lang="en-US" dirty="0" smtClean="0"/>
              <a:t>Other good advice to be added here once we learn it. </a:t>
            </a:r>
          </a:p>
          <a:p>
            <a:endParaRPr lang="en-US" dirty="0"/>
          </a:p>
          <a:p>
            <a:r>
              <a:rPr lang="en-US" dirty="0" smtClean="0"/>
              <a:t> </a:t>
            </a:r>
            <a:endParaRPr lang="en-US" dirty="0" smtClean="0"/>
          </a:p>
        </p:txBody>
      </p:sp>
    </p:spTree>
    <p:extLst>
      <p:ext uri="{BB962C8B-B14F-4D97-AF65-F5344CB8AC3E}">
        <p14:creationId xmlns:p14="http://schemas.microsoft.com/office/powerpoint/2010/main" val="3380572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8" y="2024061"/>
            <a:ext cx="7328806" cy="3714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 Converting Images to vectors</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25</a:t>
            </a:fld>
            <a:endParaRPr lang="en-US" dirty="0"/>
          </a:p>
        </p:txBody>
      </p:sp>
      <p:sp>
        <p:nvSpPr>
          <p:cNvPr id="17" name="Rounded Rectangle 16"/>
          <p:cNvSpPr/>
          <p:nvPr/>
        </p:nvSpPr>
        <p:spPr>
          <a:xfrm>
            <a:off x="7472218" y="3262744"/>
            <a:ext cx="1671782" cy="134620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Slider bars adjust  how LightBurn finds edges.</a:t>
            </a:r>
            <a:endParaRPr lang="en-US" dirty="0" smtClean="0"/>
          </a:p>
        </p:txBody>
      </p:sp>
      <p:cxnSp>
        <p:nvCxnSpPr>
          <p:cNvPr id="20" name="Straight Arrow Connector 19"/>
          <p:cNvCxnSpPr/>
          <p:nvPr/>
        </p:nvCxnSpPr>
        <p:spPr>
          <a:xfrm flipH="1">
            <a:off x="5865091" y="4230255"/>
            <a:ext cx="1607127" cy="1102592"/>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42900" y="889000"/>
            <a:ext cx="8636000" cy="976746"/>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You can convert images into vectors -  this works better with graphics than pictures. After importing your image, left click to select it, then right click and select “Trace Image” in the pop-up menu.</a:t>
            </a:r>
            <a:endParaRPr lang="en-US" dirty="0" smtClean="0"/>
          </a:p>
        </p:txBody>
      </p:sp>
      <p:sp>
        <p:nvSpPr>
          <p:cNvPr id="12" name="Rounded Rectangle 11"/>
          <p:cNvSpPr/>
          <p:nvPr/>
        </p:nvSpPr>
        <p:spPr>
          <a:xfrm>
            <a:off x="98136" y="470318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endParaRPr lang="en-US" dirty="0" smtClean="0"/>
          </a:p>
        </p:txBody>
      </p:sp>
      <p:sp>
        <p:nvSpPr>
          <p:cNvPr id="21" name="Rounded Rectangle 20"/>
          <p:cNvSpPr/>
          <p:nvPr/>
        </p:nvSpPr>
        <p:spPr>
          <a:xfrm>
            <a:off x="342900" y="5738089"/>
            <a:ext cx="8320809" cy="648711"/>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The traced image is left on top of the original. Move or delete the original to see the vector image </a:t>
            </a:r>
            <a:endParaRPr lang="en-US" dirty="0" smtClean="0"/>
          </a:p>
        </p:txBody>
      </p:sp>
    </p:spTree>
    <p:extLst>
      <p:ext uri="{BB962C8B-B14F-4D97-AF65-F5344CB8AC3E}">
        <p14:creationId xmlns:p14="http://schemas.microsoft.com/office/powerpoint/2010/main" val="1872386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93" y="1289002"/>
            <a:ext cx="5071052" cy="281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 Converting Images to vectors</a:t>
            </a:r>
            <a:endParaRPr lang="en-US" dirty="0"/>
          </a:p>
        </p:txBody>
      </p:sp>
      <p:sp>
        <p:nvSpPr>
          <p:cNvPr id="3" name="Footer Placeholder 2"/>
          <p:cNvSpPr>
            <a:spLocks noGrp="1"/>
          </p:cNvSpPr>
          <p:nvPr>
            <p:ph type="ftr" sz="quarter" idx="11"/>
          </p:nvPr>
        </p:nvSpPr>
        <p:spPr/>
        <p:txBody>
          <a:bodyPr/>
          <a:lstStyle/>
          <a:p>
            <a:r>
              <a:rPr lang="en-US" dirty="0" smtClean="0"/>
              <a:t>Intro To LightBurn </a:t>
            </a:r>
            <a:r>
              <a:rPr lang="en-US" dirty="0" err="1" smtClean="0"/>
              <a:t>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26</a:t>
            </a:fld>
            <a:endParaRPr lang="en-US" dirty="0"/>
          </a:p>
        </p:txBody>
      </p:sp>
      <p:sp>
        <p:nvSpPr>
          <p:cNvPr id="12" name="Rounded Rectangle 11"/>
          <p:cNvSpPr/>
          <p:nvPr/>
        </p:nvSpPr>
        <p:spPr>
          <a:xfrm>
            <a:off x="800099" y="410123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Original Image</a:t>
            </a:r>
            <a:endParaRPr lang="en-US" dirty="0" smtClean="0"/>
          </a:p>
        </p:txBody>
      </p:sp>
      <p:sp>
        <p:nvSpPr>
          <p:cNvPr id="14" name="Rounded Rectangle 13"/>
          <p:cNvSpPr/>
          <p:nvPr/>
        </p:nvSpPr>
        <p:spPr>
          <a:xfrm>
            <a:off x="3441699" y="4108594"/>
            <a:ext cx="1778000" cy="408998"/>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Vector Image</a:t>
            </a:r>
            <a:endParaRPr lang="en-US" dirty="0" smtClean="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622" y="1315892"/>
            <a:ext cx="2678012" cy="2792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ounded Rectangle 14"/>
          <p:cNvSpPr/>
          <p:nvPr/>
        </p:nvSpPr>
        <p:spPr>
          <a:xfrm>
            <a:off x="5780622" y="4108594"/>
            <a:ext cx="2678012" cy="1063770"/>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Close up of original image and vector lines. </a:t>
            </a:r>
            <a:endParaRPr lang="en-US" dirty="0" smtClean="0"/>
          </a:p>
        </p:txBody>
      </p:sp>
    </p:spTree>
    <p:extLst>
      <p:ext uri="{BB962C8B-B14F-4D97-AF65-F5344CB8AC3E}">
        <p14:creationId xmlns:p14="http://schemas.microsoft.com/office/powerpoint/2010/main" val="1946553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Other examples</a:t>
            </a:r>
            <a:endParaRPr lang="en-US" dirty="0"/>
          </a:p>
        </p:txBody>
      </p:sp>
      <p:sp>
        <p:nvSpPr>
          <p:cNvPr id="3" name="Footer Placeholder 2"/>
          <p:cNvSpPr>
            <a:spLocks noGrp="1"/>
          </p:cNvSpPr>
          <p:nvPr>
            <p:ph type="ftr" sz="quarter" idx="11"/>
          </p:nvPr>
        </p:nvSpPr>
        <p:spPr/>
        <p:txBody>
          <a:bodyPr/>
          <a:lstStyle/>
          <a:p>
            <a:r>
              <a:rPr lang="en-US" dirty="0" smtClean="0"/>
              <a:t>Intro To LightBurn </a:t>
            </a:r>
            <a:r>
              <a:rPr lang="en-US" dirty="0" err="1" smtClean="0"/>
              <a:t>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27</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209675"/>
            <a:ext cx="3875397" cy="230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448" y="959427"/>
            <a:ext cx="268605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248" y="3803072"/>
            <a:ext cx="5414666" cy="2085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0129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Tips for working with imported shapes</a:t>
            </a:r>
            <a:endParaRPr lang="en-US" sz="3600" dirty="0"/>
          </a:p>
        </p:txBody>
      </p:sp>
      <p:sp>
        <p:nvSpPr>
          <p:cNvPr id="5" name="Content Placeholder 4"/>
          <p:cNvSpPr>
            <a:spLocks noGrp="1"/>
          </p:cNvSpPr>
          <p:nvPr>
            <p:ph idx="1"/>
          </p:nvPr>
        </p:nvSpPr>
        <p:spPr/>
        <p:txBody>
          <a:bodyPr>
            <a:normAutofit/>
          </a:bodyPr>
          <a:lstStyle/>
          <a:p>
            <a:pPr marL="228600" indent="-228600">
              <a:buFont typeface="Arial" panose="020B0604020202020204" pitchFamily="34" charset="0"/>
              <a:buChar char="•"/>
            </a:pPr>
            <a:r>
              <a:rPr lang="en-US" sz="2000" dirty="0" smtClean="0"/>
              <a:t>Imported shapes that are more than just an outline (example, square with a hole in it) are imported as separate shapes. It’s important to group them all together if you want to move them easily. </a:t>
            </a:r>
          </a:p>
          <a:p>
            <a:pPr marL="228600" indent="-228600">
              <a:buFont typeface="Arial" panose="020B0604020202020204" pitchFamily="34" charset="0"/>
              <a:buChar char="•"/>
            </a:pPr>
            <a:r>
              <a:rPr lang="en-US" sz="2000" dirty="0" smtClean="0"/>
              <a:t>Be careful when grabbing objects to move </a:t>
            </a:r>
            <a:r>
              <a:rPr lang="en-US" sz="2000" dirty="0"/>
              <a:t>t</a:t>
            </a:r>
            <a:r>
              <a:rPr lang="en-US" sz="2000" dirty="0" smtClean="0"/>
              <a:t>hem. If you grab a corner or side handle, it’s easy to accidentally  stretch or shrink a shape.</a:t>
            </a:r>
          </a:p>
          <a:p>
            <a:pPr marL="228600" indent="-228600">
              <a:buFont typeface="Arial" panose="020B0604020202020204" pitchFamily="34" charset="0"/>
              <a:buChar char="•"/>
            </a:pPr>
            <a:r>
              <a:rPr lang="en-US" sz="2000" dirty="0" smtClean="0"/>
              <a:t>The “Numeric edits” window lets you set the sixe of objects, or rotate them a specific amount. </a:t>
            </a:r>
          </a:p>
          <a:p>
            <a:pPr marL="228600" indent="-228600">
              <a:buFont typeface="Arial" panose="020B0604020202020204" pitchFamily="34" charset="0"/>
              <a:buChar char="•"/>
            </a:pPr>
            <a:r>
              <a:rPr lang="en-US" sz="2000" dirty="0" smtClean="0"/>
              <a:t>if you are cutting multiple parts on one piece of material, adding a rectangle the size of your raw material gives you a guide for packing them in. You can rotate and flip them to pack closer together. </a:t>
            </a:r>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28</a:t>
            </a:fld>
            <a:endParaRPr lang="en-US" dirty="0"/>
          </a:p>
        </p:txBody>
      </p:sp>
    </p:spTree>
    <p:extLst>
      <p:ext uri="{BB962C8B-B14F-4D97-AF65-F5344CB8AC3E}">
        <p14:creationId xmlns:p14="http://schemas.microsoft.com/office/powerpoint/2010/main" val="3286867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654050" y="2055310"/>
            <a:ext cx="7766050" cy="482060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800" kern="1200">
                <a:solidFill>
                  <a:schemeClr val="tx1"/>
                </a:solidFill>
                <a:latin typeface="+mn-lt"/>
                <a:ea typeface="+mn-ea"/>
                <a:cs typeface="+mn-cs"/>
              </a:defRPr>
            </a:lvl1pPr>
            <a:lvl2pPr marL="4572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mn-lt"/>
                <a:ea typeface="+mn-ea"/>
                <a:cs typeface="+mn-cs"/>
              </a:defRPr>
            </a:lvl2pPr>
            <a:lvl3pPr marL="746125" indent="-1206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3pPr>
            <a:lvl4pPr marL="1082675" indent="-168275" algn="l" defTabSz="914400" rtl="0" eaLnBrk="1" latinLnBrk="0" hangingPunct="1">
              <a:lnSpc>
                <a:spcPct val="10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1311275" indent="-10795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Installation – When you first run LightBurn, it wants you to connect it to a Device.  </a:t>
            </a:r>
          </a:p>
          <a:p>
            <a:pPr marL="457200" indent="-457200">
              <a:buFont typeface="+mj-lt"/>
              <a:buAutoNum type="arabicPeriod"/>
            </a:pPr>
            <a:r>
              <a:rPr lang="en-US" sz="1800" dirty="0" smtClean="0"/>
              <a:t>Select “Create Manually”.</a:t>
            </a:r>
          </a:p>
          <a:p>
            <a:pPr marL="457200" indent="-457200">
              <a:buFont typeface="+mj-lt"/>
              <a:buAutoNum type="arabicPeriod"/>
            </a:pPr>
            <a:r>
              <a:rPr lang="en-US" sz="1800" dirty="0" smtClean="0"/>
              <a:t>Scroll down and select “</a:t>
            </a:r>
            <a:r>
              <a:rPr lang="en-US" sz="1800" dirty="0" err="1" smtClean="0"/>
              <a:t>Ruida</a:t>
            </a:r>
            <a:r>
              <a:rPr lang="en-US" sz="1800" dirty="0" smtClean="0"/>
              <a:t>” from the controller list, hit “Next”.</a:t>
            </a:r>
          </a:p>
          <a:p>
            <a:pPr marL="457200" indent="-457200">
              <a:buFont typeface="+mj-lt"/>
              <a:buAutoNum type="arabicPeriod"/>
            </a:pPr>
            <a:r>
              <a:rPr lang="en-US" sz="1800" dirty="0" smtClean="0"/>
              <a:t>Select “Serial/USB”, hit Next.</a:t>
            </a:r>
          </a:p>
          <a:p>
            <a:pPr marL="457200" indent="-457200">
              <a:buFont typeface="+mj-lt"/>
              <a:buAutoNum type="arabicPeriod"/>
            </a:pPr>
            <a:r>
              <a:rPr lang="en-US" sz="1800" dirty="0" smtClean="0"/>
              <a:t>A. Name your printer “Little Blue”, or “Big Red” – or whatever you want. </a:t>
            </a:r>
            <a:br>
              <a:rPr lang="en-US" sz="1800" dirty="0" smtClean="0"/>
            </a:br>
            <a:r>
              <a:rPr lang="en-US" sz="1800" dirty="0" smtClean="0"/>
              <a:t>B. enter the X and Y dimensions (300 x 500 for little Blue, 600 x 960 for Big Red). Then hit Next.</a:t>
            </a:r>
          </a:p>
          <a:p>
            <a:pPr marL="457200" indent="-457200">
              <a:buFont typeface="+mj-lt"/>
              <a:buAutoNum type="arabicPeriod"/>
            </a:pPr>
            <a:r>
              <a:rPr lang="en-US" sz="1800" dirty="0" smtClean="0"/>
              <a:t>Click the button for “Right Rear” as the origin of the laser, hit Next.</a:t>
            </a:r>
          </a:p>
          <a:p>
            <a:pPr marL="457200" indent="-457200">
              <a:buFont typeface="+mj-lt"/>
              <a:buAutoNum type="arabicPeriod"/>
            </a:pPr>
            <a:r>
              <a:rPr lang="en-US" sz="1800" dirty="0" smtClean="0"/>
              <a:t>Hit finish. You are ready to go. </a:t>
            </a:r>
          </a:p>
          <a:p>
            <a:pPr marL="457200" indent="-457200">
              <a:buFont typeface="+mj-lt"/>
              <a:buAutoNum type="arabicPeriod"/>
            </a:pPr>
            <a:r>
              <a:rPr lang="en-US" sz="1800" dirty="0" smtClean="0"/>
              <a:t>You can add another device (or edit the </a:t>
            </a:r>
            <a:br>
              <a:rPr lang="en-US" sz="1800" dirty="0" smtClean="0"/>
            </a:br>
            <a:r>
              <a:rPr lang="en-US" sz="1800" dirty="0" smtClean="0"/>
              <a:t>one you created) by clicking on the </a:t>
            </a:r>
            <a:br>
              <a:rPr lang="en-US" sz="1800" dirty="0" smtClean="0"/>
            </a:br>
            <a:r>
              <a:rPr lang="en-US" sz="1800" dirty="0" smtClean="0"/>
              <a:t>“devices” button in the Laser window. </a:t>
            </a:r>
            <a:br>
              <a:rPr lang="en-US" sz="1800" dirty="0" smtClean="0"/>
            </a:br>
            <a:r>
              <a:rPr lang="en-US" sz="1800" dirty="0" smtClean="0"/>
              <a:t>If you have two or more devices, you </a:t>
            </a:r>
            <a:br>
              <a:rPr lang="en-US" sz="1800" dirty="0" smtClean="0"/>
            </a:br>
            <a:r>
              <a:rPr lang="en-US" sz="1800" dirty="0" smtClean="0"/>
              <a:t>can select which to use in this window. </a:t>
            </a:r>
          </a:p>
          <a:p>
            <a:pPr marL="457200" indent="-457200">
              <a:buFont typeface="+mj-lt"/>
              <a:buAutoNum type="arabicPeriod"/>
            </a:pPr>
            <a:endParaRPr lang="en-US" sz="1800" dirty="0" smtClean="0"/>
          </a:p>
          <a:p>
            <a:endParaRPr lang="en-US" sz="1800" dirty="0" smtClean="0"/>
          </a:p>
          <a:p>
            <a:pPr marL="457200" indent="-457200">
              <a:buFont typeface="+mj-lt"/>
              <a:buAutoNum type="arabicPeriod"/>
            </a:pPr>
            <a:endParaRPr lang="en-US" sz="2000" dirty="0" smtClean="0"/>
          </a:p>
          <a:p>
            <a:endParaRPr lang="en-US" sz="2000" dirty="0" smtClean="0"/>
          </a:p>
          <a:p>
            <a:endParaRPr lang="en-US" sz="2000" dirty="0"/>
          </a:p>
        </p:txBody>
      </p:sp>
      <p:sp>
        <p:nvSpPr>
          <p:cNvPr id="2" name="Title 1"/>
          <p:cNvSpPr>
            <a:spLocks noGrp="1"/>
          </p:cNvSpPr>
          <p:nvPr>
            <p:ph type="title"/>
          </p:nvPr>
        </p:nvSpPr>
        <p:spPr>
          <a:xfrm>
            <a:off x="628650" y="365127"/>
            <a:ext cx="7886700" cy="549273"/>
          </a:xfrm>
        </p:spPr>
        <p:txBody>
          <a:bodyPr/>
          <a:lstStyle/>
          <a:p>
            <a:r>
              <a:rPr lang="en-US" dirty="0" smtClean="0"/>
              <a:t>Downloading LightBurn</a:t>
            </a:r>
            <a:endParaRPr lang="en-US" dirty="0"/>
          </a:p>
        </p:txBody>
      </p:sp>
      <p:sp>
        <p:nvSpPr>
          <p:cNvPr id="3" name="Content Placeholder 2"/>
          <p:cNvSpPr>
            <a:spLocks noGrp="1"/>
          </p:cNvSpPr>
          <p:nvPr>
            <p:ph idx="1"/>
          </p:nvPr>
        </p:nvSpPr>
        <p:spPr>
          <a:xfrm>
            <a:off x="615950" y="924561"/>
            <a:ext cx="7886700" cy="955040"/>
          </a:xfrm>
        </p:spPr>
        <p:txBody>
          <a:bodyPr>
            <a:normAutofit/>
          </a:bodyPr>
          <a:lstStyle/>
          <a:p>
            <a:r>
              <a:rPr lang="en-US" sz="2000" dirty="0" smtClean="0"/>
              <a:t>You can run LightBurn on your own computer. Go to </a:t>
            </a:r>
            <a:r>
              <a:rPr lang="en-US" sz="2000" dirty="0">
                <a:hlinkClick r:id="rId2"/>
              </a:rPr>
              <a:t>https://lightburnsoftware.com</a:t>
            </a:r>
            <a:r>
              <a:rPr lang="en-US" sz="2000" dirty="0" smtClean="0">
                <a:hlinkClick r:id="rId2"/>
              </a:rPr>
              <a:t>/</a:t>
            </a:r>
            <a:r>
              <a:rPr lang="en-US" sz="2000" dirty="0" smtClean="0"/>
              <a:t> and follow the “Download/Trial”  link.   The software is free for 30days. </a:t>
            </a:r>
          </a:p>
          <a:p>
            <a:endParaRPr lang="en-US" sz="1800" dirty="0" smtClean="0"/>
          </a:p>
          <a:p>
            <a:pPr marL="457200" indent="-457200">
              <a:buFont typeface="+mj-lt"/>
              <a:buAutoNum type="arabicPeriod"/>
            </a:pPr>
            <a:endParaRPr lang="en-US" sz="2000" dirty="0" smtClean="0"/>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29</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713" y="4465611"/>
            <a:ext cx="3227387" cy="195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270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noAutofit/>
          </a:bodyPr>
          <a:lstStyle/>
          <a:p>
            <a:r>
              <a:rPr lang="en-US" sz="1800" dirty="0" smtClean="0"/>
              <a:t>Q: Why LightBurn/ what happened to </a:t>
            </a:r>
            <a:r>
              <a:rPr lang="en-US" sz="1800" dirty="0" err="1" smtClean="0"/>
              <a:t>RetinaEngrave</a:t>
            </a:r>
            <a:endParaRPr lang="en-US" sz="1800" dirty="0" smtClean="0"/>
          </a:p>
          <a:p>
            <a:pPr marL="396875" indent="-396875"/>
            <a:r>
              <a:rPr lang="en-US" sz="1800" dirty="0" smtClean="0"/>
              <a:t>A: LightBurn enables you to access the full features available in the controllers of our new lasers. It’s better than </a:t>
            </a:r>
            <a:r>
              <a:rPr lang="en-US" sz="1800" dirty="0" err="1" smtClean="0"/>
              <a:t>RetinaEngrave</a:t>
            </a:r>
            <a:r>
              <a:rPr lang="en-US" sz="1800" dirty="0" smtClean="0"/>
              <a:t> and easier to use.</a:t>
            </a:r>
          </a:p>
          <a:p>
            <a:pPr marL="396875" indent="-396875"/>
            <a:endParaRPr lang="en-US" sz="1800" dirty="0"/>
          </a:p>
          <a:p>
            <a:pPr marL="396875" indent="-396875"/>
            <a:r>
              <a:rPr lang="en-US" sz="1800" dirty="0" smtClean="0"/>
              <a:t>Q: Can I run LightBurn on my own computer?</a:t>
            </a:r>
          </a:p>
          <a:p>
            <a:pPr marL="396875" indent="-396875"/>
            <a:r>
              <a:rPr lang="en-US" sz="1800" dirty="0" smtClean="0"/>
              <a:t>A: Yes, but you’ll need to buy a license to use it for more than 30 days. One license can be used on up to two computers. </a:t>
            </a:r>
          </a:p>
          <a:p>
            <a:pPr marL="396875" indent="-396875"/>
            <a:r>
              <a:rPr lang="en-US" sz="1800" dirty="0" smtClean="0"/>
              <a:t> </a:t>
            </a:r>
          </a:p>
          <a:p>
            <a:pPr marL="396875" indent="-396875"/>
            <a:r>
              <a:rPr lang="en-US" sz="1800" dirty="0" smtClean="0"/>
              <a:t>Q: Do I need to do all my project work on the computers </a:t>
            </a:r>
            <a:r>
              <a:rPr lang="en-US" sz="1800" dirty="0" err="1" smtClean="0"/>
              <a:t>conenctd</a:t>
            </a:r>
            <a:r>
              <a:rPr lang="en-US" sz="1800" dirty="0" smtClean="0"/>
              <a:t> to the lasers?</a:t>
            </a:r>
          </a:p>
          <a:p>
            <a:pPr marL="396875" indent="-396875"/>
            <a:r>
              <a:rPr lang="en-US" sz="1800" dirty="0" smtClean="0"/>
              <a:t>A: No, LightBurn is also available on the workstations in the ETA studio. It’s best to prep there to give </a:t>
            </a:r>
            <a:r>
              <a:rPr lang="en-US" sz="1800" dirty="0" err="1" smtClean="0"/>
              <a:t>osthers</a:t>
            </a:r>
            <a:r>
              <a:rPr lang="en-US" sz="1800" dirty="0" smtClean="0"/>
              <a:t> access to the lasers. </a:t>
            </a:r>
          </a:p>
          <a:p>
            <a:pPr marL="396875" indent="-396875"/>
            <a:endParaRPr lang="en-US" sz="1800" dirty="0"/>
          </a:p>
          <a:p>
            <a:pPr marL="396875" indent="-396875"/>
            <a:r>
              <a:rPr lang="en-US" sz="1800" dirty="0" smtClean="0"/>
              <a:t>Q: Can I still use </a:t>
            </a:r>
            <a:r>
              <a:rPr lang="en-US" sz="1800" dirty="0" err="1" smtClean="0"/>
              <a:t>Inkscape</a:t>
            </a:r>
            <a:r>
              <a:rPr lang="en-US" sz="1800" dirty="0" smtClean="0"/>
              <a:t>? </a:t>
            </a:r>
          </a:p>
          <a:p>
            <a:pPr marL="396875" indent="-396875"/>
            <a:r>
              <a:rPr lang="en-US" sz="1800" dirty="0" smtClean="0"/>
              <a:t>A: Yes, but you’ll need to export your project and import into LightBurn to get it onto the laser. </a:t>
            </a:r>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3</a:t>
            </a:fld>
            <a:endParaRPr lang="en-US" dirty="0"/>
          </a:p>
        </p:txBody>
      </p:sp>
    </p:spTree>
    <p:extLst>
      <p:ext uri="{BB962C8B-B14F-4D97-AF65-F5344CB8AC3E}">
        <p14:creationId xmlns:p14="http://schemas.microsoft.com/office/powerpoint/2010/main" val="246359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32" y="1004977"/>
            <a:ext cx="8059923" cy="531719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4</a:t>
            </a:fld>
            <a:endParaRPr lang="en-US" dirty="0"/>
          </a:p>
        </p:txBody>
      </p:sp>
      <p:sp>
        <p:nvSpPr>
          <p:cNvPr id="3" name="Title 2"/>
          <p:cNvSpPr>
            <a:spLocks noGrp="1"/>
          </p:cNvSpPr>
          <p:nvPr>
            <p:ph type="title"/>
          </p:nvPr>
        </p:nvSpPr>
        <p:spPr/>
        <p:txBody>
          <a:bodyPr/>
          <a:lstStyle/>
          <a:p>
            <a:r>
              <a:rPr lang="en-US" dirty="0" smtClean="0"/>
              <a:t>The LightBurn Screen</a:t>
            </a:r>
            <a:endParaRPr lang="en-US" dirty="0"/>
          </a:p>
        </p:txBody>
      </p:sp>
    </p:spTree>
    <p:extLst>
      <p:ext uri="{BB962C8B-B14F-4D97-AF65-F5344CB8AC3E}">
        <p14:creationId xmlns:p14="http://schemas.microsoft.com/office/powerpoint/2010/main" val="237026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32" y="1004977"/>
            <a:ext cx="8059923" cy="5317193"/>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1" name="Rounded Rectangle 40"/>
          <p:cNvSpPr/>
          <p:nvPr/>
        </p:nvSpPr>
        <p:spPr>
          <a:xfrm>
            <a:off x="1342682" y="2453791"/>
            <a:ext cx="4910336" cy="2903300"/>
          </a:xfrm>
          <a:prstGeom prst="roundRect">
            <a:avLst>
              <a:gd name="adj" fmla="val 4792"/>
            </a:avLst>
          </a:prstGeom>
          <a:solidFill>
            <a:srgbClr val="C00000">
              <a:alpha val="38039"/>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LightBurn</a:t>
            </a:r>
            <a:endParaRPr lang="en-US" dirty="0"/>
          </a:p>
        </p:txBody>
      </p:sp>
      <p:sp>
        <p:nvSpPr>
          <p:cNvPr id="4" name="Footer Placeholder 3"/>
          <p:cNvSpPr>
            <a:spLocks noGrp="1"/>
          </p:cNvSpPr>
          <p:nvPr>
            <p:ph type="ftr" sz="quarter" idx="11"/>
          </p:nvPr>
        </p:nvSpPr>
        <p:spPr/>
        <p:txBody>
          <a:bodyPr/>
          <a:lstStyle/>
          <a:p>
            <a:r>
              <a:rPr lang="en-US" smtClean="0"/>
              <a:t>Intro To LightBurn sw</a:t>
            </a:r>
            <a:endParaRPr lang="en-US" dirty="0"/>
          </a:p>
        </p:txBody>
      </p:sp>
      <p:sp>
        <p:nvSpPr>
          <p:cNvPr id="5" name="Slide Number Placeholder 4"/>
          <p:cNvSpPr>
            <a:spLocks noGrp="1"/>
          </p:cNvSpPr>
          <p:nvPr>
            <p:ph type="sldNum" sz="quarter" idx="12"/>
          </p:nvPr>
        </p:nvSpPr>
        <p:spPr/>
        <p:txBody>
          <a:bodyPr/>
          <a:lstStyle/>
          <a:p>
            <a:fld id="{EDE95D0A-8472-402B-9EB1-190FD5AB15C8}" type="slidenum">
              <a:rPr lang="en-US" smtClean="0"/>
              <a:t>5</a:t>
            </a:fld>
            <a:endParaRPr lang="en-US" dirty="0"/>
          </a:p>
        </p:txBody>
      </p:sp>
      <p:sp>
        <p:nvSpPr>
          <p:cNvPr id="6" name="Line Callout 1 5"/>
          <p:cNvSpPr/>
          <p:nvPr/>
        </p:nvSpPr>
        <p:spPr>
          <a:xfrm>
            <a:off x="3027871" y="569611"/>
            <a:ext cx="982154" cy="284672"/>
          </a:xfrm>
          <a:prstGeom prst="borderCallout1">
            <a:avLst>
              <a:gd name="adj1" fmla="val 52083"/>
              <a:gd name="adj2" fmla="val -3070"/>
              <a:gd name="adj3" fmla="val 212500"/>
              <a:gd name="adj4" fmla="val -13570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Main Menu</a:t>
            </a:r>
            <a:endParaRPr lang="en-US" sz="1200" dirty="0">
              <a:solidFill>
                <a:schemeClr val="tx1"/>
              </a:solidFill>
            </a:endParaRPr>
          </a:p>
        </p:txBody>
      </p:sp>
      <p:sp>
        <p:nvSpPr>
          <p:cNvPr id="8" name="Rounded Rectangle 7"/>
          <p:cNvSpPr/>
          <p:nvPr/>
        </p:nvSpPr>
        <p:spPr>
          <a:xfrm>
            <a:off x="821530" y="1166813"/>
            <a:ext cx="1921669" cy="1214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21530" y="1287063"/>
            <a:ext cx="735808"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1 10"/>
          <p:cNvSpPr/>
          <p:nvPr/>
        </p:nvSpPr>
        <p:spPr>
          <a:xfrm>
            <a:off x="194184" y="1227534"/>
            <a:ext cx="405891" cy="161925"/>
          </a:xfrm>
          <a:prstGeom prst="borderCallout1">
            <a:avLst>
              <a:gd name="adj1" fmla="val 18351"/>
              <a:gd name="adj2" fmla="val 103704"/>
              <a:gd name="adj3" fmla="val 90517"/>
              <a:gd name="adj4" fmla="val 23351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File</a:t>
            </a:r>
            <a:endParaRPr lang="en-US" sz="1200" dirty="0">
              <a:solidFill>
                <a:schemeClr val="tx1"/>
              </a:solidFill>
            </a:endParaRPr>
          </a:p>
        </p:txBody>
      </p:sp>
      <p:sp>
        <p:nvSpPr>
          <p:cNvPr id="12" name="Rounded Rectangle 11"/>
          <p:cNvSpPr/>
          <p:nvPr/>
        </p:nvSpPr>
        <p:spPr>
          <a:xfrm>
            <a:off x="1557338" y="1287063"/>
            <a:ext cx="39978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1 12"/>
          <p:cNvSpPr/>
          <p:nvPr/>
        </p:nvSpPr>
        <p:spPr>
          <a:xfrm>
            <a:off x="3121534" y="924014"/>
            <a:ext cx="1046050" cy="161925"/>
          </a:xfrm>
          <a:prstGeom prst="borderCallout1">
            <a:avLst>
              <a:gd name="adj1" fmla="val 69331"/>
              <a:gd name="adj2" fmla="val -3743"/>
              <a:gd name="adj3" fmla="val 270910"/>
              <a:gd name="adj4" fmla="val -13203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Undo / Redo</a:t>
            </a:r>
            <a:endParaRPr lang="en-US" sz="1200" dirty="0">
              <a:solidFill>
                <a:schemeClr val="tx1"/>
              </a:solidFill>
            </a:endParaRPr>
          </a:p>
        </p:txBody>
      </p:sp>
      <p:sp>
        <p:nvSpPr>
          <p:cNvPr id="14" name="Rounded Rectangle 13"/>
          <p:cNvSpPr/>
          <p:nvPr/>
        </p:nvSpPr>
        <p:spPr>
          <a:xfrm>
            <a:off x="1957117" y="1287063"/>
            <a:ext cx="719407"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Callout 1 14"/>
          <p:cNvSpPr/>
          <p:nvPr/>
        </p:nvSpPr>
        <p:spPr>
          <a:xfrm>
            <a:off x="2412771" y="1786293"/>
            <a:ext cx="879363" cy="161925"/>
          </a:xfrm>
          <a:prstGeom prst="borderCallout1">
            <a:avLst>
              <a:gd name="adj1" fmla="val -1257"/>
              <a:gd name="adj2" fmla="val 12504"/>
              <a:gd name="adj3" fmla="val -247718"/>
              <a:gd name="adj4" fmla="val -1244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Cut/ Paste</a:t>
            </a:r>
            <a:endParaRPr lang="en-US" sz="1200" dirty="0">
              <a:solidFill>
                <a:schemeClr val="tx1"/>
              </a:solidFill>
            </a:endParaRPr>
          </a:p>
        </p:txBody>
      </p:sp>
      <p:sp>
        <p:nvSpPr>
          <p:cNvPr id="16" name="Rounded Rectangle 15"/>
          <p:cNvSpPr/>
          <p:nvPr/>
        </p:nvSpPr>
        <p:spPr>
          <a:xfrm>
            <a:off x="3756629" y="1287063"/>
            <a:ext cx="205771"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 Callout 1 16"/>
          <p:cNvSpPr/>
          <p:nvPr/>
        </p:nvSpPr>
        <p:spPr>
          <a:xfrm>
            <a:off x="3408133" y="1796173"/>
            <a:ext cx="497117" cy="161925"/>
          </a:xfrm>
          <a:prstGeom prst="borderCallout1">
            <a:avLst>
              <a:gd name="adj1" fmla="val -1257"/>
              <a:gd name="adj2" fmla="val 12504"/>
              <a:gd name="adj3" fmla="val -255561"/>
              <a:gd name="adj4" fmla="val -3421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View</a:t>
            </a:r>
            <a:endParaRPr lang="en-US" sz="1200" dirty="0">
              <a:solidFill>
                <a:schemeClr val="tx1"/>
              </a:solidFill>
            </a:endParaRPr>
          </a:p>
        </p:txBody>
      </p:sp>
      <p:sp>
        <p:nvSpPr>
          <p:cNvPr id="18" name="Rounded Rectangle 17"/>
          <p:cNvSpPr/>
          <p:nvPr/>
        </p:nvSpPr>
        <p:spPr>
          <a:xfrm>
            <a:off x="2676524" y="1287063"/>
            <a:ext cx="1080105"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ne Callout 1 18"/>
          <p:cNvSpPr/>
          <p:nvPr/>
        </p:nvSpPr>
        <p:spPr>
          <a:xfrm>
            <a:off x="4010025" y="1796173"/>
            <a:ext cx="747713" cy="161925"/>
          </a:xfrm>
          <a:prstGeom prst="borderCallout1">
            <a:avLst>
              <a:gd name="adj1" fmla="val -1257"/>
              <a:gd name="adj2" fmla="val 12504"/>
              <a:gd name="adj3" fmla="val -251639"/>
              <a:gd name="adj4" fmla="val -21827"/>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Preview</a:t>
            </a:r>
            <a:endParaRPr lang="en-US" sz="1200" dirty="0">
              <a:solidFill>
                <a:schemeClr val="tx1"/>
              </a:solidFill>
            </a:endParaRPr>
          </a:p>
        </p:txBody>
      </p:sp>
      <p:sp>
        <p:nvSpPr>
          <p:cNvPr id="20" name="Rounded Rectangle 19"/>
          <p:cNvSpPr/>
          <p:nvPr/>
        </p:nvSpPr>
        <p:spPr>
          <a:xfrm>
            <a:off x="3967162" y="1287063"/>
            <a:ext cx="390922"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358084" y="1287063"/>
            <a:ext cx="399654"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757738" y="1287063"/>
            <a:ext cx="55245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310188" y="1287063"/>
            <a:ext cx="1490662"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Callout 1 23"/>
          <p:cNvSpPr/>
          <p:nvPr/>
        </p:nvSpPr>
        <p:spPr>
          <a:xfrm>
            <a:off x="4358084" y="630984"/>
            <a:ext cx="747713" cy="161925"/>
          </a:xfrm>
          <a:prstGeom prst="borderCallout1">
            <a:avLst>
              <a:gd name="adj1" fmla="val 101685"/>
              <a:gd name="adj2" fmla="val 9956"/>
              <a:gd name="adj3" fmla="val 457185"/>
              <a:gd name="adj4" fmla="val -3032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Settings</a:t>
            </a:r>
            <a:endParaRPr lang="en-US" sz="1200" dirty="0">
              <a:solidFill>
                <a:schemeClr val="tx1"/>
              </a:solidFill>
            </a:endParaRPr>
          </a:p>
        </p:txBody>
      </p:sp>
      <p:sp>
        <p:nvSpPr>
          <p:cNvPr id="25" name="Line Callout 1 24"/>
          <p:cNvSpPr/>
          <p:nvPr/>
        </p:nvSpPr>
        <p:spPr>
          <a:xfrm>
            <a:off x="4620023" y="840622"/>
            <a:ext cx="599678" cy="161925"/>
          </a:xfrm>
          <a:prstGeom prst="borderCallout1">
            <a:avLst>
              <a:gd name="adj1" fmla="val 101685"/>
              <a:gd name="adj2" fmla="val 9956"/>
              <a:gd name="adj3" fmla="val 344440"/>
              <a:gd name="adj4" fmla="val -16076"/>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Group</a:t>
            </a:r>
            <a:endParaRPr lang="en-US" sz="1200" dirty="0">
              <a:solidFill>
                <a:schemeClr val="tx1"/>
              </a:solidFill>
            </a:endParaRPr>
          </a:p>
        </p:txBody>
      </p:sp>
      <p:sp>
        <p:nvSpPr>
          <p:cNvPr id="26" name="Line Callout 1 25"/>
          <p:cNvSpPr/>
          <p:nvPr/>
        </p:nvSpPr>
        <p:spPr>
          <a:xfrm>
            <a:off x="5307806" y="609505"/>
            <a:ext cx="659607" cy="161925"/>
          </a:xfrm>
          <a:prstGeom prst="borderCallout1">
            <a:avLst>
              <a:gd name="adj1" fmla="val 101685"/>
              <a:gd name="adj2" fmla="val 9956"/>
              <a:gd name="adj3" fmla="val 477774"/>
              <a:gd name="adj4" fmla="val -43345"/>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Mirror</a:t>
            </a:r>
            <a:endParaRPr lang="en-US" sz="1200" dirty="0">
              <a:solidFill>
                <a:schemeClr val="tx1"/>
              </a:solidFill>
            </a:endParaRPr>
          </a:p>
        </p:txBody>
      </p:sp>
      <p:sp>
        <p:nvSpPr>
          <p:cNvPr id="27" name="Line Callout 1 26"/>
          <p:cNvSpPr/>
          <p:nvPr/>
        </p:nvSpPr>
        <p:spPr>
          <a:xfrm>
            <a:off x="5725715" y="797576"/>
            <a:ext cx="1241823" cy="161925"/>
          </a:xfrm>
          <a:prstGeom prst="borderCallout1">
            <a:avLst>
              <a:gd name="adj1" fmla="val 101685"/>
              <a:gd name="adj2" fmla="val 9956"/>
              <a:gd name="adj3" fmla="val 355224"/>
              <a:gd name="adj4" fmla="val -4524"/>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Align and adjust</a:t>
            </a:r>
            <a:endParaRPr lang="en-US" sz="1200" dirty="0">
              <a:solidFill>
                <a:schemeClr val="tx1"/>
              </a:solidFill>
            </a:endParaRPr>
          </a:p>
        </p:txBody>
      </p:sp>
      <p:sp>
        <p:nvSpPr>
          <p:cNvPr id="28" name="Rounded Rectangle 27"/>
          <p:cNvSpPr/>
          <p:nvPr/>
        </p:nvSpPr>
        <p:spPr>
          <a:xfrm>
            <a:off x="821530" y="1479944"/>
            <a:ext cx="3037984" cy="25360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ne Callout 1 28"/>
          <p:cNvSpPr/>
          <p:nvPr/>
        </p:nvSpPr>
        <p:spPr>
          <a:xfrm>
            <a:off x="1342682" y="2052993"/>
            <a:ext cx="1178268" cy="161925"/>
          </a:xfrm>
          <a:prstGeom prst="borderCallout1">
            <a:avLst>
              <a:gd name="adj1" fmla="val -1257"/>
              <a:gd name="adj2" fmla="val 12504"/>
              <a:gd name="adj3" fmla="val -200659"/>
              <a:gd name="adj4" fmla="val -739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Numeric Edits</a:t>
            </a:r>
            <a:endParaRPr lang="en-US" sz="1200" dirty="0">
              <a:solidFill>
                <a:schemeClr val="tx1"/>
              </a:solidFill>
            </a:endParaRPr>
          </a:p>
        </p:txBody>
      </p:sp>
      <p:sp>
        <p:nvSpPr>
          <p:cNvPr id="30" name="Rounded Rectangle 29"/>
          <p:cNvSpPr/>
          <p:nvPr/>
        </p:nvSpPr>
        <p:spPr>
          <a:xfrm>
            <a:off x="3859514" y="1479944"/>
            <a:ext cx="3582686" cy="25360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ine Callout 1 30"/>
          <p:cNvSpPr/>
          <p:nvPr/>
        </p:nvSpPr>
        <p:spPr>
          <a:xfrm>
            <a:off x="5226027" y="1946986"/>
            <a:ext cx="497117" cy="161925"/>
          </a:xfrm>
          <a:prstGeom prst="borderCallout1">
            <a:avLst>
              <a:gd name="adj1" fmla="val -1257"/>
              <a:gd name="adj2" fmla="val 12504"/>
              <a:gd name="adj3" fmla="val -200659"/>
              <a:gd name="adj4" fmla="val -739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Text</a:t>
            </a:r>
            <a:endParaRPr lang="en-US" sz="1200" dirty="0">
              <a:solidFill>
                <a:schemeClr val="tx1"/>
              </a:solidFill>
            </a:endParaRPr>
          </a:p>
        </p:txBody>
      </p:sp>
      <p:sp>
        <p:nvSpPr>
          <p:cNvPr id="32" name="Rounded Rectangle 31"/>
          <p:cNvSpPr/>
          <p:nvPr/>
        </p:nvSpPr>
        <p:spPr>
          <a:xfrm>
            <a:off x="797828" y="1774342"/>
            <a:ext cx="338822" cy="155940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ne Callout 1 33"/>
          <p:cNvSpPr/>
          <p:nvPr/>
        </p:nvSpPr>
        <p:spPr>
          <a:xfrm>
            <a:off x="1579418" y="2453791"/>
            <a:ext cx="668482" cy="340209"/>
          </a:xfrm>
          <a:prstGeom prst="borderCallout1">
            <a:avLst>
              <a:gd name="adj1" fmla="val 25817"/>
              <a:gd name="adj2" fmla="val -1736"/>
              <a:gd name="adj3" fmla="val -42004"/>
              <a:gd name="adj4" fmla="val -82810"/>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Create shapes</a:t>
            </a:r>
            <a:endParaRPr lang="en-US" sz="1200" dirty="0">
              <a:solidFill>
                <a:schemeClr val="tx1"/>
              </a:solidFill>
            </a:endParaRPr>
          </a:p>
        </p:txBody>
      </p:sp>
      <p:sp>
        <p:nvSpPr>
          <p:cNvPr id="35" name="Line Callout 1 34"/>
          <p:cNvSpPr/>
          <p:nvPr/>
        </p:nvSpPr>
        <p:spPr>
          <a:xfrm>
            <a:off x="1337881" y="3333750"/>
            <a:ext cx="1014411" cy="161925"/>
          </a:xfrm>
          <a:prstGeom prst="borderCallout1">
            <a:avLst>
              <a:gd name="adj1" fmla="val 139920"/>
              <a:gd name="adj2" fmla="val -37767"/>
              <a:gd name="adj3" fmla="val 70909"/>
              <a:gd name="adj4" fmla="val 2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Manipulate</a:t>
            </a:r>
          </a:p>
        </p:txBody>
      </p:sp>
      <p:sp>
        <p:nvSpPr>
          <p:cNvPr id="36" name="Rounded Rectangle 35"/>
          <p:cNvSpPr/>
          <p:nvPr/>
        </p:nvSpPr>
        <p:spPr>
          <a:xfrm>
            <a:off x="797828" y="3333750"/>
            <a:ext cx="338822" cy="1879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6477000" y="4066692"/>
            <a:ext cx="2381155" cy="1978508"/>
          </a:xfrm>
          <a:prstGeom prst="roundRect">
            <a:avLst>
              <a:gd name="adj" fmla="val 47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ine Callout 1 37"/>
          <p:cNvSpPr/>
          <p:nvPr/>
        </p:nvSpPr>
        <p:spPr>
          <a:xfrm>
            <a:off x="4967379" y="4406900"/>
            <a:ext cx="1014411" cy="161925"/>
          </a:xfrm>
          <a:prstGeom prst="borderCallout1">
            <a:avLst>
              <a:gd name="adj1" fmla="val 112469"/>
              <a:gd name="adj2" fmla="val 149401"/>
              <a:gd name="adj3" fmla="val 23849"/>
              <a:gd name="adj4" fmla="val 9955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Laser Control</a:t>
            </a:r>
          </a:p>
        </p:txBody>
      </p:sp>
      <p:sp>
        <p:nvSpPr>
          <p:cNvPr id="39" name="Rounded Rectangle 38"/>
          <p:cNvSpPr/>
          <p:nvPr/>
        </p:nvSpPr>
        <p:spPr>
          <a:xfrm>
            <a:off x="6477000" y="1733550"/>
            <a:ext cx="2381155" cy="2333142"/>
          </a:xfrm>
          <a:prstGeom prst="roundRect">
            <a:avLst>
              <a:gd name="adj" fmla="val 47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ne Callout 1 39"/>
          <p:cNvSpPr/>
          <p:nvPr/>
        </p:nvSpPr>
        <p:spPr>
          <a:xfrm>
            <a:off x="4620023" y="2453791"/>
            <a:ext cx="1361767" cy="1041884"/>
          </a:xfrm>
          <a:prstGeom prst="borderCallout1">
            <a:avLst>
              <a:gd name="adj1" fmla="val 8059"/>
              <a:gd name="adj2" fmla="val 147523"/>
              <a:gd name="adj3" fmla="val 23849"/>
              <a:gd name="adj4" fmla="val 99552"/>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Control window</a:t>
            </a:r>
          </a:p>
          <a:p>
            <a:pPr marL="171450" indent="-114300">
              <a:buFont typeface="Arial" panose="020B0604020202020204" pitchFamily="34" charset="0"/>
              <a:buChar char="•"/>
            </a:pPr>
            <a:r>
              <a:rPr lang="en-US" sz="1000" dirty="0" smtClean="0">
                <a:solidFill>
                  <a:schemeClr val="tx1"/>
                </a:solidFill>
              </a:rPr>
              <a:t>Cuts / Layers</a:t>
            </a:r>
          </a:p>
          <a:p>
            <a:pPr marL="171450" indent="-114300">
              <a:buFont typeface="Arial" panose="020B0604020202020204" pitchFamily="34" charset="0"/>
              <a:buChar char="•"/>
            </a:pPr>
            <a:r>
              <a:rPr lang="en-US" sz="1000" dirty="0" smtClean="0">
                <a:solidFill>
                  <a:schemeClr val="tx1"/>
                </a:solidFill>
              </a:rPr>
              <a:t>Move (the laser)</a:t>
            </a:r>
          </a:p>
          <a:p>
            <a:pPr marL="171450" indent="-114300">
              <a:buFont typeface="Arial" panose="020B0604020202020204" pitchFamily="34" charset="0"/>
              <a:buChar char="•"/>
            </a:pPr>
            <a:r>
              <a:rPr lang="en-US" sz="1000" dirty="0" smtClean="0">
                <a:solidFill>
                  <a:schemeClr val="tx1"/>
                </a:solidFill>
              </a:rPr>
              <a:t>Camera Control</a:t>
            </a:r>
          </a:p>
          <a:p>
            <a:pPr marL="171450" indent="-114300">
              <a:buFont typeface="Arial" panose="020B0604020202020204" pitchFamily="34" charset="0"/>
              <a:buChar char="•"/>
            </a:pPr>
            <a:r>
              <a:rPr lang="en-US" sz="1000" dirty="0" smtClean="0">
                <a:solidFill>
                  <a:schemeClr val="tx1"/>
                </a:solidFill>
              </a:rPr>
              <a:t>Variable Text</a:t>
            </a:r>
          </a:p>
          <a:p>
            <a:pPr marL="171450" indent="-114300">
              <a:buFont typeface="Arial" panose="020B0604020202020204" pitchFamily="34" charset="0"/>
              <a:buChar char="•"/>
            </a:pPr>
            <a:r>
              <a:rPr lang="en-US" sz="1000" dirty="0" smtClean="0">
                <a:solidFill>
                  <a:schemeClr val="tx1"/>
                </a:solidFill>
              </a:rPr>
              <a:t>Shape Properties</a:t>
            </a:r>
          </a:p>
          <a:p>
            <a:endParaRPr lang="en-US" sz="1200" dirty="0" smtClean="0">
              <a:solidFill>
                <a:schemeClr val="tx1"/>
              </a:solidFill>
            </a:endParaRPr>
          </a:p>
        </p:txBody>
      </p:sp>
      <p:sp>
        <p:nvSpPr>
          <p:cNvPr id="42" name="Line Callout 1 41"/>
          <p:cNvSpPr/>
          <p:nvPr/>
        </p:nvSpPr>
        <p:spPr>
          <a:xfrm>
            <a:off x="1601486" y="4269977"/>
            <a:ext cx="1597185" cy="729454"/>
          </a:xfrm>
          <a:prstGeom prst="borderCallout1">
            <a:avLst>
              <a:gd name="adj1" fmla="val 18351"/>
              <a:gd name="adj2" fmla="val 103704"/>
              <a:gd name="adj3" fmla="val -73848"/>
              <a:gd name="adj4" fmla="val 126189"/>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Design Area – It’s the size of the cut area on the machine   </a:t>
            </a:r>
            <a:endParaRPr lang="en-US" sz="1200" dirty="0">
              <a:solidFill>
                <a:schemeClr val="tx1"/>
              </a:solidFill>
            </a:endParaRPr>
          </a:p>
        </p:txBody>
      </p:sp>
      <p:sp>
        <p:nvSpPr>
          <p:cNvPr id="43" name="Rounded Rectangle 42"/>
          <p:cNvSpPr/>
          <p:nvPr/>
        </p:nvSpPr>
        <p:spPr>
          <a:xfrm>
            <a:off x="849860" y="6016622"/>
            <a:ext cx="5576340" cy="1928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ine Callout 1 43"/>
          <p:cNvSpPr/>
          <p:nvPr/>
        </p:nvSpPr>
        <p:spPr>
          <a:xfrm>
            <a:off x="2013460" y="5686425"/>
            <a:ext cx="2370422" cy="161925"/>
          </a:xfrm>
          <a:prstGeom prst="borderCallout1">
            <a:avLst>
              <a:gd name="adj1" fmla="val 204626"/>
              <a:gd name="adj2" fmla="val -41523"/>
              <a:gd name="adj3" fmla="val 70909"/>
              <a:gd name="adj4" fmla="val 21"/>
            </a:avLst>
          </a:prstGeom>
          <a:solidFill>
            <a:srgbClr val="FFFF00"/>
          </a:solid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Cut Palette  - for Layer Assignment</a:t>
            </a:r>
          </a:p>
        </p:txBody>
      </p:sp>
    </p:spTree>
    <p:extLst>
      <p:ext uri="{BB962C8B-B14F-4D97-AF65-F5344CB8AC3E}">
        <p14:creationId xmlns:p14="http://schemas.microsoft.com/office/powerpoint/2010/main" val="373960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p:nvPr/>
        </p:nvSpPr>
        <p:spPr>
          <a:xfrm>
            <a:off x="193964" y="4996873"/>
            <a:ext cx="8876145" cy="1542472"/>
          </a:xfrm>
          <a:prstGeom prst="rect">
            <a:avLst/>
          </a:prstGeom>
          <a:solidFill>
            <a:schemeClr val="accent2">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smtClean="0"/>
              <a:t>AT THE LASER</a:t>
            </a:r>
            <a:endParaRPr lang="en-US" dirty="0"/>
          </a:p>
        </p:txBody>
      </p:sp>
      <p:sp>
        <p:nvSpPr>
          <p:cNvPr id="2" name="Title 1"/>
          <p:cNvSpPr>
            <a:spLocks noGrp="1"/>
          </p:cNvSpPr>
          <p:nvPr>
            <p:ph type="title"/>
          </p:nvPr>
        </p:nvSpPr>
        <p:spPr/>
        <p:txBody>
          <a:bodyPr/>
          <a:lstStyle/>
          <a:p>
            <a:r>
              <a:rPr lang="en-US" dirty="0" smtClean="0"/>
              <a:t>Typical Laser Workflow</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6</a:t>
            </a:fld>
            <a:endParaRPr lang="en-US" dirty="0"/>
          </a:p>
        </p:txBody>
      </p:sp>
      <p:sp>
        <p:nvSpPr>
          <p:cNvPr id="5" name="Rounded Rectangle 4"/>
          <p:cNvSpPr/>
          <p:nvPr/>
        </p:nvSpPr>
        <p:spPr>
          <a:xfrm>
            <a:off x="563417" y="1366982"/>
            <a:ext cx="1754909"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Create your design on the SW of your choice</a:t>
            </a:r>
            <a:endParaRPr lang="en-US" sz="1600" dirty="0"/>
          </a:p>
        </p:txBody>
      </p:sp>
      <p:sp>
        <p:nvSpPr>
          <p:cNvPr id="6" name="Rounded Rectangle 5"/>
          <p:cNvSpPr/>
          <p:nvPr/>
        </p:nvSpPr>
        <p:spPr>
          <a:xfrm>
            <a:off x="2660072" y="1366982"/>
            <a:ext cx="1780392"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Import your design into LightBurn</a:t>
            </a:r>
            <a:endParaRPr lang="en-US" sz="1600" dirty="0"/>
          </a:p>
        </p:txBody>
      </p:sp>
      <p:sp>
        <p:nvSpPr>
          <p:cNvPr id="7" name="Rounded Rectangle 6"/>
          <p:cNvSpPr/>
          <p:nvPr/>
        </p:nvSpPr>
        <p:spPr>
          <a:xfrm>
            <a:off x="589938" y="2302889"/>
            <a:ext cx="7601527" cy="2430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tIns="0" bIns="91440" rtlCol="0" anchor="t" anchorCtr="0"/>
          <a:lstStyle/>
          <a:p>
            <a:endParaRPr lang="en-US" sz="1600" dirty="0"/>
          </a:p>
        </p:txBody>
      </p:sp>
      <p:sp>
        <p:nvSpPr>
          <p:cNvPr id="9" name="Rounded Rectangle 8"/>
          <p:cNvSpPr/>
          <p:nvPr/>
        </p:nvSpPr>
        <p:spPr>
          <a:xfrm>
            <a:off x="2604665" y="2697018"/>
            <a:ext cx="1468571" cy="7385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power and speed </a:t>
            </a:r>
            <a:endParaRPr lang="en-US" sz="1600" dirty="0">
              <a:solidFill>
                <a:schemeClr val="tx1"/>
              </a:solidFill>
            </a:endParaRPr>
          </a:p>
        </p:txBody>
      </p:sp>
      <p:sp>
        <p:nvSpPr>
          <p:cNvPr id="10" name="Rounded Rectangle 9"/>
          <p:cNvSpPr/>
          <p:nvPr/>
        </p:nvSpPr>
        <p:spPr>
          <a:xfrm>
            <a:off x="4862955" y="1366982"/>
            <a:ext cx="1780392" cy="72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Select machine and material</a:t>
            </a:r>
            <a:endParaRPr lang="en-US" sz="1600" dirty="0"/>
          </a:p>
        </p:txBody>
      </p:sp>
      <p:sp>
        <p:nvSpPr>
          <p:cNvPr id="11" name="TextBox 10"/>
          <p:cNvSpPr txBox="1"/>
          <p:nvPr/>
        </p:nvSpPr>
        <p:spPr>
          <a:xfrm>
            <a:off x="1542466" y="2567724"/>
            <a:ext cx="1126847" cy="2062103"/>
          </a:xfrm>
          <a:prstGeom prst="rect">
            <a:avLst/>
          </a:prstGeom>
          <a:noFill/>
        </p:spPr>
        <p:txBody>
          <a:bodyPr wrap="square" rtlCol="0">
            <a:spAutoFit/>
          </a:bodyPr>
          <a:lstStyle/>
          <a:p>
            <a:pPr algn="r"/>
            <a:r>
              <a:rPr lang="en-US" sz="1600" dirty="0" smtClean="0">
                <a:solidFill>
                  <a:schemeClr val="bg1"/>
                </a:solidFill>
              </a:rPr>
              <a:t>VECTOR</a:t>
            </a: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a:solidFill>
                <a:schemeClr val="bg1"/>
              </a:solidFill>
            </a:endParaRPr>
          </a:p>
          <a:p>
            <a:endParaRPr lang="en-US" sz="1600" dirty="0" smtClean="0">
              <a:solidFill>
                <a:schemeClr val="bg1"/>
              </a:solidFill>
            </a:endParaRPr>
          </a:p>
          <a:p>
            <a:endParaRPr lang="en-US" sz="1600" dirty="0">
              <a:solidFill>
                <a:schemeClr val="bg1"/>
              </a:solidFill>
            </a:endParaRPr>
          </a:p>
          <a:p>
            <a:pPr algn="r"/>
            <a:r>
              <a:rPr lang="en-US" sz="1600" dirty="0" smtClean="0">
                <a:solidFill>
                  <a:schemeClr val="bg1"/>
                </a:solidFill>
              </a:rPr>
              <a:t>IMAGE</a:t>
            </a:r>
            <a:endParaRPr lang="en-US" sz="1600" dirty="0">
              <a:solidFill>
                <a:schemeClr val="bg1"/>
              </a:solidFill>
            </a:endParaRPr>
          </a:p>
        </p:txBody>
      </p:sp>
      <p:sp>
        <p:nvSpPr>
          <p:cNvPr id="12" name="Rounded Rectangle 11"/>
          <p:cNvSpPr/>
          <p:nvPr/>
        </p:nvSpPr>
        <p:spPr>
          <a:xfrm>
            <a:off x="2604665" y="3713038"/>
            <a:ext cx="1468571"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Edit Shape properties to adjust</a:t>
            </a:r>
            <a:endParaRPr lang="en-US" sz="1600" dirty="0">
              <a:solidFill>
                <a:schemeClr val="tx1"/>
              </a:solidFill>
            </a:endParaRPr>
          </a:p>
        </p:txBody>
      </p:sp>
      <p:sp>
        <p:nvSpPr>
          <p:cNvPr id="13" name="Rounded Rectangle 12"/>
          <p:cNvSpPr/>
          <p:nvPr/>
        </p:nvSpPr>
        <p:spPr>
          <a:xfrm>
            <a:off x="4433459" y="2697018"/>
            <a:ext cx="1357735" cy="7385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order of cuts </a:t>
            </a:r>
            <a:endParaRPr lang="en-US" sz="1600" dirty="0">
              <a:solidFill>
                <a:schemeClr val="tx1"/>
              </a:solidFill>
            </a:endParaRPr>
          </a:p>
        </p:txBody>
      </p:sp>
      <p:sp>
        <p:nvSpPr>
          <p:cNvPr id="14" name="Rounded Rectangle 13"/>
          <p:cNvSpPr/>
          <p:nvPr/>
        </p:nvSpPr>
        <p:spPr>
          <a:xfrm>
            <a:off x="4433459" y="3713038"/>
            <a:ext cx="1357735"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Set power and speed</a:t>
            </a:r>
            <a:endParaRPr lang="en-US" sz="1600" dirty="0">
              <a:solidFill>
                <a:schemeClr val="tx1"/>
              </a:solidFill>
            </a:endParaRPr>
          </a:p>
        </p:txBody>
      </p:sp>
      <p:sp>
        <p:nvSpPr>
          <p:cNvPr id="15" name="Rounded Rectangle 14"/>
          <p:cNvSpPr/>
          <p:nvPr/>
        </p:nvSpPr>
        <p:spPr>
          <a:xfrm>
            <a:off x="2954519" y="5098485"/>
            <a:ext cx="1309182" cy="988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Position the material on the cutting grid</a:t>
            </a:r>
            <a:endParaRPr lang="en-US" sz="1600" dirty="0"/>
          </a:p>
        </p:txBody>
      </p:sp>
      <p:sp>
        <p:nvSpPr>
          <p:cNvPr id="16" name="Rounded Rectangle 15"/>
          <p:cNvSpPr/>
          <p:nvPr/>
        </p:nvSpPr>
        <p:spPr>
          <a:xfrm>
            <a:off x="4793683" y="8285019"/>
            <a:ext cx="2096654" cy="9144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power and speed</a:t>
            </a:r>
            <a:endParaRPr lang="en-US" dirty="0">
              <a:solidFill>
                <a:schemeClr val="tx1"/>
              </a:solidFill>
            </a:endParaRPr>
          </a:p>
        </p:txBody>
      </p:sp>
      <p:sp>
        <p:nvSpPr>
          <p:cNvPr id="17" name="Rounded Rectangle 16"/>
          <p:cNvSpPr/>
          <p:nvPr/>
        </p:nvSpPr>
        <p:spPr>
          <a:xfrm>
            <a:off x="335940" y="5135431"/>
            <a:ext cx="232413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Adjust laser focus</a:t>
            </a:r>
          </a:p>
          <a:p>
            <a:pPr algn="ctr"/>
            <a:r>
              <a:rPr lang="en-US" sz="1600" dirty="0" smtClean="0"/>
              <a:t>Little Blue – turn knob</a:t>
            </a:r>
          </a:p>
          <a:p>
            <a:pPr algn="ctr"/>
            <a:r>
              <a:rPr lang="en-US" sz="1600" dirty="0" smtClean="0"/>
              <a:t>Big Red – monitor assist</a:t>
            </a:r>
            <a:endParaRPr lang="en-US" sz="1600" dirty="0"/>
          </a:p>
        </p:txBody>
      </p:sp>
      <p:sp>
        <p:nvSpPr>
          <p:cNvPr id="18" name="Rounded Rectangle 17"/>
          <p:cNvSpPr/>
          <p:nvPr/>
        </p:nvSpPr>
        <p:spPr>
          <a:xfrm>
            <a:off x="4545455" y="5129659"/>
            <a:ext cx="14639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Verify parts fit</a:t>
            </a:r>
            <a:endParaRPr lang="en-US" sz="1600" dirty="0"/>
          </a:p>
        </p:txBody>
      </p:sp>
      <p:cxnSp>
        <p:nvCxnSpPr>
          <p:cNvPr id="21" name="Straight Arrow Connector 20"/>
          <p:cNvCxnSpPr>
            <a:stCxn id="5" idx="3"/>
            <a:endCxn id="6" idx="1"/>
          </p:cNvCxnSpPr>
          <p:nvPr/>
        </p:nvCxnSpPr>
        <p:spPr>
          <a:xfrm>
            <a:off x="2318326" y="1727200"/>
            <a:ext cx="341746"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10" idx="1"/>
          </p:cNvCxnSpPr>
          <p:nvPr/>
        </p:nvCxnSpPr>
        <p:spPr>
          <a:xfrm>
            <a:off x="4440464" y="1727200"/>
            <a:ext cx="422491"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7" idx="1"/>
          </p:cNvCxnSpPr>
          <p:nvPr/>
        </p:nvCxnSpPr>
        <p:spPr>
          <a:xfrm flipH="1">
            <a:off x="589938" y="1727200"/>
            <a:ext cx="6053409" cy="1790848"/>
          </a:xfrm>
          <a:prstGeom prst="bentConnector5">
            <a:avLst>
              <a:gd name="adj1" fmla="val -3776"/>
              <a:gd name="adj2" fmla="val 26130"/>
              <a:gd name="adj3" fmla="val 103776"/>
            </a:avLst>
          </a:prstGeom>
          <a:ln w="254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7" idx="3"/>
            <a:endCxn id="17" idx="1"/>
          </p:cNvCxnSpPr>
          <p:nvPr/>
        </p:nvCxnSpPr>
        <p:spPr>
          <a:xfrm flipH="1">
            <a:off x="335940" y="3518048"/>
            <a:ext cx="7855525" cy="2074583"/>
          </a:xfrm>
          <a:prstGeom prst="bentConnector5">
            <a:avLst>
              <a:gd name="adj1" fmla="val -2910"/>
              <a:gd name="adj2" fmla="val 68268"/>
              <a:gd name="adj3" fmla="val 102910"/>
            </a:avLst>
          </a:prstGeom>
          <a:ln w="25400">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3"/>
            <a:endCxn id="13" idx="1"/>
          </p:cNvCxnSpPr>
          <p:nvPr/>
        </p:nvCxnSpPr>
        <p:spPr>
          <a:xfrm>
            <a:off x="4073236" y="3066291"/>
            <a:ext cx="360223" cy="0"/>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3"/>
            <a:endCxn id="14" idx="1"/>
          </p:cNvCxnSpPr>
          <p:nvPr/>
        </p:nvCxnSpPr>
        <p:spPr>
          <a:xfrm>
            <a:off x="4073236" y="4170238"/>
            <a:ext cx="360223" cy="0"/>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3"/>
            <a:endCxn id="9" idx="1"/>
          </p:cNvCxnSpPr>
          <p:nvPr/>
        </p:nvCxnSpPr>
        <p:spPr>
          <a:xfrm flipV="1">
            <a:off x="1872600" y="3066291"/>
            <a:ext cx="732065" cy="383508"/>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775856" y="2826343"/>
            <a:ext cx="1096744" cy="124691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Group objects for Engraving or cutting</a:t>
            </a:r>
            <a:endParaRPr lang="en-US" sz="1600" dirty="0">
              <a:solidFill>
                <a:schemeClr val="tx1"/>
              </a:solidFill>
            </a:endParaRPr>
          </a:p>
        </p:txBody>
      </p:sp>
      <p:cxnSp>
        <p:nvCxnSpPr>
          <p:cNvPr id="51" name="Straight Arrow Connector 50"/>
          <p:cNvCxnSpPr>
            <a:stCxn id="8" idx="3"/>
            <a:endCxn id="12" idx="1"/>
          </p:cNvCxnSpPr>
          <p:nvPr/>
        </p:nvCxnSpPr>
        <p:spPr>
          <a:xfrm>
            <a:off x="1872600" y="3449799"/>
            <a:ext cx="732065" cy="720439"/>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3"/>
            <a:endCxn id="18" idx="1"/>
          </p:cNvCxnSpPr>
          <p:nvPr/>
        </p:nvCxnSpPr>
        <p:spPr>
          <a:xfrm flipV="1">
            <a:off x="4263701" y="5586859"/>
            <a:ext cx="281754" cy="5772"/>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8" idx="3"/>
            <a:endCxn id="78" idx="1"/>
          </p:cNvCxnSpPr>
          <p:nvPr/>
        </p:nvCxnSpPr>
        <p:spPr>
          <a:xfrm>
            <a:off x="6009409" y="5586859"/>
            <a:ext cx="227548" cy="162731"/>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604" y="5460253"/>
            <a:ext cx="786255" cy="476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Rounded Rectangle 77"/>
          <p:cNvSpPr/>
          <p:nvPr/>
        </p:nvSpPr>
        <p:spPr>
          <a:xfrm>
            <a:off x="6236957" y="5129659"/>
            <a:ext cx="2691143" cy="1239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t>Close lid, start, and watch </a:t>
            </a:r>
            <a:endParaRPr lang="en-US" sz="1600" dirty="0"/>
          </a:p>
        </p:txBody>
      </p:sp>
      <p:cxnSp>
        <p:nvCxnSpPr>
          <p:cNvPr id="79" name="Straight Arrow Connector 78"/>
          <p:cNvCxnSpPr>
            <a:stCxn id="17" idx="3"/>
            <a:endCxn id="15" idx="1"/>
          </p:cNvCxnSpPr>
          <p:nvPr/>
        </p:nvCxnSpPr>
        <p:spPr>
          <a:xfrm>
            <a:off x="2660072" y="5592631"/>
            <a:ext cx="294447"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832" y="5479852"/>
            <a:ext cx="706546" cy="428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Rounded Rectangle 86"/>
          <p:cNvSpPr/>
          <p:nvPr/>
        </p:nvSpPr>
        <p:spPr>
          <a:xfrm>
            <a:off x="6453832" y="2613524"/>
            <a:ext cx="1313945" cy="155209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Preview  your job</a:t>
            </a:r>
            <a:endParaRPr lang="en-US" sz="1600" dirty="0">
              <a:solidFill>
                <a:schemeClr val="tx1"/>
              </a:solidFil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591" y="3360613"/>
            <a:ext cx="11144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1" name="Straight Arrow Connector 90"/>
          <p:cNvCxnSpPr>
            <a:stCxn id="13" idx="3"/>
            <a:endCxn id="87" idx="1"/>
          </p:cNvCxnSpPr>
          <p:nvPr/>
        </p:nvCxnSpPr>
        <p:spPr>
          <a:xfrm>
            <a:off x="5791194" y="3066291"/>
            <a:ext cx="662638" cy="323279"/>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3"/>
            <a:endCxn id="87" idx="1"/>
          </p:cNvCxnSpPr>
          <p:nvPr/>
        </p:nvCxnSpPr>
        <p:spPr>
          <a:xfrm flipV="1">
            <a:off x="5791194" y="3389570"/>
            <a:ext cx="662638" cy="780668"/>
          </a:xfrm>
          <a:prstGeom prst="straightConnector1">
            <a:avLst/>
          </a:prstGeom>
          <a:ln w="28575">
            <a:solidFill>
              <a:schemeClr val="bg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33" name="TextBox 1032"/>
          <p:cNvSpPr txBox="1"/>
          <p:nvPr/>
        </p:nvSpPr>
        <p:spPr>
          <a:xfrm>
            <a:off x="786823" y="2270954"/>
            <a:ext cx="4414981" cy="338554"/>
          </a:xfrm>
          <a:prstGeom prst="rect">
            <a:avLst/>
          </a:prstGeom>
          <a:noFill/>
        </p:spPr>
        <p:txBody>
          <a:bodyPr wrap="square" rtlCol="0">
            <a:spAutoFit/>
          </a:bodyPr>
          <a:lstStyle/>
          <a:p>
            <a:r>
              <a:rPr lang="en-US" sz="1600" dirty="0">
                <a:solidFill>
                  <a:schemeClr val="bg1"/>
                </a:solidFill>
              </a:rPr>
              <a:t>Set up the Cutting/Engraving parameters</a:t>
            </a:r>
          </a:p>
        </p:txBody>
      </p:sp>
      <p:sp>
        <p:nvSpPr>
          <p:cNvPr id="30" name="TextBox 29"/>
          <p:cNvSpPr txBox="1"/>
          <p:nvPr/>
        </p:nvSpPr>
        <p:spPr>
          <a:xfrm>
            <a:off x="7160378" y="5446191"/>
            <a:ext cx="1640722" cy="830997"/>
          </a:xfrm>
          <a:prstGeom prst="rect">
            <a:avLst/>
          </a:prstGeom>
          <a:solidFill>
            <a:srgbClr val="FFFF00"/>
          </a:solidFill>
        </p:spPr>
        <p:txBody>
          <a:bodyPr wrap="square" rtlCol="0">
            <a:spAutoFit/>
          </a:bodyPr>
          <a:lstStyle/>
          <a:p>
            <a:r>
              <a:rPr lang="en-US" sz="1600" b="1" dirty="0" smtClean="0">
                <a:solidFill>
                  <a:srgbClr val="FF0000"/>
                </a:solidFill>
              </a:rPr>
              <a:t>Always monitor the laser, while it’s running</a:t>
            </a:r>
            <a:endParaRPr lang="en-US" sz="1600" b="1" dirty="0">
              <a:solidFill>
                <a:srgbClr val="FF0000"/>
              </a:solidFill>
            </a:endParaRPr>
          </a:p>
        </p:txBody>
      </p:sp>
    </p:spTree>
    <p:extLst>
      <p:ext uri="{BB962C8B-B14F-4D97-AF65-F5344CB8AC3E}">
        <p14:creationId xmlns:p14="http://schemas.microsoft.com/office/powerpoint/2010/main" val="149977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your design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7</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16" y="1803689"/>
            <a:ext cx="279082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5329382" y="1339273"/>
            <a:ext cx="2835563" cy="3121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File Menu</a:t>
            </a:r>
          </a:p>
          <a:p>
            <a:r>
              <a:rPr lang="en-US" dirty="0"/>
              <a:t>2. Import</a:t>
            </a:r>
          </a:p>
          <a:p>
            <a:r>
              <a:rPr lang="en-US" dirty="0"/>
              <a:t>3. Select your file</a:t>
            </a:r>
          </a:p>
          <a:p>
            <a:endParaRPr lang="en-US" dirty="0"/>
          </a:p>
          <a:p>
            <a:r>
              <a:rPr lang="en-US" dirty="0"/>
              <a:t>OR</a:t>
            </a:r>
          </a:p>
          <a:p>
            <a:endParaRPr lang="en-US" dirty="0"/>
          </a:p>
          <a:p>
            <a:r>
              <a:rPr lang="en-US" dirty="0"/>
              <a:t>Drag and drop you file onto the design area.</a:t>
            </a:r>
          </a:p>
        </p:txBody>
      </p:sp>
    </p:spTree>
    <p:extLst>
      <p:ext uri="{BB962C8B-B14F-4D97-AF65-F5344CB8AC3E}">
        <p14:creationId xmlns:p14="http://schemas.microsoft.com/office/powerpoint/2010/main" val="59482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machine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8</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20" y="1060739"/>
            <a:ext cx="466725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1288471" y="4666673"/>
            <a:ext cx="3186545" cy="178030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Laser tab, then machine  from the drop down in the laser control window.  The size of the design space will change to match the laser you selected.</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1276" y="2057398"/>
            <a:ext cx="2229923" cy="4292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5634183" y="775855"/>
            <a:ext cx="2697017" cy="989445"/>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Laser tab or window is not visible, turn it on from the Window menu</a:t>
            </a:r>
            <a:endParaRPr lang="en-US" dirty="0"/>
          </a:p>
          <a:p>
            <a:endParaRPr lang="en-US" dirty="0"/>
          </a:p>
        </p:txBody>
      </p:sp>
      <p:cxnSp>
        <p:nvCxnSpPr>
          <p:cNvPr id="7" name="Straight Arrow Connector 6"/>
          <p:cNvCxnSpPr>
            <a:stCxn id="6" idx="0"/>
          </p:cNvCxnSpPr>
          <p:nvPr/>
        </p:nvCxnSpPr>
        <p:spPr>
          <a:xfrm flipV="1">
            <a:off x="2881744" y="3740729"/>
            <a:ext cx="471056" cy="925944"/>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96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84" y="992332"/>
            <a:ext cx="450532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Select material </a:t>
            </a:r>
            <a:endParaRPr lang="en-US" dirty="0"/>
          </a:p>
        </p:txBody>
      </p:sp>
      <p:sp>
        <p:nvSpPr>
          <p:cNvPr id="3" name="Footer Placeholder 2"/>
          <p:cNvSpPr>
            <a:spLocks noGrp="1"/>
          </p:cNvSpPr>
          <p:nvPr>
            <p:ph type="ftr" sz="quarter" idx="11"/>
          </p:nvPr>
        </p:nvSpPr>
        <p:spPr/>
        <p:txBody>
          <a:bodyPr/>
          <a:lstStyle/>
          <a:p>
            <a:r>
              <a:rPr lang="en-US" smtClean="0"/>
              <a:t>Intro To LightBurn sw</a:t>
            </a:r>
            <a:endParaRPr lang="en-US" dirty="0"/>
          </a:p>
        </p:txBody>
      </p:sp>
      <p:sp>
        <p:nvSpPr>
          <p:cNvPr id="4" name="Slide Number Placeholder 3"/>
          <p:cNvSpPr>
            <a:spLocks noGrp="1"/>
          </p:cNvSpPr>
          <p:nvPr>
            <p:ph type="sldNum" sz="quarter" idx="12"/>
          </p:nvPr>
        </p:nvSpPr>
        <p:spPr/>
        <p:txBody>
          <a:bodyPr/>
          <a:lstStyle/>
          <a:p>
            <a:fld id="{EDE95D0A-8472-402B-9EB1-190FD5AB15C8}" type="slidenum">
              <a:rPr lang="en-US" smtClean="0"/>
              <a:t>9</a:t>
            </a:fld>
            <a:endParaRPr lang="en-US" dirty="0"/>
          </a:p>
        </p:txBody>
      </p:sp>
      <p:sp>
        <p:nvSpPr>
          <p:cNvPr id="6" name="Rounded Rectangle 5"/>
          <p:cNvSpPr/>
          <p:nvPr/>
        </p:nvSpPr>
        <p:spPr>
          <a:xfrm>
            <a:off x="1288471" y="4666673"/>
            <a:ext cx="3186545" cy="1549399"/>
          </a:xfrm>
          <a:prstGeom prst="roundRect">
            <a:avLst>
              <a:gd name="adj" fmla="val 631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Select the Library tab, then …</a:t>
            </a:r>
          </a:p>
        </p:txBody>
      </p:sp>
      <p:sp>
        <p:nvSpPr>
          <p:cNvPr id="9" name="Rounded Rectangle 8"/>
          <p:cNvSpPr/>
          <p:nvPr/>
        </p:nvSpPr>
        <p:spPr>
          <a:xfrm>
            <a:off x="5634183" y="913823"/>
            <a:ext cx="2789381" cy="1155122"/>
          </a:xfrm>
          <a:prstGeom prst="roundRect">
            <a:avLst>
              <a:gd name="adj" fmla="val 63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If the Library tab or  window is not visible, turn it on from the Window menu</a:t>
            </a:r>
            <a:endParaRPr lang="en-US" dirty="0"/>
          </a:p>
          <a:p>
            <a:endParaRPr lang="en-US" dirty="0"/>
          </a:p>
        </p:txBody>
      </p:sp>
      <p:cxnSp>
        <p:nvCxnSpPr>
          <p:cNvPr id="7" name="Straight Arrow Connector 6"/>
          <p:cNvCxnSpPr/>
          <p:nvPr/>
        </p:nvCxnSpPr>
        <p:spPr>
          <a:xfrm flipH="1" flipV="1">
            <a:off x="1874982" y="3740728"/>
            <a:ext cx="591124" cy="925946"/>
          </a:xfrm>
          <a:prstGeom prst="straightConnector1">
            <a:avLst/>
          </a:prstGeom>
          <a:ln w="57150">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829" y="2161309"/>
            <a:ext cx="2119371" cy="3920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590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TotalTime>
  <Words>2543</Words>
  <Application>Microsoft Office PowerPoint</Application>
  <PresentationFormat>Letter Paper (8.5x11 in)</PresentationFormat>
  <Paragraphs>310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Introduction to LightBurn software</vt:lpstr>
      <vt:lpstr>What is LightBurn?</vt:lpstr>
      <vt:lpstr>Q&amp;A</vt:lpstr>
      <vt:lpstr>The LightBurn Screen</vt:lpstr>
      <vt:lpstr>LightBurn</vt:lpstr>
      <vt:lpstr>Typical Laser Workflow</vt:lpstr>
      <vt:lpstr>Import your design </vt:lpstr>
      <vt:lpstr>Select machine </vt:lpstr>
      <vt:lpstr>Select material </vt:lpstr>
      <vt:lpstr>Assigning objects to layers</vt:lpstr>
      <vt:lpstr>Set Power and speed </vt:lpstr>
      <vt:lpstr>Cutting order... Too many ways Most used – Cuts/Layers</vt:lpstr>
      <vt:lpstr>Cutting order... Too many ways Shape Properties </vt:lpstr>
      <vt:lpstr>Cutting order... Too many ways Optimization Settings </vt:lpstr>
      <vt:lpstr>Preview your cutting</vt:lpstr>
      <vt:lpstr>Place your material on the bed</vt:lpstr>
      <vt:lpstr>“Focus” the laser </vt:lpstr>
      <vt:lpstr>Frame</vt:lpstr>
      <vt:lpstr>Vector Graphics vs Images</vt:lpstr>
      <vt:lpstr>Image workflows</vt:lpstr>
      <vt:lpstr>Focus</vt:lpstr>
      <vt:lpstr>Image Adjust window</vt:lpstr>
      <vt:lpstr>Image adjust filters</vt:lpstr>
      <vt:lpstr>Photo Summary</vt:lpstr>
      <vt:lpstr> Converting Images to vectors</vt:lpstr>
      <vt:lpstr> Converting Images to vectors</vt:lpstr>
      <vt:lpstr> Other examples</vt:lpstr>
      <vt:lpstr>Tips for working with imported shapes</vt:lpstr>
      <vt:lpstr>Downloading LightBurn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Fusion 360</dc:title>
  <dc:creator>mark McComsey</dc:creator>
  <cp:lastModifiedBy>ms</cp:lastModifiedBy>
  <cp:revision>71</cp:revision>
  <dcterms:created xsi:type="dcterms:W3CDTF">2017-07-31T22:07:37Z</dcterms:created>
  <dcterms:modified xsi:type="dcterms:W3CDTF">2021-04-13T21:15:32Z</dcterms:modified>
</cp:coreProperties>
</file>