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E399-3E9C-45F4-B7CE-60588CF12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5F89D-3C94-4101-8992-F34F966AC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8D79C-04D5-4C35-B2BD-0473EE29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E23E7-B0EB-42C6-B91C-91BAE8B6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AF94D-8AC6-492A-8509-EABAED11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3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A9B8-7554-429F-A996-FE634AD5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5BB99-EF11-4AE6-BF5E-C6402827F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F35D0-756F-4F29-ADE1-2829A283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D3E46-7A1D-4F1B-99AA-57CFDEBA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1D69D-4A66-4A69-9741-853EAF07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3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B3FB2-4F28-431D-892F-D624CC0CB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F30A4-4CBB-44FD-8D80-B39A49E6D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DE12B-CE8B-452C-9169-AA6ADB72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E5A29-0DF8-49BF-90B5-1E622E91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4FAB9-E557-4C3A-AD83-43644E56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1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7B07-090B-4415-B278-4E1CF789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64E2-C925-4DE8-9DDE-01BC11423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E8BCA-EEEA-44FB-8B61-91C19A25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D0DF5-631B-4D62-907E-050840EC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06D6C-197F-46E6-BAA2-D08CC2C8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2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9F01-545F-4BE7-99AE-36C99EF8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1F1E3-9186-42E4-8AE0-2D96EA25B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31340-C018-4397-88FC-2DD8C58C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B9A-F310-499C-8618-619B4850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84EB-8F26-4A31-B01E-70235FDD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3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DC17-1818-4C8A-838B-A79F0143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0C44-4F91-47E9-AB16-DA61DE358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4EC61-CEFF-4921-B4B5-8D76A098E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9553B-20C3-4CEB-AE3A-B97DF4ED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16DEF-1345-43BC-9A1B-7EF33999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B6F50-52F7-4353-AAF8-77DECF9E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CD8B-05B2-4929-B7C4-35F2C33F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78E4B-70A7-4EBB-8968-837164DAB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E0E10-22F1-4D23-A3D9-BE6C46DCA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AB4EF-D13C-4704-B2FA-3FE5D08DC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C5900-AA3F-4D8C-AB8A-F8537D386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23088-692D-4EB3-BB43-31B23545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31FB6B-8041-454D-81B4-36EF8A64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38F0D-3BDB-4655-B5E6-80FE538B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8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C4DF-6136-45DB-849E-10415A55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DA4D1-B21A-4EA3-8652-6677B2A7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561B8-F785-417E-B045-281EF2CB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37D5F-2603-42CB-81F1-9028DBD8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0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F9B9D-F200-40F9-833D-DAB2B2F6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CFDF6-AE90-4EF4-8E12-5B99E0F5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3EB76-0A21-480C-A005-C25ED3B2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1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A7CD-9387-460B-BE22-7AF91E5D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410E2-8A9C-46D9-82D0-B5EC7E33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BECB4-97F5-41B1-BB8C-9E1105FAE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94BF7-0DC9-492C-9215-965C6AE0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E441A-8EE5-4EAC-86E4-0F1692F4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8C129-7E10-4DDF-94E4-6FCDBFDA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0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EEF1-1BE6-409D-8A77-95194996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A7C7F-88C2-47FD-A33B-9CF5539D8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1D6C0-40A9-4A73-BB59-2326026FE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99E73-0EAE-433F-8913-484ADF07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363D3-9D0C-4DC3-A39B-D95E41C3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CB13E-13B2-457F-A2D6-0B709537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0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C6C8E-DB26-4363-8FB7-ED8CBA10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0E7A9-31F9-4E7F-AE5E-8C957DB36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89FCE-704B-49C0-A848-C01CE1FE2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3CDFE-323A-48D6-9719-C73641CE6F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DCAE2-174D-4979-958E-73F025EC3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C906A-2121-4F50-88A0-B032BFF1C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1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B7DE-E7E0-4B4A-8ECB-D667B0ECF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Sliced optimal partial transport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53183-FB94-48A7-9D6A-6FD28AE90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8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3445-C2A0-4AEB-8158-EE72C099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110410" cy="612169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Generalization of OPT: Unbalanced 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A272A3-3495-4BB4-BEBE-D41A211FFA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882385"/>
                <a:ext cx="10763551" cy="552809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Optimal entropic transport problem (OET):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where </a:t>
                </a: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dirty="0"/>
                  <a:t> is called relative entropy, and defined as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nary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US" dirty="0"/>
                  <a:t> is the Lebesgue decomposition.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called entropy function, which satisfies some regular conditions (e.g. convex, </a:t>
                </a:r>
                <a:r>
                  <a:rPr lang="en-US" dirty="0" err="1"/>
                  <a:t>l.s.c</a:t>
                </a:r>
                <a:r>
                  <a:rPr lang="en-US" dirty="0"/>
                  <a:t>, </a:t>
                </a:r>
                <a:r>
                  <a:rPr lang="en-US" dirty="0" err="1"/>
                  <a:t>etc</a:t>
                </a:r>
                <a:r>
                  <a:rPr lang="en-US" dirty="0"/>
                  <a:t>). 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A272A3-3495-4BB4-BEBE-D41A211FF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882385"/>
                <a:ext cx="10763551" cy="5528091"/>
              </a:xfrm>
              <a:blipFill>
                <a:blip r:embed="rId2"/>
                <a:stretch>
                  <a:fillRect l="-1190" t="-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12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D38D-9144-40E9-89E0-869C797D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28162" cy="515408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 between OET and OPT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00342-CA0E-4449-9B3F-7F492ADD9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572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total variation, the OET problem becomes: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 we discussed before, we can further restrict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. Then the above formulation reduces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00342-CA0E-4449-9B3F-7F492ADD9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5720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35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D73-E96B-4996-AA52-6A926ACF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018"/>
          </a:xfrm>
        </p:spPr>
        <p:txBody>
          <a:bodyPr/>
          <a:lstStyle/>
          <a:p>
            <a:r>
              <a:rPr lang="en-US" dirty="0"/>
              <a:t>Generalization of OPT: Unbalanced 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FE4FC8-CB4A-4045-A617-4011A6A4C2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1144"/>
                <a:ext cx="10515600" cy="50158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Dynamic Kantorovich formulations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𝑑𝐿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dirty="0"/>
                  <a:t>, where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r>
                  <a:rPr lang="en-US" dirty="0"/>
                  <a:t> is called infinitesimal cost function, which satisfies some regular conditions (e.g. convex, positively 1-homogeneous, </a:t>
                </a:r>
                <a:r>
                  <a:rPr lang="en-US" dirty="0" err="1"/>
                  <a:t>etc</a:t>
                </a:r>
                <a:r>
                  <a:rPr lang="en-US" dirty="0"/>
                  <a:t>);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 and satisfies the continuity equation (in the distribution sense):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the reference measure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. Because of the homogeneous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the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does not affect the problem. </a:t>
                </a:r>
                <a:br>
                  <a:rPr lang="en-US" dirty="0"/>
                </a:b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FE4FC8-CB4A-4045-A617-4011A6A4C2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1144"/>
                <a:ext cx="10515600" cy="5015819"/>
              </a:xfrm>
              <a:blipFill>
                <a:blip r:embed="rId2"/>
                <a:stretch>
                  <a:fillRect l="-1217" t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526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3FE5-5FC5-483F-8655-945FCAC8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/>
          <a:lstStyle/>
          <a:p>
            <a:r>
              <a:rPr lang="en-US" dirty="0"/>
              <a:t>Relation between DK and OPT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9E10C-6F0D-4F9E-B33F-F1FE84146F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3362" y="1151468"/>
                <a:ext cx="10515600" cy="50254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When in DK problem, infinitesimal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defined as: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+∞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and in OPT, the ground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 then we have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9E10C-6F0D-4F9E-B33F-F1FE84146F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362" y="1151468"/>
                <a:ext cx="10515600" cy="5025495"/>
              </a:xfrm>
              <a:blipFill>
                <a:blip r:embed="rId2"/>
                <a:stretch>
                  <a:fillRect l="-1217" t="-2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12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16A9-9601-40A2-80FE-1CAD1813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71667" cy="679904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Generalization of OPT: Unbalanced 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3C819-7DD2-4343-A539-E0FB98CEC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030"/>
                <a:ext cx="10515600" cy="51319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Static Kantorovich Formulation: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  <m:sup/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 err="1"/>
                  <a:t>s.t.</a:t>
                </a:r>
                <a:r>
                  <a:rPr lang="en-US" b="0" dirty="0"/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satisfies semi-coupling, i.e. </a:t>
                </a:r>
                <a:br>
                  <a:rPr lang="en-US" b="0" dirty="0"/>
                </a:br>
                <a:r>
                  <a:rPr lang="en-US" b="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b="0" dirty="0"/>
                  <a:t>.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b="0" dirty="0"/>
                  <a:t> is called cost function, satisfies some regular conditions </a:t>
                </a:r>
                <a:br>
                  <a:rPr lang="en-US" b="0" dirty="0"/>
                </a:br>
                <a:r>
                  <a:rPr lang="en-US" b="0" dirty="0"/>
                  <a:t>(e.g. </a:t>
                </a:r>
                <a:r>
                  <a:rPr lang="en-US" b="0" dirty="0" err="1"/>
                  <a:t>l.s.c</a:t>
                </a:r>
                <a:r>
                  <a:rPr lang="en-US" b="0" dirty="0"/>
                  <a:t>, 1-homogeneous with respect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b="0" dirty="0"/>
                  <a:t>).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is the reference measure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.</a:t>
                </a:r>
                <a:br>
                  <a:rPr lang="en-US" b="0" dirty="0"/>
                </a:br>
                <a:r>
                  <a:rPr lang="en-US" b="0" dirty="0"/>
                  <a:t>Because of the 1-homogeneousity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/>
                  <a:t>, the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does not affect the problem. 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3C819-7DD2-4343-A539-E0FB98CEC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030"/>
                <a:ext cx="10515600" cy="5131933"/>
              </a:xfrm>
              <a:blipFill>
                <a:blip r:embed="rId2"/>
                <a:stretch>
                  <a:fillRect l="-1043" t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303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9A3B-3D8E-4C89-8806-25E1F293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2276" cy="757313"/>
          </a:xfrm>
        </p:spPr>
        <p:txBody>
          <a:bodyPr/>
          <a:lstStyle/>
          <a:p>
            <a:r>
              <a:rPr lang="en-US" dirty="0"/>
              <a:t>Relation between SK and OPT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3D38BE-4961-4242-8752-CA8CA09647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2438"/>
                <a:ext cx="10570029" cy="50545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SK, when the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dirty="0"/>
                  <a:t> in SK is defined as: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the </a:t>
                </a:r>
                <a:r>
                  <a:rPr lang="en-US" dirty="0" err="1"/>
                  <a:t>gound</a:t>
                </a:r>
                <a:r>
                  <a:rPr lang="en-US" dirty="0"/>
                  <a:t>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in OPT is defined as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3D38BE-4961-4242-8752-CA8CA09647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2438"/>
                <a:ext cx="10570029" cy="5054525"/>
              </a:xfrm>
              <a:blipFill>
                <a:blip r:embed="rId2"/>
                <a:stretch>
                  <a:fillRect l="-1153" t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558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9F70-D218-4CAC-899F-FC9C84A8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18448" cy="699256"/>
          </a:xfrm>
        </p:spPr>
        <p:txBody>
          <a:bodyPr/>
          <a:lstStyle/>
          <a:p>
            <a:r>
              <a:rPr lang="en-US" dirty="0"/>
              <a:t>Relation of OT and OPT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D4BB7-64AA-412A-9173-0F7E2BA0B3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982133"/>
                <a:ext cx="10589381" cy="5194830"/>
              </a:xfrm>
            </p:spPr>
            <p:txBody>
              <a:bodyPr/>
              <a:lstStyle/>
              <a:p>
                <a:r>
                  <a:rPr lang="en-US" dirty="0"/>
                  <a:t>A trivial relation from interpretation:</a:t>
                </a:r>
                <a:br>
                  <a:rPr lang="en-US" dirty="0"/>
                </a:br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dirty="0"/>
                  <a:t> if any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/>
                  <a:t>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D4BB7-64AA-412A-9173-0F7E2BA0B3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82133"/>
                <a:ext cx="10589381" cy="5194830"/>
              </a:xfrm>
              <a:blipFill>
                <a:blip r:embed="rId2"/>
                <a:stretch>
                  <a:fillRect l="-978" t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54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0F12-8980-4EC7-B99B-A55EB0AD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10" y="365125"/>
            <a:ext cx="10463590" cy="428323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of Optimal transport	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A9605D4-2249-4BA7-A183-35BD3B8220FC}"/>
              </a:ext>
            </a:extLst>
          </p:cNvPr>
          <p:cNvSpPr/>
          <p:nvPr/>
        </p:nvSpPr>
        <p:spPr>
          <a:xfrm>
            <a:off x="757162" y="1489473"/>
            <a:ext cx="4025295" cy="2810933"/>
          </a:xfrm>
          <a:prstGeom prst="triangle">
            <a:avLst>
              <a:gd name="adj" fmla="val 7507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6821E-9B2E-4E4E-9FE0-26166BC91AC2}"/>
                  </a:ext>
                </a:extLst>
              </p:cNvPr>
              <p:cNvSpPr txBox="1"/>
              <p:nvPr/>
            </p:nvSpPr>
            <p:spPr>
              <a:xfrm>
                <a:off x="2769809" y="4688654"/>
                <a:ext cx="4097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6821E-9B2E-4E4E-9FE0-26166BC91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809" y="4688654"/>
                <a:ext cx="409728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rapezoid 8">
            <a:extLst>
              <a:ext uri="{FF2B5EF4-FFF2-40B4-BE49-F238E27FC236}">
                <a16:creationId xmlns:a16="http://schemas.microsoft.com/office/drawing/2014/main" id="{D7195872-6790-4443-A01C-F87FE09CBF17}"/>
              </a:ext>
            </a:extLst>
          </p:cNvPr>
          <p:cNvSpPr/>
          <p:nvPr/>
        </p:nvSpPr>
        <p:spPr>
          <a:xfrm>
            <a:off x="7115628" y="1527516"/>
            <a:ext cx="4319210" cy="2772890"/>
          </a:xfrm>
          <a:prstGeom prst="trapezoid">
            <a:avLst>
              <a:gd name="adj" fmla="val 42448"/>
            </a:avLst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A458D4-7222-44BE-A529-AA388F05FBA8}"/>
                  </a:ext>
                </a:extLst>
              </p:cNvPr>
              <p:cNvSpPr txBox="1"/>
              <p:nvPr/>
            </p:nvSpPr>
            <p:spPr>
              <a:xfrm>
                <a:off x="9381169" y="4540534"/>
                <a:ext cx="39171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A458D4-7222-44BE-A529-AA388F05F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169" y="4540534"/>
                <a:ext cx="39171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7605C1-769E-4942-BEEE-5FE92FC56A71}"/>
              </a:ext>
            </a:extLst>
          </p:cNvPr>
          <p:cNvCxnSpPr/>
          <p:nvPr/>
        </p:nvCxnSpPr>
        <p:spPr>
          <a:xfrm>
            <a:off x="3570515" y="2336798"/>
            <a:ext cx="55396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492F76D-B4C6-4A46-9B51-B3A3233E5AD6}"/>
              </a:ext>
            </a:extLst>
          </p:cNvPr>
          <p:cNvSpPr/>
          <p:nvPr/>
        </p:nvSpPr>
        <p:spPr>
          <a:xfrm>
            <a:off x="3524554" y="2284696"/>
            <a:ext cx="91922" cy="104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635510-2257-4796-9AD0-E1889B317E8A}"/>
              </a:ext>
            </a:extLst>
          </p:cNvPr>
          <p:cNvSpPr/>
          <p:nvPr/>
        </p:nvSpPr>
        <p:spPr>
          <a:xfrm>
            <a:off x="9192381" y="2284695"/>
            <a:ext cx="91922" cy="104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DDA7CD-DC71-4B91-8EAD-1CA2F37F270C}"/>
                  </a:ext>
                </a:extLst>
              </p:cNvPr>
              <p:cNvSpPr txBox="1"/>
              <p:nvPr/>
            </p:nvSpPr>
            <p:spPr>
              <a:xfrm>
                <a:off x="3341234" y="2336798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DDA7CD-DC71-4B91-8EAD-1CA2F37F2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34" y="2336798"/>
                <a:ext cx="32342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0BCF47-764C-4A37-ABEF-44BF236007C7}"/>
                  </a:ext>
                </a:extLst>
              </p:cNvPr>
              <p:cNvSpPr txBox="1"/>
              <p:nvPr/>
            </p:nvSpPr>
            <p:spPr>
              <a:xfrm>
                <a:off x="9356877" y="2284695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0BCF47-764C-4A37-ABEF-44BF2360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877" y="2284695"/>
                <a:ext cx="32919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FF5D09-F5CB-49B0-B6DC-3A23B211ED74}"/>
                  </a:ext>
                </a:extLst>
              </p:cNvPr>
              <p:cNvSpPr txBox="1"/>
              <p:nvPr/>
            </p:nvSpPr>
            <p:spPr>
              <a:xfrm>
                <a:off x="5326065" y="1792252"/>
                <a:ext cx="12550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FF5D09-F5CB-49B0-B6DC-3A23B211E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065" y="1792252"/>
                <a:ext cx="125502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16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B705-19C3-4A28-95C3-4BD0ACE1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/>
          <a:lstStyle/>
          <a:p>
            <a:r>
              <a:rPr lang="en-US" dirty="0"/>
              <a:t>Applications of 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7082A2-7025-4810-ADAF-5375F4DFE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584"/>
                <a:ext cx="10515600" cy="4933379"/>
              </a:xfrm>
            </p:spPr>
            <p:txBody>
              <a:bodyPr/>
              <a:lstStyle/>
              <a:p>
                <a:r>
                  <a:rPr lang="en-US" dirty="0"/>
                  <a:t>In </a:t>
                </a:r>
                <a:r>
                  <a:rPr lang="en-US" b="1" dirty="0"/>
                  <a:t>computer vision</a:t>
                </a:r>
                <a:r>
                  <a:rPr lang="en-US" dirty="0"/>
                  <a:t>, OT defines a similarity measure between the images using the Wasserstein distance (Earth Mover’s distance).</a:t>
                </a:r>
              </a:p>
              <a:p>
                <a:r>
                  <a:rPr lang="en-US" dirty="0"/>
                  <a:t>In </a:t>
                </a:r>
                <a:r>
                  <a:rPr lang="en-US" b="1" dirty="0"/>
                  <a:t>unsupervised learning </a:t>
                </a:r>
                <a:r>
                  <a:rPr lang="en-US" dirty="0"/>
                  <a:t>tasks (e.g. GAN, variational auto-Encoder), OT defines a distance between two distributions. </a:t>
                </a:r>
              </a:p>
              <a:p>
                <a:pPr lvl="1"/>
                <a:r>
                  <a:rPr lang="en-US" dirty="0"/>
                  <a:t>Wasserstein GAN: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Variational auto-Encoder,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br>
                  <a:rPr lang="en-US" dirty="0"/>
                </a:br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/>
                  <a:t> is defined by prior-knowledge. </a:t>
                </a:r>
              </a:p>
              <a:p>
                <a:r>
                  <a:rPr lang="en-US" dirty="0"/>
                  <a:t>In </a:t>
                </a:r>
                <a:r>
                  <a:rPr lang="en-US" b="1" dirty="0"/>
                  <a:t>Graph interference</a:t>
                </a:r>
                <a:r>
                  <a:rPr lang="en-US" dirty="0"/>
                  <a:t>, the optimal OT mappings can be used to embed graphs in a vector space.  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7082A2-7025-4810-ADAF-5375F4DFE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584"/>
                <a:ext cx="10515600" cy="4933379"/>
              </a:xfrm>
              <a:blipFill>
                <a:blip r:embed="rId2"/>
                <a:stretch>
                  <a:fillRect l="-1043" t="-1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72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5220-290E-4F8C-BD9C-9D394638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99095" cy="718608"/>
          </a:xfrm>
        </p:spPr>
        <p:txBody>
          <a:bodyPr/>
          <a:lstStyle/>
          <a:p>
            <a:r>
              <a:rPr lang="en-US" dirty="0"/>
              <a:t>Kantorovich formulation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F1C0C0-D91F-422E-AE49-88D02DD153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80496"/>
                <a:ext cx="10171177" cy="258432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Given Polish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(e.g.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),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. The </a:t>
                </a:r>
                <a:r>
                  <a:rPr lang="en-US" b="1" dirty="0"/>
                  <a:t>Kantorovich formulation</a:t>
                </a:r>
                <a:r>
                  <a:rPr lang="en-US" dirty="0"/>
                  <a:t> is defined as:</a:t>
                </a:r>
                <a:r>
                  <a:rPr lang="en-US" b="1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4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5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subHide m:val="on"/>
                            <m:supHide m:val="on"/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sz="4500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where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the natural projections;</a:t>
                </a:r>
              </a:p>
              <a:p>
                <a:pPr lvl="1"/>
                <a:r>
                  <a:rPr lang="en-US" dirty="0"/>
                  <a:t> for any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is the push forward measure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. 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F1C0C0-D91F-422E-AE49-88D02DD15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80496"/>
                <a:ext cx="10171177" cy="2584322"/>
              </a:xfrm>
              <a:blipFill>
                <a:blip r:embed="rId2"/>
                <a:stretch>
                  <a:fillRect l="-779" t="-5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B0FA474-E88D-42AC-9A87-8E3E686A8491}"/>
              </a:ext>
            </a:extLst>
          </p:cNvPr>
          <p:cNvSpPr/>
          <p:nvPr/>
        </p:nvSpPr>
        <p:spPr>
          <a:xfrm>
            <a:off x="4304714" y="4626022"/>
            <a:ext cx="2225524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FE2B70F-0C15-40CF-A643-987C23C0F030}"/>
              </a:ext>
            </a:extLst>
          </p:cNvPr>
          <p:cNvSpPr/>
          <p:nvPr/>
        </p:nvSpPr>
        <p:spPr>
          <a:xfrm>
            <a:off x="4304715" y="4626022"/>
            <a:ext cx="2222164" cy="2013929"/>
          </a:xfrm>
          <a:custGeom>
            <a:avLst/>
            <a:gdLst>
              <a:gd name="connsiteX0" fmla="*/ 0 w 2220686"/>
              <a:gd name="connsiteY0" fmla="*/ 0 h 2056190"/>
              <a:gd name="connsiteX1" fmla="*/ 372534 w 2220686"/>
              <a:gd name="connsiteY1" fmla="*/ 890209 h 2056190"/>
              <a:gd name="connsiteX2" fmla="*/ 1306286 w 2220686"/>
              <a:gd name="connsiteY2" fmla="*/ 778933 h 2056190"/>
              <a:gd name="connsiteX3" fmla="*/ 1659467 w 2220686"/>
              <a:gd name="connsiteY3" fmla="*/ 1524000 h 2056190"/>
              <a:gd name="connsiteX4" fmla="*/ 2220686 w 2220686"/>
              <a:gd name="connsiteY4" fmla="*/ 2056190 h 205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0686" h="2056190">
                <a:moveTo>
                  <a:pt x="0" y="0"/>
                </a:moveTo>
                <a:cubicBezTo>
                  <a:pt x="77410" y="380193"/>
                  <a:pt x="154820" y="760387"/>
                  <a:pt x="372534" y="890209"/>
                </a:cubicBezTo>
                <a:cubicBezTo>
                  <a:pt x="590248" y="1020031"/>
                  <a:pt x="1091797" y="673301"/>
                  <a:pt x="1306286" y="778933"/>
                </a:cubicBezTo>
                <a:cubicBezTo>
                  <a:pt x="1520775" y="884565"/>
                  <a:pt x="1507067" y="1311124"/>
                  <a:pt x="1659467" y="1524000"/>
                </a:cubicBezTo>
                <a:cubicBezTo>
                  <a:pt x="1811867" y="1736876"/>
                  <a:pt x="2106184" y="1991682"/>
                  <a:pt x="2220686" y="2056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6F709D-A018-4A4B-ABA3-71884474DC60}"/>
                  </a:ext>
                </a:extLst>
              </p:cNvPr>
              <p:cNvSpPr txBox="1"/>
              <p:nvPr/>
            </p:nvSpPr>
            <p:spPr>
              <a:xfrm>
                <a:off x="5382383" y="3514318"/>
                <a:ext cx="3284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6F709D-A018-4A4B-ABA3-71884474D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383" y="3514318"/>
                <a:ext cx="32842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B6910B-944B-41F5-81CD-B1705918ED50}"/>
                  </a:ext>
                </a:extLst>
              </p:cNvPr>
              <p:cNvSpPr txBox="1"/>
              <p:nvPr/>
            </p:nvSpPr>
            <p:spPr>
              <a:xfrm>
                <a:off x="2891338" y="5431283"/>
                <a:ext cx="3134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B6910B-944B-41F5-81CD-B1705918E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338" y="5431283"/>
                <a:ext cx="31341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86A6AA9-C601-4E09-BF09-223CC1A591EA}"/>
              </a:ext>
            </a:extLst>
          </p:cNvPr>
          <p:cNvSpPr/>
          <p:nvPr/>
        </p:nvSpPr>
        <p:spPr>
          <a:xfrm>
            <a:off x="4332320" y="3764818"/>
            <a:ext cx="2194560" cy="890899"/>
          </a:xfrm>
          <a:custGeom>
            <a:avLst/>
            <a:gdLst>
              <a:gd name="connsiteX0" fmla="*/ 0 w 2194560"/>
              <a:gd name="connsiteY0" fmla="*/ 845303 h 890899"/>
              <a:gd name="connsiteX1" fmla="*/ 140677 w 2194560"/>
              <a:gd name="connsiteY1" fmla="*/ 1241 h 890899"/>
              <a:gd name="connsiteX2" fmla="*/ 590843 w 2194560"/>
              <a:gd name="connsiteY2" fmla="*/ 648355 h 890899"/>
              <a:gd name="connsiteX3" fmla="*/ 998806 w 2194560"/>
              <a:gd name="connsiteY3" fmla="*/ 310730 h 890899"/>
              <a:gd name="connsiteX4" fmla="*/ 1842868 w 2194560"/>
              <a:gd name="connsiteY4" fmla="*/ 690558 h 890899"/>
              <a:gd name="connsiteX5" fmla="*/ 2194560 w 2194560"/>
              <a:gd name="connsiteY5" fmla="*/ 887506 h 8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4560" h="890899">
                <a:moveTo>
                  <a:pt x="0" y="845303"/>
                </a:moveTo>
                <a:cubicBezTo>
                  <a:pt x="21101" y="439684"/>
                  <a:pt x="42203" y="34066"/>
                  <a:pt x="140677" y="1241"/>
                </a:cubicBezTo>
                <a:cubicBezTo>
                  <a:pt x="239151" y="-31584"/>
                  <a:pt x="447822" y="596774"/>
                  <a:pt x="590843" y="648355"/>
                </a:cubicBezTo>
                <a:cubicBezTo>
                  <a:pt x="733864" y="699936"/>
                  <a:pt x="790135" y="303696"/>
                  <a:pt x="998806" y="310730"/>
                </a:cubicBezTo>
                <a:cubicBezTo>
                  <a:pt x="1207477" y="317764"/>
                  <a:pt x="1643576" y="594429"/>
                  <a:pt x="1842868" y="690558"/>
                </a:cubicBezTo>
                <a:cubicBezTo>
                  <a:pt x="2042160" y="786687"/>
                  <a:pt x="2077329" y="913297"/>
                  <a:pt x="2194560" y="8875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C9AF63E-1055-49F1-B83B-E66EB620F14C}"/>
              </a:ext>
            </a:extLst>
          </p:cNvPr>
          <p:cNvSpPr/>
          <p:nvPr/>
        </p:nvSpPr>
        <p:spPr>
          <a:xfrm>
            <a:off x="3459917" y="4626022"/>
            <a:ext cx="844798" cy="2053883"/>
          </a:xfrm>
          <a:custGeom>
            <a:avLst/>
            <a:gdLst>
              <a:gd name="connsiteX0" fmla="*/ 844266 w 844798"/>
              <a:gd name="connsiteY0" fmla="*/ 0 h 2053883"/>
              <a:gd name="connsiteX1" fmla="*/ 205 w 844798"/>
              <a:gd name="connsiteY1" fmla="*/ 548640 h 2053883"/>
              <a:gd name="connsiteX2" fmla="*/ 759860 w 844798"/>
              <a:gd name="connsiteY2" fmla="*/ 1097280 h 2053883"/>
              <a:gd name="connsiteX3" fmla="*/ 365965 w 844798"/>
              <a:gd name="connsiteY3" fmla="*/ 1533378 h 2053883"/>
              <a:gd name="connsiteX4" fmla="*/ 844266 w 844798"/>
              <a:gd name="connsiteY4" fmla="*/ 2053883 h 205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798" h="2053883">
                <a:moveTo>
                  <a:pt x="844266" y="0"/>
                </a:moveTo>
                <a:cubicBezTo>
                  <a:pt x="429269" y="182880"/>
                  <a:pt x="14273" y="365760"/>
                  <a:pt x="205" y="548640"/>
                </a:cubicBezTo>
                <a:cubicBezTo>
                  <a:pt x="-13863" y="731520"/>
                  <a:pt x="698900" y="933157"/>
                  <a:pt x="759860" y="1097280"/>
                </a:cubicBezTo>
                <a:cubicBezTo>
                  <a:pt x="820820" y="1261403"/>
                  <a:pt x="351897" y="1373944"/>
                  <a:pt x="365965" y="1533378"/>
                </a:cubicBezTo>
                <a:cubicBezTo>
                  <a:pt x="380033" y="1692812"/>
                  <a:pt x="863023" y="1969477"/>
                  <a:pt x="844266" y="20538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9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7D70-A6F7-4A29-BB1E-708EE67F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/>
          <a:lstStyle/>
          <a:p>
            <a:r>
              <a:rPr lang="en-US" dirty="0"/>
              <a:t>Monge’s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9468B-7D59-4196-9A9B-BFD354642E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2416"/>
                <a:ext cx="10515600" cy="5134547"/>
              </a:xfrm>
            </p:spPr>
            <p:txBody>
              <a:bodyPr/>
              <a:lstStyle/>
              <a:p>
                <a:r>
                  <a:rPr lang="en-US" dirty="0"/>
                  <a:t>Under some regular conditions,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/>
                  <a:t>.) The optimal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in Kantorovich problem is induced by a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(i.e.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). The Kantorovich problem reduces to the Monge’s formulation: 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9468B-7D59-4196-9A9B-BFD354642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2416"/>
                <a:ext cx="10515600" cy="5134547"/>
              </a:xfrm>
              <a:blipFill>
                <a:blip r:embed="rId2"/>
                <a:stretch>
                  <a:fillRect l="-1043" t="-1900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54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E2D6-E49D-4645-9E87-C270412C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45496" cy="659003"/>
          </a:xfrm>
        </p:spPr>
        <p:txBody>
          <a:bodyPr>
            <a:normAutofit fontScale="90000"/>
          </a:bodyPr>
          <a:lstStyle/>
          <a:p>
            <a:r>
              <a:rPr lang="en-US" dirty="0"/>
              <a:t>Optimal partial transport (OPT)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B557E9A-185D-4AA2-89CB-849386D311F2}"/>
              </a:ext>
            </a:extLst>
          </p:cNvPr>
          <p:cNvSpPr/>
          <p:nvPr/>
        </p:nvSpPr>
        <p:spPr>
          <a:xfrm>
            <a:off x="853639" y="1298107"/>
            <a:ext cx="3619694" cy="2626874"/>
          </a:xfrm>
          <a:prstGeom prst="triangle">
            <a:avLst>
              <a:gd name="adj" fmla="val 7507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AF00B8-74BD-4EED-BF50-7A930E0ECAAB}"/>
                  </a:ext>
                </a:extLst>
              </p:cNvPr>
              <p:cNvSpPr txBox="1"/>
              <p:nvPr/>
            </p:nvSpPr>
            <p:spPr>
              <a:xfrm>
                <a:off x="2458622" y="3924981"/>
                <a:ext cx="4097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AF00B8-74BD-4EED-BF50-7A930E0EC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622" y="3924981"/>
                <a:ext cx="409728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apezoid 5">
            <a:extLst>
              <a:ext uri="{FF2B5EF4-FFF2-40B4-BE49-F238E27FC236}">
                <a16:creationId xmlns:a16="http://schemas.microsoft.com/office/drawing/2014/main" id="{0912FD4D-95D9-4B34-AF00-875775191EC5}"/>
              </a:ext>
            </a:extLst>
          </p:cNvPr>
          <p:cNvSpPr/>
          <p:nvPr/>
        </p:nvSpPr>
        <p:spPr>
          <a:xfrm>
            <a:off x="11759184" y="3044793"/>
            <a:ext cx="432816" cy="795687"/>
          </a:xfrm>
          <a:prstGeom prst="trapezoid">
            <a:avLst>
              <a:gd name="adj" fmla="val 42448"/>
            </a:avLst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D9E5A1-C3D2-4D75-AC4B-AE56381AE8C7}"/>
                  </a:ext>
                </a:extLst>
              </p:cNvPr>
              <p:cNvSpPr txBox="1"/>
              <p:nvPr/>
            </p:nvSpPr>
            <p:spPr>
              <a:xfrm>
                <a:off x="6531171" y="4120000"/>
                <a:ext cx="39171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D9E5A1-C3D2-4D75-AC4B-AE56381AE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171" y="4120000"/>
                <a:ext cx="39171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35507D8-C5FE-4F3B-A0F6-8170691895BC}"/>
              </a:ext>
            </a:extLst>
          </p:cNvPr>
          <p:cNvSpPr/>
          <p:nvPr/>
        </p:nvSpPr>
        <p:spPr>
          <a:xfrm>
            <a:off x="5113034" y="1298107"/>
            <a:ext cx="3619694" cy="2626874"/>
          </a:xfrm>
          <a:prstGeom prst="triangle">
            <a:avLst>
              <a:gd name="adj" fmla="val 75074"/>
            </a:avLst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5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81D1-C084-4985-BF04-8961AE30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/>
              <a:t>Formulation of OPT 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B8B02CE-5698-400B-B405-000A4E61669A}"/>
              </a:ext>
            </a:extLst>
          </p:cNvPr>
          <p:cNvSpPr/>
          <p:nvPr/>
        </p:nvSpPr>
        <p:spPr>
          <a:xfrm rot="5400000">
            <a:off x="5783375" y="981579"/>
            <a:ext cx="383733" cy="27484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B8E4E55-9833-4746-8C4A-D6EDD9692C43}"/>
              </a:ext>
            </a:extLst>
          </p:cNvPr>
          <p:cNvSpPr/>
          <p:nvPr/>
        </p:nvSpPr>
        <p:spPr>
          <a:xfrm rot="5400000">
            <a:off x="2419211" y="1573666"/>
            <a:ext cx="383733" cy="19479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44CF17F-1F0F-42FD-8197-CA1429ACADE1}"/>
                  </a:ext>
                </a:extLst>
              </p:cNvPr>
              <p:cNvSpPr txBox="1"/>
              <p:nvPr/>
            </p:nvSpPr>
            <p:spPr>
              <a:xfrm>
                <a:off x="1449935" y="895808"/>
                <a:ext cx="9535495" cy="1312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2800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44CF17F-1F0F-42FD-8197-CA1429ACA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935" y="895808"/>
                <a:ext cx="9535495" cy="1312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4B24E5-F94E-4199-BD46-32E7A4BA13DB}"/>
                  </a:ext>
                </a:extLst>
              </p:cNvPr>
              <p:cNvSpPr txBox="1"/>
              <p:nvPr/>
            </p:nvSpPr>
            <p:spPr>
              <a:xfrm>
                <a:off x="1862474" y="2954930"/>
                <a:ext cx="1497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transportation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4B24E5-F94E-4199-BD46-32E7A4BA1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474" y="2954930"/>
                <a:ext cx="1497205" cy="276999"/>
              </a:xfrm>
              <a:prstGeom prst="rect">
                <a:avLst/>
              </a:prstGeom>
              <a:blipFill>
                <a:blip r:embed="rId3"/>
                <a:stretch>
                  <a:fillRect l="-5306" r="-530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C22841-8AC5-45E9-BE8C-6423C8F1CA8F}"/>
                  </a:ext>
                </a:extLst>
              </p:cNvPr>
              <p:cNvSpPr txBox="1"/>
              <p:nvPr/>
            </p:nvSpPr>
            <p:spPr>
              <a:xfrm>
                <a:off x="4955028" y="2869798"/>
                <a:ext cx="17440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destruction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C22841-8AC5-45E9-BE8C-6423C8F1C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028" y="2869798"/>
                <a:ext cx="1744067" cy="276999"/>
              </a:xfrm>
              <a:prstGeom prst="rect">
                <a:avLst/>
              </a:prstGeom>
              <a:blipFill>
                <a:blip r:embed="rId4"/>
                <a:stretch>
                  <a:fillRect l="-1399" r="-314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95B3CE-8BD8-4364-BF6F-4D6AFEEFFDAB}"/>
                  </a:ext>
                </a:extLst>
              </p:cNvPr>
              <p:cNvSpPr txBox="1"/>
              <p:nvPr/>
            </p:nvSpPr>
            <p:spPr>
              <a:xfrm>
                <a:off x="8728348" y="2816430"/>
                <a:ext cx="14218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creation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95B3CE-8BD8-4364-BF6F-4D6AFEEFF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348" y="2816430"/>
                <a:ext cx="1421864" cy="276999"/>
              </a:xfrm>
              <a:prstGeom prst="rect">
                <a:avLst/>
              </a:prstGeom>
              <a:blipFill>
                <a:blip r:embed="rId5"/>
                <a:stretch>
                  <a:fillRect l="-2146" r="-386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683C3E-2779-409B-81F4-841D1D9C71DA}"/>
                  </a:ext>
                </a:extLst>
              </p:cNvPr>
              <p:cNvSpPr txBox="1"/>
              <p:nvPr/>
            </p:nvSpPr>
            <p:spPr>
              <a:xfrm>
                <a:off x="1637083" y="3626072"/>
                <a:ext cx="2109167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683C3E-2779-409B-81F4-841D1D9C7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083" y="3626072"/>
                <a:ext cx="2109167" cy="1107996"/>
              </a:xfrm>
              <a:prstGeom prst="rect">
                <a:avLst/>
              </a:prstGeom>
              <a:blipFill>
                <a:blip r:embed="rId6"/>
                <a:stretch>
                  <a:fillRect l="-3179" r="-2312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e 18">
            <a:extLst>
              <a:ext uri="{FF2B5EF4-FFF2-40B4-BE49-F238E27FC236}">
                <a16:creationId xmlns:a16="http://schemas.microsoft.com/office/drawing/2014/main" id="{F07FEB97-172D-48AE-8BEC-9428A3D2B526}"/>
              </a:ext>
            </a:extLst>
          </p:cNvPr>
          <p:cNvSpPr/>
          <p:nvPr/>
        </p:nvSpPr>
        <p:spPr>
          <a:xfrm rot="5400000">
            <a:off x="9598386" y="958227"/>
            <a:ext cx="383733" cy="26471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1F4A3-FD67-40C4-B005-355762244AA4}"/>
                  </a:ext>
                </a:extLst>
              </p:cNvPr>
              <p:cNvSpPr txBox="1"/>
              <p:nvPr/>
            </p:nvSpPr>
            <p:spPr>
              <a:xfrm>
                <a:off x="1734532" y="5599522"/>
                <a:ext cx="43508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we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1F4A3-FD67-40C4-B005-355762244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532" y="5599522"/>
                <a:ext cx="4350871" cy="369332"/>
              </a:xfrm>
              <a:prstGeom prst="rect">
                <a:avLst/>
              </a:prstGeom>
              <a:blipFill>
                <a:blip r:embed="rId7"/>
                <a:stretch>
                  <a:fillRect l="-1262" t="-10000" r="-42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6A73D4-8E25-4D9B-8AED-AB17D38097DD}"/>
                  </a:ext>
                </a:extLst>
              </p:cNvPr>
              <p:cNvSpPr txBox="1"/>
              <p:nvPr/>
            </p:nvSpPr>
            <p:spPr>
              <a:xfrm>
                <a:off x="1734532" y="5014929"/>
                <a:ext cx="4148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are constant.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6A73D4-8E25-4D9B-8AED-AB17D3809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532" y="5014929"/>
                <a:ext cx="4148592" cy="369332"/>
              </a:xfrm>
              <a:prstGeom prst="rect">
                <a:avLst/>
              </a:prstGeom>
              <a:blipFill>
                <a:blip r:embed="rId8"/>
                <a:stretch>
                  <a:fillRect l="-13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67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01B0-A1CB-43BF-82E2-6F7494B8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38295" cy="803799"/>
          </a:xfrm>
        </p:spPr>
        <p:txBody>
          <a:bodyPr/>
          <a:lstStyle/>
          <a:p>
            <a:r>
              <a:rPr lang="en-US" dirty="0"/>
              <a:t>History of formulations of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5374DE-970E-4ECA-A161-557EA1BF636C}"/>
                  </a:ext>
                </a:extLst>
              </p:cNvPr>
              <p:cNvSpPr txBox="1"/>
              <p:nvPr/>
            </p:nvSpPr>
            <p:spPr>
              <a:xfrm>
                <a:off x="707011" y="1286758"/>
                <a:ext cx="17745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Primal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OPT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5374DE-970E-4ECA-A161-557EA1BF6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1" y="1286758"/>
                <a:ext cx="1774525" cy="276999"/>
              </a:xfrm>
              <a:prstGeom prst="rect">
                <a:avLst/>
              </a:prstGeom>
              <a:blipFill>
                <a:blip r:embed="rId2"/>
                <a:stretch>
                  <a:fillRect l="-2749" r="-137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844DCF-FE18-49B2-A1D1-B97BA18D6E0F}"/>
                  </a:ext>
                </a:extLst>
              </p:cNvPr>
              <p:cNvSpPr txBox="1"/>
              <p:nvPr/>
            </p:nvSpPr>
            <p:spPr>
              <a:xfrm>
                <a:off x="3391766" y="2030674"/>
                <a:ext cx="5917326" cy="2649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𝑃𝑟𝑖𝑚𝑒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2400" b="0" dirty="0"/>
                  <a:t> </a:t>
                </a:r>
                <a:br>
                  <a:rPr lang="en-US" sz="2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  <a:p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844DCF-FE18-49B2-A1D1-B97BA18D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766" y="2030674"/>
                <a:ext cx="5917326" cy="2649443"/>
              </a:xfrm>
              <a:prstGeom prst="rect">
                <a:avLst/>
              </a:prstGeom>
              <a:blipFill>
                <a:blip r:embed="rId3"/>
                <a:stretch>
                  <a:fillRect l="-3090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C63704-C79D-40B1-ADD8-5EDDA67FB00B}"/>
                  </a:ext>
                </a:extLst>
              </p:cNvPr>
              <p:cNvSpPr txBox="1"/>
              <p:nvPr/>
            </p:nvSpPr>
            <p:spPr>
              <a:xfrm>
                <a:off x="890211" y="4925182"/>
                <a:ext cx="1018628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Relation between Primal OPT and OPT: They are equivalent. </a:t>
                </a:r>
                <a:br>
                  <a:rPr lang="en-US" sz="2000" dirty="0"/>
                </a:br>
                <a:r>
                  <a:rPr lang="en-US" sz="2000" dirty="0"/>
                  <a:t>Why? Since the problem is linear optimization problem, the strong duality holds. Thus of the above problem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𝑃𝑟𝑖𝑚𝑒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dirty="0"/>
                  <a:t> are equivalent for some (unique)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 (i.e. minimizer of one problem solves another one).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C63704-C79D-40B1-ADD8-5EDDA67FB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11" y="4925182"/>
                <a:ext cx="10186284" cy="1323439"/>
              </a:xfrm>
              <a:prstGeom prst="rect">
                <a:avLst/>
              </a:prstGeom>
              <a:blipFill>
                <a:blip r:embed="rId4"/>
                <a:stretch>
                  <a:fillRect l="-598" t="-2765" r="-658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1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B506-E5C7-4AE9-BC8D-2D7C2F61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35184" cy="567563"/>
          </a:xfrm>
        </p:spPr>
        <p:txBody>
          <a:bodyPr>
            <a:normAutofit fontScale="90000"/>
          </a:bodyPr>
          <a:lstStyle/>
          <a:p>
            <a:r>
              <a:rPr lang="en-US" dirty="0"/>
              <a:t>History of formulations of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9B1A1B-E8D5-445A-9B5A-226444CE1EAF}"/>
                  </a:ext>
                </a:extLst>
              </p:cNvPr>
              <p:cNvSpPr txBox="1"/>
              <p:nvPr/>
            </p:nvSpPr>
            <p:spPr>
              <a:xfrm>
                <a:off x="838200" y="1371600"/>
                <a:ext cx="3428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Generalized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Wasserstein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distance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9B1A1B-E8D5-445A-9B5A-226444CE1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71600"/>
                <a:ext cx="3428823" cy="276999"/>
              </a:xfrm>
              <a:prstGeom prst="rect">
                <a:avLst/>
              </a:prstGeom>
              <a:blipFill>
                <a:blip r:embed="rId2"/>
                <a:stretch>
                  <a:fillRect l="-1246" r="-3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0CD218-7C65-400C-8C9D-EB77701BF4BF}"/>
                  </a:ext>
                </a:extLst>
              </p:cNvPr>
              <p:cNvSpPr txBox="1"/>
              <p:nvPr/>
            </p:nvSpPr>
            <p:spPr>
              <a:xfrm>
                <a:off x="1228876" y="1949011"/>
                <a:ext cx="6802363" cy="1050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𝐺𝑊𝐷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𝑇𝑉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𝑇𝑉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s.t.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/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0CD218-7C65-400C-8C9D-EB77701BF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76" y="1949011"/>
                <a:ext cx="6802363" cy="1050993"/>
              </a:xfrm>
              <a:prstGeom prst="rect">
                <a:avLst/>
              </a:prstGeom>
              <a:blipFill>
                <a:blip r:embed="rId3"/>
                <a:stretch>
                  <a:fillRect l="-2332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A83F5E-E71B-42FE-8BF7-9E87BB68ADA5}"/>
                  </a:ext>
                </a:extLst>
              </p:cNvPr>
              <p:cNvSpPr txBox="1"/>
              <p:nvPr/>
            </p:nvSpPr>
            <p:spPr>
              <a:xfrm>
                <a:off x="315551" y="3443876"/>
                <a:ext cx="11839438" cy="2745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Relation between GWD and OPT:  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000" dirty="0"/>
                  <a:t> in OPT, it is equivalent to GWD. </a:t>
                </a:r>
                <a:br>
                  <a:rPr lang="en-US" sz="2000" dirty="0"/>
                </a:br>
                <a:r>
                  <a:rPr lang="en-US" sz="2000" dirty="0"/>
                  <a:t>That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𝐺𝑊𝐷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2000" dirty="0"/>
                </a:br>
                <a:r>
                  <a:rPr lang="en-US" sz="2000" dirty="0"/>
                  <a:t>Why?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can prove that the exists optimal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2000" dirty="0"/>
                  <a:t>.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b="0" dirty="0"/>
                  <a:t> over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latin typeface="Cambria Math" panose="02040503050406030204" pitchFamily="18" charset="0"/>
                  </a:rPr>
                  <a:t>is equivalent to </a:t>
                </a:r>
                <a:br>
                  <a:rPr lang="en-US" sz="20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lim>
                    </m:limLow>
                    <m:limLow>
                      <m:limLow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lim>
                    </m:limLow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over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A83F5E-E71B-42FE-8BF7-9E87BB68A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51" y="3443876"/>
                <a:ext cx="11839438" cy="2745752"/>
              </a:xfrm>
              <a:prstGeom prst="rect">
                <a:avLst/>
              </a:prstGeom>
              <a:blipFill>
                <a:blip r:embed="rId4"/>
                <a:stretch>
                  <a:fillRect l="-566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4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1009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Sliced optimal partial transport</vt:lpstr>
      <vt:lpstr>Introduction of Optimal transport </vt:lpstr>
      <vt:lpstr>Applications of OT</vt:lpstr>
      <vt:lpstr>Kantorovich formulation </vt:lpstr>
      <vt:lpstr>Monge’s formulation</vt:lpstr>
      <vt:lpstr>Optimal partial transport (OPT)</vt:lpstr>
      <vt:lpstr>Formulation of OPT </vt:lpstr>
      <vt:lpstr>History of formulations of OPT</vt:lpstr>
      <vt:lpstr>History of formulations of OPT</vt:lpstr>
      <vt:lpstr>Generalization of OPT: Unbalanced OT</vt:lpstr>
      <vt:lpstr>Relation between OET and OPT </vt:lpstr>
      <vt:lpstr>Generalization of OPT: Unbalanced OT</vt:lpstr>
      <vt:lpstr>Relation between DK and OPT</vt:lpstr>
      <vt:lpstr>Generalization of OPT: Unbalanced OT</vt:lpstr>
      <vt:lpstr>Relation between SK and OPT</vt:lpstr>
      <vt:lpstr>Relation of OT and OPT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Sliced optimal partial transport</dc:title>
  <dc:creator>Yikun Bai</dc:creator>
  <cp:lastModifiedBy>Yikun Bai</cp:lastModifiedBy>
  <cp:revision>18</cp:revision>
  <dcterms:created xsi:type="dcterms:W3CDTF">2022-04-10T22:22:58Z</dcterms:created>
  <dcterms:modified xsi:type="dcterms:W3CDTF">2022-04-11T04:26:17Z</dcterms:modified>
</cp:coreProperties>
</file>