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2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399-3E9C-45F4-B7CE-60588CF1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F89D-3C94-4101-8992-F34F966A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D79C-04D5-4C35-B2BD-0473EE29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23E7-B0EB-42C6-B91C-91BAE8B6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94D-8AC6-492A-8509-EABAED1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A9B8-7554-429F-A996-FE634AD5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BB99-EF11-4AE6-BF5E-C6402827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35D0-756F-4F29-ADE1-2829A283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3E46-7A1D-4F1B-99AA-57CFDEBA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D69D-4A66-4A69-9741-853EAF07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B3FB2-4F28-431D-892F-D624CC0C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F30A4-4CBB-44FD-8D80-B39A49E6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E12B-CE8B-452C-9169-AA6ADB7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5A29-0DF8-49BF-90B5-1E622E9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FAB9-E557-4C3A-AD83-43644E5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B07-090B-4415-B278-4E1CF789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64E2-C925-4DE8-9DDE-01BC1142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8BCA-EEEA-44FB-8B61-91C19A25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DF5-631B-4D62-907E-050840E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6D6C-197F-46E6-BAA2-D08CC2C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F01-545F-4BE7-99AE-36C99EF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F1E3-9186-42E4-8AE0-2D96EA25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1340-C018-4397-88FC-2DD8C58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B9A-F310-499C-8618-619B485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84EB-8F26-4A31-B01E-70235FD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DC17-1818-4C8A-838B-A79F014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0C44-4F91-47E9-AB16-DA61DE35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4EC61-CEFF-4921-B4B5-8D76A098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553B-20C3-4CEB-AE3A-B97DF4ED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6DEF-1345-43BC-9A1B-7EF33999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6F50-52F7-4353-AAF8-77DECF9E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CD8B-05B2-4929-B7C4-35F2C33F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8E4B-70A7-4EBB-8968-837164DA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0E10-22F1-4D23-A3D9-BE6C46DC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AB4EF-D13C-4704-B2FA-3FE5D08D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5900-AA3F-4D8C-AB8A-F8537D38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23088-692D-4EB3-BB43-31B2354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FB6B-8041-454D-81B4-36EF8A6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8F0D-3BDB-4655-B5E6-80FE538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C4DF-6136-45DB-849E-10415A55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A4D1-B21A-4EA3-8652-6677B2A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61B8-F785-417E-B045-281EF2C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7D5F-2603-42CB-81F1-9028DBD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F9B9D-F200-40F9-833D-DAB2B2F6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CFDF6-AE90-4EF4-8E12-5B99E0F5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EB76-0A21-480C-A005-C25ED3B2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A7CD-9387-460B-BE22-7AF91E5D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10E2-8A9C-46D9-82D0-B5EC7E33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ECB4-97F5-41B1-BB8C-9E1105FA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4BF7-0DC9-492C-9215-965C6AE0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E441A-8EE5-4EAC-86E4-0F1692F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C129-7E10-4DDF-94E4-6FCDBFD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EEF1-1BE6-409D-8A77-95194996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A7C7F-88C2-47FD-A33B-9CF5539D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D6C0-40A9-4A73-BB59-2326026FE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9E73-0EAE-433F-8913-484ADF0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63D3-9D0C-4DC3-A39B-D95E41C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B13E-13B2-457F-A2D6-0B709537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C6C8E-DB26-4363-8FB7-ED8CBA10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E7A9-31F9-4E7F-AE5E-8C957DB3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9FCE-704B-49C0-A848-C01CE1FE2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CDFE-323A-48D6-9719-C73641CE6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CAE2-174D-4979-958E-73F025EC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906A-2121-4F50-88A0-B032BFF1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7DE-E7E0-4B4A-8ECB-D667B0ECF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Sliced optimal partial transport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3183-FB94-48A7-9D6A-6FD28AE90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Yikun Bai &amp; Dr. Soheil Kolouri</a:t>
            </a:r>
          </a:p>
          <a:p>
            <a:r>
              <a:rPr lang="en-US" dirty="0"/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23502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445-C2A0-4AEB-8158-EE72C099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110410" cy="61216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Optimal entropic transport problem (OET):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where 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is called relative entropy, and defined 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 is the Lebesgue decomposition.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called entropy function, which satisfies some regular conditions (e.g. convex, </a:t>
                </a:r>
                <a:r>
                  <a:rPr lang="en-US" dirty="0" err="1"/>
                  <a:t>l.s.c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882385"/>
                <a:ext cx="10763551" cy="5528091"/>
              </a:xfrm>
              <a:blipFill>
                <a:blip r:embed="rId2"/>
                <a:stretch>
                  <a:fillRect l="-1020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38D-9144-40E9-89E0-869C797D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8162" cy="51540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between OET and OPT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total variation, the OET problem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we discussed before, 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 Then the above formulation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35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D73-E96B-4996-AA52-6A926AC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Dynamic Kantorovich formulations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, where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dirty="0"/>
                  <a:t> is called infinitesimal cost function, which satisfies some regular conditions (e.g. convex, positively 1-homogeneous, </a:t>
                </a:r>
                <a:r>
                  <a:rPr lang="en-US" dirty="0" err="1"/>
                  <a:t>etc</a:t>
                </a:r>
                <a:r>
                  <a:rPr lang="en-US" dirty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and satisfies the continuity equation (in the distribution sense):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reference measure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Because of the homogeneous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does not affect the problem.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  <a:blipFill>
                <a:blip r:embed="rId2"/>
                <a:stretch>
                  <a:fillRect l="-1217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52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3FE5-5FC5-483F-8655-945FCAC8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Relation between DK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in DK problem, infinitesimal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and in OPT, the ground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then we have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  <a:blipFill>
                <a:blip r:embed="rId2"/>
                <a:stretch>
                  <a:fillRect l="-1217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16A9-9601-40A2-80FE-1CAD1813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1667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Static Kantorovich Formulation: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 err="1"/>
                  <a:t>s.t.</a:t>
                </a:r>
                <a:r>
                  <a:rPr lang="en-US" b="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satisfies semi-coupling, i.e. </a:t>
                </a:r>
                <a:br>
                  <a:rPr lang="en-US" b="0" dirty="0"/>
                </a:b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b="0" dirty="0"/>
                  <a:t> is called cost function, satisfies some regular conditions </a:t>
                </a:r>
                <a:br>
                  <a:rPr lang="en-US" b="0" dirty="0"/>
                </a:br>
                <a:r>
                  <a:rPr lang="en-US" b="0" dirty="0"/>
                  <a:t>(e.g. </a:t>
                </a:r>
                <a:r>
                  <a:rPr lang="en-US" b="0" dirty="0" err="1"/>
                  <a:t>l.s.c</a:t>
                </a:r>
                <a:r>
                  <a:rPr lang="en-US" b="0" dirty="0"/>
                  <a:t>, 1-homogeneous with respect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b="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the reference measure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Because of the 1-homogeneousity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does not affect the problem.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  <a:blipFill>
                <a:blip r:embed="rId2"/>
                <a:stretch>
                  <a:fillRect l="-1043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30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A3B-3D8E-4C89-8806-25E1F293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2276" cy="757313"/>
          </a:xfrm>
        </p:spPr>
        <p:txBody>
          <a:bodyPr/>
          <a:lstStyle/>
          <a:p>
            <a:r>
              <a:rPr lang="en-US" dirty="0"/>
              <a:t>Relation between SK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SK, when 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in SK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</a:t>
                </a:r>
                <a:r>
                  <a:rPr lang="en-US" dirty="0" err="1"/>
                  <a:t>gound</a:t>
                </a:r>
                <a:r>
                  <a:rPr lang="en-US" dirty="0"/>
                  <a:t>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OPT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  <a:blipFill>
                <a:blip r:embed="rId2"/>
                <a:stretch>
                  <a:fillRect l="-115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9F70-D218-4CAC-899F-FC9C84A8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8448" cy="699256"/>
          </a:xfrm>
        </p:spPr>
        <p:txBody>
          <a:bodyPr/>
          <a:lstStyle/>
          <a:p>
            <a:r>
              <a:rPr lang="en-US" dirty="0"/>
              <a:t>Relation of OT and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trivial relation:</a:t>
                </a:r>
                <a:br>
                  <a:rPr lang="en-US" dirty="0"/>
                </a:b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if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Attach an isolated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extended cost function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extended measures: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A bijection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one can show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  <a:blipFill>
                <a:blip r:embed="rId2"/>
                <a:stretch>
                  <a:fillRect l="-1120" t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8E21-F241-444B-83DE-F629D3D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8239"/>
            <a:ext cx="10430256" cy="62242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864" y="740665"/>
                <a:ext cx="10165080" cy="37307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Monotonicity of optimal plan.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optimal for OPT problem,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satisfies the c-monotonicity: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for any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increasing, then the condition is equivalent to: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864" y="740665"/>
                <a:ext cx="10165080" cy="3730752"/>
              </a:xfrm>
              <a:blipFill>
                <a:blip r:embed="rId2"/>
                <a:stretch>
                  <a:fillRect l="-1079" t="-2778" r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97D939-9654-4F81-9745-E067E4C2E34B}"/>
              </a:ext>
            </a:extLst>
          </p:cNvPr>
          <p:cNvCxnSpPr>
            <a:cxnSpLocks/>
          </p:cNvCxnSpPr>
          <p:nvPr/>
        </p:nvCxnSpPr>
        <p:spPr>
          <a:xfrm>
            <a:off x="1728216" y="5404104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302D2-17CE-4471-BFF5-B1A59EBC1753}"/>
              </a:ext>
            </a:extLst>
          </p:cNvPr>
          <p:cNvCxnSpPr>
            <a:cxnSpLocks/>
          </p:cNvCxnSpPr>
          <p:nvPr/>
        </p:nvCxnSpPr>
        <p:spPr>
          <a:xfrm flipV="1">
            <a:off x="1728216" y="6268211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ACB1C57-EF41-4FE1-A0E0-A4F0572232C2}"/>
              </a:ext>
            </a:extLst>
          </p:cNvPr>
          <p:cNvSpPr/>
          <p:nvPr/>
        </p:nvSpPr>
        <p:spPr>
          <a:xfrm>
            <a:off x="2327148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3B7E52-DCC4-46D5-80C3-6138DE61AA96}"/>
              </a:ext>
            </a:extLst>
          </p:cNvPr>
          <p:cNvSpPr/>
          <p:nvPr/>
        </p:nvSpPr>
        <p:spPr>
          <a:xfrm>
            <a:off x="3232404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174CD4-25E6-4015-BA45-8DD404C3DDF7}"/>
              </a:ext>
            </a:extLst>
          </p:cNvPr>
          <p:cNvSpPr/>
          <p:nvPr/>
        </p:nvSpPr>
        <p:spPr>
          <a:xfrm>
            <a:off x="4256532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6D868-2104-47C8-A963-A58D8EBC60CA}"/>
              </a:ext>
            </a:extLst>
          </p:cNvPr>
          <p:cNvSpPr/>
          <p:nvPr/>
        </p:nvSpPr>
        <p:spPr>
          <a:xfrm>
            <a:off x="2746248" y="626821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18E2BE-FFAE-44A3-93D1-704A3191F4C6}"/>
              </a:ext>
            </a:extLst>
          </p:cNvPr>
          <p:cNvSpPr/>
          <p:nvPr/>
        </p:nvSpPr>
        <p:spPr>
          <a:xfrm>
            <a:off x="3764280" y="6291071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5BB17B-61FE-4CEC-84C3-5FBC9A24DD1D}"/>
              </a:ext>
            </a:extLst>
          </p:cNvPr>
          <p:cNvSpPr/>
          <p:nvPr/>
        </p:nvSpPr>
        <p:spPr>
          <a:xfrm>
            <a:off x="4879848" y="624535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6497FA-9A50-4970-8B20-F228C94BAC05}"/>
              </a:ext>
            </a:extLst>
          </p:cNvPr>
          <p:cNvCxnSpPr/>
          <p:nvPr/>
        </p:nvCxnSpPr>
        <p:spPr>
          <a:xfrm>
            <a:off x="2403348" y="5448385"/>
            <a:ext cx="332232" cy="84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1A951-391F-461F-AA6F-CBF574AA9BFA}"/>
              </a:ext>
            </a:extLst>
          </p:cNvPr>
          <p:cNvCxnSpPr>
            <a:cxnSpLocks/>
          </p:cNvCxnSpPr>
          <p:nvPr/>
        </p:nvCxnSpPr>
        <p:spPr>
          <a:xfrm>
            <a:off x="3265932" y="5404103"/>
            <a:ext cx="528066" cy="85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ED963F-4535-4AAE-8353-899A4AFDAB6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09110" y="5415534"/>
            <a:ext cx="583460" cy="8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/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/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0B6AEA78-0D53-495A-AAA3-92C21C0B2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82" y="3959439"/>
            <a:ext cx="981456" cy="128320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028428-BFE0-4B9F-AA05-0FF3D93AA15E}"/>
              </a:ext>
            </a:extLst>
          </p:cNvPr>
          <p:cNvCxnSpPr>
            <a:cxnSpLocks/>
          </p:cNvCxnSpPr>
          <p:nvPr/>
        </p:nvCxnSpPr>
        <p:spPr>
          <a:xfrm>
            <a:off x="6542532" y="5394961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2B1C5F-6228-4ADE-896C-A5290408D551}"/>
              </a:ext>
            </a:extLst>
          </p:cNvPr>
          <p:cNvCxnSpPr>
            <a:cxnSpLocks/>
          </p:cNvCxnSpPr>
          <p:nvPr/>
        </p:nvCxnSpPr>
        <p:spPr>
          <a:xfrm flipV="1">
            <a:off x="6542532" y="6259068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864941C-0F3A-4006-9F07-4DBE3659FF2A}"/>
              </a:ext>
            </a:extLst>
          </p:cNvPr>
          <p:cNvSpPr/>
          <p:nvPr/>
        </p:nvSpPr>
        <p:spPr>
          <a:xfrm>
            <a:off x="7141464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330E34-0100-40E6-9646-017EE4841CA6}"/>
              </a:ext>
            </a:extLst>
          </p:cNvPr>
          <p:cNvSpPr/>
          <p:nvPr/>
        </p:nvSpPr>
        <p:spPr>
          <a:xfrm>
            <a:off x="8046720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F9AD31-5794-4EDD-81B0-B3DBF47363C6}"/>
              </a:ext>
            </a:extLst>
          </p:cNvPr>
          <p:cNvSpPr/>
          <p:nvPr/>
        </p:nvSpPr>
        <p:spPr>
          <a:xfrm>
            <a:off x="9070848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BE20BC-2D3A-4CCD-9712-A98F5BE2168D}"/>
              </a:ext>
            </a:extLst>
          </p:cNvPr>
          <p:cNvSpPr/>
          <p:nvPr/>
        </p:nvSpPr>
        <p:spPr>
          <a:xfrm>
            <a:off x="7560564" y="625906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AF693A-D650-491E-BE16-16574B52EE1D}"/>
              </a:ext>
            </a:extLst>
          </p:cNvPr>
          <p:cNvSpPr/>
          <p:nvPr/>
        </p:nvSpPr>
        <p:spPr>
          <a:xfrm>
            <a:off x="8578596" y="6281928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3BC5FE-5A19-4286-92D4-175540569EDC}"/>
              </a:ext>
            </a:extLst>
          </p:cNvPr>
          <p:cNvSpPr/>
          <p:nvPr/>
        </p:nvSpPr>
        <p:spPr>
          <a:xfrm>
            <a:off x="9694164" y="623620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C747EE-92FD-4AE9-8F4B-36432D5BB20D}"/>
              </a:ext>
            </a:extLst>
          </p:cNvPr>
          <p:cNvCxnSpPr>
            <a:cxnSpLocks/>
            <a:stCxn id="35" idx="5"/>
            <a:endCxn id="40" idx="2"/>
          </p:cNvCxnSpPr>
          <p:nvPr/>
        </p:nvCxnSpPr>
        <p:spPr>
          <a:xfrm>
            <a:off x="7215610" y="5388266"/>
            <a:ext cx="2478554" cy="87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620205-403F-4D41-8B37-8CBD3FFCDBC0}"/>
              </a:ext>
            </a:extLst>
          </p:cNvPr>
          <p:cNvCxnSpPr>
            <a:cxnSpLocks/>
            <a:endCxn id="38" idx="5"/>
          </p:cNvCxnSpPr>
          <p:nvPr/>
        </p:nvCxnSpPr>
        <p:spPr>
          <a:xfrm flipH="1">
            <a:off x="7634710" y="5394960"/>
            <a:ext cx="445538" cy="90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E45F2D-137E-448A-BBD7-B7D5DC9634C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622030" y="5406391"/>
            <a:ext cx="501396" cy="87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/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/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blipFill>
                <a:blip r:embed="rId7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 descr="A red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6B52E2A-2F2B-4587-8300-BD13ABEF3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32" y="3989320"/>
            <a:ext cx="890016" cy="12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7576-D31E-4D95-86F8-CC6580AD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</p:spPr>
            <p:txBody>
              <a:bodyPr/>
              <a:lstStyle/>
              <a:p>
                <a:r>
                  <a:rPr lang="en-US" dirty="0"/>
                  <a:t>Cost is truncated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Proof: Let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  <a:blipFill>
                <a:blip r:embed="rId2"/>
                <a:stretch>
                  <a:fillRect l="-122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2446-AFD3-4A8B-958B-13914FF5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3971" cy="839561"/>
          </a:xfrm>
        </p:spPr>
        <p:txBody>
          <a:bodyPr/>
          <a:lstStyle/>
          <a:p>
            <a:r>
              <a:rPr lang="en-US" dirty="0"/>
              <a:t>Computation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Empirical OPT: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(we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1≤1,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  <a:blipFill>
                <a:blip r:embed="rId2"/>
                <a:stretch>
                  <a:fillRect l="-1217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0F12-8980-4EC7-B99B-A55EB0AD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10" y="365125"/>
            <a:ext cx="10463590" cy="42832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of Optimal transport	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A9605D4-2249-4BA7-A183-35BD3B8220FC}"/>
              </a:ext>
            </a:extLst>
          </p:cNvPr>
          <p:cNvSpPr/>
          <p:nvPr/>
        </p:nvSpPr>
        <p:spPr>
          <a:xfrm>
            <a:off x="757162" y="1489473"/>
            <a:ext cx="4025295" cy="2810933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/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D7195872-6790-4443-A01C-F87FE09CBF17}"/>
              </a:ext>
            </a:extLst>
          </p:cNvPr>
          <p:cNvSpPr/>
          <p:nvPr/>
        </p:nvSpPr>
        <p:spPr>
          <a:xfrm>
            <a:off x="7115628" y="1527516"/>
            <a:ext cx="4319210" cy="2772890"/>
          </a:xfrm>
          <a:prstGeom prst="trapezoid">
            <a:avLst>
              <a:gd name="adj" fmla="val 42448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/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605C1-769E-4942-BEEE-5FE92FC56A71}"/>
              </a:ext>
            </a:extLst>
          </p:cNvPr>
          <p:cNvCxnSpPr/>
          <p:nvPr/>
        </p:nvCxnSpPr>
        <p:spPr>
          <a:xfrm>
            <a:off x="3570515" y="2336798"/>
            <a:ext cx="5539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492F76D-B4C6-4A46-9B51-B3A3233E5AD6}"/>
              </a:ext>
            </a:extLst>
          </p:cNvPr>
          <p:cNvSpPr/>
          <p:nvPr/>
        </p:nvSpPr>
        <p:spPr>
          <a:xfrm>
            <a:off x="3524554" y="2284696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35510-2257-4796-9AD0-E1889B317E8A}"/>
              </a:ext>
            </a:extLst>
          </p:cNvPr>
          <p:cNvSpPr/>
          <p:nvPr/>
        </p:nvSpPr>
        <p:spPr>
          <a:xfrm>
            <a:off x="9192381" y="2284695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/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/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/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16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E23-C1DC-4599-BB9C-8B439B1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3286" cy="708932"/>
          </a:xfrm>
        </p:spPr>
        <p:txBody>
          <a:bodyPr/>
          <a:lstStyle/>
          <a:p>
            <a:r>
              <a:rPr lang="en-US" dirty="0"/>
              <a:t>Computation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programming:</a:t>
                </a:r>
              </a:p>
              <a:p>
                <a:pPr lvl="1"/>
                <a:r>
                  <a:rPr lang="en-US" dirty="0"/>
                  <a:t>Pro: the solution is accurate; no requirements of cost. </a:t>
                </a:r>
              </a:p>
              <a:p>
                <a:pPr lvl="1"/>
                <a:r>
                  <a:rPr lang="en-US" dirty="0"/>
                  <a:t>Con: The computational cost is huge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Entropic regularization: 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no requirements of cost. </a:t>
                </a:r>
              </a:p>
              <a:p>
                <a:pPr lvl="1"/>
                <a:r>
                  <a:rPr lang="en-US" dirty="0"/>
                  <a:t>Con: when the entropic term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dirty="0"/>
                  <a:t>” has higher weight, the solution is not accurate, when this term has lower weight, the Sinkhorn algorithm is not stable.  </a:t>
                </a:r>
              </a:p>
              <a:p>
                <a:r>
                  <a:rPr lang="en-US" dirty="0"/>
                  <a:t>Tree algorithm: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the solution is accurate. </a:t>
                </a:r>
              </a:p>
              <a:p>
                <a:pPr lvl="1"/>
                <a:r>
                  <a:rPr lang="en-US" dirty="0"/>
                  <a:t>Con: </a:t>
                </a:r>
                <a:r>
                  <a:rPr lang="en-US"/>
                  <a:t>It requires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to be a tree metric; if the requirement is satisfied, such a tree is costly to generate.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  <a:blipFill>
                <a:blip r:embed="rId2"/>
                <a:stretch>
                  <a:fillRect l="-1043" t="-1912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0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353-ABD5-4964-85F2-994F16BA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3590" cy="883104"/>
          </a:xfrm>
        </p:spPr>
        <p:txBody>
          <a:bodyPr/>
          <a:lstStyle/>
          <a:p>
            <a:r>
              <a:rPr lang="en-US" dirty="0"/>
              <a:t>Sliced Partial Optimal Transport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Recently, a new method is proposed, named Sliced partial optimal transport (SPOT). </a:t>
                </a:r>
              </a:p>
              <a:p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(in the worse case)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𝑠𝑙𝑖𝑐𝑖𝑛𝑔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altLang="zh-CN" dirty="0"/>
                  <a:t>For each slicing, the algorithm solves the following (1-dimensional) partial optimal transport (POT) problem: 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1=1,0≤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  <a:blipFill>
                <a:blip r:embed="rId2"/>
                <a:stretch>
                  <a:fillRect l="-121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95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8415-9DFF-4BBD-8E89-515D4A8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OPT and POT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trivial relation: </a:t>
                </a:r>
              </a:p>
              <a:p>
                <a:pPr marL="0" indent="0">
                  <a:buNone/>
                </a:pPr>
                <a:r>
                  <a:rPr lang="en-US" dirty="0"/>
                  <a:t> for any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34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023-B277-44C5-8427-EE8E66EE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61" y="72201"/>
            <a:ext cx="5257800" cy="58585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of 1D-POT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90391-96CD-4EA2-8E32-CC6A9071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8" y="657032"/>
            <a:ext cx="4966304" cy="5688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EF6C0A-B920-4A68-936B-30DD9D935050}"/>
              </a:ext>
            </a:extLst>
          </p:cNvPr>
          <p:cNvCxnSpPr/>
          <p:nvPr/>
        </p:nvCxnSpPr>
        <p:spPr>
          <a:xfrm>
            <a:off x="6392029" y="79553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1ECFE-AA31-4BAF-AD87-A20BA5BCC091}"/>
              </a:ext>
            </a:extLst>
          </p:cNvPr>
          <p:cNvCxnSpPr/>
          <p:nvPr/>
        </p:nvCxnSpPr>
        <p:spPr>
          <a:xfrm>
            <a:off x="6419461" y="192024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/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/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E474AFE6-8EB9-4825-B383-E2AB5A146667}"/>
              </a:ext>
            </a:extLst>
          </p:cNvPr>
          <p:cNvSpPr/>
          <p:nvPr/>
        </p:nvSpPr>
        <p:spPr>
          <a:xfrm>
            <a:off x="710488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C0A10-2389-4DA7-893E-D54E1F2A12CF}"/>
              </a:ext>
            </a:extLst>
          </p:cNvPr>
          <p:cNvSpPr/>
          <p:nvPr/>
        </p:nvSpPr>
        <p:spPr>
          <a:xfrm>
            <a:off x="763755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15B405-72FE-4613-8EFF-FA955547B305}"/>
              </a:ext>
            </a:extLst>
          </p:cNvPr>
          <p:cNvSpPr/>
          <p:nvPr/>
        </p:nvSpPr>
        <p:spPr>
          <a:xfrm>
            <a:off x="860644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F54753-895E-4C7B-B2AD-B445E0FAB368}"/>
              </a:ext>
            </a:extLst>
          </p:cNvPr>
          <p:cNvSpPr/>
          <p:nvPr/>
        </p:nvSpPr>
        <p:spPr>
          <a:xfrm>
            <a:off x="710085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1E83F0-4E23-480A-A976-A244BE97E06B}"/>
              </a:ext>
            </a:extLst>
          </p:cNvPr>
          <p:cNvSpPr/>
          <p:nvPr/>
        </p:nvSpPr>
        <p:spPr>
          <a:xfrm>
            <a:off x="819813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0E4DA2-0CF9-4145-BB21-2E4D53B516D7}"/>
              </a:ext>
            </a:extLst>
          </p:cNvPr>
          <p:cNvSpPr/>
          <p:nvPr/>
        </p:nvSpPr>
        <p:spPr>
          <a:xfrm>
            <a:off x="7692422" y="18653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65665C-2B0F-4D3D-8AFF-7D79AF133CFF}"/>
              </a:ext>
            </a:extLst>
          </p:cNvPr>
          <p:cNvSpPr/>
          <p:nvPr/>
        </p:nvSpPr>
        <p:spPr>
          <a:xfrm>
            <a:off x="8606448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A82BFA-5AD6-4D2B-85E8-075E54FD1530}"/>
              </a:ext>
            </a:extLst>
          </p:cNvPr>
          <p:cNvSpPr/>
          <p:nvPr/>
        </p:nvSpPr>
        <p:spPr>
          <a:xfrm>
            <a:off x="9491833" y="76716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A1675E-F820-428B-8FF5-C23F42AAE364}"/>
              </a:ext>
            </a:extLst>
          </p:cNvPr>
          <p:cNvSpPr/>
          <p:nvPr/>
        </p:nvSpPr>
        <p:spPr>
          <a:xfrm>
            <a:off x="9950616" y="188824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/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blipFill>
                <a:blip r:embed="rId5"/>
                <a:stretch>
                  <a:fillRect l="-2381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/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blipFill>
                <a:blip r:embed="rId6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/>
              <p:nvPr/>
            </p:nvSpPr>
            <p:spPr>
              <a:xfrm>
                <a:off x="9852853" y="1957697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853" y="1957697"/>
                <a:ext cx="250390" cy="276999"/>
              </a:xfrm>
              <a:prstGeom prst="rect">
                <a:avLst/>
              </a:prstGeom>
              <a:blipFill>
                <a:blip r:embed="rId7"/>
                <a:stretch>
                  <a:fillRect l="-24390" r="-731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7C3C1B79-641F-4CA0-9AB3-F9675FA9AD91}"/>
              </a:ext>
            </a:extLst>
          </p:cNvPr>
          <p:cNvSpPr/>
          <p:nvPr/>
        </p:nvSpPr>
        <p:spPr>
          <a:xfrm>
            <a:off x="9737251" y="76902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/>
              <p:nvPr/>
            </p:nvSpPr>
            <p:spPr>
              <a:xfrm>
                <a:off x="9724253" y="477838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253" y="477838"/>
                <a:ext cx="291170" cy="276999"/>
              </a:xfrm>
              <a:prstGeom prst="rect">
                <a:avLst/>
              </a:prstGeom>
              <a:blipFill>
                <a:blip r:embed="rId8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680E87-FA7C-44BA-BB77-56C36399A5E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 flipH="1">
            <a:off x="7128283" y="804674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D2D2D9-25A8-4521-AAED-80DEAEA1CEE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669562" y="767161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8F3392-AD8B-4EF7-91D3-46A27199EC5F}"/>
              </a:ext>
            </a:extLst>
          </p:cNvPr>
          <p:cNvCxnSpPr>
            <a:cxnSpLocks/>
            <a:endCxn id="21" idx="7"/>
          </p:cNvCxnSpPr>
          <p:nvPr/>
        </p:nvCxnSpPr>
        <p:spPr>
          <a:xfrm>
            <a:off x="8640706" y="822021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C0FEAD-A0E3-4AA3-9A7B-94389CCADD45}"/>
              </a:ext>
            </a:extLst>
          </p:cNvPr>
          <p:cNvCxnSpPr>
            <a:cxnSpLocks/>
          </p:cNvCxnSpPr>
          <p:nvPr/>
        </p:nvCxnSpPr>
        <p:spPr>
          <a:xfrm>
            <a:off x="9756648" y="816777"/>
            <a:ext cx="226381" cy="1062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48EF45-DA92-40B2-8074-EE932F3F9B5F}"/>
              </a:ext>
            </a:extLst>
          </p:cNvPr>
          <p:cNvSpPr/>
          <p:nvPr/>
        </p:nvSpPr>
        <p:spPr>
          <a:xfrm>
            <a:off x="10603027" y="188122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/>
              <p:nvPr/>
            </p:nvSpPr>
            <p:spPr>
              <a:xfrm>
                <a:off x="9255372" y="467770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72" y="467770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1088E2-9121-4C74-AE34-036926A778D8}"/>
              </a:ext>
            </a:extLst>
          </p:cNvPr>
          <p:cNvCxnSpPr/>
          <p:nvPr/>
        </p:nvCxnSpPr>
        <p:spPr>
          <a:xfrm>
            <a:off x="6330338" y="3175189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B25DA0-EBDC-4C19-93B7-E21C82527C0E}"/>
              </a:ext>
            </a:extLst>
          </p:cNvPr>
          <p:cNvCxnSpPr/>
          <p:nvPr/>
        </p:nvCxnSpPr>
        <p:spPr>
          <a:xfrm>
            <a:off x="6357770" y="429990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/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blipFill>
                <a:blip r:embed="rId10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/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DB498A5-B7D2-47B8-AE09-63B94E6C4C09}"/>
              </a:ext>
            </a:extLst>
          </p:cNvPr>
          <p:cNvSpPr/>
          <p:nvPr/>
        </p:nvSpPr>
        <p:spPr>
          <a:xfrm>
            <a:off x="704319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739831-C7E0-49C6-85F8-A64F6B827A9B}"/>
              </a:ext>
            </a:extLst>
          </p:cNvPr>
          <p:cNvSpPr/>
          <p:nvPr/>
        </p:nvSpPr>
        <p:spPr>
          <a:xfrm>
            <a:off x="757586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D60EBF-FBAD-4992-B1F0-5F420DDFE74D}"/>
              </a:ext>
            </a:extLst>
          </p:cNvPr>
          <p:cNvSpPr/>
          <p:nvPr/>
        </p:nvSpPr>
        <p:spPr>
          <a:xfrm>
            <a:off x="854475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32E106-E41D-46F9-950F-30522CAC39BC}"/>
              </a:ext>
            </a:extLst>
          </p:cNvPr>
          <p:cNvSpPr/>
          <p:nvPr/>
        </p:nvSpPr>
        <p:spPr>
          <a:xfrm>
            <a:off x="703916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72F3B0-B0D8-4CD7-8D2C-BB792361341F}"/>
              </a:ext>
            </a:extLst>
          </p:cNvPr>
          <p:cNvSpPr/>
          <p:nvPr/>
        </p:nvSpPr>
        <p:spPr>
          <a:xfrm>
            <a:off x="813644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1F54CA-9055-44C8-9025-C5C3E911A7D1}"/>
              </a:ext>
            </a:extLst>
          </p:cNvPr>
          <p:cNvSpPr/>
          <p:nvPr/>
        </p:nvSpPr>
        <p:spPr>
          <a:xfrm>
            <a:off x="7630731" y="424504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9C901B-F3B3-462E-B9AD-1CDDF15B43BF}"/>
              </a:ext>
            </a:extLst>
          </p:cNvPr>
          <p:cNvSpPr/>
          <p:nvPr/>
        </p:nvSpPr>
        <p:spPr>
          <a:xfrm>
            <a:off x="8544757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465CD3-270D-4381-8902-2B819C40AE3F}"/>
              </a:ext>
            </a:extLst>
          </p:cNvPr>
          <p:cNvSpPr/>
          <p:nvPr/>
        </p:nvSpPr>
        <p:spPr>
          <a:xfrm>
            <a:off x="9430142" y="314681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10AFD8-30C5-47BC-AAF7-1B288658A26B}"/>
              </a:ext>
            </a:extLst>
          </p:cNvPr>
          <p:cNvSpPr/>
          <p:nvPr/>
        </p:nvSpPr>
        <p:spPr>
          <a:xfrm>
            <a:off x="9888925" y="426790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/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blipFill>
                <a:blip r:embed="rId12"/>
                <a:stretch>
                  <a:fillRect l="-23810" r="-238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/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blipFill>
                <a:blip r:embed="rId13"/>
                <a:stretch>
                  <a:fillRect l="-13333" r="-222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/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blipFill>
                <a:blip r:embed="rId14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E488F3B-0A29-403A-8A7E-7F66BC2A6504}"/>
              </a:ext>
            </a:extLst>
          </p:cNvPr>
          <p:cNvSpPr/>
          <p:nvPr/>
        </p:nvSpPr>
        <p:spPr>
          <a:xfrm>
            <a:off x="9675560" y="314868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/>
              <p:nvPr/>
            </p:nvSpPr>
            <p:spPr>
              <a:xfrm>
                <a:off x="9662562" y="2857495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62" y="2857495"/>
                <a:ext cx="291170" cy="276999"/>
              </a:xfrm>
              <a:prstGeom prst="rect">
                <a:avLst/>
              </a:prstGeom>
              <a:blipFill>
                <a:blip r:embed="rId1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2EF09A-B417-4A2D-AD5F-C413D04D94AD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7066592" y="3184331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A8556B-5A47-4239-9AB8-B36FF66944E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07871" y="3146818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F45F9D-5F4A-40FD-A173-9F1B36280690}"/>
              </a:ext>
            </a:extLst>
          </p:cNvPr>
          <p:cNvCxnSpPr>
            <a:cxnSpLocks/>
            <a:endCxn id="49" idx="7"/>
          </p:cNvCxnSpPr>
          <p:nvPr/>
        </p:nvCxnSpPr>
        <p:spPr>
          <a:xfrm>
            <a:off x="8579015" y="3201678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BA8752-2212-4DB1-9ECB-2D62BA0AD946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9476971" y="3185842"/>
            <a:ext cx="444367" cy="107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437DA46-04E5-4A2C-B39C-99E4F047F20D}"/>
              </a:ext>
            </a:extLst>
          </p:cNvPr>
          <p:cNvSpPr/>
          <p:nvPr/>
        </p:nvSpPr>
        <p:spPr>
          <a:xfrm>
            <a:off x="10541336" y="42608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/>
              <p:nvPr/>
            </p:nvSpPr>
            <p:spPr>
              <a:xfrm>
                <a:off x="9193681" y="2847427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681" y="2847427"/>
                <a:ext cx="510781" cy="276999"/>
              </a:xfrm>
              <a:prstGeom prst="rect">
                <a:avLst/>
              </a:prstGeom>
              <a:blipFill>
                <a:blip r:embed="rId16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8C9781-3716-4D7E-8920-48148A90C00A}"/>
              </a:ext>
            </a:extLst>
          </p:cNvPr>
          <p:cNvCxnSpPr>
            <a:cxnSpLocks/>
          </p:cNvCxnSpPr>
          <p:nvPr/>
        </p:nvCxnSpPr>
        <p:spPr>
          <a:xfrm>
            <a:off x="9545401" y="807578"/>
            <a:ext cx="438564" cy="113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8DE4B3-9901-4DAB-A5F4-349DF69C1173}"/>
              </a:ext>
            </a:extLst>
          </p:cNvPr>
          <p:cNvCxnSpPr>
            <a:cxnSpLocks/>
            <a:endCxn id="61" idx="5"/>
          </p:cNvCxnSpPr>
          <p:nvPr/>
        </p:nvCxnSpPr>
        <p:spPr>
          <a:xfrm>
            <a:off x="9721605" y="3194791"/>
            <a:ext cx="866560" cy="110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8A9BCF-EA9D-4EE0-8BA5-1020BB7DE62C}"/>
              </a:ext>
            </a:extLst>
          </p:cNvPr>
          <p:cNvSpPr txBox="1"/>
          <p:nvPr/>
        </p:nvSpPr>
        <p:spPr>
          <a:xfrm>
            <a:off x="5888736" y="2615184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54AB36-5AEB-46FA-8BEC-A213CF89B703}"/>
              </a:ext>
            </a:extLst>
          </p:cNvPr>
          <p:cNvCxnSpPr/>
          <p:nvPr/>
        </p:nvCxnSpPr>
        <p:spPr>
          <a:xfrm>
            <a:off x="6412634" y="531210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2E75D2-048A-4EA2-8980-227D68CA1596}"/>
              </a:ext>
            </a:extLst>
          </p:cNvPr>
          <p:cNvCxnSpPr/>
          <p:nvPr/>
        </p:nvCxnSpPr>
        <p:spPr>
          <a:xfrm>
            <a:off x="6440066" y="6436815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/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blipFill>
                <a:blip r:embed="rId17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/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blipFill>
                <a:blip r:embed="rId18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43BB99DD-EC0D-4169-849E-3D593AD037FF}"/>
              </a:ext>
            </a:extLst>
          </p:cNvPr>
          <p:cNvSpPr/>
          <p:nvPr/>
        </p:nvSpPr>
        <p:spPr>
          <a:xfrm>
            <a:off x="712549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045D65-1895-48E0-8848-7E6B87BA6511}"/>
              </a:ext>
            </a:extLst>
          </p:cNvPr>
          <p:cNvSpPr/>
          <p:nvPr/>
        </p:nvSpPr>
        <p:spPr>
          <a:xfrm>
            <a:off x="765816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77CAF0-FD7E-4D37-B7E8-64C555F8B732}"/>
              </a:ext>
            </a:extLst>
          </p:cNvPr>
          <p:cNvSpPr/>
          <p:nvPr/>
        </p:nvSpPr>
        <p:spPr>
          <a:xfrm>
            <a:off x="862705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A7A0D1-8F05-4FE2-9895-3BA781338A8A}"/>
              </a:ext>
            </a:extLst>
          </p:cNvPr>
          <p:cNvSpPr/>
          <p:nvPr/>
        </p:nvSpPr>
        <p:spPr>
          <a:xfrm>
            <a:off x="712145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5252AA-DD36-46AC-A3F9-67135251F14A}"/>
              </a:ext>
            </a:extLst>
          </p:cNvPr>
          <p:cNvSpPr/>
          <p:nvPr/>
        </p:nvSpPr>
        <p:spPr>
          <a:xfrm>
            <a:off x="821873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9E8876-B317-4493-9469-0B3BFD3CAE62}"/>
              </a:ext>
            </a:extLst>
          </p:cNvPr>
          <p:cNvSpPr/>
          <p:nvPr/>
        </p:nvSpPr>
        <p:spPr>
          <a:xfrm>
            <a:off x="7713027" y="6381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2E655B-0CDD-4272-A1D7-BECC9925141B}"/>
              </a:ext>
            </a:extLst>
          </p:cNvPr>
          <p:cNvSpPr/>
          <p:nvPr/>
        </p:nvSpPr>
        <p:spPr>
          <a:xfrm>
            <a:off x="8627053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F84D10-0E3F-4C53-A891-20E50228E4DF}"/>
              </a:ext>
            </a:extLst>
          </p:cNvPr>
          <p:cNvSpPr/>
          <p:nvPr/>
        </p:nvSpPr>
        <p:spPr>
          <a:xfrm>
            <a:off x="9512438" y="528373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F2B97E-FB64-429C-88A8-84841C5660A2}"/>
              </a:ext>
            </a:extLst>
          </p:cNvPr>
          <p:cNvSpPr/>
          <p:nvPr/>
        </p:nvSpPr>
        <p:spPr>
          <a:xfrm>
            <a:off x="9971221" y="640481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/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blipFill>
                <a:blip r:embed="rId19"/>
                <a:stretch>
                  <a:fillRect l="-2381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/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blipFill>
                <a:blip r:embed="rId20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/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blipFill>
                <a:blip r:embed="rId21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88000DE8-A832-4AB9-949C-4FD1477C918B}"/>
              </a:ext>
            </a:extLst>
          </p:cNvPr>
          <p:cNvSpPr/>
          <p:nvPr/>
        </p:nvSpPr>
        <p:spPr>
          <a:xfrm>
            <a:off x="9757856" y="528559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/>
              <p:nvPr/>
            </p:nvSpPr>
            <p:spPr>
              <a:xfrm>
                <a:off x="9744858" y="499440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858" y="4994409"/>
                <a:ext cx="291170" cy="276999"/>
              </a:xfrm>
              <a:prstGeom prst="rect">
                <a:avLst/>
              </a:prstGeom>
              <a:blipFill>
                <a:blip r:embed="rId22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DD46B1-830E-4F22-B77A-A0E59556F249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 flipH="1">
            <a:off x="7148888" y="5321245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302A16-9AD9-4F90-BF89-63C2E0B7D22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690167" y="5283732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86D335-EC19-45E3-990E-70C754723C5F}"/>
              </a:ext>
            </a:extLst>
          </p:cNvPr>
          <p:cNvCxnSpPr>
            <a:cxnSpLocks/>
            <a:endCxn id="79" idx="6"/>
          </p:cNvCxnSpPr>
          <p:nvPr/>
        </p:nvCxnSpPr>
        <p:spPr>
          <a:xfrm flipH="1">
            <a:off x="8273600" y="5338592"/>
            <a:ext cx="387711" cy="107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3902BE-7A65-4381-B919-A31AD6D80E27}"/>
              </a:ext>
            </a:extLst>
          </p:cNvPr>
          <p:cNvCxnSpPr>
            <a:cxnSpLocks/>
            <a:stCxn id="82" idx="5"/>
            <a:endCxn id="81" idx="4"/>
          </p:cNvCxnSpPr>
          <p:nvPr/>
        </p:nvCxnSpPr>
        <p:spPr>
          <a:xfrm flipH="1">
            <a:off x="8654485" y="5322756"/>
            <a:ext cx="904782" cy="111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B8E20E00-9C35-4666-BB9C-CDBA89FB6071}"/>
              </a:ext>
            </a:extLst>
          </p:cNvPr>
          <p:cNvSpPr/>
          <p:nvPr/>
        </p:nvSpPr>
        <p:spPr>
          <a:xfrm>
            <a:off x="10623632" y="639779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/>
              <p:nvPr/>
            </p:nvSpPr>
            <p:spPr>
              <a:xfrm>
                <a:off x="9275977" y="498434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977" y="4984341"/>
                <a:ext cx="510781" cy="276999"/>
              </a:xfrm>
              <a:prstGeom prst="rect">
                <a:avLst/>
              </a:prstGeom>
              <a:blipFill>
                <a:blip r:embed="rId2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8A36D1-F2AA-44B6-B598-7A357DC5242F}"/>
              </a:ext>
            </a:extLst>
          </p:cNvPr>
          <p:cNvCxnSpPr>
            <a:cxnSpLocks/>
            <a:endCxn id="83" idx="7"/>
          </p:cNvCxnSpPr>
          <p:nvPr/>
        </p:nvCxnSpPr>
        <p:spPr>
          <a:xfrm>
            <a:off x="9803901" y="5331705"/>
            <a:ext cx="214149" cy="107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8E948C-EE4D-46A1-914C-07363C90BBA2}"/>
              </a:ext>
            </a:extLst>
          </p:cNvPr>
          <p:cNvSpPr txBox="1"/>
          <p:nvPr/>
        </p:nvSpPr>
        <p:spPr>
          <a:xfrm>
            <a:off x="5971032" y="4752098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253594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348D-44C6-40D3-A100-A9713EB4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1968-CC14-4ABB-BDD4-15A9AB60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705-19C3-4A28-95C3-4BD0ACE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Applications of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</p:spPr>
            <p:txBody>
              <a:bodyPr/>
              <a:lstStyle/>
              <a:p>
                <a:r>
                  <a:rPr lang="en-US" dirty="0"/>
                  <a:t>In </a:t>
                </a:r>
                <a:r>
                  <a:rPr lang="en-US" b="1" dirty="0"/>
                  <a:t>computer vision</a:t>
                </a:r>
                <a:r>
                  <a:rPr lang="en-US" dirty="0"/>
                  <a:t>, OT defines a similarity measure between the images using the Wasserstein distance (Earth Mover’s distance).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unsupervised learning </a:t>
                </a:r>
                <a:r>
                  <a:rPr lang="en-US" dirty="0"/>
                  <a:t>tasks (e.g. GAN, variational auto-Encoder), OT defines a distance between two distributions. </a:t>
                </a:r>
              </a:p>
              <a:p>
                <a:pPr lvl="1"/>
                <a:r>
                  <a:rPr lang="en-US" dirty="0"/>
                  <a:t>Wasserstein GAN: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Variational auto-Encoder,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is defined by prior-knowledge. 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Graph interference</a:t>
                </a:r>
                <a:r>
                  <a:rPr lang="en-US" dirty="0"/>
                  <a:t>, the optimal OT mappings can be used to embed graphs in a vector space.  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2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220-290E-4F8C-BD9C-9D394638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9095" cy="718608"/>
          </a:xfrm>
        </p:spPr>
        <p:txBody>
          <a:bodyPr/>
          <a:lstStyle/>
          <a:p>
            <a:r>
              <a:rPr lang="en-US" dirty="0"/>
              <a:t>Kantorovich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Polish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. The </a:t>
                </a:r>
                <a:r>
                  <a:rPr lang="en-US" b="1" dirty="0"/>
                  <a:t>Kantorovich formulation</a:t>
                </a:r>
                <a:r>
                  <a:rPr lang="en-US" dirty="0"/>
                  <a:t> is defined as: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5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450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natural projections;</a:t>
                </a:r>
              </a:p>
              <a:p>
                <a:pPr lvl="1"/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push forward measure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  <a:blipFill>
                <a:blip r:embed="rId2"/>
                <a:stretch>
                  <a:fillRect l="-779" t="-5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B0FA474-E88D-42AC-9A87-8E3E686A8491}"/>
              </a:ext>
            </a:extLst>
          </p:cNvPr>
          <p:cNvSpPr/>
          <p:nvPr/>
        </p:nvSpPr>
        <p:spPr>
          <a:xfrm>
            <a:off x="4304714" y="4626022"/>
            <a:ext cx="2225524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E2B70F-0C15-40CF-A643-987C23C0F030}"/>
              </a:ext>
            </a:extLst>
          </p:cNvPr>
          <p:cNvSpPr/>
          <p:nvPr/>
        </p:nvSpPr>
        <p:spPr>
          <a:xfrm>
            <a:off x="4304715" y="4626022"/>
            <a:ext cx="2222164" cy="2013929"/>
          </a:xfrm>
          <a:custGeom>
            <a:avLst/>
            <a:gdLst>
              <a:gd name="connsiteX0" fmla="*/ 0 w 2220686"/>
              <a:gd name="connsiteY0" fmla="*/ 0 h 2056190"/>
              <a:gd name="connsiteX1" fmla="*/ 372534 w 2220686"/>
              <a:gd name="connsiteY1" fmla="*/ 890209 h 2056190"/>
              <a:gd name="connsiteX2" fmla="*/ 1306286 w 2220686"/>
              <a:gd name="connsiteY2" fmla="*/ 778933 h 2056190"/>
              <a:gd name="connsiteX3" fmla="*/ 1659467 w 2220686"/>
              <a:gd name="connsiteY3" fmla="*/ 1524000 h 2056190"/>
              <a:gd name="connsiteX4" fmla="*/ 2220686 w 2220686"/>
              <a:gd name="connsiteY4" fmla="*/ 2056190 h 20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056190">
                <a:moveTo>
                  <a:pt x="0" y="0"/>
                </a:moveTo>
                <a:cubicBezTo>
                  <a:pt x="77410" y="380193"/>
                  <a:pt x="154820" y="760387"/>
                  <a:pt x="372534" y="890209"/>
                </a:cubicBezTo>
                <a:cubicBezTo>
                  <a:pt x="590248" y="1020031"/>
                  <a:pt x="1091797" y="673301"/>
                  <a:pt x="1306286" y="778933"/>
                </a:cubicBezTo>
                <a:cubicBezTo>
                  <a:pt x="1520775" y="884565"/>
                  <a:pt x="1507067" y="1311124"/>
                  <a:pt x="1659467" y="1524000"/>
                </a:cubicBezTo>
                <a:cubicBezTo>
                  <a:pt x="1811867" y="1736876"/>
                  <a:pt x="2106184" y="1991682"/>
                  <a:pt x="2220686" y="2056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/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/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6A6AA9-C601-4E09-BF09-223CC1A591EA}"/>
              </a:ext>
            </a:extLst>
          </p:cNvPr>
          <p:cNvSpPr/>
          <p:nvPr/>
        </p:nvSpPr>
        <p:spPr>
          <a:xfrm>
            <a:off x="4332320" y="3764818"/>
            <a:ext cx="2194560" cy="890899"/>
          </a:xfrm>
          <a:custGeom>
            <a:avLst/>
            <a:gdLst>
              <a:gd name="connsiteX0" fmla="*/ 0 w 2194560"/>
              <a:gd name="connsiteY0" fmla="*/ 845303 h 890899"/>
              <a:gd name="connsiteX1" fmla="*/ 140677 w 2194560"/>
              <a:gd name="connsiteY1" fmla="*/ 1241 h 890899"/>
              <a:gd name="connsiteX2" fmla="*/ 590843 w 2194560"/>
              <a:gd name="connsiteY2" fmla="*/ 648355 h 890899"/>
              <a:gd name="connsiteX3" fmla="*/ 998806 w 2194560"/>
              <a:gd name="connsiteY3" fmla="*/ 310730 h 890899"/>
              <a:gd name="connsiteX4" fmla="*/ 1842868 w 2194560"/>
              <a:gd name="connsiteY4" fmla="*/ 690558 h 890899"/>
              <a:gd name="connsiteX5" fmla="*/ 2194560 w 2194560"/>
              <a:gd name="connsiteY5" fmla="*/ 887506 h 8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4560" h="890899">
                <a:moveTo>
                  <a:pt x="0" y="845303"/>
                </a:moveTo>
                <a:cubicBezTo>
                  <a:pt x="21101" y="439684"/>
                  <a:pt x="42203" y="34066"/>
                  <a:pt x="140677" y="1241"/>
                </a:cubicBezTo>
                <a:cubicBezTo>
                  <a:pt x="239151" y="-31584"/>
                  <a:pt x="447822" y="596774"/>
                  <a:pt x="590843" y="648355"/>
                </a:cubicBezTo>
                <a:cubicBezTo>
                  <a:pt x="733864" y="699936"/>
                  <a:pt x="790135" y="303696"/>
                  <a:pt x="998806" y="310730"/>
                </a:cubicBezTo>
                <a:cubicBezTo>
                  <a:pt x="1207477" y="317764"/>
                  <a:pt x="1643576" y="594429"/>
                  <a:pt x="1842868" y="690558"/>
                </a:cubicBezTo>
                <a:cubicBezTo>
                  <a:pt x="2042160" y="786687"/>
                  <a:pt x="2077329" y="913297"/>
                  <a:pt x="2194560" y="887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9AF63E-1055-49F1-B83B-E66EB620F14C}"/>
              </a:ext>
            </a:extLst>
          </p:cNvPr>
          <p:cNvSpPr/>
          <p:nvPr/>
        </p:nvSpPr>
        <p:spPr>
          <a:xfrm>
            <a:off x="3459917" y="4626022"/>
            <a:ext cx="844798" cy="2053883"/>
          </a:xfrm>
          <a:custGeom>
            <a:avLst/>
            <a:gdLst>
              <a:gd name="connsiteX0" fmla="*/ 844266 w 844798"/>
              <a:gd name="connsiteY0" fmla="*/ 0 h 2053883"/>
              <a:gd name="connsiteX1" fmla="*/ 205 w 844798"/>
              <a:gd name="connsiteY1" fmla="*/ 548640 h 2053883"/>
              <a:gd name="connsiteX2" fmla="*/ 759860 w 844798"/>
              <a:gd name="connsiteY2" fmla="*/ 1097280 h 2053883"/>
              <a:gd name="connsiteX3" fmla="*/ 365965 w 844798"/>
              <a:gd name="connsiteY3" fmla="*/ 1533378 h 2053883"/>
              <a:gd name="connsiteX4" fmla="*/ 844266 w 844798"/>
              <a:gd name="connsiteY4" fmla="*/ 2053883 h 20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798" h="2053883">
                <a:moveTo>
                  <a:pt x="844266" y="0"/>
                </a:moveTo>
                <a:cubicBezTo>
                  <a:pt x="429269" y="182880"/>
                  <a:pt x="14273" y="365760"/>
                  <a:pt x="205" y="548640"/>
                </a:cubicBezTo>
                <a:cubicBezTo>
                  <a:pt x="-13863" y="731520"/>
                  <a:pt x="698900" y="933157"/>
                  <a:pt x="759860" y="1097280"/>
                </a:cubicBezTo>
                <a:cubicBezTo>
                  <a:pt x="820820" y="1261403"/>
                  <a:pt x="351897" y="1373944"/>
                  <a:pt x="365965" y="1533378"/>
                </a:cubicBezTo>
                <a:cubicBezTo>
                  <a:pt x="380033" y="1692812"/>
                  <a:pt x="863023" y="1969477"/>
                  <a:pt x="844266" y="20538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9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7D70-A6F7-4A29-BB1E-708EE67F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Monge’s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</p:spPr>
            <p:txBody>
              <a:bodyPr/>
              <a:lstStyle/>
              <a:p>
                <a:r>
                  <a:rPr lang="en-US" dirty="0"/>
                  <a:t>Under some regular conditions,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.)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Kantorovich problem is induced by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). The Kantorovich problem reduces to the Monge’s formulation: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  <a:blipFill>
                <a:blip r:embed="rId2"/>
                <a:stretch>
                  <a:fillRect l="-1043" t="-190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E2D6-E49D-4645-9E87-C270412C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5496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partial transport (OPT)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B557E9A-185D-4AA2-89CB-849386D311F2}"/>
              </a:ext>
            </a:extLst>
          </p:cNvPr>
          <p:cNvSpPr/>
          <p:nvPr/>
        </p:nvSpPr>
        <p:spPr>
          <a:xfrm>
            <a:off x="853639" y="1298107"/>
            <a:ext cx="3619694" cy="2626874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/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0912FD4D-95D9-4B34-AF00-875775191EC5}"/>
              </a:ext>
            </a:extLst>
          </p:cNvPr>
          <p:cNvSpPr/>
          <p:nvPr/>
        </p:nvSpPr>
        <p:spPr>
          <a:xfrm>
            <a:off x="11759184" y="3044793"/>
            <a:ext cx="432816" cy="795687"/>
          </a:xfrm>
          <a:prstGeom prst="trapezoid">
            <a:avLst>
              <a:gd name="adj" fmla="val 42448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/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35507D8-C5FE-4F3B-A0F6-8170691895BC}"/>
              </a:ext>
            </a:extLst>
          </p:cNvPr>
          <p:cNvSpPr/>
          <p:nvPr/>
        </p:nvSpPr>
        <p:spPr>
          <a:xfrm>
            <a:off x="5113034" y="1298107"/>
            <a:ext cx="3619694" cy="2626874"/>
          </a:xfrm>
          <a:prstGeom prst="triangle">
            <a:avLst>
              <a:gd name="adj" fmla="val 75074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1D1-C084-4985-BF04-8961AE30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Formulation of OPT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8B02CE-5698-400B-B405-000A4E61669A}"/>
              </a:ext>
            </a:extLst>
          </p:cNvPr>
          <p:cNvSpPr/>
          <p:nvPr/>
        </p:nvSpPr>
        <p:spPr>
          <a:xfrm rot="5400000">
            <a:off x="6157601" y="922614"/>
            <a:ext cx="383733" cy="2748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8E4E55-9833-4746-8C4A-D6EDD9692C43}"/>
              </a:ext>
            </a:extLst>
          </p:cNvPr>
          <p:cNvSpPr/>
          <p:nvPr/>
        </p:nvSpPr>
        <p:spPr>
          <a:xfrm rot="5400000">
            <a:off x="2919489" y="1334967"/>
            <a:ext cx="383733" cy="194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/>
              <p:nvPr/>
            </p:nvSpPr>
            <p:spPr>
              <a:xfrm>
                <a:off x="1449935" y="895808"/>
                <a:ext cx="10447284" cy="13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8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35" y="895808"/>
                <a:ext cx="10447284" cy="1312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B4B24E5-F94E-4199-BD46-32E7A4BA13DB}"/>
              </a:ext>
            </a:extLst>
          </p:cNvPr>
          <p:cNvSpPr txBox="1"/>
          <p:nvPr/>
        </p:nvSpPr>
        <p:spPr>
          <a:xfrm>
            <a:off x="2588145" y="2577589"/>
            <a:ext cx="1563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dirty="0"/>
              <a:t>t</a:t>
            </a:r>
            <a:r>
              <a:rPr lang="en-US" b="0" dirty="0"/>
              <a:t>ransportation</a:t>
            </a:r>
          </a:p>
          <a:p>
            <a:pPr/>
            <a:r>
              <a:rPr lang="en-US" dirty="0"/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22841-8AC5-45E9-BE8C-6423C8F1CA8F}"/>
              </a:ext>
            </a:extLst>
          </p:cNvPr>
          <p:cNvSpPr txBox="1"/>
          <p:nvPr/>
        </p:nvSpPr>
        <p:spPr>
          <a:xfrm>
            <a:off x="4975254" y="2600017"/>
            <a:ext cx="17816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dirty="0"/>
              <a:t>mass destruction</a:t>
            </a:r>
            <a:br>
              <a:rPr lang="en-US" dirty="0"/>
            </a:br>
            <a:r>
              <a:rPr lang="en-US" dirty="0"/>
              <a:t> penalty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5B3CE-8BD8-4364-BF6F-4D6AFEEFFDAB}"/>
              </a:ext>
            </a:extLst>
          </p:cNvPr>
          <p:cNvSpPr txBox="1"/>
          <p:nvPr/>
        </p:nvSpPr>
        <p:spPr>
          <a:xfrm>
            <a:off x="9286132" y="2501454"/>
            <a:ext cx="1299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mass creation</a:t>
            </a:r>
            <a:br>
              <a:rPr lang="en-US" dirty="0"/>
            </a:br>
            <a:r>
              <a:rPr lang="en-US" dirty="0"/>
              <a:t>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/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3" y="3626072"/>
                <a:ext cx="2109167" cy="1107996"/>
              </a:xfrm>
              <a:prstGeom prst="rect">
                <a:avLst/>
              </a:prstGeom>
              <a:blipFill>
                <a:blip r:embed="rId6"/>
                <a:stretch>
                  <a:fillRect l="-3179" r="-231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F07FEB97-172D-48AE-8BEC-9428A3D2B526}"/>
              </a:ext>
            </a:extLst>
          </p:cNvPr>
          <p:cNvSpPr/>
          <p:nvPr/>
        </p:nvSpPr>
        <p:spPr>
          <a:xfrm rot="5400000">
            <a:off x="9951508" y="973241"/>
            <a:ext cx="383733" cy="2647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1F4A3-FD67-40C4-B005-355762244AA4}"/>
                  </a:ext>
                </a:extLst>
              </p:cNvPr>
              <p:cNvSpPr txBox="1"/>
              <p:nvPr/>
            </p:nvSpPr>
            <p:spPr>
              <a:xfrm>
                <a:off x="1734532" y="5599522"/>
                <a:ext cx="4350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1F4A3-FD67-40C4-B005-355762244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32" y="5599522"/>
                <a:ext cx="4350871" cy="369332"/>
              </a:xfrm>
              <a:prstGeom prst="rect">
                <a:avLst/>
              </a:prstGeom>
              <a:blipFill>
                <a:blip r:embed="rId7"/>
                <a:stretch>
                  <a:fillRect l="-1262" t="-10000" r="-4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/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are constant.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32" y="5014929"/>
                <a:ext cx="4148592" cy="369332"/>
              </a:xfrm>
              <a:prstGeom prst="rect">
                <a:avLst/>
              </a:prstGeom>
              <a:blipFill>
                <a:blip r:embed="rId8"/>
                <a:stretch>
                  <a:fillRect l="-13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67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01B0-A1CB-43BF-82E2-6F7494B8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295" cy="803799"/>
          </a:xfrm>
        </p:spPr>
        <p:txBody>
          <a:bodyPr/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/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5374DE-970E-4ECA-A161-557EA1BF6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1" y="1286758"/>
                <a:ext cx="1774525" cy="276999"/>
              </a:xfrm>
              <a:prstGeom prst="rect">
                <a:avLst/>
              </a:prstGeom>
              <a:blipFill>
                <a:blip r:embed="rId2"/>
                <a:stretch>
                  <a:fillRect l="-2749" r="-13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/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𝑃𝑟𝑖𝑚𝑒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b="0" dirty="0"/>
                  <a:t> </a:t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66" y="2030674"/>
                <a:ext cx="5917326" cy="2649443"/>
              </a:xfrm>
              <a:prstGeom prst="rect">
                <a:avLst/>
              </a:prstGeom>
              <a:blipFill>
                <a:blip r:embed="rId3"/>
                <a:stretch>
                  <a:fillRect l="-309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/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Primal OPT and OPT: They are equivalent. </a:t>
                </a:r>
                <a:br>
                  <a:rPr lang="en-US" sz="2000" dirty="0"/>
                </a:br>
                <a:r>
                  <a:rPr lang="en-US" sz="2000" dirty="0"/>
                  <a:t>Why? Since the problem is linear optimization problem, the strong duality holds. Thus of the above problem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𝑃𝑟𝑖𝑚𝑒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are equivalent for some (unique)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(i.e. minimizer of one problem solves another one).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C63704-C79D-40B1-ADD8-5EDDA67F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11" y="4925182"/>
                <a:ext cx="10186284" cy="1323439"/>
              </a:xfrm>
              <a:prstGeom prst="rect">
                <a:avLst/>
              </a:prstGeom>
              <a:blipFill>
                <a:blip r:embed="rId4"/>
                <a:stretch>
                  <a:fillRect l="-598" t="-2765" r="-658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506-E5C7-4AE9-BC8D-2D7C2F6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5184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formulations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/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Generalized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Wasserstein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9B1A1B-E8D5-445A-9B5A-226444CE1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1600"/>
                <a:ext cx="3428823" cy="276999"/>
              </a:xfrm>
              <a:prstGeom prst="rect">
                <a:avLst/>
              </a:prstGeom>
              <a:blipFill>
                <a:blip r:embed="rId2"/>
                <a:stretch>
                  <a:fillRect l="-1246" r="-3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/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𝐺𝑊𝐷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6" y="1949011"/>
                <a:ext cx="6802363" cy="1050993"/>
              </a:xfrm>
              <a:prstGeom prst="rect">
                <a:avLst/>
              </a:prstGeom>
              <a:blipFill>
                <a:blip r:embed="rId3"/>
                <a:stretch>
                  <a:fillRect l="-2332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/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GWD and OPT: 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/>
                  <a:t> in OPT, it is equivalent to GWD. </a:t>
                </a:r>
                <a:br>
                  <a:rPr lang="en-US" sz="2000" dirty="0"/>
                </a:br>
                <a:r>
                  <a:rPr lang="en-US" sz="2000" dirty="0"/>
                  <a:t>That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𝐺𝑊𝐷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Why?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prove that the exists optimal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is equivalent to </a:t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lim>
                    </m:limLow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:0≤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,0≤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1" y="3443876"/>
                <a:ext cx="11839438" cy="2745752"/>
              </a:xfrm>
              <a:prstGeom prst="rect">
                <a:avLst/>
              </a:prstGeom>
              <a:blipFill>
                <a:blip r:embed="rId4"/>
                <a:stretch>
                  <a:fillRect l="-56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1596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Sliced optimal partial transport</vt:lpstr>
      <vt:lpstr>Introduction of Optimal transport </vt:lpstr>
      <vt:lpstr>Applications of OT</vt:lpstr>
      <vt:lpstr>Kantorovich formulation </vt:lpstr>
      <vt:lpstr>Monge’s formulation</vt:lpstr>
      <vt:lpstr>Optimal partial transport (OPT)</vt:lpstr>
      <vt:lpstr>Formulation of OPT </vt:lpstr>
      <vt:lpstr>History of formulations of OPT</vt:lpstr>
      <vt:lpstr>History of formulations of OPT</vt:lpstr>
      <vt:lpstr>Generalization of OPT: Unbalanced OT</vt:lpstr>
      <vt:lpstr>Relation between OET and OPT </vt:lpstr>
      <vt:lpstr>Generalization of OPT: Unbalanced OT</vt:lpstr>
      <vt:lpstr>Relation between DK and OPT</vt:lpstr>
      <vt:lpstr>Generalization of OPT: Unbalanced OT</vt:lpstr>
      <vt:lpstr>Relation between SK and OPT</vt:lpstr>
      <vt:lpstr>Relation of OT and OPT</vt:lpstr>
      <vt:lpstr>Basic properties of OPT</vt:lpstr>
      <vt:lpstr>Basic properties of OPT</vt:lpstr>
      <vt:lpstr>Computation of Empirical OPT</vt:lpstr>
      <vt:lpstr>Computation of Empirical OPT</vt:lpstr>
      <vt:lpstr>Sliced Partial Optimal Transport </vt:lpstr>
      <vt:lpstr>Relation between OPT and POT </vt:lpstr>
      <vt:lpstr>Algorithm of 1D-POT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optimal partial transport</dc:title>
  <dc:creator>Yikun Bai</dc:creator>
  <cp:lastModifiedBy>Yikun Bai</cp:lastModifiedBy>
  <cp:revision>36</cp:revision>
  <dcterms:created xsi:type="dcterms:W3CDTF">2022-04-10T22:22:58Z</dcterms:created>
  <dcterms:modified xsi:type="dcterms:W3CDTF">2022-04-12T20:48:40Z</dcterms:modified>
</cp:coreProperties>
</file>