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2" r:id="rId20"/>
    <p:sldId id="273" r:id="rId21"/>
    <p:sldId id="274" r:id="rId22"/>
    <p:sldId id="275" r:id="rId23"/>
    <p:sldId id="276" r:id="rId24"/>
    <p:sldId id="280" r:id="rId25"/>
    <p:sldId id="283" r:id="rId26"/>
    <p:sldId id="279" r:id="rId27"/>
    <p:sldId id="281" r:id="rId28"/>
    <p:sldId id="282" r:id="rId29"/>
    <p:sldId id="284" r:id="rId30"/>
    <p:sldId id="304" r:id="rId31"/>
    <p:sldId id="306" r:id="rId32"/>
    <p:sldId id="285" r:id="rId33"/>
    <p:sldId id="287" r:id="rId34"/>
    <p:sldId id="289" r:id="rId35"/>
    <p:sldId id="290" r:id="rId36"/>
    <p:sldId id="293" r:id="rId37"/>
    <p:sldId id="295" r:id="rId38"/>
    <p:sldId id="294" r:id="rId39"/>
    <p:sldId id="296" r:id="rId40"/>
    <p:sldId id="286" r:id="rId41"/>
    <p:sldId id="297" r:id="rId42"/>
    <p:sldId id="298" r:id="rId43"/>
    <p:sldId id="299" r:id="rId44"/>
    <p:sldId id="300" r:id="rId45"/>
    <p:sldId id="301" r:id="rId46"/>
    <p:sldId id="302" r:id="rId47"/>
    <p:sldId id="307" r:id="rId48"/>
    <p:sldId id="308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8719C-45BB-4DA3-B279-45D62735E895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FA9C-6DD3-4EFD-B6A1-C6EC778C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FA9C-6DD3-4EFD-B6A1-C6EC778C67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399-3E9C-45F4-B7CE-60588CF1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F89D-3C94-4101-8992-F34F966A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D79C-04D5-4C35-B2BD-0473EE29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23E7-B0EB-42C6-B91C-91BAE8B6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94D-8AC6-492A-8509-EABAED1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A9B8-7554-429F-A996-FE634AD5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BB99-EF11-4AE6-BF5E-C6402827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35D0-756F-4F29-ADE1-2829A283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3E46-7A1D-4F1B-99AA-57CFDEBA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D69D-4A66-4A69-9741-853EAF07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B3FB2-4F28-431D-892F-D624CC0C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F30A4-4CBB-44FD-8D80-B39A49E6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E12B-CE8B-452C-9169-AA6ADB7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5A29-0DF8-49BF-90B5-1E622E9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FAB9-E557-4C3A-AD83-43644E5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B07-090B-4415-B278-4E1CF789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64E2-C925-4DE8-9DDE-01BC1142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8BCA-EEEA-44FB-8B61-91C19A25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DF5-631B-4D62-907E-050840E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6D6C-197F-46E6-BAA2-D08CC2C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F01-545F-4BE7-99AE-36C99EF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F1E3-9186-42E4-8AE0-2D96EA25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1340-C018-4397-88FC-2DD8C58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B9A-F310-499C-8618-619B485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84EB-8F26-4A31-B01E-70235FD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DC17-1818-4C8A-838B-A79F014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0C44-4F91-47E9-AB16-DA61DE35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4EC61-CEFF-4921-B4B5-8D76A098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553B-20C3-4CEB-AE3A-B97DF4ED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6DEF-1345-43BC-9A1B-7EF33999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6F50-52F7-4353-AAF8-77DECF9E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CD8B-05B2-4929-B7C4-35F2C33F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8E4B-70A7-4EBB-8968-837164DA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0E10-22F1-4D23-A3D9-BE6C46DC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AB4EF-D13C-4704-B2FA-3FE5D08D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5900-AA3F-4D8C-AB8A-F8537D38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23088-692D-4EB3-BB43-31B2354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FB6B-8041-454D-81B4-36EF8A6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8F0D-3BDB-4655-B5E6-80FE538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C4DF-6136-45DB-849E-10415A55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A4D1-B21A-4EA3-8652-6677B2A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61B8-F785-417E-B045-281EF2C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7D5F-2603-42CB-81F1-9028DBD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F9B9D-F200-40F9-833D-DAB2B2F6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CFDF6-AE90-4EF4-8E12-5B99E0F5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EB76-0A21-480C-A005-C25ED3B2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A7CD-9387-460B-BE22-7AF91E5D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10E2-8A9C-46D9-82D0-B5EC7E33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ECB4-97F5-41B1-BB8C-9E1105FA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4BF7-0DC9-492C-9215-965C6AE0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E441A-8EE5-4EAC-86E4-0F1692F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C129-7E10-4DDF-94E4-6FCDBFD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EEF1-1BE6-409D-8A77-95194996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A7C7F-88C2-47FD-A33B-9CF5539D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D6C0-40A9-4A73-BB59-2326026FE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9E73-0EAE-433F-8913-484ADF0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63D3-9D0C-4DC3-A39B-D95E41C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B13E-13B2-457F-A2D6-0B709537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C6C8E-DB26-4363-8FB7-ED8CBA10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E7A9-31F9-4E7F-AE5E-8C957DB3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9FCE-704B-49C0-A848-C01CE1FE2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CDFE-323A-48D6-9719-C73641CE6FD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CAE2-174D-4979-958E-73F025EC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906A-2121-4F50-88A0-B032BFF1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31.png"/><Relationship Id="rId7" Type="http://schemas.openxmlformats.org/officeDocument/2006/relationships/image" Target="../media/image32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24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27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image" Target="../media/image1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32" Type="http://schemas.openxmlformats.org/officeDocument/2006/relationships/image" Target="../media/image165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31" Type="http://schemas.openxmlformats.org/officeDocument/2006/relationships/image" Target="../media/image164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9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68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67.png"/><Relationship Id="rId5" Type="http://schemas.openxmlformats.org/officeDocument/2006/relationships/image" Target="../media/image132.png"/><Relationship Id="rId15" Type="http://schemas.openxmlformats.org/officeDocument/2006/relationships/image" Target="../media/image172.png"/><Relationship Id="rId10" Type="http://schemas.openxmlformats.org/officeDocument/2006/relationships/image" Target="../media/image166.png"/><Relationship Id="rId4" Type="http://schemas.openxmlformats.org/officeDocument/2006/relationships/image" Target="../media/image131.png"/><Relationship Id="rId9" Type="http://schemas.openxmlformats.org/officeDocument/2006/relationships/image" Target="../media/image162.png"/><Relationship Id="rId14" Type="http://schemas.openxmlformats.org/officeDocument/2006/relationships/image" Target="../media/image17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29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78.png"/><Relationship Id="rId5" Type="http://schemas.openxmlformats.org/officeDocument/2006/relationships/image" Target="../media/image173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30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10" Type="http://schemas.openxmlformats.org/officeDocument/2006/relationships/image" Target="../media/image12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3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195.png"/><Relationship Id="rId5" Type="http://schemas.openxmlformats.org/officeDocument/2006/relationships/image" Target="../media/image199.png"/><Relationship Id="rId10" Type="http://schemas.openxmlformats.org/officeDocument/2006/relationships/image" Target="../media/image204.png"/><Relationship Id="rId4" Type="http://schemas.openxmlformats.org/officeDocument/2006/relationships/image" Target="../media/image198.png"/><Relationship Id="rId9" Type="http://schemas.openxmlformats.org/officeDocument/2006/relationships/image" Target="../media/image18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212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211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0.png"/><Relationship Id="rId5" Type="http://schemas.openxmlformats.org/officeDocument/2006/relationships/image" Target="../media/image207.png"/><Relationship Id="rId15" Type="http://schemas.openxmlformats.org/officeDocument/2006/relationships/image" Target="../media/image209.png"/><Relationship Id="rId10" Type="http://schemas.openxmlformats.org/officeDocument/2006/relationships/image" Target="../media/image1950.png"/><Relationship Id="rId4" Type="http://schemas.openxmlformats.org/officeDocument/2006/relationships/image" Target="../media/image189.png"/><Relationship Id="rId9" Type="http://schemas.openxmlformats.org/officeDocument/2006/relationships/image" Target="../media/image205.png"/><Relationship Id="rId14" Type="http://schemas.openxmlformats.org/officeDocument/2006/relationships/image" Target="../media/image2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217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216.png"/><Relationship Id="rId2" Type="http://schemas.openxmlformats.org/officeDocument/2006/relationships/image" Target="../media/image187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5.png"/><Relationship Id="rId5" Type="http://schemas.openxmlformats.org/officeDocument/2006/relationships/image" Target="../media/image207.png"/><Relationship Id="rId15" Type="http://schemas.openxmlformats.org/officeDocument/2006/relationships/image" Target="../media/image219.png"/><Relationship Id="rId10" Type="http://schemas.openxmlformats.org/officeDocument/2006/relationships/image" Target="../media/image1950.png"/><Relationship Id="rId4" Type="http://schemas.openxmlformats.org/officeDocument/2006/relationships/image" Target="../media/image189.png"/><Relationship Id="rId9" Type="http://schemas.openxmlformats.org/officeDocument/2006/relationships/image" Target="../media/image214.png"/><Relationship Id="rId14" Type="http://schemas.openxmlformats.org/officeDocument/2006/relationships/image" Target="../media/image2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" Type="http://schemas.openxmlformats.org/officeDocument/2006/relationships/image" Target="../media/image187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5.png"/><Relationship Id="rId5" Type="http://schemas.openxmlformats.org/officeDocument/2006/relationships/image" Target="../media/image207.png"/><Relationship Id="rId15" Type="http://schemas.openxmlformats.org/officeDocument/2006/relationships/image" Target="../media/image225.png"/><Relationship Id="rId10" Type="http://schemas.openxmlformats.org/officeDocument/2006/relationships/image" Target="../media/image1950.png"/><Relationship Id="rId4" Type="http://schemas.openxmlformats.org/officeDocument/2006/relationships/image" Target="../media/image189.png"/><Relationship Id="rId9" Type="http://schemas.openxmlformats.org/officeDocument/2006/relationships/image" Target="../media/image2140.png"/><Relationship Id="rId14" Type="http://schemas.openxmlformats.org/officeDocument/2006/relationships/image" Target="../media/image2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224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223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5.png"/><Relationship Id="rId5" Type="http://schemas.openxmlformats.org/officeDocument/2006/relationships/image" Target="../media/image207.png"/><Relationship Id="rId10" Type="http://schemas.openxmlformats.org/officeDocument/2006/relationships/image" Target="../media/image1950.png"/><Relationship Id="rId4" Type="http://schemas.openxmlformats.org/officeDocument/2006/relationships/image" Target="../media/image189.png"/><Relationship Id="rId9" Type="http://schemas.openxmlformats.org/officeDocument/2006/relationships/image" Target="../media/image2140.png"/><Relationship Id="rId14" Type="http://schemas.openxmlformats.org/officeDocument/2006/relationships/image" Target="../media/image2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7DE-E7E0-4B4A-8ECB-D667B0ECF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Sliced optimal partial transport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3183-FB94-48A7-9D6A-6FD28AE90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Yikun Bai &amp; Dr. Soheil Kolouri</a:t>
            </a:r>
          </a:p>
          <a:p>
            <a:r>
              <a:rPr lang="en-US" dirty="0"/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23502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445-C2A0-4AEB-8158-EE72C099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110410" cy="61216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Optimal entropic transport problem (OET) (</a:t>
                </a:r>
                <a:r>
                  <a:rPr lang="en-US" b="1" dirty="0" err="1"/>
                  <a:t>Liero</a:t>
                </a:r>
                <a:r>
                  <a:rPr lang="en-US" b="1" dirty="0"/>
                  <a:t>, Mielke, and </a:t>
                </a:r>
                <a:r>
                  <a:rPr lang="en-US" b="1" dirty="0" err="1"/>
                  <a:t>Savaré</a:t>
                </a:r>
                <a:r>
                  <a:rPr lang="en-US" b="1" dirty="0"/>
                  <a:t> 2018):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where 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is called relative entropy/f-divergence, and defined 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called entropy function, which satisfies some regular conditions (e.g. convex, </a:t>
                </a:r>
                <a:r>
                  <a:rPr lang="en-US" dirty="0" err="1"/>
                  <a:t>l.s.c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 is the Lebesgue decomposition.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  <a:blipFill>
                <a:blip r:embed="rId2"/>
                <a:stretch>
                  <a:fillRect l="-1020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38D-9144-40E9-89E0-869C797D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8162" cy="51540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between OET and OPT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total variation, the OET problem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we discussed before, 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 Then the above formulation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35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D73-E96B-4996-AA52-6A926AC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Dynamic Kantorovich </a:t>
                </a:r>
                <a:r>
                  <a:rPr lang="en-US" dirty="0"/>
                  <a:t>formulations (</a:t>
                </a:r>
                <a:r>
                  <a:rPr lang="en-US" dirty="0" err="1"/>
                  <a:t>Chizat</a:t>
                </a:r>
                <a:r>
                  <a:rPr lang="en-US" dirty="0"/>
                  <a:t> et al. 2019)</a:t>
                </a:r>
                <a:r>
                  <a:rPr lang="en-US" b="1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dirty="0"/>
                  <a:t> is called infinitesimal cost function, which satisfies some regular conditions (e.g. convex, positively 1-homogeneous, </a:t>
                </a:r>
                <a:r>
                  <a:rPr lang="en-US" dirty="0" err="1"/>
                  <a:t>etc</a:t>
                </a:r>
                <a:r>
                  <a:rPr lang="en-US" dirty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and satisfies the continuity equation (in the distribution sense):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reference measure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Because of the homogeneous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does not affect the problem.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  <a:blipFill>
                <a:blip r:embed="rId2"/>
                <a:stretch>
                  <a:fillRect l="-1217" t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52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3FE5-5FC5-483F-8655-945FCAC8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Relation between DK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in DK problem, infinitesimal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and in OPT, the ground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then we have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  <a:blipFill>
                <a:blip r:embed="rId2"/>
                <a:stretch>
                  <a:fillRect l="-1217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16A9-9601-40A2-80FE-1CAD1813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1667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Static Kantorovich Formulation (</a:t>
                </a:r>
                <a:r>
                  <a:rPr lang="en-US" dirty="0" err="1"/>
                  <a:t>Chizat</a:t>
                </a:r>
                <a:r>
                  <a:rPr lang="en-US" dirty="0"/>
                  <a:t> et al. 2019):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 err="1"/>
                  <a:t>s.t.</a:t>
                </a:r>
                <a:r>
                  <a:rPr lang="en-US" b="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satisfies semi-coupling, i.e. </a:t>
                </a:r>
                <a:br>
                  <a:rPr lang="en-US" b="0" dirty="0"/>
                </a:b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b="0" dirty="0"/>
                  <a:t> is called cost function, satisfies some regular conditions </a:t>
                </a:r>
                <a:br>
                  <a:rPr lang="en-US" b="0" dirty="0"/>
                </a:br>
                <a:r>
                  <a:rPr lang="en-US" b="0" dirty="0"/>
                  <a:t>(e.g. </a:t>
                </a:r>
                <a:r>
                  <a:rPr lang="en-US" b="0" dirty="0" err="1"/>
                  <a:t>l.s.c</a:t>
                </a:r>
                <a:r>
                  <a:rPr lang="en-US" b="0" dirty="0"/>
                  <a:t>, 1-homogeneous with respect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b="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the reference measure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Because of the 1-homogeneousity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does not affect the problem.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  <a:blipFill>
                <a:blip r:embed="rId2"/>
                <a:stretch>
                  <a:fillRect l="-1043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30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A3B-3D8E-4C89-8806-25E1F293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2276" cy="757313"/>
          </a:xfrm>
        </p:spPr>
        <p:txBody>
          <a:bodyPr/>
          <a:lstStyle/>
          <a:p>
            <a:r>
              <a:rPr lang="en-US" dirty="0"/>
              <a:t>Relation between SK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SK, when 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in SK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</a:t>
                </a:r>
                <a:r>
                  <a:rPr lang="en-US" dirty="0" err="1"/>
                  <a:t>gound</a:t>
                </a:r>
                <a:r>
                  <a:rPr lang="en-US" dirty="0"/>
                  <a:t>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OPT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  <a:blipFill>
                <a:blip r:embed="rId2"/>
                <a:stretch>
                  <a:fillRect l="-115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9F70-D218-4CAC-899F-FC9C84A8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8448" cy="699256"/>
          </a:xfrm>
        </p:spPr>
        <p:txBody>
          <a:bodyPr/>
          <a:lstStyle/>
          <a:p>
            <a:r>
              <a:rPr lang="en-US" dirty="0"/>
              <a:t>Relation of OT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trivial relation:</a:t>
                </a:r>
                <a:br>
                  <a:rPr lang="en-US" dirty="0"/>
                </a:b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if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By (</a:t>
                </a:r>
                <a:r>
                  <a:rPr lang="en-US" dirty="0" err="1"/>
                  <a:t>Figalli</a:t>
                </a:r>
                <a:r>
                  <a:rPr lang="en-US" dirty="0"/>
                  <a:t> 2010): Attach an isolated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extended cost function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extended measures: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A bijection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one can show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  <a:blipFill>
                <a:blip r:embed="rId2"/>
                <a:stretch>
                  <a:fillRect l="-1120" t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8E21-F241-444B-83DE-F629D3D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8239"/>
            <a:ext cx="10430256" cy="62242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864" y="740665"/>
                <a:ext cx="10165080" cy="37307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Monotonicity of optimal plan.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optimal for OPT problem,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satisfies the c-monotonicity: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for any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increasing, then the condition is equivalent to: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864" y="740665"/>
                <a:ext cx="10165080" cy="3730752"/>
              </a:xfrm>
              <a:blipFill>
                <a:blip r:embed="rId2"/>
                <a:stretch>
                  <a:fillRect l="-1079" t="-2778" r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97D939-9654-4F81-9745-E067E4C2E34B}"/>
              </a:ext>
            </a:extLst>
          </p:cNvPr>
          <p:cNvCxnSpPr>
            <a:cxnSpLocks/>
          </p:cNvCxnSpPr>
          <p:nvPr/>
        </p:nvCxnSpPr>
        <p:spPr>
          <a:xfrm>
            <a:off x="1728216" y="5404104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302D2-17CE-4471-BFF5-B1A59EBC1753}"/>
              </a:ext>
            </a:extLst>
          </p:cNvPr>
          <p:cNvCxnSpPr>
            <a:cxnSpLocks/>
          </p:cNvCxnSpPr>
          <p:nvPr/>
        </p:nvCxnSpPr>
        <p:spPr>
          <a:xfrm flipV="1">
            <a:off x="1728216" y="6268211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ACB1C57-EF41-4FE1-A0E0-A4F0572232C2}"/>
              </a:ext>
            </a:extLst>
          </p:cNvPr>
          <p:cNvSpPr/>
          <p:nvPr/>
        </p:nvSpPr>
        <p:spPr>
          <a:xfrm>
            <a:off x="2327148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3B7E52-DCC4-46D5-80C3-6138DE61AA96}"/>
              </a:ext>
            </a:extLst>
          </p:cNvPr>
          <p:cNvSpPr/>
          <p:nvPr/>
        </p:nvSpPr>
        <p:spPr>
          <a:xfrm>
            <a:off x="3232404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174CD4-25E6-4015-BA45-8DD404C3DDF7}"/>
              </a:ext>
            </a:extLst>
          </p:cNvPr>
          <p:cNvSpPr/>
          <p:nvPr/>
        </p:nvSpPr>
        <p:spPr>
          <a:xfrm>
            <a:off x="4256532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6D868-2104-47C8-A963-A58D8EBC60CA}"/>
              </a:ext>
            </a:extLst>
          </p:cNvPr>
          <p:cNvSpPr/>
          <p:nvPr/>
        </p:nvSpPr>
        <p:spPr>
          <a:xfrm>
            <a:off x="2746248" y="626821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18E2BE-FFAE-44A3-93D1-704A3191F4C6}"/>
              </a:ext>
            </a:extLst>
          </p:cNvPr>
          <p:cNvSpPr/>
          <p:nvPr/>
        </p:nvSpPr>
        <p:spPr>
          <a:xfrm>
            <a:off x="3764280" y="6291071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5BB17B-61FE-4CEC-84C3-5FBC9A24DD1D}"/>
              </a:ext>
            </a:extLst>
          </p:cNvPr>
          <p:cNvSpPr/>
          <p:nvPr/>
        </p:nvSpPr>
        <p:spPr>
          <a:xfrm>
            <a:off x="4879848" y="624535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6497FA-9A50-4970-8B20-F228C94BAC05}"/>
              </a:ext>
            </a:extLst>
          </p:cNvPr>
          <p:cNvCxnSpPr/>
          <p:nvPr/>
        </p:nvCxnSpPr>
        <p:spPr>
          <a:xfrm>
            <a:off x="2403348" y="5448385"/>
            <a:ext cx="332232" cy="84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1A951-391F-461F-AA6F-CBF574AA9BFA}"/>
              </a:ext>
            </a:extLst>
          </p:cNvPr>
          <p:cNvCxnSpPr>
            <a:cxnSpLocks/>
          </p:cNvCxnSpPr>
          <p:nvPr/>
        </p:nvCxnSpPr>
        <p:spPr>
          <a:xfrm>
            <a:off x="3265932" y="5404103"/>
            <a:ext cx="528066" cy="85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ED963F-4535-4AAE-8353-899A4AFDAB6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09110" y="5415534"/>
            <a:ext cx="583460" cy="8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/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/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0B6AEA78-0D53-495A-AAA3-92C21C0B2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82" y="3959439"/>
            <a:ext cx="981456" cy="128320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028428-BFE0-4B9F-AA05-0FF3D93AA15E}"/>
              </a:ext>
            </a:extLst>
          </p:cNvPr>
          <p:cNvCxnSpPr>
            <a:cxnSpLocks/>
          </p:cNvCxnSpPr>
          <p:nvPr/>
        </p:nvCxnSpPr>
        <p:spPr>
          <a:xfrm>
            <a:off x="6542532" y="5394961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2B1C5F-6228-4ADE-896C-A5290408D551}"/>
              </a:ext>
            </a:extLst>
          </p:cNvPr>
          <p:cNvCxnSpPr>
            <a:cxnSpLocks/>
          </p:cNvCxnSpPr>
          <p:nvPr/>
        </p:nvCxnSpPr>
        <p:spPr>
          <a:xfrm flipV="1">
            <a:off x="6542532" y="6259068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864941C-0F3A-4006-9F07-4DBE3659FF2A}"/>
              </a:ext>
            </a:extLst>
          </p:cNvPr>
          <p:cNvSpPr/>
          <p:nvPr/>
        </p:nvSpPr>
        <p:spPr>
          <a:xfrm>
            <a:off x="7141464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330E34-0100-40E6-9646-017EE4841CA6}"/>
              </a:ext>
            </a:extLst>
          </p:cNvPr>
          <p:cNvSpPr/>
          <p:nvPr/>
        </p:nvSpPr>
        <p:spPr>
          <a:xfrm>
            <a:off x="8046720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F9AD31-5794-4EDD-81B0-B3DBF47363C6}"/>
              </a:ext>
            </a:extLst>
          </p:cNvPr>
          <p:cNvSpPr/>
          <p:nvPr/>
        </p:nvSpPr>
        <p:spPr>
          <a:xfrm>
            <a:off x="9070848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BE20BC-2D3A-4CCD-9712-A98F5BE2168D}"/>
              </a:ext>
            </a:extLst>
          </p:cNvPr>
          <p:cNvSpPr/>
          <p:nvPr/>
        </p:nvSpPr>
        <p:spPr>
          <a:xfrm>
            <a:off x="7560564" y="625906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AF693A-D650-491E-BE16-16574B52EE1D}"/>
              </a:ext>
            </a:extLst>
          </p:cNvPr>
          <p:cNvSpPr/>
          <p:nvPr/>
        </p:nvSpPr>
        <p:spPr>
          <a:xfrm>
            <a:off x="8578596" y="6281928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3BC5FE-5A19-4286-92D4-175540569EDC}"/>
              </a:ext>
            </a:extLst>
          </p:cNvPr>
          <p:cNvSpPr/>
          <p:nvPr/>
        </p:nvSpPr>
        <p:spPr>
          <a:xfrm>
            <a:off x="9694164" y="623620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C747EE-92FD-4AE9-8F4B-36432D5BB20D}"/>
              </a:ext>
            </a:extLst>
          </p:cNvPr>
          <p:cNvCxnSpPr>
            <a:cxnSpLocks/>
            <a:stCxn id="35" idx="5"/>
            <a:endCxn id="40" idx="2"/>
          </p:cNvCxnSpPr>
          <p:nvPr/>
        </p:nvCxnSpPr>
        <p:spPr>
          <a:xfrm>
            <a:off x="7215610" y="5388266"/>
            <a:ext cx="2478554" cy="87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620205-403F-4D41-8B37-8CBD3FFCDBC0}"/>
              </a:ext>
            </a:extLst>
          </p:cNvPr>
          <p:cNvCxnSpPr>
            <a:cxnSpLocks/>
            <a:endCxn id="38" idx="5"/>
          </p:cNvCxnSpPr>
          <p:nvPr/>
        </p:nvCxnSpPr>
        <p:spPr>
          <a:xfrm flipH="1">
            <a:off x="7634710" y="5394960"/>
            <a:ext cx="445538" cy="90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E45F2D-137E-448A-BBD7-B7D5DC9634C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622030" y="5406391"/>
            <a:ext cx="501396" cy="87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/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/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blipFill>
                <a:blip r:embed="rId7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 descr="A red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6B52E2A-2F2B-4587-8300-BD13ABEF3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32" y="3989320"/>
            <a:ext cx="890016" cy="12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7576-D31E-4D95-86F8-CC6580AD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</p:spPr>
            <p:txBody>
              <a:bodyPr/>
              <a:lstStyle/>
              <a:p>
                <a:r>
                  <a:rPr lang="en-US" dirty="0"/>
                  <a:t>Cost is truncated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Proof: Let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  <a:blipFill>
                <a:blip r:embed="rId2"/>
                <a:stretch>
                  <a:fillRect l="-122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2446-AFD3-4A8B-958B-13914FF5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3971" cy="839561"/>
          </a:xfrm>
        </p:spPr>
        <p:txBody>
          <a:bodyPr/>
          <a:lstStyle/>
          <a:p>
            <a:r>
              <a:rPr lang="en-US" dirty="0"/>
              <a:t>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(we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is defined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1≤1,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convenience, we redefine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  <a:blipFill>
                <a:blip r:embed="rId2"/>
                <a:stretch>
                  <a:fillRect l="-1217" t="-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0F12-8980-4EC7-B99B-A55EB0AD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10" y="365125"/>
            <a:ext cx="10463590" cy="42832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of Optimal transport	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A9605D4-2249-4BA7-A183-35BD3B8220FC}"/>
              </a:ext>
            </a:extLst>
          </p:cNvPr>
          <p:cNvSpPr/>
          <p:nvPr/>
        </p:nvSpPr>
        <p:spPr>
          <a:xfrm>
            <a:off x="757162" y="1489473"/>
            <a:ext cx="4025295" cy="2810933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/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D7195872-6790-4443-A01C-F87FE09CBF17}"/>
              </a:ext>
            </a:extLst>
          </p:cNvPr>
          <p:cNvSpPr/>
          <p:nvPr/>
        </p:nvSpPr>
        <p:spPr>
          <a:xfrm>
            <a:off x="7115628" y="1527516"/>
            <a:ext cx="4319210" cy="2772890"/>
          </a:xfrm>
          <a:prstGeom prst="trapezoid">
            <a:avLst>
              <a:gd name="adj" fmla="val 42448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/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605C1-769E-4942-BEEE-5FE92FC56A71}"/>
              </a:ext>
            </a:extLst>
          </p:cNvPr>
          <p:cNvCxnSpPr/>
          <p:nvPr/>
        </p:nvCxnSpPr>
        <p:spPr>
          <a:xfrm>
            <a:off x="3570515" y="2336798"/>
            <a:ext cx="5539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492F76D-B4C6-4A46-9B51-B3A3233E5AD6}"/>
              </a:ext>
            </a:extLst>
          </p:cNvPr>
          <p:cNvSpPr/>
          <p:nvPr/>
        </p:nvSpPr>
        <p:spPr>
          <a:xfrm>
            <a:off x="3524554" y="2284696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35510-2257-4796-9AD0-E1889B317E8A}"/>
              </a:ext>
            </a:extLst>
          </p:cNvPr>
          <p:cNvSpPr/>
          <p:nvPr/>
        </p:nvSpPr>
        <p:spPr>
          <a:xfrm>
            <a:off x="9192381" y="2284695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/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/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/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16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E23-C1DC-4599-BB9C-8B439B1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3286" cy="708932"/>
          </a:xfrm>
        </p:spPr>
        <p:txBody>
          <a:bodyPr/>
          <a:lstStyle/>
          <a:p>
            <a:r>
              <a:rPr lang="en-US" dirty="0"/>
              <a:t>Computation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programming:</a:t>
                </a:r>
              </a:p>
              <a:p>
                <a:pPr lvl="1"/>
                <a:r>
                  <a:rPr lang="en-US" dirty="0"/>
                  <a:t>Pro: the solution is accurate; no requirements of cost. </a:t>
                </a:r>
              </a:p>
              <a:p>
                <a:pPr lvl="1"/>
                <a:r>
                  <a:rPr lang="en-US" dirty="0"/>
                  <a:t>Con: The computational cost is huge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Entropic regularization: 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no requirements of cost. </a:t>
                </a:r>
              </a:p>
              <a:p>
                <a:pPr lvl="1"/>
                <a:r>
                  <a:rPr lang="en-US" dirty="0"/>
                  <a:t>Con: when the entropic term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dirty="0"/>
                  <a:t>” has higher weight, the solution is not accurate, when this term has lower weight, the Sinkhorn algorithm is not stable.  </a:t>
                </a:r>
              </a:p>
              <a:p>
                <a:r>
                  <a:rPr lang="en-US" dirty="0"/>
                  <a:t>Tree algorithm: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the solution is accurate. </a:t>
                </a:r>
              </a:p>
              <a:p>
                <a:pPr lvl="1"/>
                <a:r>
                  <a:rPr lang="en-US" dirty="0"/>
                  <a:t>Con: </a:t>
                </a:r>
                <a:r>
                  <a:rPr lang="en-US"/>
                  <a:t>It requires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to be a tree metric; if the requirement is satisfied, such a tree is costly to generate.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  <a:blipFill>
                <a:blip r:embed="rId2"/>
                <a:stretch>
                  <a:fillRect l="-1043" t="-1912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0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353-ABD5-4964-85F2-994F16BA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3590" cy="883104"/>
          </a:xfrm>
        </p:spPr>
        <p:txBody>
          <a:bodyPr/>
          <a:lstStyle/>
          <a:p>
            <a:r>
              <a:rPr lang="en-US" dirty="0"/>
              <a:t>Sliced Partial Optimal Transport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Recently, a new method is proposed, named Sliced partial optimal transport (SPOT). </a:t>
                </a:r>
              </a:p>
              <a:p>
                <a:r>
                  <a:rPr lang="en-US" altLang="zh-CN" dirty="0"/>
                  <a:t>For each slicing, the algorithm solves the following (1-dimensional) partial optimal transport (POT) problem: 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(in the worse case)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𝑠𝑙𝑖𝑐𝑖𝑛𝑔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1=1,0≤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Con: can not destroy mass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  <a:blipFill>
                <a:blip r:embed="rId2"/>
                <a:stretch>
                  <a:fillRect l="-1217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95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8415-9DFF-4BBD-8E89-515D4A8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OPT and POT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trivial relation: </a:t>
                </a:r>
              </a:p>
              <a:p>
                <a:pPr marL="0" indent="0">
                  <a:buNone/>
                </a:pP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34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023-B277-44C5-8427-EE8E66EE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61" y="72201"/>
            <a:ext cx="5257800" cy="58585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of 1D-POT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90391-96CD-4EA2-8E32-CC6A9071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8" y="657032"/>
            <a:ext cx="4966304" cy="5688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EF6C0A-B920-4A68-936B-30DD9D935050}"/>
              </a:ext>
            </a:extLst>
          </p:cNvPr>
          <p:cNvCxnSpPr/>
          <p:nvPr/>
        </p:nvCxnSpPr>
        <p:spPr>
          <a:xfrm>
            <a:off x="6392029" y="79553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1ECFE-AA31-4BAF-AD87-A20BA5BCC091}"/>
              </a:ext>
            </a:extLst>
          </p:cNvPr>
          <p:cNvCxnSpPr/>
          <p:nvPr/>
        </p:nvCxnSpPr>
        <p:spPr>
          <a:xfrm>
            <a:off x="6419461" y="192024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/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/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E474AFE6-8EB9-4825-B383-E2AB5A146667}"/>
              </a:ext>
            </a:extLst>
          </p:cNvPr>
          <p:cNvSpPr/>
          <p:nvPr/>
        </p:nvSpPr>
        <p:spPr>
          <a:xfrm>
            <a:off x="710488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C0A10-2389-4DA7-893E-D54E1F2A12CF}"/>
              </a:ext>
            </a:extLst>
          </p:cNvPr>
          <p:cNvSpPr/>
          <p:nvPr/>
        </p:nvSpPr>
        <p:spPr>
          <a:xfrm>
            <a:off x="763755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15B405-72FE-4613-8EFF-FA955547B305}"/>
              </a:ext>
            </a:extLst>
          </p:cNvPr>
          <p:cNvSpPr/>
          <p:nvPr/>
        </p:nvSpPr>
        <p:spPr>
          <a:xfrm>
            <a:off x="860644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F54753-895E-4C7B-B2AD-B445E0FAB368}"/>
              </a:ext>
            </a:extLst>
          </p:cNvPr>
          <p:cNvSpPr/>
          <p:nvPr/>
        </p:nvSpPr>
        <p:spPr>
          <a:xfrm>
            <a:off x="710085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1E83F0-4E23-480A-A976-A244BE97E06B}"/>
              </a:ext>
            </a:extLst>
          </p:cNvPr>
          <p:cNvSpPr/>
          <p:nvPr/>
        </p:nvSpPr>
        <p:spPr>
          <a:xfrm>
            <a:off x="819813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0E4DA2-0CF9-4145-BB21-2E4D53B516D7}"/>
              </a:ext>
            </a:extLst>
          </p:cNvPr>
          <p:cNvSpPr/>
          <p:nvPr/>
        </p:nvSpPr>
        <p:spPr>
          <a:xfrm>
            <a:off x="7692422" y="18653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65665C-2B0F-4D3D-8AFF-7D79AF133CFF}"/>
              </a:ext>
            </a:extLst>
          </p:cNvPr>
          <p:cNvSpPr/>
          <p:nvPr/>
        </p:nvSpPr>
        <p:spPr>
          <a:xfrm>
            <a:off x="8606448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A82BFA-5AD6-4D2B-85E8-075E54FD1530}"/>
              </a:ext>
            </a:extLst>
          </p:cNvPr>
          <p:cNvSpPr/>
          <p:nvPr/>
        </p:nvSpPr>
        <p:spPr>
          <a:xfrm>
            <a:off x="9491833" y="76716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A1675E-F820-428B-8FF5-C23F42AAE364}"/>
              </a:ext>
            </a:extLst>
          </p:cNvPr>
          <p:cNvSpPr/>
          <p:nvPr/>
        </p:nvSpPr>
        <p:spPr>
          <a:xfrm>
            <a:off x="9950616" y="188824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/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blipFill>
                <a:blip r:embed="rId5"/>
                <a:stretch>
                  <a:fillRect l="-2381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/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blipFill>
                <a:blip r:embed="rId6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/>
              <p:nvPr/>
            </p:nvSpPr>
            <p:spPr>
              <a:xfrm>
                <a:off x="9852853" y="1957697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853" y="1957697"/>
                <a:ext cx="250390" cy="276999"/>
              </a:xfrm>
              <a:prstGeom prst="rect">
                <a:avLst/>
              </a:prstGeom>
              <a:blipFill>
                <a:blip r:embed="rId7"/>
                <a:stretch>
                  <a:fillRect l="-24390" r="-731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7C3C1B79-641F-4CA0-9AB3-F9675FA9AD91}"/>
              </a:ext>
            </a:extLst>
          </p:cNvPr>
          <p:cNvSpPr/>
          <p:nvPr/>
        </p:nvSpPr>
        <p:spPr>
          <a:xfrm>
            <a:off x="9737251" y="76902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/>
              <p:nvPr/>
            </p:nvSpPr>
            <p:spPr>
              <a:xfrm>
                <a:off x="9724253" y="477838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253" y="477838"/>
                <a:ext cx="291170" cy="276999"/>
              </a:xfrm>
              <a:prstGeom prst="rect">
                <a:avLst/>
              </a:prstGeom>
              <a:blipFill>
                <a:blip r:embed="rId8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680E87-FA7C-44BA-BB77-56C36399A5E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 flipH="1">
            <a:off x="7128283" y="804674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D2D2D9-25A8-4521-AAED-80DEAEA1CEE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669562" y="767161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8F3392-AD8B-4EF7-91D3-46A27199EC5F}"/>
              </a:ext>
            </a:extLst>
          </p:cNvPr>
          <p:cNvCxnSpPr>
            <a:cxnSpLocks/>
            <a:endCxn id="21" idx="7"/>
          </p:cNvCxnSpPr>
          <p:nvPr/>
        </p:nvCxnSpPr>
        <p:spPr>
          <a:xfrm>
            <a:off x="8640706" y="822021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C0FEAD-A0E3-4AA3-9A7B-94389CCADD45}"/>
              </a:ext>
            </a:extLst>
          </p:cNvPr>
          <p:cNvCxnSpPr>
            <a:cxnSpLocks/>
          </p:cNvCxnSpPr>
          <p:nvPr/>
        </p:nvCxnSpPr>
        <p:spPr>
          <a:xfrm>
            <a:off x="9756648" y="816777"/>
            <a:ext cx="226381" cy="1062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48EF45-DA92-40B2-8074-EE932F3F9B5F}"/>
              </a:ext>
            </a:extLst>
          </p:cNvPr>
          <p:cNvSpPr/>
          <p:nvPr/>
        </p:nvSpPr>
        <p:spPr>
          <a:xfrm>
            <a:off x="10603027" y="188122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/>
              <p:nvPr/>
            </p:nvSpPr>
            <p:spPr>
              <a:xfrm>
                <a:off x="9255372" y="467770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72" y="467770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1088E2-9121-4C74-AE34-036926A778D8}"/>
              </a:ext>
            </a:extLst>
          </p:cNvPr>
          <p:cNvCxnSpPr/>
          <p:nvPr/>
        </p:nvCxnSpPr>
        <p:spPr>
          <a:xfrm>
            <a:off x="6330338" y="3175189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B25DA0-EBDC-4C19-93B7-E21C82527C0E}"/>
              </a:ext>
            </a:extLst>
          </p:cNvPr>
          <p:cNvCxnSpPr/>
          <p:nvPr/>
        </p:nvCxnSpPr>
        <p:spPr>
          <a:xfrm>
            <a:off x="6357770" y="429990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/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blipFill>
                <a:blip r:embed="rId10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/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DB498A5-B7D2-47B8-AE09-63B94E6C4C09}"/>
              </a:ext>
            </a:extLst>
          </p:cNvPr>
          <p:cNvSpPr/>
          <p:nvPr/>
        </p:nvSpPr>
        <p:spPr>
          <a:xfrm>
            <a:off x="704319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739831-C7E0-49C6-85F8-A64F6B827A9B}"/>
              </a:ext>
            </a:extLst>
          </p:cNvPr>
          <p:cNvSpPr/>
          <p:nvPr/>
        </p:nvSpPr>
        <p:spPr>
          <a:xfrm>
            <a:off x="757586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D60EBF-FBAD-4992-B1F0-5F420DDFE74D}"/>
              </a:ext>
            </a:extLst>
          </p:cNvPr>
          <p:cNvSpPr/>
          <p:nvPr/>
        </p:nvSpPr>
        <p:spPr>
          <a:xfrm>
            <a:off x="854475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32E106-E41D-46F9-950F-30522CAC39BC}"/>
              </a:ext>
            </a:extLst>
          </p:cNvPr>
          <p:cNvSpPr/>
          <p:nvPr/>
        </p:nvSpPr>
        <p:spPr>
          <a:xfrm>
            <a:off x="703916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72F3B0-B0D8-4CD7-8D2C-BB792361341F}"/>
              </a:ext>
            </a:extLst>
          </p:cNvPr>
          <p:cNvSpPr/>
          <p:nvPr/>
        </p:nvSpPr>
        <p:spPr>
          <a:xfrm>
            <a:off x="813644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1F54CA-9055-44C8-9025-C5C3E911A7D1}"/>
              </a:ext>
            </a:extLst>
          </p:cNvPr>
          <p:cNvSpPr/>
          <p:nvPr/>
        </p:nvSpPr>
        <p:spPr>
          <a:xfrm>
            <a:off x="7630731" y="424504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9C901B-F3B3-462E-B9AD-1CDDF15B43BF}"/>
              </a:ext>
            </a:extLst>
          </p:cNvPr>
          <p:cNvSpPr/>
          <p:nvPr/>
        </p:nvSpPr>
        <p:spPr>
          <a:xfrm>
            <a:off x="8544757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465CD3-270D-4381-8902-2B819C40AE3F}"/>
              </a:ext>
            </a:extLst>
          </p:cNvPr>
          <p:cNvSpPr/>
          <p:nvPr/>
        </p:nvSpPr>
        <p:spPr>
          <a:xfrm>
            <a:off x="9430142" y="314681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10AFD8-30C5-47BC-AAF7-1B288658A26B}"/>
              </a:ext>
            </a:extLst>
          </p:cNvPr>
          <p:cNvSpPr/>
          <p:nvPr/>
        </p:nvSpPr>
        <p:spPr>
          <a:xfrm>
            <a:off x="9888925" y="426790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/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blipFill>
                <a:blip r:embed="rId12"/>
                <a:stretch>
                  <a:fillRect l="-23810" r="-238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/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blipFill>
                <a:blip r:embed="rId13"/>
                <a:stretch>
                  <a:fillRect l="-13333" r="-222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/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blipFill>
                <a:blip r:embed="rId14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E488F3B-0A29-403A-8A7E-7F66BC2A6504}"/>
              </a:ext>
            </a:extLst>
          </p:cNvPr>
          <p:cNvSpPr/>
          <p:nvPr/>
        </p:nvSpPr>
        <p:spPr>
          <a:xfrm>
            <a:off x="9675560" y="314868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/>
              <p:nvPr/>
            </p:nvSpPr>
            <p:spPr>
              <a:xfrm>
                <a:off x="9662562" y="2857495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62" y="2857495"/>
                <a:ext cx="291170" cy="276999"/>
              </a:xfrm>
              <a:prstGeom prst="rect">
                <a:avLst/>
              </a:prstGeom>
              <a:blipFill>
                <a:blip r:embed="rId1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2EF09A-B417-4A2D-AD5F-C413D04D94AD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7066592" y="3184331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A8556B-5A47-4239-9AB8-B36FF66944E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07871" y="3146818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F45F9D-5F4A-40FD-A173-9F1B36280690}"/>
              </a:ext>
            </a:extLst>
          </p:cNvPr>
          <p:cNvCxnSpPr>
            <a:cxnSpLocks/>
            <a:endCxn id="49" idx="7"/>
          </p:cNvCxnSpPr>
          <p:nvPr/>
        </p:nvCxnSpPr>
        <p:spPr>
          <a:xfrm>
            <a:off x="8579015" y="3201678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BA8752-2212-4DB1-9ECB-2D62BA0AD946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9476971" y="3185842"/>
            <a:ext cx="444367" cy="107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437DA46-04E5-4A2C-B39C-99E4F047F20D}"/>
              </a:ext>
            </a:extLst>
          </p:cNvPr>
          <p:cNvSpPr/>
          <p:nvPr/>
        </p:nvSpPr>
        <p:spPr>
          <a:xfrm>
            <a:off x="10541336" y="42608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/>
              <p:nvPr/>
            </p:nvSpPr>
            <p:spPr>
              <a:xfrm>
                <a:off x="9193681" y="2847427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681" y="2847427"/>
                <a:ext cx="510781" cy="276999"/>
              </a:xfrm>
              <a:prstGeom prst="rect">
                <a:avLst/>
              </a:prstGeom>
              <a:blipFill>
                <a:blip r:embed="rId16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8C9781-3716-4D7E-8920-48148A90C00A}"/>
              </a:ext>
            </a:extLst>
          </p:cNvPr>
          <p:cNvCxnSpPr>
            <a:cxnSpLocks/>
          </p:cNvCxnSpPr>
          <p:nvPr/>
        </p:nvCxnSpPr>
        <p:spPr>
          <a:xfrm>
            <a:off x="9545401" y="807578"/>
            <a:ext cx="438564" cy="113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8DE4B3-9901-4DAB-A5F4-349DF69C1173}"/>
              </a:ext>
            </a:extLst>
          </p:cNvPr>
          <p:cNvCxnSpPr>
            <a:cxnSpLocks/>
            <a:endCxn id="61" idx="5"/>
          </p:cNvCxnSpPr>
          <p:nvPr/>
        </p:nvCxnSpPr>
        <p:spPr>
          <a:xfrm>
            <a:off x="9721605" y="3194791"/>
            <a:ext cx="866560" cy="110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8A9BCF-EA9D-4EE0-8BA5-1020BB7DE62C}"/>
              </a:ext>
            </a:extLst>
          </p:cNvPr>
          <p:cNvSpPr txBox="1"/>
          <p:nvPr/>
        </p:nvSpPr>
        <p:spPr>
          <a:xfrm>
            <a:off x="5888736" y="2615184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54AB36-5AEB-46FA-8BEC-A213CF89B703}"/>
              </a:ext>
            </a:extLst>
          </p:cNvPr>
          <p:cNvCxnSpPr/>
          <p:nvPr/>
        </p:nvCxnSpPr>
        <p:spPr>
          <a:xfrm>
            <a:off x="6412634" y="531210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2E75D2-048A-4EA2-8980-227D68CA1596}"/>
              </a:ext>
            </a:extLst>
          </p:cNvPr>
          <p:cNvCxnSpPr/>
          <p:nvPr/>
        </p:nvCxnSpPr>
        <p:spPr>
          <a:xfrm>
            <a:off x="6440066" y="6436815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/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blipFill>
                <a:blip r:embed="rId17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/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blipFill>
                <a:blip r:embed="rId18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43BB99DD-EC0D-4169-849E-3D593AD037FF}"/>
              </a:ext>
            </a:extLst>
          </p:cNvPr>
          <p:cNvSpPr/>
          <p:nvPr/>
        </p:nvSpPr>
        <p:spPr>
          <a:xfrm>
            <a:off x="712549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045D65-1895-48E0-8848-7E6B87BA6511}"/>
              </a:ext>
            </a:extLst>
          </p:cNvPr>
          <p:cNvSpPr/>
          <p:nvPr/>
        </p:nvSpPr>
        <p:spPr>
          <a:xfrm>
            <a:off x="765816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77CAF0-FD7E-4D37-B7E8-64C555F8B732}"/>
              </a:ext>
            </a:extLst>
          </p:cNvPr>
          <p:cNvSpPr/>
          <p:nvPr/>
        </p:nvSpPr>
        <p:spPr>
          <a:xfrm>
            <a:off x="862705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A7A0D1-8F05-4FE2-9895-3BA781338A8A}"/>
              </a:ext>
            </a:extLst>
          </p:cNvPr>
          <p:cNvSpPr/>
          <p:nvPr/>
        </p:nvSpPr>
        <p:spPr>
          <a:xfrm>
            <a:off x="712145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5252AA-DD36-46AC-A3F9-67135251F14A}"/>
              </a:ext>
            </a:extLst>
          </p:cNvPr>
          <p:cNvSpPr/>
          <p:nvPr/>
        </p:nvSpPr>
        <p:spPr>
          <a:xfrm>
            <a:off x="821873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9E8876-B317-4493-9469-0B3BFD3CAE62}"/>
              </a:ext>
            </a:extLst>
          </p:cNvPr>
          <p:cNvSpPr/>
          <p:nvPr/>
        </p:nvSpPr>
        <p:spPr>
          <a:xfrm>
            <a:off x="7713027" y="6381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2E655B-0CDD-4272-A1D7-BECC9925141B}"/>
              </a:ext>
            </a:extLst>
          </p:cNvPr>
          <p:cNvSpPr/>
          <p:nvPr/>
        </p:nvSpPr>
        <p:spPr>
          <a:xfrm>
            <a:off x="8627053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F84D10-0E3F-4C53-A891-20E50228E4DF}"/>
              </a:ext>
            </a:extLst>
          </p:cNvPr>
          <p:cNvSpPr/>
          <p:nvPr/>
        </p:nvSpPr>
        <p:spPr>
          <a:xfrm>
            <a:off x="9512438" y="528373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F2B97E-FB64-429C-88A8-84841C5660A2}"/>
              </a:ext>
            </a:extLst>
          </p:cNvPr>
          <p:cNvSpPr/>
          <p:nvPr/>
        </p:nvSpPr>
        <p:spPr>
          <a:xfrm>
            <a:off x="9971221" y="640481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/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blipFill>
                <a:blip r:embed="rId19"/>
                <a:stretch>
                  <a:fillRect l="-2381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/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blipFill>
                <a:blip r:embed="rId20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/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blipFill>
                <a:blip r:embed="rId21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88000DE8-A832-4AB9-949C-4FD1477C918B}"/>
              </a:ext>
            </a:extLst>
          </p:cNvPr>
          <p:cNvSpPr/>
          <p:nvPr/>
        </p:nvSpPr>
        <p:spPr>
          <a:xfrm>
            <a:off x="9757856" y="528559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/>
              <p:nvPr/>
            </p:nvSpPr>
            <p:spPr>
              <a:xfrm>
                <a:off x="9744858" y="499440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858" y="4994409"/>
                <a:ext cx="291170" cy="276999"/>
              </a:xfrm>
              <a:prstGeom prst="rect">
                <a:avLst/>
              </a:prstGeom>
              <a:blipFill>
                <a:blip r:embed="rId22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DD46B1-830E-4F22-B77A-A0E59556F249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 flipH="1">
            <a:off x="7148888" y="5321245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302A16-9AD9-4F90-BF89-63C2E0B7D22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690167" y="5283732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86D335-EC19-45E3-990E-70C754723C5F}"/>
              </a:ext>
            </a:extLst>
          </p:cNvPr>
          <p:cNvCxnSpPr>
            <a:cxnSpLocks/>
            <a:endCxn id="79" idx="6"/>
          </p:cNvCxnSpPr>
          <p:nvPr/>
        </p:nvCxnSpPr>
        <p:spPr>
          <a:xfrm flipH="1">
            <a:off x="8273600" y="5338592"/>
            <a:ext cx="387711" cy="107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3902BE-7A65-4381-B919-A31AD6D80E27}"/>
              </a:ext>
            </a:extLst>
          </p:cNvPr>
          <p:cNvCxnSpPr>
            <a:cxnSpLocks/>
            <a:stCxn id="82" idx="5"/>
            <a:endCxn id="81" idx="4"/>
          </p:cNvCxnSpPr>
          <p:nvPr/>
        </p:nvCxnSpPr>
        <p:spPr>
          <a:xfrm flipH="1">
            <a:off x="8654485" y="5322756"/>
            <a:ext cx="904782" cy="111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B8E20E00-9C35-4666-BB9C-CDBA89FB6071}"/>
              </a:ext>
            </a:extLst>
          </p:cNvPr>
          <p:cNvSpPr/>
          <p:nvPr/>
        </p:nvSpPr>
        <p:spPr>
          <a:xfrm>
            <a:off x="10623632" y="639779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/>
              <p:nvPr/>
            </p:nvSpPr>
            <p:spPr>
              <a:xfrm>
                <a:off x="9275977" y="498434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977" y="4984341"/>
                <a:ext cx="510781" cy="276999"/>
              </a:xfrm>
              <a:prstGeom prst="rect">
                <a:avLst/>
              </a:prstGeom>
              <a:blipFill>
                <a:blip r:embed="rId2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8A36D1-F2AA-44B6-B598-7A357DC5242F}"/>
              </a:ext>
            </a:extLst>
          </p:cNvPr>
          <p:cNvCxnSpPr>
            <a:cxnSpLocks/>
            <a:endCxn id="83" idx="7"/>
          </p:cNvCxnSpPr>
          <p:nvPr/>
        </p:nvCxnSpPr>
        <p:spPr>
          <a:xfrm>
            <a:off x="9803901" y="5331705"/>
            <a:ext cx="214149" cy="107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8E948C-EE4D-46A1-914C-07363C90BBA2}"/>
              </a:ext>
            </a:extLst>
          </p:cNvPr>
          <p:cNvSpPr txBox="1"/>
          <p:nvPr/>
        </p:nvSpPr>
        <p:spPr>
          <a:xfrm>
            <a:off x="5971032" y="4752098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253594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95D0-D1EF-44CE-A097-28FDE255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9776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result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4E98-066A-48F1-A56D-3A4FCF41C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5568"/>
                <a:ext cx="10664952" cy="58978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convex and increasing,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is given by a 1-1 mapping. </a:t>
                </a:r>
              </a:p>
              <a:p>
                <a:pPr marL="0" indent="0">
                  <a:buNone/>
                </a:pPr>
                <a:r>
                  <a:rPr lang="en-US" dirty="0"/>
                  <a:t>Proof: 1.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1≤1,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1≤1,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it’s trivial to show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belong to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2. By the following conclusion (</a:t>
                </a:r>
                <a:r>
                  <a:rPr lang="en-US" dirty="0" err="1"/>
                  <a:t>Caffarelli</a:t>
                </a:r>
                <a:r>
                  <a:rPr lang="en-US" dirty="0"/>
                  <a:t> and McCann, 2010),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and we complete the proof by the fact the optimal value of a linear function is achieved by some extreme point. 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4E98-066A-48F1-A56D-3A4FCF41C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5568"/>
                <a:ext cx="10664952" cy="5897880"/>
              </a:xfrm>
              <a:blipFill>
                <a:blip r:embed="rId2"/>
                <a:stretch>
                  <a:fillRect l="-1201" t="-1550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B7411D-23A5-4BAA-95D3-AC17BCCF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6348"/>
            <a:ext cx="8935934" cy="15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2140-130B-4C4D-BE8F-B2413261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result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D666C-403E-4501-A890-4057CEF4F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9264"/>
                <a:ext cx="10515600" cy="5207699"/>
              </a:xfrm>
            </p:spPr>
            <p:txBody>
              <a:bodyPr/>
              <a:lstStyle/>
              <a:p>
                <a:r>
                  <a:rPr lang="en-US" dirty="0"/>
                  <a:t>Theorem: Under the same setting of the last theorem, we have </a:t>
                </a:r>
                <a:br>
                  <a:rPr lang="en-US" dirty="0"/>
                </a:b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𝐷𝑜𝑚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is 1-1, strictly increasing.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Note, the last term is constant. We will redefine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𝐷𝑜𝑚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D666C-403E-4501-A890-4057CEF4F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9264"/>
                <a:ext cx="10515600" cy="5207699"/>
              </a:xfrm>
              <a:blipFill>
                <a:blip r:embed="rId2"/>
                <a:stretch>
                  <a:fillRect l="-1217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306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348D-44C6-40D3-A100-A9713EB4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109093"/>
            <a:ext cx="9933432" cy="49441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(version 1)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9D17D-A145-46B3-A449-025B2287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3" y="1182133"/>
            <a:ext cx="5971047" cy="4731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7BA6D-19F7-44A6-9C03-424628A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85" y="845918"/>
            <a:ext cx="5479763" cy="51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5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E972-8B43-48A9-A33F-055FEC6A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5648" cy="45783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(version 1)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D3D495-C180-462D-BCBA-F459E722A4C0}"/>
              </a:ext>
            </a:extLst>
          </p:cNvPr>
          <p:cNvCxnSpPr/>
          <p:nvPr/>
        </p:nvCxnSpPr>
        <p:spPr>
          <a:xfrm>
            <a:off x="1830138" y="1819660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12E308-896C-452F-A3B7-24F30947CDC6}"/>
              </a:ext>
            </a:extLst>
          </p:cNvPr>
          <p:cNvCxnSpPr/>
          <p:nvPr/>
        </p:nvCxnSpPr>
        <p:spPr>
          <a:xfrm>
            <a:off x="1857570" y="294437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C122F-2A65-4246-815B-632C24AE6A9D}"/>
                  </a:ext>
                </a:extLst>
              </p:cNvPr>
              <p:cNvSpPr txBox="1"/>
              <p:nvPr/>
            </p:nvSpPr>
            <p:spPr>
              <a:xfrm>
                <a:off x="1857570" y="1542661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C122F-2A65-4246-815B-632C24AE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0" y="1542661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671EF-B8DE-4FDB-9136-B1BD4E84FFE1}"/>
                  </a:ext>
                </a:extLst>
              </p:cNvPr>
              <p:cNvSpPr txBox="1"/>
              <p:nvPr/>
            </p:nvSpPr>
            <p:spPr>
              <a:xfrm>
                <a:off x="1830138" y="257002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671EF-B8DE-4FDB-9136-B1BD4E84F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8" y="2570025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12B6ABC-1015-4C8A-9FAB-D748BAEABAAD}"/>
              </a:ext>
            </a:extLst>
          </p:cNvPr>
          <p:cNvSpPr/>
          <p:nvPr/>
        </p:nvSpPr>
        <p:spPr>
          <a:xfrm>
            <a:off x="254299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2A772-B89C-46BA-9C68-FF31BB937F4C}"/>
              </a:ext>
            </a:extLst>
          </p:cNvPr>
          <p:cNvSpPr/>
          <p:nvPr/>
        </p:nvSpPr>
        <p:spPr>
          <a:xfrm>
            <a:off x="307566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6C712F-C9BB-4E66-8DF1-5584838F2860}"/>
              </a:ext>
            </a:extLst>
          </p:cNvPr>
          <p:cNvSpPr/>
          <p:nvPr/>
        </p:nvSpPr>
        <p:spPr>
          <a:xfrm>
            <a:off x="404455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FC2E63-7A29-4209-96BC-9CFDC87268C5}"/>
              </a:ext>
            </a:extLst>
          </p:cNvPr>
          <p:cNvSpPr/>
          <p:nvPr/>
        </p:nvSpPr>
        <p:spPr>
          <a:xfrm>
            <a:off x="2538960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E9B22D-2893-4D8C-BB46-D95ABF33524A}"/>
              </a:ext>
            </a:extLst>
          </p:cNvPr>
          <p:cNvSpPr/>
          <p:nvPr/>
        </p:nvSpPr>
        <p:spPr>
          <a:xfrm>
            <a:off x="3636240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CCFF1D-4179-48AD-87BC-06DFCF2E61E7}"/>
              </a:ext>
            </a:extLst>
          </p:cNvPr>
          <p:cNvSpPr/>
          <p:nvPr/>
        </p:nvSpPr>
        <p:spPr>
          <a:xfrm>
            <a:off x="3130531" y="28895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A1FB4-95EA-4EBC-A99C-A671AD19A975}"/>
              </a:ext>
            </a:extLst>
          </p:cNvPr>
          <p:cNvSpPr/>
          <p:nvPr/>
        </p:nvSpPr>
        <p:spPr>
          <a:xfrm>
            <a:off x="4044557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649188-DD51-4DC9-A35C-EE94528DD4D8}"/>
              </a:ext>
            </a:extLst>
          </p:cNvPr>
          <p:cNvSpPr/>
          <p:nvPr/>
        </p:nvSpPr>
        <p:spPr>
          <a:xfrm>
            <a:off x="4929942" y="179128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13D504-AD78-45C0-B2D4-500231789D6C}"/>
              </a:ext>
            </a:extLst>
          </p:cNvPr>
          <p:cNvSpPr/>
          <p:nvPr/>
        </p:nvSpPr>
        <p:spPr>
          <a:xfrm>
            <a:off x="5388725" y="291237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0B265-4135-4EE0-81F8-89C8E9D3F075}"/>
                  </a:ext>
                </a:extLst>
              </p:cNvPr>
              <p:cNvSpPr txBox="1"/>
              <p:nvPr/>
            </p:nvSpPr>
            <p:spPr>
              <a:xfrm>
                <a:off x="5290962" y="2981825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0B265-4135-4EE0-81F8-89C8E9D3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62" y="2981825"/>
                <a:ext cx="347339" cy="303096"/>
              </a:xfrm>
              <a:prstGeom prst="rect">
                <a:avLst/>
              </a:prstGeom>
              <a:blipFill>
                <a:blip r:embed="rId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B3CAF49-D672-4B70-AAEF-55ECE97161E8}"/>
              </a:ext>
            </a:extLst>
          </p:cNvPr>
          <p:cNvSpPr/>
          <p:nvPr/>
        </p:nvSpPr>
        <p:spPr>
          <a:xfrm>
            <a:off x="5175360" y="179315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989163-BC57-4136-BE8A-F393E23C9E48}"/>
                  </a:ext>
                </a:extLst>
              </p:cNvPr>
              <p:cNvSpPr txBox="1"/>
              <p:nvPr/>
            </p:nvSpPr>
            <p:spPr>
              <a:xfrm>
                <a:off x="5162362" y="1501966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989163-BC57-4136-BE8A-F393E23C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62" y="1501966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388723-7EF7-4BE7-9307-1D49914F3848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2566392" y="1828802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57748-52DA-4F9C-96E8-58B57D469FD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07671" y="1791289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494235-1739-4D35-B0F3-2A2553C26228}"/>
              </a:ext>
            </a:extLst>
          </p:cNvPr>
          <p:cNvCxnSpPr>
            <a:cxnSpLocks/>
            <a:endCxn id="17" idx="7"/>
          </p:cNvCxnSpPr>
          <p:nvPr/>
        </p:nvCxnSpPr>
        <p:spPr>
          <a:xfrm>
            <a:off x="4078815" y="1846149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2F67E8-B42B-40FE-9A30-41CE6F2823F6}"/>
              </a:ext>
            </a:extLst>
          </p:cNvPr>
          <p:cNvCxnSpPr>
            <a:cxnSpLocks/>
          </p:cNvCxnSpPr>
          <p:nvPr/>
        </p:nvCxnSpPr>
        <p:spPr>
          <a:xfrm>
            <a:off x="5194757" y="1840905"/>
            <a:ext cx="226381" cy="1062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62226DA-B517-4DB9-B6EC-CD53533B71F4}"/>
              </a:ext>
            </a:extLst>
          </p:cNvPr>
          <p:cNvSpPr/>
          <p:nvPr/>
        </p:nvSpPr>
        <p:spPr>
          <a:xfrm>
            <a:off x="6041136" y="29053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7D155F-F235-4A27-8215-78A450A53E9A}"/>
                  </a:ext>
                </a:extLst>
              </p:cNvPr>
              <p:cNvSpPr txBox="1"/>
              <p:nvPr/>
            </p:nvSpPr>
            <p:spPr>
              <a:xfrm>
                <a:off x="4693481" y="149189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7D155F-F235-4A27-8215-78A450A5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81" y="1491898"/>
                <a:ext cx="510781" cy="276999"/>
              </a:xfrm>
              <a:prstGeom prst="rect">
                <a:avLst/>
              </a:prstGeom>
              <a:blipFill>
                <a:blip r:embed="rId6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C39DD-C951-4AB9-B365-979DFDCA9DDD}"/>
              </a:ext>
            </a:extLst>
          </p:cNvPr>
          <p:cNvCxnSpPr>
            <a:cxnSpLocks/>
            <a:endCxn id="85" idx="6"/>
          </p:cNvCxnSpPr>
          <p:nvPr/>
        </p:nvCxnSpPr>
        <p:spPr>
          <a:xfrm>
            <a:off x="4983510" y="1831706"/>
            <a:ext cx="5592" cy="109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6AC809-5EB7-45AF-BB64-7EE2AD82F007}"/>
                  </a:ext>
                </a:extLst>
              </p:cNvPr>
              <p:cNvSpPr txBox="1"/>
              <p:nvPr/>
            </p:nvSpPr>
            <p:spPr>
              <a:xfrm>
                <a:off x="4712716" y="2980799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6AC809-5EB7-45AF-BB64-7EE2AD82F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16" y="2980799"/>
                <a:ext cx="523670" cy="305148"/>
              </a:xfrm>
              <a:prstGeom prst="rect">
                <a:avLst/>
              </a:prstGeom>
              <a:blipFill>
                <a:blip r:embed="rId7"/>
                <a:stretch>
                  <a:fillRect l="-10465" r="-232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B806E86-4861-46ED-89CA-32A68D55EBE4}"/>
              </a:ext>
            </a:extLst>
          </p:cNvPr>
          <p:cNvSpPr txBox="1"/>
          <p:nvPr/>
        </p:nvSpPr>
        <p:spPr>
          <a:xfrm>
            <a:off x="1993392" y="1088136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conflict: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33FE62-5DEC-47DC-A5B4-E376C4688F48}"/>
              </a:ext>
            </a:extLst>
          </p:cNvPr>
          <p:cNvCxnSpPr/>
          <p:nvPr/>
        </p:nvCxnSpPr>
        <p:spPr>
          <a:xfrm>
            <a:off x="1775274" y="439827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D68543-B4BF-4053-9DC6-4EB1E4F4FB36}"/>
              </a:ext>
            </a:extLst>
          </p:cNvPr>
          <p:cNvCxnSpPr/>
          <p:nvPr/>
        </p:nvCxnSpPr>
        <p:spPr>
          <a:xfrm>
            <a:off x="1802706" y="552298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5F3716-9580-48B6-B79C-8BA32470DEB6}"/>
                  </a:ext>
                </a:extLst>
              </p:cNvPr>
              <p:cNvSpPr txBox="1"/>
              <p:nvPr/>
            </p:nvSpPr>
            <p:spPr>
              <a:xfrm>
                <a:off x="1802706" y="412127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5F3716-9580-48B6-B79C-8BA32470D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06" y="4121273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9345E-883E-47DE-8EFD-FA549BDC01DE}"/>
                  </a:ext>
                </a:extLst>
              </p:cNvPr>
              <p:cNvSpPr txBox="1"/>
              <p:nvPr/>
            </p:nvSpPr>
            <p:spPr>
              <a:xfrm>
                <a:off x="1775274" y="5148637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9345E-883E-47DE-8EFD-FA549BD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74" y="5148637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D377E8A6-7A83-4123-A18F-9962624EFF48}"/>
              </a:ext>
            </a:extLst>
          </p:cNvPr>
          <p:cNvSpPr/>
          <p:nvPr/>
        </p:nvSpPr>
        <p:spPr>
          <a:xfrm>
            <a:off x="248813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DABBD5-B99F-4B0A-A07E-54E838F748FC}"/>
              </a:ext>
            </a:extLst>
          </p:cNvPr>
          <p:cNvSpPr/>
          <p:nvPr/>
        </p:nvSpPr>
        <p:spPr>
          <a:xfrm>
            <a:off x="302080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FD8389-3CC4-48B5-84ED-4B45EFD70147}"/>
              </a:ext>
            </a:extLst>
          </p:cNvPr>
          <p:cNvSpPr/>
          <p:nvPr/>
        </p:nvSpPr>
        <p:spPr>
          <a:xfrm>
            <a:off x="398969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B06E6A-BA85-44B0-A56D-71ED4921613E}"/>
              </a:ext>
            </a:extLst>
          </p:cNvPr>
          <p:cNvSpPr/>
          <p:nvPr/>
        </p:nvSpPr>
        <p:spPr>
          <a:xfrm>
            <a:off x="2484096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3268F5-BECB-4EF5-844E-E66518D1F9C8}"/>
              </a:ext>
            </a:extLst>
          </p:cNvPr>
          <p:cNvSpPr/>
          <p:nvPr/>
        </p:nvSpPr>
        <p:spPr>
          <a:xfrm>
            <a:off x="3581376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B85BC4-9A97-4FD7-9589-B3DAE12CEEA7}"/>
              </a:ext>
            </a:extLst>
          </p:cNvPr>
          <p:cNvSpPr/>
          <p:nvPr/>
        </p:nvSpPr>
        <p:spPr>
          <a:xfrm>
            <a:off x="3075667" y="546812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7D915DC-8FA8-4441-A569-7C9E81208E71}"/>
              </a:ext>
            </a:extLst>
          </p:cNvPr>
          <p:cNvSpPr/>
          <p:nvPr/>
        </p:nvSpPr>
        <p:spPr>
          <a:xfrm>
            <a:off x="3989693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CFEE61-0C4B-4DEE-BF82-3E6A3AB29BB6}"/>
              </a:ext>
            </a:extLst>
          </p:cNvPr>
          <p:cNvSpPr/>
          <p:nvPr/>
        </p:nvSpPr>
        <p:spPr>
          <a:xfrm>
            <a:off x="4875078" y="436990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F18E42-DBC2-4A30-A0DE-B5A047F6755A}"/>
              </a:ext>
            </a:extLst>
          </p:cNvPr>
          <p:cNvSpPr/>
          <p:nvPr/>
        </p:nvSpPr>
        <p:spPr>
          <a:xfrm>
            <a:off x="5333861" y="54909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F8A2A0-3082-4CE7-8C79-B6938344D6A1}"/>
                  </a:ext>
                </a:extLst>
              </p:cNvPr>
              <p:cNvSpPr txBox="1"/>
              <p:nvPr/>
            </p:nvSpPr>
            <p:spPr>
              <a:xfrm>
                <a:off x="5236098" y="5560437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F8A2A0-3082-4CE7-8C79-B6938344D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098" y="5560437"/>
                <a:ext cx="347339" cy="303096"/>
              </a:xfrm>
              <a:prstGeom prst="rect">
                <a:avLst/>
              </a:prstGeom>
              <a:blipFill>
                <a:blip r:embed="rId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8E59A22D-7011-44A5-8CFD-4947B2B97E41}"/>
              </a:ext>
            </a:extLst>
          </p:cNvPr>
          <p:cNvSpPr/>
          <p:nvPr/>
        </p:nvSpPr>
        <p:spPr>
          <a:xfrm>
            <a:off x="5120496" y="437176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23B292-506D-4761-B4C3-2865136F7537}"/>
              </a:ext>
            </a:extLst>
          </p:cNvPr>
          <p:cNvCxnSpPr>
            <a:stCxn id="39" idx="4"/>
            <a:endCxn id="42" idx="0"/>
          </p:cNvCxnSpPr>
          <p:nvPr/>
        </p:nvCxnSpPr>
        <p:spPr>
          <a:xfrm flipH="1">
            <a:off x="2511528" y="4407414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8F7CD5-3FA1-4F33-A4E0-DEC6F976DF7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052807" y="4369901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2D3CE9-A270-40C5-96B1-FDDEC64DB6BE}"/>
              </a:ext>
            </a:extLst>
          </p:cNvPr>
          <p:cNvCxnSpPr>
            <a:cxnSpLocks/>
            <a:endCxn id="45" idx="7"/>
          </p:cNvCxnSpPr>
          <p:nvPr/>
        </p:nvCxnSpPr>
        <p:spPr>
          <a:xfrm>
            <a:off x="4023951" y="4424761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068FC31-524D-42AF-8A40-E08CB063ACE6}"/>
              </a:ext>
            </a:extLst>
          </p:cNvPr>
          <p:cNvSpPr/>
          <p:nvPr/>
        </p:nvSpPr>
        <p:spPr>
          <a:xfrm>
            <a:off x="5986272" y="548396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840FE5-934A-49F4-9309-D70E3EE0F421}"/>
              </a:ext>
            </a:extLst>
          </p:cNvPr>
          <p:cNvCxnSpPr>
            <a:cxnSpLocks/>
            <a:endCxn id="86" idx="5"/>
          </p:cNvCxnSpPr>
          <p:nvPr/>
        </p:nvCxnSpPr>
        <p:spPr>
          <a:xfrm flipH="1">
            <a:off x="4914176" y="4410318"/>
            <a:ext cx="14470" cy="111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6A5F8E-70EA-4B68-A078-FF21E8E11F7C}"/>
                  </a:ext>
                </a:extLst>
              </p:cNvPr>
              <p:cNvSpPr txBox="1"/>
              <p:nvPr/>
            </p:nvSpPr>
            <p:spPr>
              <a:xfrm>
                <a:off x="4704390" y="5631831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6A5F8E-70EA-4B68-A078-FF21E8E1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90" y="5631831"/>
                <a:ext cx="523670" cy="305148"/>
              </a:xfrm>
              <a:prstGeom prst="rect">
                <a:avLst/>
              </a:prstGeom>
              <a:blipFill>
                <a:blip r:embed="rId8"/>
                <a:stretch>
                  <a:fillRect l="-10465" r="-11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2A37AA-EDAB-4CF5-954D-0C455A685E4A}"/>
                  </a:ext>
                </a:extLst>
              </p:cNvPr>
              <p:cNvSpPr txBox="1"/>
              <p:nvPr/>
            </p:nvSpPr>
            <p:spPr>
              <a:xfrm>
                <a:off x="4472729" y="399880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2A37AA-EDAB-4CF5-954D-0C455A68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29" y="3998808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286E94-C584-45BD-A4DE-997D2B07594F}"/>
                  </a:ext>
                </a:extLst>
              </p:cNvPr>
              <p:cNvSpPr txBox="1"/>
              <p:nvPr/>
            </p:nvSpPr>
            <p:spPr>
              <a:xfrm>
                <a:off x="5063888" y="404407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286E94-C584-45BD-A4DE-997D2B075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888" y="4044079"/>
                <a:ext cx="291170" cy="276999"/>
              </a:xfrm>
              <a:prstGeom prst="rect">
                <a:avLst/>
              </a:prstGeom>
              <a:blipFill>
                <a:blip r:embed="rId10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2937E6-83EC-4817-80A4-60E9AC080804}"/>
                  </a:ext>
                </a:extLst>
              </p:cNvPr>
              <p:cNvSpPr txBox="1"/>
              <p:nvPr/>
            </p:nvSpPr>
            <p:spPr>
              <a:xfrm>
                <a:off x="1887959" y="3777421"/>
                <a:ext cx="623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ase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2937E6-83EC-4817-80A4-60E9AC08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59" y="3777421"/>
                <a:ext cx="623569" cy="276999"/>
              </a:xfrm>
              <a:prstGeom prst="rect">
                <a:avLst/>
              </a:prstGeom>
              <a:blipFill>
                <a:blip r:embed="rId11"/>
                <a:stretch>
                  <a:fillRect l="-13725" t="-28889" r="-2254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C10678-693C-491D-8A84-06AAD46C308D}"/>
              </a:ext>
            </a:extLst>
          </p:cNvPr>
          <p:cNvCxnSpPr/>
          <p:nvPr/>
        </p:nvCxnSpPr>
        <p:spPr>
          <a:xfrm>
            <a:off x="7077512" y="442476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DC74F0-D3E9-4E8D-9013-1B12E10F11A0}"/>
              </a:ext>
            </a:extLst>
          </p:cNvPr>
          <p:cNvCxnSpPr/>
          <p:nvPr/>
        </p:nvCxnSpPr>
        <p:spPr>
          <a:xfrm>
            <a:off x="7104944" y="554947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890C77-BA70-4557-AD16-050BA376C696}"/>
                  </a:ext>
                </a:extLst>
              </p:cNvPr>
              <p:cNvSpPr txBox="1"/>
              <p:nvPr/>
            </p:nvSpPr>
            <p:spPr>
              <a:xfrm>
                <a:off x="7104944" y="4147762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890C77-BA70-4557-AD16-050BA376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4" y="4147762"/>
                <a:ext cx="207621" cy="276999"/>
              </a:xfrm>
              <a:prstGeom prst="rect">
                <a:avLst/>
              </a:prstGeom>
              <a:blipFill>
                <a:blip r:embed="rId1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8E7FFF-77EB-4A84-AAEA-6B35B50C60F5}"/>
                  </a:ext>
                </a:extLst>
              </p:cNvPr>
              <p:cNvSpPr txBox="1"/>
              <p:nvPr/>
            </p:nvSpPr>
            <p:spPr>
              <a:xfrm>
                <a:off x="7077512" y="517512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8E7FFF-77EB-4A84-AAEA-6B35B50C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12" y="5175126"/>
                <a:ext cx="198003" cy="276999"/>
              </a:xfrm>
              <a:prstGeom prst="rect">
                <a:avLst/>
              </a:prstGeom>
              <a:blipFill>
                <a:blip r:embed="rId13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25855428-FF14-4285-B371-2B7C671A5C4B}"/>
              </a:ext>
            </a:extLst>
          </p:cNvPr>
          <p:cNvSpPr/>
          <p:nvPr/>
        </p:nvSpPr>
        <p:spPr>
          <a:xfrm>
            <a:off x="779037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80C928-CEC8-4D1D-9CD9-2D4B5CAB9C39}"/>
              </a:ext>
            </a:extLst>
          </p:cNvPr>
          <p:cNvSpPr/>
          <p:nvPr/>
        </p:nvSpPr>
        <p:spPr>
          <a:xfrm>
            <a:off x="832304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2B58565-B194-4C7A-AC57-7AD8E99323E8}"/>
              </a:ext>
            </a:extLst>
          </p:cNvPr>
          <p:cNvSpPr/>
          <p:nvPr/>
        </p:nvSpPr>
        <p:spPr>
          <a:xfrm>
            <a:off x="929193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6B6ECB-E062-4148-864A-0A23E6160C2F}"/>
              </a:ext>
            </a:extLst>
          </p:cNvPr>
          <p:cNvSpPr/>
          <p:nvPr/>
        </p:nvSpPr>
        <p:spPr>
          <a:xfrm>
            <a:off x="7786334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F64EE8-A1F2-48D7-8683-CA22FD192C82}"/>
              </a:ext>
            </a:extLst>
          </p:cNvPr>
          <p:cNvSpPr/>
          <p:nvPr/>
        </p:nvSpPr>
        <p:spPr>
          <a:xfrm>
            <a:off x="8883614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864CDB-001C-4A94-845E-1D9ED430BC3A}"/>
              </a:ext>
            </a:extLst>
          </p:cNvPr>
          <p:cNvSpPr/>
          <p:nvPr/>
        </p:nvSpPr>
        <p:spPr>
          <a:xfrm>
            <a:off x="8377905" y="549461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E39DA4-07EF-406E-BBFE-4829FC2066B6}"/>
              </a:ext>
            </a:extLst>
          </p:cNvPr>
          <p:cNvSpPr/>
          <p:nvPr/>
        </p:nvSpPr>
        <p:spPr>
          <a:xfrm>
            <a:off x="9291931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66B79E-D717-4892-BBD2-C529DAE3D6C1}"/>
              </a:ext>
            </a:extLst>
          </p:cNvPr>
          <p:cNvSpPr/>
          <p:nvPr/>
        </p:nvSpPr>
        <p:spPr>
          <a:xfrm>
            <a:off x="10177316" y="439639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81AF23E-3CBA-4120-8FD5-323D1D4A07AF}"/>
              </a:ext>
            </a:extLst>
          </p:cNvPr>
          <p:cNvSpPr/>
          <p:nvPr/>
        </p:nvSpPr>
        <p:spPr>
          <a:xfrm>
            <a:off x="10636099" y="551747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9920D2-45E9-4FB2-B453-823C797D943F}"/>
                  </a:ext>
                </a:extLst>
              </p:cNvPr>
              <p:cNvSpPr txBox="1"/>
              <p:nvPr/>
            </p:nvSpPr>
            <p:spPr>
              <a:xfrm>
                <a:off x="10538336" y="5586926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9920D2-45E9-4FB2-B453-823C797D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336" y="5586926"/>
                <a:ext cx="347339" cy="303096"/>
              </a:xfrm>
              <a:prstGeom prst="rect">
                <a:avLst/>
              </a:prstGeom>
              <a:blipFill>
                <a:blip r:embed="rId1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C3511496-720C-4E1E-B28B-A97AEAF8AAF9}"/>
              </a:ext>
            </a:extLst>
          </p:cNvPr>
          <p:cNvSpPr/>
          <p:nvPr/>
        </p:nvSpPr>
        <p:spPr>
          <a:xfrm>
            <a:off x="10422734" y="439825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C2315A-8EE7-4EFE-96B3-C1463522F474}"/>
              </a:ext>
            </a:extLst>
          </p:cNvPr>
          <p:cNvCxnSpPr>
            <a:stCxn id="64" idx="4"/>
            <a:endCxn id="67" idx="0"/>
          </p:cNvCxnSpPr>
          <p:nvPr/>
        </p:nvCxnSpPr>
        <p:spPr>
          <a:xfrm flipH="1">
            <a:off x="7813766" y="4433903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FE5307-B5D0-4CB3-AB85-D928938F3C0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355045" y="4396390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DB7F5C-D6C8-4168-BAE3-5C5D4B3A0D05}"/>
              </a:ext>
            </a:extLst>
          </p:cNvPr>
          <p:cNvCxnSpPr>
            <a:cxnSpLocks/>
            <a:endCxn id="70" idx="7"/>
          </p:cNvCxnSpPr>
          <p:nvPr/>
        </p:nvCxnSpPr>
        <p:spPr>
          <a:xfrm>
            <a:off x="9326189" y="4451250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EFA58A-F4AD-4D02-8D62-F5519836EC46}"/>
              </a:ext>
            </a:extLst>
          </p:cNvPr>
          <p:cNvCxnSpPr>
            <a:cxnSpLocks/>
          </p:cNvCxnSpPr>
          <p:nvPr/>
        </p:nvCxnSpPr>
        <p:spPr>
          <a:xfrm>
            <a:off x="10442131" y="4446006"/>
            <a:ext cx="226381" cy="1062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A915019-4CA9-4823-9AA8-64E7D01C85C5}"/>
              </a:ext>
            </a:extLst>
          </p:cNvPr>
          <p:cNvSpPr/>
          <p:nvPr/>
        </p:nvSpPr>
        <p:spPr>
          <a:xfrm>
            <a:off x="11288510" y="551044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6F8D7DB-9854-448D-B39A-49B34022710C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0228337" y="4436807"/>
            <a:ext cx="2547" cy="11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2395DE-E6F2-45C8-970F-1AAC3C809289}"/>
                  </a:ext>
                </a:extLst>
              </p:cNvPr>
              <p:cNvSpPr txBox="1"/>
              <p:nvPr/>
            </p:nvSpPr>
            <p:spPr>
              <a:xfrm>
                <a:off x="9966502" y="5584874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2395DE-E6F2-45C8-970F-1AAC3C809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502" y="5584874"/>
                <a:ext cx="523670" cy="305148"/>
              </a:xfrm>
              <a:prstGeom prst="rect">
                <a:avLst/>
              </a:prstGeom>
              <a:blipFill>
                <a:blip r:embed="rId15"/>
                <a:stretch>
                  <a:fillRect l="-10465" r="-11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C1E788-0B3B-4783-88B4-13C7B3BE6AE3}"/>
                  </a:ext>
                </a:extLst>
              </p:cNvPr>
              <p:cNvSpPr txBox="1"/>
              <p:nvPr/>
            </p:nvSpPr>
            <p:spPr>
              <a:xfrm>
                <a:off x="9847640" y="407950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C1E788-0B3B-4783-88B4-13C7B3BE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640" y="4079502"/>
                <a:ext cx="510781" cy="276999"/>
              </a:xfrm>
              <a:prstGeom prst="rect">
                <a:avLst/>
              </a:prstGeom>
              <a:blipFill>
                <a:blip r:embed="rId16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C185AB-1A71-4403-A47A-ABCFF85B0C8A}"/>
                  </a:ext>
                </a:extLst>
              </p:cNvPr>
              <p:cNvSpPr txBox="1"/>
              <p:nvPr/>
            </p:nvSpPr>
            <p:spPr>
              <a:xfrm>
                <a:off x="10366126" y="4070568"/>
                <a:ext cx="29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C185AB-1A71-4403-A47A-ABCFF85B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126" y="4070568"/>
                <a:ext cx="291169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DADBDF-33DF-4F9F-B255-729F7DB9F80E}"/>
                  </a:ext>
                </a:extLst>
              </p:cNvPr>
              <p:cNvSpPr txBox="1"/>
              <p:nvPr/>
            </p:nvSpPr>
            <p:spPr>
              <a:xfrm>
                <a:off x="7190197" y="3803910"/>
                <a:ext cx="11328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ase</m:t>
                    </m:r>
                  </m:oMath>
                </a14:m>
                <a:r>
                  <a:rPr lang="en-US" dirty="0"/>
                  <a:t> 1n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DADBDF-33DF-4F9F-B255-729F7DB9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197" y="3803910"/>
                <a:ext cx="1132844" cy="276999"/>
              </a:xfrm>
              <a:prstGeom prst="rect">
                <a:avLst/>
              </a:prstGeom>
              <a:blipFill>
                <a:blip r:embed="rId18"/>
                <a:stretch>
                  <a:fillRect l="-6989" t="-2888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9944A9D5-F5F5-4FBC-8AB8-E7955CDAD8DD}"/>
              </a:ext>
            </a:extLst>
          </p:cNvPr>
          <p:cNvSpPr/>
          <p:nvPr/>
        </p:nvSpPr>
        <p:spPr>
          <a:xfrm>
            <a:off x="4934238" y="29053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7E6D089-83F5-490F-91DD-149C2CD5ED89}"/>
              </a:ext>
            </a:extLst>
          </p:cNvPr>
          <p:cNvSpPr/>
          <p:nvPr/>
        </p:nvSpPr>
        <p:spPr>
          <a:xfrm>
            <a:off x="4867347" y="548395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F34DCE7-C6E1-4C93-9126-A4234541AA95}"/>
              </a:ext>
            </a:extLst>
          </p:cNvPr>
          <p:cNvSpPr/>
          <p:nvPr/>
        </p:nvSpPr>
        <p:spPr>
          <a:xfrm>
            <a:off x="10173473" y="55296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0D0461-9D8A-45D5-83C7-C32EE6F66256}"/>
              </a:ext>
            </a:extLst>
          </p:cNvPr>
          <p:cNvCxnSpPr>
            <a:cxnSpLocks/>
          </p:cNvCxnSpPr>
          <p:nvPr/>
        </p:nvCxnSpPr>
        <p:spPr>
          <a:xfrm flipH="1">
            <a:off x="5986272" y="3019824"/>
            <a:ext cx="49635" cy="1038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1D6BA7-8BAA-4C21-8D4F-BB8E51DFF38A}"/>
              </a:ext>
            </a:extLst>
          </p:cNvPr>
          <p:cNvCxnSpPr>
            <a:cxnSpLocks/>
          </p:cNvCxnSpPr>
          <p:nvPr/>
        </p:nvCxnSpPr>
        <p:spPr>
          <a:xfrm>
            <a:off x="6258299" y="2340400"/>
            <a:ext cx="2821693" cy="1312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DE7C-6382-4819-A4A1-78AFA6F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1" y="108840"/>
            <a:ext cx="7382256" cy="354829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(v1)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9FD432-E834-4095-AAEA-22A0296CD6D4}"/>
              </a:ext>
            </a:extLst>
          </p:cNvPr>
          <p:cNvCxnSpPr/>
          <p:nvPr/>
        </p:nvCxnSpPr>
        <p:spPr>
          <a:xfrm>
            <a:off x="1335996" y="122814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79A1BB-0AF4-4CB0-96ED-9A21D5061EA4}"/>
              </a:ext>
            </a:extLst>
          </p:cNvPr>
          <p:cNvCxnSpPr/>
          <p:nvPr/>
        </p:nvCxnSpPr>
        <p:spPr>
          <a:xfrm>
            <a:off x="1363428" y="2352856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EEA76-7C4B-4ECE-B3EF-B748065DC23B}"/>
                  </a:ext>
                </a:extLst>
              </p:cNvPr>
              <p:cNvSpPr txBox="1"/>
              <p:nvPr/>
            </p:nvSpPr>
            <p:spPr>
              <a:xfrm>
                <a:off x="1363428" y="95114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EEA76-7C4B-4ECE-B3EF-B748065DC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28" y="951145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D66BF-DA65-4D74-BDC9-DB5949A35051}"/>
                  </a:ext>
                </a:extLst>
              </p:cNvPr>
              <p:cNvSpPr txBox="1"/>
              <p:nvPr/>
            </p:nvSpPr>
            <p:spPr>
              <a:xfrm>
                <a:off x="1335996" y="1978509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D66BF-DA65-4D74-BDC9-DB5949A3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96" y="1978509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38DFACE-9489-431D-BA5B-6210974E2AC6}"/>
              </a:ext>
            </a:extLst>
          </p:cNvPr>
          <p:cNvSpPr/>
          <p:nvPr/>
        </p:nvSpPr>
        <p:spPr>
          <a:xfrm>
            <a:off x="2048855" y="119156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25AB26-ACC0-460A-848B-FBE9F15584E5}"/>
              </a:ext>
            </a:extLst>
          </p:cNvPr>
          <p:cNvSpPr/>
          <p:nvPr/>
        </p:nvSpPr>
        <p:spPr>
          <a:xfrm>
            <a:off x="2581525" y="119156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778523-9CB2-4527-B237-04D8163DF19A}"/>
              </a:ext>
            </a:extLst>
          </p:cNvPr>
          <p:cNvSpPr/>
          <p:nvPr/>
        </p:nvSpPr>
        <p:spPr>
          <a:xfrm>
            <a:off x="4027475" y="121805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61F93D-A195-464F-9ADF-511C1C2AAB1F}"/>
              </a:ext>
            </a:extLst>
          </p:cNvPr>
          <p:cNvSpPr/>
          <p:nvPr/>
        </p:nvSpPr>
        <p:spPr>
          <a:xfrm>
            <a:off x="2044818" y="230713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2CBB90-E389-4CF9-9527-C6F05A54FE27}"/>
              </a:ext>
            </a:extLst>
          </p:cNvPr>
          <p:cNvSpPr/>
          <p:nvPr/>
        </p:nvSpPr>
        <p:spPr>
          <a:xfrm>
            <a:off x="3142098" y="230713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0C6DFE-1FB6-4A56-ACE8-A1C9FB4177D5}"/>
              </a:ext>
            </a:extLst>
          </p:cNvPr>
          <p:cNvSpPr/>
          <p:nvPr/>
        </p:nvSpPr>
        <p:spPr>
          <a:xfrm>
            <a:off x="2636389" y="22979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9A73EC-5385-4B44-8AD5-825976D66483}"/>
              </a:ext>
            </a:extLst>
          </p:cNvPr>
          <p:cNvSpPr/>
          <p:nvPr/>
        </p:nvSpPr>
        <p:spPr>
          <a:xfrm>
            <a:off x="4785276" y="232499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4A84D5-7F8C-4B81-8E4B-3FFE9CA0DA70}"/>
              </a:ext>
            </a:extLst>
          </p:cNvPr>
          <p:cNvSpPr/>
          <p:nvPr/>
        </p:nvSpPr>
        <p:spPr>
          <a:xfrm>
            <a:off x="4435800" y="119977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99B8D0-E97E-4FC8-B43D-BAFA6AE353B4}"/>
              </a:ext>
            </a:extLst>
          </p:cNvPr>
          <p:cNvSpPr/>
          <p:nvPr/>
        </p:nvSpPr>
        <p:spPr>
          <a:xfrm>
            <a:off x="4681218" y="120163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E86053-1E20-48E5-833E-2EFBA36F633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2072250" y="1237286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8B278-442F-47B2-8B1C-642D6D3785F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613529" y="1199773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39DA29-7536-4F99-A344-D7DC26A9669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074304" y="1257082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038B693-22B6-4BEE-A15A-645E906CDE3F}"/>
              </a:ext>
            </a:extLst>
          </p:cNvPr>
          <p:cNvSpPr/>
          <p:nvPr/>
        </p:nvSpPr>
        <p:spPr>
          <a:xfrm>
            <a:off x="5546994" y="231383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6B7B8F-3202-42FB-BDBC-B3DF31E59594}"/>
              </a:ext>
            </a:extLst>
          </p:cNvPr>
          <p:cNvCxnSpPr>
            <a:cxnSpLocks/>
            <a:stCxn id="15" idx="5"/>
            <a:endCxn id="79" idx="5"/>
          </p:cNvCxnSpPr>
          <p:nvPr/>
        </p:nvCxnSpPr>
        <p:spPr>
          <a:xfrm>
            <a:off x="4482629" y="1238797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2197C1-DE05-4D26-BA68-6104E93A28F6}"/>
                  </a:ext>
                </a:extLst>
              </p:cNvPr>
              <p:cNvSpPr txBox="1"/>
              <p:nvPr/>
            </p:nvSpPr>
            <p:spPr>
              <a:xfrm>
                <a:off x="4944161" y="2379366"/>
                <a:ext cx="549843" cy="303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2197C1-DE05-4D26-BA68-6104E93A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161" y="2379366"/>
                <a:ext cx="549843" cy="303096"/>
              </a:xfrm>
              <a:prstGeom prst="rect">
                <a:avLst/>
              </a:prstGeom>
              <a:blipFill>
                <a:blip r:embed="rId4"/>
                <a:stretch>
                  <a:fillRect l="-8889" r="-222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59ED940-312E-4479-9DC7-16D0C8108014}"/>
              </a:ext>
            </a:extLst>
          </p:cNvPr>
          <p:cNvSpPr txBox="1"/>
          <p:nvPr/>
        </p:nvSpPr>
        <p:spPr>
          <a:xfrm>
            <a:off x="867791" y="469519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C72F82-5CA8-4702-A4B2-17AC364187BC}"/>
              </a:ext>
            </a:extLst>
          </p:cNvPr>
          <p:cNvSpPr/>
          <p:nvPr/>
        </p:nvSpPr>
        <p:spPr>
          <a:xfrm>
            <a:off x="5009096" y="23208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37F2B2-CA3A-49D7-9BF0-A3D63B2E0855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4696703" y="1190440"/>
            <a:ext cx="143437" cy="11574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B3564-DE5A-4C4A-9629-198A68E6E384}"/>
              </a:ext>
            </a:extLst>
          </p:cNvPr>
          <p:cNvCxnSpPr/>
          <p:nvPr/>
        </p:nvCxnSpPr>
        <p:spPr>
          <a:xfrm>
            <a:off x="5733560" y="1739618"/>
            <a:ext cx="1321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6C6DAD-4982-49E3-9B30-3F3860396BDA}"/>
                  </a:ext>
                </a:extLst>
              </p:cNvPr>
              <p:cNvSpPr txBox="1"/>
              <p:nvPr/>
            </p:nvSpPr>
            <p:spPr>
              <a:xfrm>
                <a:off x="7164321" y="617860"/>
                <a:ext cx="657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6C6DAD-4982-49E3-9B30-3F386039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21" y="617860"/>
                <a:ext cx="657231" cy="276999"/>
              </a:xfrm>
              <a:prstGeom prst="rect">
                <a:avLst/>
              </a:prstGeom>
              <a:blipFill>
                <a:blip r:embed="rId5"/>
                <a:stretch>
                  <a:fillRect l="-4630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EDA9828-CFCF-45D7-B3D8-93A73563506D}"/>
                  </a:ext>
                </a:extLst>
              </p:cNvPr>
              <p:cNvSpPr txBox="1"/>
              <p:nvPr/>
            </p:nvSpPr>
            <p:spPr>
              <a:xfrm>
                <a:off x="4615125" y="873882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EDA9828-CFCF-45D7-B3D8-93A73563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125" y="873882"/>
                <a:ext cx="291170" cy="276999"/>
              </a:xfrm>
              <a:prstGeom prst="rect">
                <a:avLst/>
              </a:prstGeom>
              <a:blipFill>
                <a:blip r:embed="rId6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660818-80A2-42C7-A930-BD6EA9793993}"/>
                  </a:ext>
                </a:extLst>
              </p:cNvPr>
              <p:cNvSpPr txBox="1"/>
              <p:nvPr/>
            </p:nvSpPr>
            <p:spPr>
              <a:xfrm>
                <a:off x="4146244" y="86381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660818-80A2-42C7-A930-BD6EA97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44" y="863814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6DC6864-09AE-41CC-9108-B7CBEFE056FA}"/>
                  </a:ext>
                </a:extLst>
              </p:cNvPr>
              <p:cNvSpPr txBox="1"/>
              <p:nvPr/>
            </p:nvSpPr>
            <p:spPr>
              <a:xfrm>
                <a:off x="1259166" y="3436334"/>
                <a:ext cx="758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6DC6864-09AE-41CC-9108-B7CBEFE0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66" y="3436334"/>
                <a:ext cx="758220" cy="276999"/>
              </a:xfrm>
              <a:prstGeom prst="rect">
                <a:avLst/>
              </a:prstGeom>
              <a:blipFill>
                <a:blip r:embed="rId8"/>
                <a:stretch>
                  <a:fillRect l="-4032" r="-7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06147B6-BC51-4291-93D1-014A7872A6BC}"/>
              </a:ext>
            </a:extLst>
          </p:cNvPr>
          <p:cNvCxnSpPr/>
          <p:nvPr/>
        </p:nvCxnSpPr>
        <p:spPr>
          <a:xfrm>
            <a:off x="7034705" y="1280886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D29BDC-7B47-4270-8868-0FCECACE667F}"/>
              </a:ext>
            </a:extLst>
          </p:cNvPr>
          <p:cNvCxnSpPr/>
          <p:nvPr/>
        </p:nvCxnSpPr>
        <p:spPr>
          <a:xfrm>
            <a:off x="7062137" y="2405598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37812FD-6257-47C5-BEA1-B5A512F46B31}"/>
                  </a:ext>
                </a:extLst>
              </p:cNvPr>
              <p:cNvSpPr txBox="1"/>
              <p:nvPr/>
            </p:nvSpPr>
            <p:spPr>
              <a:xfrm>
                <a:off x="7062137" y="100388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37812FD-6257-47C5-BEA1-B5A512F46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37" y="1003887"/>
                <a:ext cx="207621" cy="276999"/>
              </a:xfrm>
              <a:prstGeom prst="rect">
                <a:avLst/>
              </a:prstGeom>
              <a:blipFill>
                <a:blip r:embed="rId9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244060-C46A-412F-A6AC-9ED2DF962ED7}"/>
                  </a:ext>
                </a:extLst>
              </p:cNvPr>
              <p:cNvSpPr txBox="1"/>
              <p:nvPr/>
            </p:nvSpPr>
            <p:spPr>
              <a:xfrm>
                <a:off x="7034705" y="2031251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244060-C46A-412F-A6AC-9ED2DF96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705" y="2031251"/>
                <a:ext cx="198003" cy="276999"/>
              </a:xfrm>
              <a:prstGeom prst="rect">
                <a:avLst/>
              </a:prstGeom>
              <a:blipFill>
                <a:blip r:embed="rId1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>
            <a:extLst>
              <a:ext uri="{FF2B5EF4-FFF2-40B4-BE49-F238E27FC236}">
                <a16:creationId xmlns:a16="http://schemas.microsoft.com/office/drawing/2014/main" id="{8665EF9B-2111-4C3A-AC17-875C32D02F08}"/>
              </a:ext>
            </a:extLst>
          </p:cNvPr>
          <p:cNvSpPr/>
          <p:nvPr/>
        </p:nvSpPr>
        <p:spPr>
          <a:xfrm>
            <a:off x="7747564" y="124430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FFE899-25F3-4E9C-A3B3-E88C16C76738}"/>
              </a:ext>
            </a:extLst>
          </p:cNvPr>
          <p:cNvSpPr/>
          <p:nvPr/>
        </p:nvSpPr>
        <p:spPr>
          <a:xfrm>
            <a:off x="8280234" y="124430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108D304-53C6-4BEA-8B0E-3857E5C48041}"/>
              </a:ext>
            </a:extLst>
          </p:cNvPr>
          <p:cNvSpPr/>
          <p:nvPr/>
        </p:nvSpPr>
        <p:spPr>
          <a:xfrm>
            <a:off x="9726184" y="127080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9E36F4B-7D65-4E2D-B00C-6807D27BED5A}"/>
              </a:ext>
            </a:extLst>
          </p:cNvPr>
          <p:cNvSpPr/>
          <p:nvPr/>
        </p:nvSpPr>
        <p:spPr>
          <a:xfrm>
            <a:off x="7743527" y="235987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63B055E-AA80-43BD-A5AB-7C08D76272F3}"/>
              </a:ext>
            </a:extLst>
          </p:cNvPr>
          <p:cNvSpPr/>
          <p:nvPr/>
        </p:nvSpPr>
        <p:spPr>
          <a:xfrm>
            <a:off x="8840807" y="235987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B241276-0C27-4630-B859-18560FBD4E0F}"/>
              </a:ext>
            </a:extLst>
          </p:cNvPr>
          <p:cNvSpPr/>
          <p:nvPr/>
        </p:nvSpPr>
        <p:spPr>
          <a:xfrm>
            <a:off x="8335098" y="235073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C79DCAE-AD61-460A-BDB9-3E92FF9E1D6B}"/>
              </a:ext>
            </a:extLst>
          </p:cNvPr>
          <p:cNvSpPr/>
          <p:nvPr/>
        </p:nvSpPr>
        <p:spPr>
          <a:xfrm>
            <a:off x="10483985" y="237773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284FB98-4D6A-47C1-A1F3-252C65906476}"/>
              </a:ext>
            </a:extLst>
          </p:cNvPr>
          <p:cNvSpPr/>
          <p:nvPr/>
        </p:nvSpPr>
        <p:spPr>
          <a:xfrm>
            <a:off x="10134509" y="125251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CA87BFC-DA63-4562-90FB-AF79E552A899}"/>
              </a:ext>
            </a:extLst>
          </p:cNvPr>
          <p:cNvSpPr/>
          <p:nvPr/>
        </p:nvSpPr>
        <p:spPr>
          <a:xfrm>
            <a:off x="10379927" y="12543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87471DF-7087-4E25-A106-B7BBF097ADAA}"/>
              </a:ext>
            </a:extLst>
          </p:cNvPr>
          <p:cNvCxnSpPr>
            <a:stCxn id="154" idx="4"/>
            <a:endCxn id="157" idx="0"/>
          </p:cNvCxnSpPr>
          <p:nvPr/>
        </p:nvCxnSpPr>
        <p:spPr>
          <a:xfrm flipH="1">
            <a:off x="7770959" y="1290028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B3881B9-046C-4984-AD81-89C40F1302BA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8312238" y="1252515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DBFC301-C405-4FE1-A6F3-DBEDE10864CD}"/>
              </a:ext>
            </a:extLst>
          </p:cNvPr>
          <p:cNvCxnSpPr>
            <a:cxnSpLocks/>
            <a:stCxn id="156" idx="5"/>
          </p:cNvCxnSpPr>
          <p:nvPr/>
        </p:nvCxnSpPr>
        <p:spPr>
          <a:xfrm>
            <a:off x="9773013" y="1309824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A19F03F9-EAF7-4FA9-8D29-7D55F4FDD0C9}"/>
              </a:ext>
            </a:extLst>
          </p:cNvPr>
          <p:cNvSpPr/>
          <p:nvPr/>
        </p:nvSpPr>
        <p:spPr>
          <a:xfrm>
            <a:off x="11245703" y="236657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ACBB6B8-7F18-434C-9391-C8AF1B50A54B}"/>
              </a:ext>
            </a:extLst>
          </p:cNvPr>
          <p:cNvCxnSpPr>
            <a:cxnSpLocks/>
            <a:stCxn id="161" idx="5"/>
            <a:endCxn id="170" idx="5"/>
          </p:cNvCxnSpPr>
          <p:nvPr/>
        </p:nvCxnSpPr>
        <p:spPr>
          <a:xfrm>
            <a:off x="10181338" y="1291539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3F0D3F8-B943-4F3D-827F-5846FDB563BE}"/>
                  </a:ext>
                </a:extLst>
              </p:cNvPr>
              <p:cNvSpPr txBox="1"/>
              <p:nvPr/>
            </p:nvSpPr>
            <p:spPr>
              <a:xfrm>
                <a:off x="10517778" y="239639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3F0D3F8-B943-4F3D-827F-5846FDB5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778" y="2396393"/>
                <a:ext cx="538096" cy="303096"/>
              </a:xfrm>
              <a:prstGeom prst="rect">
                <a:avLst/>
              </a:prstGeom>
              <a:blipFill>
                <a:blip r:embed="rId11"/>
                <a:stretch>
                  <a:fillRect l="-10112" r="-224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3E2994FD-DEA9-4059-9537-A9F78071B120}"/>
              </a:ext>
            </a:extLst>
          </p:cNvPr>
          <p:cNvSpPr/>
          <p:nvPr/>
        </p:nvSpPr>
        <p:spPr>
          <a:xfrm>
            <a:off x="10707805" y="237359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09B4E95-99A1-4C20-BB03-B11D59C1C8BD}"/>
                  </a:ext>
                </a:extLst>
              </p:cNvPr>
              <p:cNvSpPr txBox="1"/>
              <p:nvPr/>
            </p:nvSpPr>
            <p:spPr>
              <a:xfrm>
                <a:off x="10313834" y="926624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09B4E95-99A1-4C20-BB03-B11D59C1C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834" y="926624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AD287EB-74A1-44EB-A575-B59AD4339B55}"/>
                  </a:ext>
                </a:extLst>
              </p:cNvPr>
              <p:cNvSpPr txBox="1"/>
              <p:nvPr/>
            </p:nvSpPr>
            <p:spPr>
              <a:xfrm>
                <a:off x="9844953" y="91655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AD287EB-74A1-44EB-A575-B59AD433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953" y="916556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1DB1FE-AE8D-4EA2-995B-5843A8E91EB3}"/>
              </a:ext>
            </a:extLst>
          </p:cNvPr>
          <p:cNvCxnSpPr/>
          <p:nvPr/>
        </p:nvCxnSpPr>
        <p:spPr>
          <a:xfrm>
            <a:off x="6821572" y="4205455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2C4ADBD-9C7C-4A30-9CE1-52E5FDB2EE9C}"/>
              </a:ext>
            </a:extLst>
          </p:cNvPr>
          <p:cNvCxnSpPr/>
          <p:nvPr/>
        </p:nvCxnSpPr>
        <p:spPr>
          <a:xfrm>
            <a:off x="6849004" y="5330167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EB9E55E-FF06-44CE-AEBB-D4039E171884}"/>
                  </a:ext>
                </a:extLst>
              </p:cNvPr>
              <p:cNvSpPr txBox="1"/>
              <p:nvPr/>
            </p:nvSpPr>
            <p:spPr>
              <a:xfrm>
                <a:off x="6849004" y="3928456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EB9E55E-FF06-44CE-AEBB-D4039E1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4" y="3928456"/>
                <a:ext cx="207621" cy="276999"/>
              </a:xfrm>
              <a:prstGeom prst="rect">
                <a:avLst/>
              </a:prstGeom>
              <a:blipFill>
                <a:blip r:embed="rId14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FDD9C9-A9BC-404A-BF69-D14E04E1F911}"/>
                  </a:ext>
                </a:extLst>
              </p:cNvPr>
              <p:cNvSpPr txBox="1"/>
              <p:nvPr/>
            </p:nvSpPr>
            <p:spPr>
              <a:xfrm>
                <a:off x="6821572" y="495582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FDD9C9-A9BC-404A-BF69-D14E04E1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72" y="4955820"/>
                <a:ext cx="198003" cy="276999"/>
              </a:xfrm>
              <a:prstGeom prst="rect">
                <a:avLst/>
              </a:prstGeom>
              <a:blipFill>
                <a:blip r:embed="rId15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>
            <a:extLst>
              <a:ext uri="{FF2B5EF4-FFF2-40B4-BE49-F238E27FC236}">
                <a16:creationId xmlns:a16="http://schemas.microsoft.com/office/drawing/2014/main" id="{ECC669A8-B06A-4EAD-BE54-F076EEEF089F}"/>
              </a:ext>
            </a:extLst>
          </p:cNvPr>
          <p:cNvSpPr/>
          <p:nvPr/>
        </p:nvSpPr>
        <p:spPr>
          <a:xfrm>
            <a:off x="7534431" y="41688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F656D16-D0F2-4E08-A60D-124C9753D0A2}"/>
              </a:ext>
            </a:extLst>
          </p:cNvPr>
          <p:cNvSpPr/>
          <p:nvPr/>
        </p:nvSpPr>
        <p:spPr>
          <a:xfrm>
            <a:off x="8067101" y="41688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17DF073-12FF-4457-96B8-1788FDEF1873}"/>
              </a:ext>
            </a:extLst>
          </p:cNvPr>
          <p:cNvSpPr/>
          <p:nvPr/>
        </p:nvSpPr>
        <p:spPr>
          <a:xfrm>
            <a:off x="9513051" y="419536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EEFF7-A71A-420F-B947-9535C4D270C6}"/>
              </a:ext>
            </a:extLst>
          </p:cNvPr>
          <p:cNvSpPr/>
          <p:nvPr/>
        </p:nvSpPr>
        <p:spPr>
          <a:xfrm>
            <a:off x="7530394" y="52844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E265EA9-A02F-463B-8A64-26EC3DB29F0B}"/>
              </a:ext>
            </a:extLst>
          </p:cNvPr>
          <p:cNvSpPr/>
          <p:nvPr/>
        </p:nvSpPr>
        <p:spPr>
          <a:xfrm>
            <a:off x="8627674" y="52844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F05E2EA-BF09-4F80-AB0F-A30EEC2495BB}"/>
              </a:ext>
            </a:extLst>
          </p:cNvPr>
          <p:cNvSpPr/>
          <p:nvPr/>
        </p:nvSpPr>
        <p:spPr>
          <a:xfrm>
            <a:off x="8121965" y="52753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CBC0F6A-4DD9-471E-9AC9-F52902DF3631}"/>
              </a:ext>
            </a:extLst>
          </p:cNvPr>
          <p:cNvSpPr/>
          <p:nvPr/>
        </p:nvSpPr>
        <p:spPr>
          <a:xfrm>
            <a:off x="10270852" y="530230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C35AB17-0ABF-4AC9-8F7F-7AF904CAA657}"/>
              </a:ext>
            </a:extLst>
          </p:cNvPr>
          <p:cNvSpPr/>
          <p:nvPr/>
        </p:nvSpPr>
        <p:spPr>
          <a:xfrm>
            <a:off x="9921376" y="41770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90E2460-1F3B-409D-983B-9E869FB17D99}"/>
              </a:ext>
            </a:extLst>
          </p:cNvPr>
          <p:cNvSpPr/>
          <p:nvPr/>
        </p:nvSpPr>
        <p:spPr>
          <a:xfrm>
            <a:off x="10166794" y="417894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26736A3-40C7-47FF-9DD4-2F6FB5BF3B66}"/>
              </a:ext>
            </a:extLst>
          </p:cNvPr>
          <p:cNvCxnSpPr>
            <a:stCxn id="178" idx="4"/>
            <a:endCxn id="181" idx="0"/>
          </p:cNvCxnSpPr>
          <p:nvPr/>
        </p:nvCxnSpPr>
        <p:spPr>
          <a:xfrm flipH="1">
            <a:off x="7557826" y="4214597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498AA47-52D6-4F98-AB6F-EC1327E9F0B8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099105" y="4177084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4D29DA-5AF9-41A9-93F6-85E6B4DD76A7}"/>
              </a:ext>
            </a:extLst>
          </p:cNvPr>
          <p:cNvCxnSpPr>
            <a:cxnSpLocks/>
            <a:stCxn id="180" idx="5"/>
            <a:endCxn id="184" idx="0"/>
          </p:cNvCxnSpPr>
          <p:nvPr/>
        </p:nvCxnSpPr>
        <p:spPr>
          <a:xfrm>
            <a:off x="9559880" y="4234393"/>
            <a:ext cx="738404" cy="106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CC1E47F9-22DE-4370-8B2A-23DAB0276D5C}"/>
              </a:ext>
            </a:extLst>
          </p:cNvPr>
          <p:cNvSpPr/>
          <p:nvPr/>
        </p:nvSpPr>
        <p:spPr>
          <a:xfrm>
            <a:off x="11032570" y="529114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97B0741-EFF6-494C-B1F2-DFFE11A2966F}"/>
                  </a:ext>
                </a:extLst>
              </p:cNvPr>
              <p:cNvSpPr txBox="1"/>
              <p:nvPr/>
            </p:nvSpPr>
            <p:spPr>
              <a:xfrm>
                <a:off x="10449912" y="5320962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97B0741-EFF6-494C-B1F2-DFFE11A29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912" y="5320962"/>
                <a:ext cx="538096" cy="303096"/>
              </a:xfrm>
              <a:prstGeom prst="rect">
                <a:avLst/>
              </a:prstGeom>
              <a:blipFill>
                <a:blip r:embed="rId16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55085CE7-BEE7-43E1-BC29-F301A0045378}"/>
              </a:ext>
            </a:extLst>
          </p:cNvPr>
          <p:cNvSpPr/>
          <p:nvPr/>
        </p:nvSpPr>
        <p:spPr>
          <a:xfrm>
            <a:off x="10494672" y="529816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6240DD-9F9D-45D0-A2B8-C0CB90586256}"/>
                  </a:ext>
                </a:extLst>
              </p:cNvPr>
              <p:cNvSpPr txBox="1"/>
              <p:nvPr/>
            </p:nvSpPr>
            <p:spPr>
              <a:xfrm>
                <a:off x="10100701" y="385119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6240DD-9F9D-45D0-A2B8-C0CB9058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701" y="3851193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DA503E5-DF83-41C0-922A-F9FF0EDAD214}"/>
                  </a:ext>
                </a:extLst>
              </p:cNvPr>
              <p:cNvSpPr txBox="1"/>
              <p:nvPr/>
            </p:nvSpPr>
            <p:spPr>
              <a:xfrm>
                <a:off x="9631820" y="384112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DA503E5-DF83-41C0-922A-F9FF0EDAD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20" y="3841125"/>
                <a:ext cx="510781" cy="276999"/>
              </a:xfrm>
              <a:prstGeom prst="rect">
                <a:avLst/>
              </a:prstGeom>
              <a:blipFill>
                <a:blip r:embed="rId18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BA9FE12-B7D2-40C3-BCBA-E4D0907536B8}"/>
              </a:ext>
            </a:extLst>
          </p:cNvPr>
          <p:cNvCxnSpPr/>
          <p:nvPr/>
        </p:nvCxnSpPr>
        <p:spPr>
          <a:xfrm>
            <a:off x="1174500" y="4189619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2659DF1-5BDB-4D84-B1E9-B4F83BE0C9EA}"/>
              </a:ext>
            </a:extLst>
          </p:cNvPr>
          <p:cNvCxnSpPr/>
          <p:nvPr/>
        </p:nvCxnSpPr>
        <p:spPr>
          <a:xfrm>
            <a:off x="1201932" y="531433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797FEED-A809-40D3-957A-F24744E2C735}"/>
                  </a:ext>
                </a:extLst>
              </p:cNvPr>
              <p:cNvSpPr txBox="1"/>
              <p:nvPr/>
            </p:nvSpPr>
            <p:spPr>
              <a:xfrm>
                <a:off x="1201932" y="391262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797FEED-A809-40D3-957A-F24744E2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32" y="3912620"/>
                <a:ext cx="207621" cy="276999"/>
              </a:xfrm>
              <a:prstGeom prst="rect">
                <a:avLst/>
              </a:prstGeom>
              <a:blipFill>
                <a:blip r:embed="rId19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F4CEC2C-5AB8-4FBD-8362-80CB7452E24C}"/>
                  </a:ext>
                </a:extLst>
              </p:cNvPr>
              <p:cNvSpPr txBox="1"/>
              <p:nvPr/>
            </p:nvSpPr>
            <p:spPr>
              <a:xfrm>
                <a:off x="1174500" y="493998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F4CEC2C-5AB8-4FBD-8362-80CB7452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00" y="4939984"/>
                <a:ext cx="198003" cy="276999"/>
              </a:xfrm>
              <a:prstGeom prst="rect">
                <a:avLst/>
              </a:prstGeom>
              <a:blipFill>
                <a:blip r:embed="rId2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B308F3A6-1BEF-4201-ADCB-AD8645352B18}"/>
              </a:ext>
            </a:extLst>
          </p:cNvPr>
          <p:cNvSpPr/>
          <p:nvPr/>
        </p:nvSpPr>
        <p:spPr>
          <a:xfrm>
            <a:off x="1887359" y="415304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40D45C8-3BAE-4DA7-AB9F-67AAF82CE8FC}"/>
              </a:ext>
            </a:extLst>
          </p:cNvPr>
          <p:cNvSpPr/>
          <p:nvPr/>
        </p:nvSpPr>
        <p:spPr>
          <a:xfrm>
            <a:off x="2420029" y="415304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B92CE69-5919-4512-B0C5-B4F556A31B9A}"/>
              </a:ext>
            </a:extLst>
          </p:cNvPr>
          <p:cNvSpPr/>
          <p:nvPr/>
        </p:nvSpPr>
        <p:spPr>
          <a:xfrm>
            <a:off x="3865979" y="417953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33C1B8-FEE0-4DD1-BFE1-FE3929E43C22}"/>
              </a:ext>
            </a:extLst>
          </p:cNvPr>
          <p:cNvSpPr/>
          <p:nvPr/>
        </p:nvSpPr>
        <p:spPr>
          <a:xfrm>
            <a:off x="1883322" y="526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B0B69B4-ED26-4D5D-9700-ACC95BCBCE92}"/>
              </a:ext>
            </a:extLst>
          </p:cNvPr>
          <p:cNvSpPr/>
          <p:nvPr/>
        </p:nvSpPr>
        <p:spPr>
          <a:xfrm>
            <a:off x="2980602" y="526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1D8294D-79D8-4EB9-87AD-3CA3F7A551EE}"/>
              </a:ext>
            </a:extLst>
          </p:cNvPr>
          <p:cNvSpPr/>
          <p:nvPr/>
        </p:nvSpPr>
        <p:spPr>
          <a:xfrm>
            <a:off x="2474893" y="525947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E78ACCB-D731-47FC-B5BC-14B8DB8F6BC0}"/>
              </a:ext>
            </a:extLst>
          </p:cNvPr>
          <p:cNvSpPr/>
          <p:nvPr/>
        </p:nvSpPr>
        <p:spPr>
          <a:xfrm>
            <a:off x="4623780" y="528647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C8B5D55-B757-4F1B-9928-B33008A1D732}"/>
              </a:ext>
            </a:extLst>
          </p:cNvPr>
          <p:cNvSpPr/>
          <p:nvPr/>
        </p:nvSpPr>
        <p:spPr>
          <a:xfrm>
            <a:off x="4274304" y="41612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70EF219-12D7-4153-A69E-6FB05D5D9121}"/>
              </a:ext>
            </a:extLst>
          </p:cNvPr>
          <p:cNvSpPr/>
          <p:nvPr/>
        </p:nvSpPr>
        <p:spPr>
          <a:xfrm>
            <a:off x="4519722" y="416311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D671E47-EEC2-4483-B1D7-64B3423333F5}"/>
              </a:ext>
            </a:extLst>
          </p:cNvPr>
          <p:cNvCxnSpPr>
            <a:stCxn id="201" idx="4"/>
            <a:endCxn id="204" idx="0"/>
          </p:cNvCxnSpPr>
          <p:nvPr/>
        </p:nvCxnSpPr>
        <p:spPr>
          <a:xfrm flipH="1">
            <a:off x="1910754" y="4198761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0145E31-4652-4D9A-844F-8403FA2CA00C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2452033" y="4161248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CE555FD-9E10-4C47-A876-43236EF4FBB3}"/>
              </a:ext>
            </a:extLst>
          </p:cNvPr>
          <p:cNvCxnSpPr>
            <a:cxnSpLocks/>
            <a:stCxn id="203" idx="5"/>
          </p:cNvCxnSpPr>
          <p:nvPr/>
        </p:nvCxnSpPr>
        <p:spPr>
          <a:xfrm>
            <a:off x="3912808" y="4218557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572255DD-544C-43A6-8FFD-8F9E848B4AF9}"/>
              </a:ext>
            </a:extLst>
          </p:cNvPr>
          <p:cNvSpPr/>
          <p:nvPr/>
        </p:nvSpPr>
        <p:spPr>
          <a:xfrm>
            <a:off x="5385498" y="52753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800FAB4-D420-4902-9E08-83925D0852FB}"/>
              </a:ext>
            </a:extLst>
          </p:cNvPr>
          <p:cNvCxnSpPr>
            <a:cxnSpLocks/>
            <a:stCxn id="208" idx="5"/>
            <a:endCxn id="217" idx="5"/>
          </p:cNvCxnSpPr>
          <p:nvPr/>
        </p:nvCxnSpPr>
        <p:spPr>
          <a:xfrm>
            <a:off x="4321133" y="4200272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DBC72EB-CBCE-4039-AF63-730E6E729DE6}"/>
                  </a:ext>
                </a:extLst>
              </p:cNvPr>
              <p:cNvSpPr txBox="1"/>
              <p:nvPr/>
            </p:nvSpPr>
            <p:spPr>
              <a:xfrm>
                <a:off x="4661021" y="5268612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DBC72EB-CBCE-4039-AF63-730E6E729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21" y="5268612"/>
                <a:ext cx="532132" cy="303096"/>
              </a:xfrm>
              <a:prstGeom prst="rect">
                <a:avLst/>
              </a:prstGeom>
              <a:blipFill>
                <a:blip r:embed="rId21"/>
                <a:stretch>
                  <a:fillRect l="-10345" r="-229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07E692EC-B42E-4106-9E51-5520CA217171}"/>
              </a:ext>
            </a:extLst>
          </p:cNvPr>
          <p:cNvSpPr/>
          <p:nvPr/>
        </p:nvSpPr>
        <p:spPr>
          <a:xfrm>
            <a:off x="4847600" y="528233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B8B067F-9E46-4B14-A05C-9784D25B22FB}"/>
                  </a:ext>
                </a:extLst>
              </p:cNvPr>
              <p:cNvSpPr txBox="1"/>
              <p:nvPr/>
            </p:nvSpPr>
            <p:spPr>
              <a:xfrm>
                <a:off x="4453629" y="3835357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B8B067F-9E46-4B14-A05C-9784D25B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29" y="3835357"/>
                <a:ext cx="291170" cy="276999"/>
              </a:xfrm>
              <a:prstGeom prst="rect">
                <a:avLst/>
              </a:prstGeom>
              <a:blipFill>
                <a:blip r:embed="rId22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42381A-B367-4321-8BFE-C02A532F2BD7}"/>
                  </a:ext>
                </a:extLst>
              </p:cNvPr>
              <p:cNvSpPr txBox="1"/>
              <p:nvPr/>
            </p:nvSpPr>
            <p:spPr>
              <a:xfrm>
                <a:off x="3984748" y="3825289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42381A-B367-4321-8BFE-C02A532F2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48" y="3825289"/>
                <a:ext cx="510781" cy="276999"/>
              </a:xfrm>
              <a:prstGeom prst="rect">
                <a:avLst/>
              </a:prstGeom>
              <a:blipFill>
                <a:blip r:embed="rId2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0758DAA-6985-4310-AECA-45F0EF12E484}"/>
                  </a:ext>
                </a:extLst>
              </p:cNvPr>
              <p:cNvSpPr txBox="1"/>
              <p:nvPr/>
            </p:nvSpPr>
            <p:spPr>
              <a:xfrm>
                <a:off x="6591957" y="3612825"/>
                <a:ext cx="657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0758DAA-6985-4310-AECA-45F0EF12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57" y="3612825"/>
                <a:ext cx="657231" cy="276999"/>
              </a:xfrm>
              <a:prstGeom prst="rect">
                <a:avLst/>
              </a:prstGeom>
              <a:blipFill>
                <a:blip r:embed="rId24"/>
                <a:stretch>
                  <a:fillRect l="-4630" r="-925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CDB4C36-D516-462E-86AB-6C81761BD971}"/>
              </a:ext>
            </a:extLst>
          </p:cNvPr>
          <p:cNvCxnSpPr>
            <a:cxnSpLocks/>
            <a:endCxn id="214" idx="3"/>
          </p:cNvCxnSpPr>
          <p:nvPr/>
        </p:nvCxnSpPr>
        <p:spPr>
          <a:xfrm>
            <a:off x="4557591" y="4227175"/>
            <a:ext cx="835942" cy="108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C551E04-000A-4C4B-9BC6-4DFB2C7421F2}"/>
                  </a:ext>
                </a:extLst>
              </p:cNvPr>
              <p:cNvSpPr txBox="1"/>
              <p:nvPr/>
            </p:nvSpPr>
            <p:spPr>
              <a:xfrm>
                <a:off x="5225986" y="5320962"/>
                <a:ext cx="75770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C551E04-000A-4C4B-9BC6-4DFB2C74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86" y="5320962"/>
                <a:ext cx="757707" cy="303096"/>
              </a:xfrm>
              <a:prstGeom prst="rect">
                <a:avLst/>
              </a:prstGeom>
              <a:blipFill>
                <a:blip r:embed="rId25"/>
                <a:stretch>
                  <a:fillRect l="-7200" r="-32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961B8C6-277B-446E-A8C2-C5510D423779}"/>
              </a:ext>
            </a:extLst>
          </p:cNvPr>
          <p:cNvCxnSpPr>
            <a:stCxn id="187" idx="4"/>
            <a:endCxn id="194" idx="7"/>
          </p:cNvCxnSpPr>
          <p:nvPr/>
        </p:nvCxnSpPr>
        <p:spPr>
          <a:xfrm>
            <a:off x="10194226" y="4224665"/>
            <a:ext cx="347275" cy="1080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29718BD-8219-4ADB-8BC2-1D0D4011006E}"/>
                  </a:ext>
                </a:extLst>
              </p:cNvPr>
              <p:cNvSpPr txBox="1"/>
              <p:nvPr/>
            </p:nvSpPr>
            <p:spPr>
              <a:xfrm>
                <a:off x="4601429" y="2342934"/>
                <a:ext cx="34137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29718BD-8219-4ADB-8BC2-1D0D4011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29" y="2342934"/>
                <a:ext cx="341376" cy="303096"/>
              </a:xfrm>
              <a:prstGeom prst="rect">
                <a:avLst/>
              </a:prstGeom>
              <a:blipFill>
                <a:blip r:embed="rId26"/>
                <a:stretch>
                  <a:fillRect l="-16071" r="-3571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9E15B62-1B5F-47C0-9ECA-089C676B7B3E}"/>
                  </a:ext>
                </a:extLst>
              </p:cNvPr>
              <p:cNvSpPr txBox="1"/>
              <p:nvPr/>
            </p:nvSpPr>
            <p:spPr>
              <a:xfrm>
                <a:off x="7232708" y="3080231"/>
                <a:ext cx="3012748" cy="447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9E15B62-1B5F-47C0-9ECA-089C676B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08" y="3080231"/>
                <a:ext cx="3012748" cy="447815"/>
              </a:xfrm>
              <a:prstGeom prst="rect">
                <a:avLst/>
              </a:prstGeom>
              <a:blipFill>
                <a:blip r:embed="rId27"/>
                <a:stretch>
                  <a:fillRect l="-464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A827C42A-7C23-45A5-8614-568A4E291E5E}"/>
              </a:ext>
            </a:extLst>
          </p:cNvPr>
          <p:cNvSpPr/>
          <p:nvPr/>
        </p:nvSpPr>
        <p:spPr>
          <a:xfrm>
            <a:off x="7274720" y="3769954"/>
            <a:ext cx="3146223" cy="2051936"/>
          </a:xfrm>
          <a:custGeom>
            <a:avLst/>
            <a:gdLst>
              <a:gd name="connsiteX0" fmla="*/ 141064 w 3146223"/>
              <a:gd name="connsiteY0" fmla="*/ 1917614 h 2051936"/>
              <a:gd name="connsiteX1" fmla="*/ 1000600 w 3146223"/>
              <a:gd name="connsiteY1" fmla="*/ 2045630 h 2051936"/>
              <a:gd name="connsiteX2" fmla="*/ 2289904 w 3146223"/>
              <a:gd name="connsiteY2" fmla="*/ 1972478 h 2051936"/>
              <a:gd name="connsiteX3" fmla="*/ 3131152 w 3146223"/>
              <a:gd name="connsiteY3" fmla="*/ 1707302 h 2051936"/>
              <a:gd name="connsiteX4" fmla="*/ 2820256 w 3146223"/>
              <a:gd name="connsiteY4" fmla="*/ 591734 h 2051936"/>
              <a:gd name="connsiteX5" fmla="*/ 2692240 w 3146223"/>
              <a:gd name="connsiteY5" fmla="*/ 52238 h 2051936"/>
              <a:gd name="connsiteX6" fmla="*/ 250792 w 3146223"/>
              <a:gd name="connsiteY6" fmla="*/ 116246 h 2051936"/>
              <a:gd name="connsiteX7" fmla="*/ 67912 w 3146223"/>
              <a:gd name="connsiteY7" fmla="*/ 893486 h 2051936"/>
              <a:gd name="connsiteX8" fmla="*/ 141064 w 3146223"/>
              <a:gd name="connsiteY8" fmla="*/ 1917614 h 205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223" h="2051936">
                <a:moveTo>
                  <a:pt x="141064" y="1917614"/>
                </a:moveTo>
                <a:cubicBezTo>
                  <a:pt x="296512" y="2109638"/>
                  <a:pt x="642460" y="2036486"/>
                  <a:pt x="1000600" y="2045630"/>
                </a:cubicBezTo>
                <a:cubicBezTo>
                  <a:pt x="1358740" y="2054774"/>
                  <a:pt x="1934812" y="2028866"/>
                  <a:pt x="2289904" y="1972478"/>
                </a:cubicBezTo>
                <a:cubicBezTo>
                  <a:pt x="2644996" y="1916090"/>
                  <a:pt x="3042760" y="1937426"/>
                  <a:pt x="3131152" y="1707302"/>
                </a:cubicBezTo>
                <a:cubicBezTo>
                  <a:pt x="3219544" y="1477178"/>
                  <a:pt x="2893408" y="867578"/>
                  <a:pt x="2820256" y="591734"/>
                </a:cubicBezTo>
                <a:cubicBezTo>
                  <a:pt x="2747104" y="315890"/>
                  <a:pt x="3120484" y="131486"/>
                  <a:pt x="2692240" y="52238"/>
                </a:cubicBezTo>
                <a:cubicBezTo>
                  <a:pt x="2263996" y="-27010"/>
                  <a:pt x="688180" y="-23962"/>
                  <a:pt x="250792" y="116246"/>
                </a:cubicBezTo>
                <a:cubicBezTo>
                  <a:pt x="-186596" y="256454"/>
                  <a:pt x="84676" y="591734"/>
                  <a:pt x="67912" y="893486"/>
                </a:cubicBezTo>
                <a:cubicBezTo>
                  <a:pt x="51148" y="1195238"/>
                  <a:pt x="-14384" y="1725590"/>
                  <a:pt x="141064" y="1917614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B1A3CE9-A1A7-4DA9-8D83-6A941B71B412}"/>
              </a:ext>
            </a:extLst>
          </p:cNvPr>
          <p:cNvCxnSpPr/>
          <p:nvPr/>
        </p:nvCxnSpPr>
        <p:spPr>
          <a:xfrm flipV="1">
            <a:off x="8682538" y="3501101"/>
            <a:ext cx="158269" cy="27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152E904-7C16-4DCF-9412-4DCD961E87CA}"/>
                  </a:ext>
                </a:extLst>
              </p:cNvPr>
              <p:cNvSpPr txBox="1"/>
              <p:nvPr/>
            </p:nvSpPr>
            <p:spPr>
              <a:xfrm>
                <a:off x="7468162" y="387236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152E904-7C16-4DCF-9412-4DCD961E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62" y="3872367"/>
                <a:ext cx="276101" cy="276999"/>
              </a:xfrm>
              <a:prstGeom prst="rect">
                <a:avLst/>
              </a:prstGeom>
              <a:blipFill>
                <a:blip r:embed="rId28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D01AA4B-0DF7-4BA8-9E28-9DD7F55791DE}"/>
                  </a:ext>
                </a:extLst>
              </p:cNvPr>
              <p:cNvSpPr txBox="1"/>
              <p:nvPr/>
            </p:nvSpPr>
            <p:spPr>
              <a:xfrm>
                <a:off x="7468162" y="537108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D01AA4B-0DF7-4BA8-9E28-9DD7F557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62" y="5371081"/>
                <a:ext cx="277768" cy="276999"/>
              </a:xfrm>
              <a:prstGeom prst="rect">
                <a:avLst/>
              </a:prstGeom>
              <a:blipFill>
                <a:blip r:embed="rId2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066C285-E861-4533-B892-873229828F32}"/>
                  </a:ext>
                </a:extLst>
              </p:cNvPr>
              <p:cNvSpPr txBox="1"/>
              <p:nvPr/>
            </p:nvSpPr>
            <p:spPr>
              <a:xfrm>
                <a:off x="1771057" y="542662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066C285-E861-4533-B892-87322982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57" y="5426625"/>
                <a:ext cx="277768" cy="276999"/>
              </a:xfrm>
              <a:prstGeom prst="rect">
                <a:avLst/>
              </a:prstGeom>
              <a:blipFill>
                <a:blip r:embed="rId30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3E84B64-54B3-420D-A4DD-220BE139C098}"/>
                  </a:ext>
                </a:extLst>
              </p:cNvPr>
              <p:cNvSpPr txBox="1"/>
              <p:nvPr/>
            </p:nvSpPr>
            <p:spPr>
              <a:xfrm>
                <a:off x="1785657" y="381989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3E84B64-54B3-420D-A4DD-220BE139C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657" y="3819896"/>
                <a:ext cx="276101" cy="276999"/>
              </a:xfrm>
              <a:prstGeom prst="rect">
                <a:avLst/>
              </a:prstGeom>
              <a:blipFill>
                <a:blip r:embed="rId3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D7857C-0F52-4218-A9E3-98AF6C71F9EE}"/>
              </a:ext>
            </a:extLst>
          </p:cNvPr>
          <p:cNvCxnSpPr>
            <a:cxnSpLocks/>
          </p:cNvCxnSpPr>
          <p:nvPr/>
        </p:nvCxnSpPr>
        <p:spPr>
          <a:xfrm>
            <a:off x="3865979" y="2419316"/>
            <a:ext cx="0" cy="1509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556D76-16C4-4E0C-A0F4-C62DF7B77752}"/>
              </a:ext>
            </a:extLst>
          </p:cNvPr>
          <p:cNvCxnSpPr>
            <a:cxnSpLocks/>
            <a:endCxn id="220" idx="0"/>
          </p:cNvCxnSpPr>
          <p:nvPr/>
        </p:nvCxnSpPr>
        <p:spPr>
          <a:xfrm>
            <a:off x="5671855" y="2419316"/>
            <a:ext cx="1248718" cy="119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2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6C92-5D03-4EAA-A558-A7E2F3AD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51" y="69779"/>
            <a:ext cx="9933006" cy="71422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17FA4-345E-47B8-8BD7-2A6650EAF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51" y="1051559"/>
                <a:ext cx="10917757" cy="47548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Accuracy: </a:t>
                </a:r>
                <a:br>
                  <a:rPr lang="en-US" dirty="0"/>
                </a:br>
                <a:r>
                  <a:rPr lang="en-US" dirty="0"/>
                  <a:t>Theorem: After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OPT-1D-V1 solve the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Proof it by induction. </a:t>
                </a:r>
              </a:p>
              <a:p>
                <a:r>
                  <a:rPr lang="en-US" dirty="0"/>
                  <a:t>Time complexity. </a:t>
                </a:r>
                <a:br>
                  <a:rPr lang="en-US" dirty="0"/>
                </a:br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  (No conflict)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17FA4-345E-47B8-8BD7-2A6650EAF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51" y="1051559"/>
                <a:ext cx="10917757" cy="4754882"/>
              </a:xfrm>
              <a:blipFill>
                <a:blip r:embed="rId2"/>
                <a:stretch>
                  <a:fillRect l="-1005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64EEC-16D0-4B85-A18A-5FF862B2902C}"/>
              </a:ext>
            </a:extLst>
          </p:cNvPr>
          <p:cNvCxnSpPr/>
          <p:nvPr/>
        </p:nvCxnSpPr>
        <p:spPr>
          <a:xfrm>
            <a:off x="6263260" y="2946807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CC1A25-8C3E-4709-958A-EA9E884CE404}"/>
              </a:ext>
            </a:extLst>
          </p:cNvPr>
          <p:cNvCxnSpPr/>
          <p:nvPr/>
        </p:nvCxnSpPr>
        <p:spPr>
          <a:xfrm>
            <a:off x="6345308" y="3861308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C6E3C-BD04-49D8-B64F-E5F59A8D0C5F}"/>
                  </a:ext>
                </a:extLst>
              </p:cNvPr>
              <p:cNvSpPr txBox="1"/>
              <p:nvPr/>
            </p:nvSpPr>
            <p:spPr>
              <a:xfrm>
                <a:off x="6203958" y="267905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C6E3C-BD04-49D8-B64F-E5F59A8D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8" y="2679050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F9659-FD14-4C27-8F7F-DCEBB7666BED}"/>
                  </a:ext>
                </a:extLst>
              </p:cNvPr>
              <p:cNvSpPr txBox="1"/>
              <p:nvPr/>
            </p:nvSpPr>
            <p:spPr>
              <a:xfrm>
                <a:off x="6203958" y="363440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F9659-FD14-4C27-8F7F-DCEBB766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8" y="3634400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56DA8F2-2809-4D96-B211-4759E40E68AD}"/>
              </a:ext>
            </a:extLst>
          </p:cNvPr>
          <p:cNvSpPr/>
          <p:nvPr/>
        </p:nvSpPr>
        <p:spPr>
          <a:xfrm>
            <a:off x="6950786" y="289184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466E49-5438-41C9-9E5D-FC0CDC3CA4B2}"/>
              </a:ext>
            </a:extLst>
          </p:cNvPr>
          <p:cNvSpPr/>
          <p:nvPr/>
        </p:nvSpPr>
        <p:spPr>
          <a:xfrm>
            <a:off x="7876443" y="291033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7159EB-FA4F-4ECD-927C-5A7E11ED2EA1}"/>
              </a:ext>
            </a:extLst>
          </p:cNvPr>
          <p:cNvSpPr/>
          <p:nvPr/>
        </p:nvSpPr>
        <p:spPr>
          <a:xfrm>
            <a:off x="10225793" y="29147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0E0408-E777-493B-B284-E91EAF037323}"/>
              </a:ext>
            </a:extLst>
          </p:cNvPr>
          <p:cNvSpPr/>
          <p:nvPr/>
        </p:nvSpPr>
        <p:spPr>
          <a:xfrm>
            <a:off x="6963537" y="381548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60FDCE-71CD-4971-9EA7-29154355AB2A}"/>
              </a:ext>
            </a:extLst>
          </p:cNvPr>
          <p:cNvSpPr/>
          <p:nvPr/>
        </p:nvSpPr>
        <p:spPr>
          <a:xfrm>
            <a:off x="8015982" y="382472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D91C5B-1B52-4CD9-8334-DAE036479EEC}"/>
              </a:ext>
            </a:extLst>
          </p:cNvPr>
          <p:cNvSpPr/>
          <p:nvPr/>
        </p:nvSpPr>
        <p:spPr>
          <a:xfrm>
            <a:off x="8724861" y="38337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40965-E27C-4479-BDF4-6E4503010860}"/>
              </a:ext>
            </a:extLst>
          </p:cNvPr>
          <p:cNvSpPr/>
          <p:nvPr/>
        </p:nvSpPr>
        <p:spPr>
          <a:xfrm>
            <a:off x="10218333" y="381548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BF9C17-91DC-4502-8C30-1DB334965FE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970758" y="2937566"/>
            <a:ext cx="7460" cy="91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34C65-5C13-4327-8FFB-A13D0ECC08ED}"/>
              </a:ext>
            </a:extLst>
          </p:cNvPr>
          <p:cNvCxnSpPr>
            <a:cxnSpLocks/>
          </p:cNvCxnSpPr>
          <p:nvPr/>
        </p:nvCxnSpPr>
        <p:spPr>
          <a:xfrm>
            <a:off x="7897779" y="2960426"/>
            <a:ext cx="138234" cy="88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BA92A-D3F0-4D35-96E7-9499A9A99FB9}"/>
              </a:ext>
            </a:extLst>
          </p:cNvPr>
          <p:cNvCxnSpPr>
            <a:cxnSpLocks/>
          </p:cNvCxnSpPr>
          <p:nvPr/>
        </p:nvCxnSpPr>
        <p:spPr>
          <a:xfrm>
            <a:off x="10233194" y="2874964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5689FF9-1E9D-4D61-8C82-F6D18EDC3BC3}"/>
              </a:ext>
            </a:extLst>
          </p:cNvPr>
          <p:cNvSpPr/>
          <p:nvPr/>
        </p:nvSpPr>
        <p:spPr>
          <a:xfrm>
            <a:off x="9523437" y="380405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497C3B-302F-42AC-B025-FC1B7B0F1A7B}"/>
              </a:ext>
            </a:extLst>
          </p:cNvPr>
          <p:cNvCxnSpPr/>
          <p:nvPr/>
        </p:nvCxnSpPr>
        <p:spPr>
          <a:xfrm>
            <a:off x="6351557" y="469606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F01D81-5E73-41B4-98E5-447030A7289B}"/>
              </a:ext>
            </a:extLst>
          </p:cNvPr>
          <p:cNvCxnSpPr/>
          <p:nvPr/>
        </p:nvCxnSpPr>
        <p:spPr>
          <a:xfrm>
            <a:off x="6433605" y="561056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379A56-DA61-4382-A440-71C97DE57691}"/>
                  </a:ext>
                </a:extLst>
              </p:cNvPr>
              <p:cNvSpPr txBox="1"/>
              <p:nvPr/>
            </p:nvSpPr>
            <p:spPr>
              <a:xfrm>
                <a:off x="6329794" y="436410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379A56-DA61-4382-A440-71C97DE5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94" y="4364104"/>
                <a:ext cx="207621" cy="276999"/>
              </a:xfrm>
              <a:prstGeom prst="rect">
                <a:avLst/>
              </a:prstGeom>
              <a:blipFill>
                <a:blip r:embed="rId5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0B0C2E-BD37-4503-AC2B-50862327581F}"/>
                  </a:ext>
                </a:extLst>
              </p:cNvPr>
              <p:cNvSpPr txBox="1"/>
              <p:nvPr/>
            </p:nvSpPr>
            <p:spPr>
              <a:xfrm>
                <a:off x="6263260" y="538365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0B0C2E-BD37-4503-AC2B-50862327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260" y="5383656"/>
                <a:ext cx="198003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DB2A4DB-A7A6-4DDE-91B2-9F0EFA826E22}"/>
              </a:ext>
            </a:extLst>
          </p:cNvPr>
          <p:cNvSpPr/>
          <p:nvPr/>
        </p:nvSpPr>
        <p:spPr>
          <a:xfrm>
            <a:off x="7039083" y="464110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2B216C-1EEE-4BCC-8E08-149E926E50C7}"/>
              </a:ext>
            </a:extLst>
          </p:cNvPr>
          <p:cNvSpPr/>
          <p:nvPr/>
        </p:nvSpPr>
        <p:spPr>
          <a:xfrm>
            <a:off x="7493113" y="465958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45B2B8-33DE-4F01-A2D1-8628A96F2DEE}"/>
              </a:ext>
            </a:extLst>
          </p:cNvPr>
          <p:cNvSpPr/>
          <p:nvPr/>
        </p:nvSpPr>
        <p:spPr>
          <a:xfrm>
            <a:off x="7891203" y="468244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CA9BEA-28E1-40FA-B9AF-38C78686342F}"/>
              </a:ext>
            </a:extLst>
          </p:cNvPr>
          <p:cNvSpPr/>
          <p:nvPr/>
        </p:nvSpPr>
        <p:spPr>
          <a:xfrm>
            <a:off x="9246667" y="55925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CDC467-AC6F-45CA-8DC1-3A765A7E3C00}"/>
              </a:ext>
            </a:extLst>
          </p:cNvPr>
          <p:cNvSpPr/>
          <p:nvPr/>
        </p:nvSpPr>
        <p:spPr>
          <a:xfrm>
            <a:off x="8813158" y="558303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548928-2308-49BA-9A35-1D925DAAAC9E}"/>
              </a:ext>
            </a:extLst>
          </p:cNvPr>
          <p:cNvSpPr/>
          <p:nvPr/>
        </p:nvSpPr>
        <p:spPr>
          <a:xfrm>
            <a:off x="10306630" y="556474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21EE7F-5939-4FCE-9127-8C21D50CB722}"/>
              </a:ext>
            </a:extLst>
          </p:cNvPr>
          <p:cNvCxnSpPr>
            <a:cxnSpLocks/>
            <a:stCxn id="37" idx="4"/>
            <a:endCxn id="42" idx="3"/>
          </p:cNvCxnSpPr>
          <p:nvPr/>
        </p:nvCxnSpPr>
        <p:spPr>
          <a:xfrm>
            <a:off x="7066515" y="4686822"/>
            <a:ext cx="1754678" cy="93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316AA5-673D-4878-8590-D7CAD66E7779}"/>
              </a:ext>
            </a:extLst>
          </p:cNvPr>
          <p:cNvCxnSpPr>
            <a:cxnSpLocks/>
            <a:stCxn id="38" idx="5"/>
            <a:endCxn id="42" idx="3"/>
          </p:cNvCxnSpPr>
          <p:nvPr/>
        </p:nvCxnSpPr>
        <p:spPr>
          <a:xfrm>
            <a:off x="7539942" y="4698610"/>
            <a:ext cx="1281251" cy="9234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55B6FC-0CDA-4405-84FB-8A8F8D21334F}"/>
              </a:ext>
            </a:extLst>
          </p:cNvPr>
          <p:cNvCxnSpPr>
            <a:cxnSpLocks/>
            <a:stCxn id="39" idx="0"/>
            <a:endCxn id="42" idx="3"/>
          </p:cNvCxnSpPr>
          <p:nvPr/>
        </p:nvCxnSpPr>
        <p:spPr>
          <a:xfrm>
            <a:off x="7918635" y="4682445"/>
            <a:ext cx="902558" cy="9396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CEE3EDE-9CB4-49AC-8E7D-56C0FDB8B96C}"/>
              </a:ext>
            </a:extLst>
          </p:cNvPr>
          <p:cNvSpPr/>
          <p:nvPr/>
        </p:nvSpPr>
        <p:spPr>
          <a:xfrm>
            <a:off x="9663215" y="55921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705-19C3-4A28-95C3-4BD0ACE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Applications of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</p:spPr>
            <p:txBody>
              <a:bodyPr/>
              <a:lstStyle/>
              <a:p>
                <a:r>
                  <a:rPr lang="en-US" dirty="0"/>
                  <a:t>In </a:t>
                </a:r>
                <a:r>
                  <a:rPr lang="en-US" b="1" dirty="0"/>
                  <a:t>computer vision</a:t>
                </a:r>
                <a:r>
                  <a:rPr lang="en-US" dirty="0"/>
                  <a:t>, OT defines a similarity measure between the images using the Wasserstein distance (Earth Mover’s distance).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unsupervised learning </a:t>
                </a:r>
                <a:r>
                  <a:rPr lang="en-US" dirty="0"/>
                  <a:t>tasks (e.g. GAN, variational auto-Encoder), OT defines a distance between two distributions. </a:t>
                </a:r>
              </a:p>
              <a:p>
                <a:pPr lvl="1"/>
                <a:r>
                  <a:rPr lang="en-US" dirty="0"/>
                  <a:t>Wasserstein GAN: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Variational auto-Encoder,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is defined by prior-knowledge. 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Graph interference</a:t>
                </a:r>
                <a:r>
                  <a:rPr lang="en-US" dirty="0"/>
                  <a:t>, the optimal OT mappings can be used to embed graphs in a vector space.  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2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41BB-9B6B-4FBA-A242-AB854D5B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3352" cy="540131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1: OPT and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2665"/>
                <a:ext cx="10427208" cy="1109599"/>
              </a:xfrm>
            </p:spPr>
            <p:txBody>
              <a:bodyPr/>
              <a:lstStyle/>
              <a:p>
                <a:r>
                  <a:rPr lang="en-US" dirty="0"/>
                  <a:t>Set-up: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2665"/>
                <a:ext cx="10427208" cy="1109599"/>
              </a:xfrm>
              <a:blipFill>
                <a:blip r:embed="rId2"/>
                <a:stretch>
                  <a:fillRect l="-1053" t="-8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0830D86-95B6-4FA6-841C-E5E6FB6D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67" y="1956816"/>
            <a:ext cx="6730180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9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41BB-9B6B-4FBA-A242-AB854D5B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3352" cy="540131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2: OPT and POT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2665"/>
                <a:ext cx="10427208" cy="1109599"/>
              </a:xfrm>
            </p:spPr>
            <p:txBody>
              <a:bodyPr/>
              <a:lstStyle/>
              <a:p>
                <a:r>
                  <a:rPr lang="en-US" dirty="0"/>
                  <a:t>Set-up: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2665"/>
                <a:ext cx="10427208" cy="1109599"/>
              </a:xfrm>
              <a:blipFill>
                <a:blip r:embed="rId2"/>
                <a:stretch>
                  <a:fillRect l="-1053" t="-8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0830D86-95B6-4FA6-841C-E5E6FB6D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03" y="2112264"/>
            <a:ext cx="6730180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7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0831-64FD-4BD4-AFA5-1B116A24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OTP (Version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1A70-51A3-4DDF-A76E-FAF9945ED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6152"/>
                <a:ext cx="10418064" cy="4960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Motivation: How to improve the computational performance of OPT-v1? </a:t>
                </a:r>
              </a:p>
              <a:p>
                <a:pPr marL="0" indent="0">
                  <a:buNone/>
                </a:pPr>
                <a:r>
                  <a:rPr lang="en-US" dirty="0"/>
                  <a:t>The key point is,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the subproblem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need an efficient way to solve it.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1A70-51A3-4DDF-A76E-FAF9945ED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6152"/>
                <a:ext cx="10418064" cy="4960811"/>
              </a:xfrm>
              <a:blipFill>
                <a:blip r:embed="rId2"/>
                <a:stretch>
                  <a:fillRect l="-1229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5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D533-9031-4684-9A16-D7C743CD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915035"/>
          </a:xfrm>
        </p:spPr>
        <p:txBody>
          <a:bodyPr/>
          <a:lstStyle/>
          <a:p>
            <a:r>
              <a:rPr lang="en-US" altLang="zh-CN" dirty="0"/>
              <a:t>Reduce the problem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6630-6716-4C7E-8209-15ED5A062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1134000"/>
                <a:ext cx="10655808" cy="22768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Theorem 1: For problem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, 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be one optimal plan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=−∞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200" dirty="0"/>
                  <a:t>, then for problem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, there exists an optimal plan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such that </a:t>
                </a:r>
                <a:br>
                  <a:rPr lang="en-US" sz="2200" dirty="0"/>
                </a:b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    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6630-6716-4C7E-8209-15ED5A062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134000"/>
                <a:ext cx="10655808" cy="2276855"/>
              </a:xfrm>
              <a:blipFill>
                <a:blip r:embed="rId2"/>
                <a:stretch>
                  <a:fillRect l="-744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9EA52B-FCE7-4A23-B70C-839FECABB789}"/>
              </a:ext>
            </a:extLst>
          </p:cNvPr>
          <p:cNvCxnSpPr/>
          <p:nvPr/>
        </p:nvCxnSpPr>
        <p:spPr>
          <a:xfrm>
            <a:off x="1730622" y="4539553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06EF2-BE3F-4A0E-BFEF-ABB69F418626}"/>
              </a:ext>
            </a:extLst>
          </p:cNvPr>
          <p:cNvCxnSpPr/>
          <p:nvPr/>
        </p:nvCxnSpPr>
        <p:spPr>
          <a:xfrm>
            <a:off x="1691640" y="6484777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E76C43-A237-45C7-ACDF-91C40D5F4B80}"/>
              </a:ext>
            </a:extLst>
          </p:cNvPr>
          <p:cNvSpPr/>
          <p:nvPr/>
        </p:nvSpPr>
        <p:spPr>
          <a:xfrm>
            <a:off x="2167128" y="45096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757E0E-EC06-4987-ACE4-1B390388F162}"/>
              </a:ext>
            </a:extLst>
          </p:cNvPr>
          <p:cNvSpPr/>
          <p:nvPr/>
        </p:nvSpPr>
        <p:spPr>
          <a:xfrm>
            <a:off x="5590032" y="45096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359103-ED49-4806-82A8-A35FD85D210F}"/>
              </a:ext>
            </a:extLst>
          </p:cNvPr>
          <p:cNvSpPr/>
          <p:nvPr/>
        </p:nvSpPr>
        <p:spPr>
          <a:xfrm>
            <a:off x="4492752" y="45096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374350-E63F-4084-8248-CF3C4ECAF2EE}"/>
              </a:ext>
            </a:extLst>
          </p:cNvPr>
          <p:cNvSpPr/>
          <p:nvPr/>
        </p:nvSpPr>
        <p:spPr>
          <a:xfrm>
            <a:off x="2500884" y="64576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6A95D-313A-4BEB-B906-892E140F05F8}"/>
              </a:ext>
            </a:extLst>
          </p:cNvPr>
          <p:cNvSpPr/>
          <p:nvPr/>
        </p:nvSpPr>
        <p:spPr>
          <a:xfrm>
            <a:off x="3738372" y="650335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DD112-86DC-436A-8D06-96A4752571C6}"/>
                  </a:ext>
                </a:extLst>
              </p:cNvPr>
              <p:cNvSpPr txBox="1"/>
              <p:nvPr/>
            </p:nvSpPr>
            <p:spPr>
              <a:xfrm>
                <a:off x="4332339" y="404646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DD112-86DC-436A-8D06-96A47525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39" y="4046461"/>
                <a:ext cx="362984" cy="280205"/>
              </a:xfrm>
              <a:prstGeom prst="rect">
                <a:avLst/>
              </a:prstGeom>
              <a:blipFill>
                <a:blip r:embed="rId3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559753-9736-4F18-8A53-086BE0D469A5}"/>
                  </a:ext>
                </a:extLst>
              </p:cNvPr>
              <p:cNvSpPr txBox="1"/>
              <p:nvPr/>
            </p:nvSpPr>
            <p:spPr>
              <a:xfrm>
                <a:off x="5380361" y="4149037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559753-9736-4F18-8A53-086BE0D4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61" y="4149037"/>
                <a:ext cx="510781" cy="276999"/>
              </a:xfrm>
              <a:prstGeom prst="rect">
                <a:avLst/>
              </a:prstGeom>
              <a:blipFill>
                <a:blip r:embed="rId4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2BAC8AFA-5457-4E63-A9D2-EA408C90022C}"/>
              </a:ext>
            </a:extLst>
          </p:cNvPr>
          <p:cNvSpPr/>
          <p:nvPr/>
        </p:nvSpPr>
        <p:spPr>
          <a:xfrm>
            <a:off x="3538728" y="45096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34196-1B83-40BA-9610-0DC6EB611A2A}"/>
              </a:ext>
            </a:extLst>
          </p:cNvPr>
          <p:cNvCxnSpPr>
            <a:stCxn id="7" idx="4"/>
            <a:endCxn id="10" idx="3"/>
          </p:cNvCxnSpPr>
          <p:nvPr/>
        </p:nvCxnSpPr>
        <p:spPr>
          <a:xfrm>
            <a:off x="2189988" y="4555392"/>
            <a:ext cx="317592" cy="194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64556-4A8F-4E56-A778-8906DF9AAA3A}"/>
              </a:ext>
            </a:extLst>
          </p:cNvPr>
          <p:cNvCxnSpPr>
            <a:stCxn id="14" idx="4"/>
            <a:endCxn id="11" idx="5"/>
          </p:cNvCxnSpPr>
          <p:nvPr/>
        </p:nvCxnSpPr>
        <p:spPr>
          <a:xfrm>
            <a:off x="3561588" y="4555392"/>
            <a:ext cx="222504" cy="197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3F2C51-8BC3-441C-B3CC-D733C7941FD0}"/>
              </a:ext>
            </a:extLst>
          </p:cNvPr>
          <p:cNvCxnSpPr>
            <a:cxnSpLocks/>
          </p:cNvCxnSpPr>
          <p:nvPr/>
        </p:nvCxnSpPr>
        <p:spPr>
          <a:xfrm flipH="1">
            <a:off x="5558328" y="4548697"/>
            <a:ext cx="63408" cy="193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DE566E-0E54-4FC0-9B6A-3F70B25077DE}"/>
              </a:ext>
            </a:extLst>
          </p:cNvPr>
          <p:cNvCxnSpPr/>
          <p:nvPr/>
        </p:nvCxnSpPr>
        <p:spPr>
          <a:xfrm flipH="1">
            <a:off x="4319152" y="3831336"/>
            <a:ext cx="471052" cy="29352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3D8A25E-15B3-45C2-BD12-B7A2817042AA}"/>
              </a:ext>
            </a:extLst>
          </p:cNvPr>
          <p:cNvSpPr/>
          <p:nvPr/>
        </p:nvSpPr>
        <p:spPr>
          <a:xfrm>
            <a:off x="4569646" y="64734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1FDE71-DB03-4F08-B615-C7AD18900FB7}"/>
              </a:ext>
            </a:extLst>
          </p:cNvPr>
          <p:cNvSpPr/>
          <p:nvPr/>
        </p:nvSpPr>
        <p:spPr>
          <a:xfrm>
            <a:off x="6329172" y="448681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492CF-ECBD-4EE6-BED4-6CEDA683CC54}"/>
                  </a:ext>
                </a:extLst>
              </p:cNvPr>
              <p:cNvSpPr txBox="1"/>
              <p:nvPr/>
            </p:nvSpPr>
            <p:spPr>
              <a:xfrm>
                <a:off x="6170676" y="418831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492CF-ECBD-4EE6-BED4-6CEDA683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76" y="4188311"/>
                <a:ext cx="510781" cy="276999"/>
              </a:xfrm>
              <a:prstGeom prst="rect">
                <a:avLst/>
              </a:prstGeom>
              <a:blipFill>
                <a:blip r:embed="rId5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2470872-D3AE-4332-B268-64DF02D13A09}"/>
              </a:ext>
            </a:extLst>
          </p:cNvPr>
          <p:cNvSpPr/>
          <p:nvPr/>
        </p:nvSpPr>
        <p:spPr>
          <a:xfrm>
            <a:off x="5544312" y="643895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4D39C5-134F-4CCC-B77F-D959F17E340B}"/>
              </a:ext>
            </a:extLst>
          </p:cNvPr>
          <p:cNvSpPr/>
          <p:nvPr/>
        </p:nvSpPr>
        <p:spPr>
          <a:xfrm>
            <a:off x="6944868" y="644715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09F2AA-C935-4A2C-8C48-DF953F95818B}"/>
              </a:ext>
            </a:extLst>
          </p:cNvPr>
          <p:cNvCxnSpPr>
            <a:cxnSpLocks/>
          </p:cNvCxnSpPr>
          <p:nvPr/>
        </p:nvCxnSpPr>
        <p:spPr>
          <a:xfrm>
            <a:off x="6352032" y="4556472"/>
            <a:ext cx="615696" cy="193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4D4727-D69D-4B42-8938-CE8076E9A6B6}"/>
              </a:ext>
            </a:extLst>
          </p:cNvPr>
          <p:cNvSpPr txBox="1"/>
          <p:nvPr/>
        </p:nvSpPr>
        <p:spPr>
          <a:xfrm>
            <a:off x="1730622" y="4059936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8D166-1491-4781-AD37-A40D3DEE5DAB}"/>
              </a:ext>
            </a:extLst>
          </p:cNvPr>
          <p:cNvSpPr txBox="1"/>
          <p:nvPr/>
        </p:nvSpPr>
        <p:spPr>
          <a:xfrm>
            <a:off x="5891142" y="3992894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Sub-problem</a:t>
            </a:r>
          </a:p>
        </p:txBody>
      </p:sp>
    </p:spTree>
    <p:extLst>
      <p:ext uri="{BB962C8B-B14F-4D97-AF65-F5344CB8AC3E}">
        <p14:creationId xmlns:p14="http://schemas.microsoft.com/office/powerpoint/2010/main" val="103885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2772-E311-437E-AE9E-D330E63C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71" y="0"/>
            <a:ext cx="7612974" cy="466531"/>
          </a:xfrm>
        </p:spPr>
        <p:txBody>
          <a:bodyPr>
            <a:normAutofit/>
          </a:bodyPr>
          <a:lstStyle/>
          <a:p>
            <a:r>
              <a:rPr lang="en-US" sz="2400" dirty="0"/>
              <a:t>Algorithm for 1D OTP (Version 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159C75-F22F-4E77-B97B-A2A5E607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492" y="3709504"/>
            <a:ext cx="5307582" cy="2140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8554B-280B-4DD2-9C0B-75B06732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1" y="466531"/>
            <a:ext cx="5304821" cy="4580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A5007-4779-4F82-86D1-4FCA9141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940" y="98557"/>
            <a:ext cx="5022717" cy="35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52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DD4D-9272-452E-A81D-CB74348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03" y="200209"/>
            <a:ext cx="7918704" cy="47459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1D OPT (V2)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AC1733-F96E-4F10-B45C-32F83D20D044}"/>
              </a:ext>
            </a:extLst>
          </p:cNvPr>
          <p:cNvCxnSpPr>
            <a:cxnSpLocks/>
          </p:cNvCxnSpPr>
          <p:nvPr/>
        </p:nvCxnSpPr>
        <p:spPr>
          <a:xfrm>
            <a:off x="760643" y="1321631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8A2EE2-96E2-466B-B262-D281187F205B}"/>
              </a:ext>
            </a:extLst>
          </p:cNvPr>
          <p:cNvCxnSpPr>
            <a:cxnSpLocks/>
          </p:cNvCxnSpPr>
          <p:nvPr/>
        </p:nvCxnSpPr>
        <p:spPr>
          <a:xfrm flipV="1">
            <a:off x="1042463" y="2562213"/>
            <a:ext cx="4839597" cy="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F4F29E1-324A-46AD-8AEA-BC03F6C37654}"/>
              </a:ext>
            </a:extLst>
          </p:cNvPr>
          <p:cNvSpPr/>
          <p:nvPr/>
        </p:nvSpPr>
        <p:spPr>
          <a:xfrm>
            <a:off x="1333859" y="13076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818312-D5FA-4E2D-9984-B639BD0CD509}"/>
              </a:ext>
            </a:extLst>
          </p:cNvPr>
          <p:cNvSpPr/>
          <p:nvPr/>
        </p:nvSpPr>
        <p:spPr>
          <a:xfrm>
            <a:off x="3495729" y="12987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CFBBA5-DA12-4A8B-A341-2EECAE70561F}"/>
              </a:ext>
            </a:extLst>
          </p:cNvPr>
          <p:cNvSpPr/>
          <p:nvPr/>
        </p:nvSpPr>
        <p:spPr>
          <a:xfrm>
            <a:off x="2899070" y="12920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DC7AB0-4028-4A73-BBD4-F1B4FDFA2AAB}"/>
              </a:ext>
            </a:extLst>
          </p:cNvPr>
          <p:cNvSpPr/>
          <p:nvPr/>
        </p:nvSpPr>
        <p:spPr>
          <a:xfrm>
            <a:off x="1514632" y="25326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4AEE9C-638A-4EB2-A571-DCE630DAC69C}"/>
              </a:ext>
            </a:extLst>
          </p:cNvPr>
          <p:cNvSpPr/>
          <p:nvPr/>
        </p:nvSpPr>
        <p:spPr>
          <a:xfrm>
            <a:off x="2077141" y="25475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78C3F-6E4B-49AB-9964-95E897818949}"/>
                  </a:ext>
                </a:extLst>
              </p:cNvPr>
              <p:cNvSpPr txBox="1"/>
              <p:nvPr/>
            </p:nvSpPr>
            <p:spPr>
              <a:xfrm>
                <a:off x="2772908" y="985132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78C3F-6E4B-49AB-9964-95E89781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08" y="985132"/>
                <a:ext cx="362984" cy="280205"/>
              </a:xfrm>
              <a:prstGeom prst="rect">
                <a:avLst/>
              </a:prstGeom>
              <a:blipFill>
                <a:blip r:embed="rId2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9BE438-8C9C-4F75-BB64-46B878266603}"/>
                  </a:ext>
                </a:extLst>
              </p:cNvPr>
              <p:cNvSpPr txBox="1"/>
              <p:nvPr/>
            </p:nvSpPr>
            <p:spPr>
              <a:xfrm>
                <a:off x="3340463" y="98524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9BE438-8C9C-4F75-BB64-46B87826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3" y="985245"/>
                <a:ext cx="621837" cy="302199"/>
              </a:xfrm>
              <a:prstGeom prst="rect">
                <a:avLst/>
              </a:prstGeom>
              <a:blipFill>
                <a:blip r:embed="rId3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515A32A-C25B-4B9E-B891-7D4850AA0944}"/>
              </a:ext>
            </a:extLst>
          </p:cNvPr>
          <p:cNvSpPr/>
          <p:nvPr/>
        </p:nvSpPr>
        <p:spPr>
          <a:xfrm>
            <a:off x="1910983" y="12967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163676-A496-4A36-96A4-60FCF8472992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356719" y="1353394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0F2163-2DF0-450D-9CBA-0C7A6C7F2F4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33843" y="1342476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B3D268-9206-4250-BE22-F728FA736D10}"/>
              </a:ext>
            </a:extLst>
          </p:cNvPr>
          <p:cNvCxnSpPr>
            <a:cxnSpLocks/>
          </p:cNvCxnSpPr>
          <p:nvPr/>
        </p:nvCxnSpPr>
        <p:spPr>
          <a:xfrm>
            <a:off x="3518589" y="1327939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E93B4DF-1458-4FC2-8B3C-A21E31AAF7BE}"/>
              </a:ext>
            </a:extLst>
          </p:cNvPr>
          <p:cNvSpPr/>
          <p:nvPr/>
        </p:nvSpPr>
        <p:spPr>
          <a:xfrm>
            <a:off x="2729814" y="25475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8E5F80-C6B4-41CF-BF10-5F8FE7D43A65}"/>
              </a:ext>
            </a:extLst>
          </p:cNvPr>
          <p:cNvSpPr/>
          <p:nvPr/>
        </p:nvSpPr>
        <p:spPr>
          <a:xfrm>
            <a:off x="4752017" y="130308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A7A0F-1B97-4CFA-AC73-1C9C2061DE3C}"/>
                  </a:ext>
                </a:extLst>
              </p:cNvPr>
              <p:cNvSpPr txBox="1"/>
              <p:nvPr/>
            </p:nvSpPr>
            <p:spPr>
              <a:xfrm>
                <a:off x="5131204" y="100510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A7A0F-1B97-4CFA-AC73-1C9C2061D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4" y="1005109"/>
                <a:ext cx="291170" cy="276999"/>
              </a:xfrm>
              <a:prstGeom prst="rect">
                <a:avLst/>
              </a:prstGeom>
              <a:blipFill>
                <a:blip r:embed="rId4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081FD639-0265-4607-8A1D-E3176F3F7770}"/>
              </a:ext>
            </a:extLst>
          </p:cNvPr>
          <p:cNvSpPr/>
          <p:nvPr/>
        </p:nvSpPr>
        <p:spPr>
          <a:xfrm>
            <a:off x="3560037" y="25360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94D0D-84C2-489A-8708-9C186A9E117E}"/>
              </a:ext>
            </a:extLst>
          </p:cNvPr>
          <p:cNvSpPr/>
          <p:nvPr/>
        </p:nvSpPr>
        <p:spPr>
          <a:xfrm>
            <a:off x="4861988" y="252467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DD70AC-7BAD-4307-8586-C9A9DD7F2FAB}"/>
              </a:ext>
            </a:extLst>
          </p:cNvPr>
          <p:cNvCxnSpPr>
            <a:cxnSpLocks/>
          </p:cNvCxnSpPr>
          <p:nvPr/>
        </p:nvCxnSpPr>
        <p:spPr>
          <a:xfrm>
            <a:off x="4774877" y="1346506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EF367B-1F1F-4055-9DF5-11E2CE6D8D4F}"/>
              </a:ext>
            </a:extLst>
          </p:cNvPr>
          <p:cNvCxnSpPr>
            <a:cxnSpLocks/>
          </p:cNvCxnSpPr>
          <p:nvPr/>
        </p:nvCxnSpPr>
        <p:spPr>
          <a:xfrm flipH="1">
            <a:off x="2833883" y="866610"/>
            <a:ext cx="349848" cy="203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57C6DB-8458-49D1-8E25-E1CC6B74BB0E}"/>
                  </a:ext>
                </a:extLst>
              </p:cNvPr>
              <p:cNvSpPr txBox="1"/>
              <p:nvPr/>
            </p:nvSpPr>
            <p:spPr>
              <a:xfrm>
                <a:off x="3332384" y="2734996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57C6DB-8458-49D1-8E25-E1CC6B74B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384" y="2734996"/>
                <a:ext cx="622926" cy="302199"/>
              </a:xfrm>
              <a:prstGeom prst="rect">
                <a:avLst/>
              </a:prstGeom>
              <a:blipFill>
                <a:blip r:embed="rId5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C6EAEEB-C4B1-4CC5-B91D-D5E0E605B46B}"/>
              </a:ext>
            </a:extLst>
          </p:cNvPr>
          <p:cNvSpPr txBox="1"/>
          <p:nvPr/>
        </p:nvSpPr>
        <p:spPr>
          <a:xfrm>
            <a:off x="1166105" y="866610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018E47-08C5-4C44-9ADB-E3E72926DA10}"/>
                  </a:ext>
                </a:extLst>
              </p:cNvPr>
              <p:cNvSpPr txBox="1"/>
              <p:nvPr/>
            </p:nvSpPr>
            <p:spPr>
              <a:xfrm>
                <a:off x="4669713" y="2618803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018E47-08C5-4C44-9ADB-E3E72926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13" y="2618803"/>
                <a:ext cx="532132" cy="303096"/>
              </a:xfrm>
              <a:prstGeom prst="rect">
                <a:avLst/>
              </a:prstGeom>
              <a:blipFill>
                <a:blip r:embed="rId6"/>
                <a:stretch>
                  <a:fillRect l="-10345" r="-3448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DA8F6-3BED-4F2F-91D0-30B2B3AA38AA}"/>
                  </a:ext>
                </a:extLst>
              </p:cNvPr>
              <p:cNvSpPr txBox="1"/>
              <p:nvPr/>
            </p:nvSpPr>
            <p:spPr>
              <a:xfrm>
                <a:off x="4654772" y="99523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DA8F6-3BED-4F2F-91D0-30B2B3AA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995234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547235-302E-4770-92C3-4E6C64409A40}"/>
              </a:ext>
            </a:extLst>
          </p:cNvPr>
          <p:cNvCxnSpPr>
            <a:cxnSpLocks/>
            <a:stCxn id="38" idx="3"/>
            <a:endCxn id="22" idx="5"/>
          </p:cNvCxnSpPr>
          <p:nvPr/>
        </p:nvCxnSpPr>
        <p:spPr>
          <a:xfrm flipH="1">
            <a:off x="4901012" y="1339811"/>
            <a:ext cx="343791" cy="12238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FB8CC39-8866-4C4A-8F50-2C46792497DF}"/>
              </a:ext>
            </a:extLst>
          </p:cNvPr>
          <p:cNvSpPr/>
          <p:nvPr/>
        </p:nvSpPr>
        <p:spPr>
          <a:xfrm>
            <a:off x="5238107" y="130078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982630-6236-444D-BE4E-A6DB7C9F3971}"/>
              </a:ext>
            </a:extLst>
          </p:cNvPr>
          <p:cNvSpPr/>
          <p:nvPr/>
        </p:nvSpPr>
        <p:spPr>
          <a:xfrm>
            <a:off x="4126741" y="13094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86AFDD-3978-4756-9D84-ECA99DB4E74B}"/>
              </a:ext>
            </a:extLst>
          </p:cNvPr>
          <p:cNvSpPr/>
          <p:nvPr/>
        </p:nvSpPr>
        <p:spPr>
          <a:xfrm>
            <a:off x="4560153" y="12920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81B4A1-1B08-4F99-BA78-F9214C5CB8C1}"/>
              </a:ext>
            </a:extLst>
          </p:cNvPr>
          <p:cNvSpPr/>
          <p:nvPr/>
        </p:nvSpPr>
        <p:spPr>
          <a:xfrm>
            <a:off x="4219403" y="253953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4E83A5-EE23-4F2A-B9BC-37AF5CA27DFE}"/>
              </a:ext>
            </a:extLst>
          </p:cNvPr>
          <p:cNvSpPr/>
          <p:nvPr/>
        </p:nvSpPr>
        <p:spPr>
          <a:xfrm>
            <a:off x="4528451" y="25575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14F8C5-D3E1-4182-82B1-6E88300AA8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72461" y="1332327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5CB0C2-1B5F-4E6E-B17D-64B2D3F18EF6}"/>
              </a:ext>
            </a:extLst>
          </p:cNvPr>
          <p:cNvCxnSpPr>
            <a:cxnSpLocks/>
          </p:cNvCxnSpPr>
          <p:nvPr/>
        </p:nvCxnSpPr>
        <p:spPr>
          <a:xfrm flipH="1">
            <a:off x="4536071" y="1330534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57092C-8A48-4F44-B3F7-EE93D7CE3111}"/>
              </a:ext>
            </a:extLst>
          </p:cNvPr>
          <p:cNvCxnSpPr>
            <a:cxnSpLocks/>
          </p:cNvCxnSpPr>
          <p:nvPr/>
        </p:nvCxnSpPr>
        <p:spPr>
          <a:xfrm>
            <a:off x="6858257" y="1408275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509D76F-FC22-493C-9870-19000CAED1A7}"/>
              </a:ext>
            </a:extLst>
          </p:cNvPr>
          <p:cNvCxnSpPr>
            <a:cxnSpLocks/>
          </p:cNvCxnSpPr>
          <p:nvPr/>
        </p:nvCxnSpPr>
        <p:spPr>
          <a:xfrm flipV="1">
            <a:off x="7237632" y="2645910"/>
            <a:ext cx="4954368" cy="1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71F2B93-24C5-4F2A-872F-6C848EF360C5}"/>
              </a:ext>
            </a:extLst>
          </p:cNvPr>
          <p:cNvSpPr/>
          <p:nvPr/>
        </p:nvSpPr>
        <p:spPr>
          <a:xfrm>
            <a:off x="7431473" y="13943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2E2A7DB-CF96-446B-B4E1-0E30A1BD5F2B}"/>
              </a:ext>
            </a:extLst>
          </p:cNvPr>
          <p:cNvSpPr/>
          <p:nvPr/>
        </p:nvSpPr>
        <p:spPr>
          <a:xfrm>
            <a:off x="9593343" y="13854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205885-ADDB-415D-9F57-28365B632153}"/>
              </a:ext>
            </a:extLst>
          </p:cNvPr>
          <p:cNvSpPr/>
          <p:nvPr/>
        </p:nvSpPr>
        <p:spPr>
          <a:xfrm>
            <a:off x="8996684" y="1378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FC61CA-85A9-42A4-BBBD-A751B0B4EEE4}"/>
              </a:ext>
            </a:extLst>
          </p:cNvPr>
          <p:cNvSpPr/>
          <p:nvPr/>
        </p:nvSpPr>
        <p:spPr>
          <a:xfrm>
            <a:off x="7612246" y="261930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F6CA9B-182B-49EB-9685-A58CF6FE9522}"/>
              </a:ext>
            </a:extLst>
          </p:cNvPr>
          <p:cNvSpPr/>
          <p:nvPr/>
        </p:nvSpPr>
        <p:spPr>
          <a:xfrm>
            <a:off x="8174755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66BB5C-FD38-43D1-8E2F-E30F5D378696}"/>
                  </a:ext>
                </a:extLst>
              </p:cNvPr>
              <p:cNvSpPr txBox="1"/>
              <p:nvPr/>
            </p:nvSpPr>
            <p:spPr>
              <a:xfrm>
                <a:off x="8870522" y="1071776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66BB5C-FD38-43D1-8E2F-E30F5D37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522" y="1071776"/>
                <a:ext cx="362984" cy="280205"/>
              </a:xfrm>
              <a:prstGeom prst="rect">
                <a:avLst/>
              </a:prstGeom>
              <a:blipFill>
                <a:blip r:embed="rId8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B9391-C263-4BB9-93A6-B5DA6DAF3658}"/>
                  </a:ext>
                </a:extLst>
              </p:cNvPr>
              <p:cNvSpPr txBox="1"/>
              <p:nvPr/>
            </p:nvSpPr>
            <p:spPr>
              <a:xfrm>
                <a:off x="9438077" y="1071889"/>
                <a:ext cx="708912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B9391-C263-4BB9-93A6-B5DA6DAF3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77" y="1071889"/>
                <a:ext cx="708912" cy="302199"/>
              </a:xfrm>
              <a:prstGeom prst="rect">
                <a:avLst/>
              </a:prstGeom>
              <a:blipFill>
                <a:blip r:embed="rId9"/>
                <a:stretch>
                  <a:fillRect l="-427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89B2997C-9AB7-433F-8236-73D02B37F679}"/>
              </a:ext>
            </a:extLst>
          </p:cNvPr>
          <p:cNvSpPr/>
          <p:nvPr/>
        </p:nvSpPr>
        <p:spPr>
          <a:xfrm>
            <a:off x="8008597" y="138340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D06DBC-6566-484A-AA5E-FBD9B7000033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7454333" y="1440038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11BF4F-B583-4FCC-A9E3-D93844ECB726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8031457" y="1429120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83A339-70A2-475B-A383-D02D88EC1FEA}"/>
              </a:ext>
            </a:extLst>
          </p:cNvPr>
          <p:cNvCxnSpPr>
            <a:cxnSpLocks/>
          </p:cNvCxnSpPr>
          <p:nvPr/>
        </p:nvCxnSpPr>
        <p:spPr>
          <a:xfrm>
            <a:off x="9616203" y="1414583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C79034E-98F5-47BD-A9FF-65FC768B3662}"/>
              </a:ext>
            </a:extLst>
          </p:cNvPr>
          <p:cNvSpPr/>
          <p:nvPr/>
        </p:nvSpPr>
        <p:spPr>
          <a:xfrm>
            <a:off x="8827428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A344FE-65D1-4FDB-807D-37700B68348D}"/>
              </a:ext>
            </a:extLst>
          </p:cNvPr>
          <p:cNvSpPr/>
          <p:nvPr/>
        </p:nvSpPr>
        <p:spPr>
          <a:xfrm>
            <a:off x="10849631" y="13897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2A9C30-3116-4843-9811-CE05A3CD257B}"/>
                  </a:ext>
                </a:extLst>
              </p:cNvPr>
              <p:cNvSpPr txBox="1"/>
              <p:nvPr/>
            </p:nvSpPr>
            <p:spPr>
              <a:xfrm>
                <a:off x="11228818" y="109175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2A9C30-3116-4843-9811-CE05A3CD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18" y="1091753"/>
                <a:ext cx="291170" cy="276999"/>
              </a:xfrm>
              <a:prstGeom prst="rect">
                <a:avLst/>
              </a:prstGeom>
              <a:blipFill>
                <a:blip r:embed="rId10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CA7BD6D7-940C-4C43-A75F-C4E95E59C139}"/>
              </a:ext>
            </a:extLst>
          </p:cNvPr>
          <p:cNvSpPr/>
          <p:nvPr/>
        </p:nvSpPr>
        <p:spPr>
          <a:xfrm>
            <a:off x="9657651" y="262273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49EEDDE-D24B-4ACB-BC8A-BA19B1302335}"/>
              </a:ext>
            </a:extLst>
          </p:cNvPr>
          <p:cNvSpPr/>
          <p:nvPr/>
        </p:nvSpPr>
        <p:spPr>
          <a:xfrm>
            <a:off x="10959602" y="261131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5A7E6E-F49A-42CC-A2BE-33B03876D3B6}"/>
              </a:ext>
            </a:extLst>
          </p:cNvPr>
          <p:cNvCxnSpPr>
            <a:cxnSpLocks/>
          </p:cNvCxnSpPr>
          <p:nvPr/>
        </p:nvCxnSpPr>
        <p:spPr>
          <a:xfrm>
            <a:off x="10872491" y="1433150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CEFA5F-4ADA-485A-83E8-23699036B801}"/>
                  </a:ext>
                </a:extLst>
              </p:cNvPr>
              <p:cNvSpPr txBox="1"/>
              <p:nvPr/>
            </p:nvSpPr>
            <p:spPr>
              <a:xfrm>
                <a:off x="9429998" y="2821640"/>
                <a:ext cx="716991" cy="330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CEFA5F-4ADA-485A-83E8-23699036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998" y="2821640"/>
                <a:ext cx="716991" cy="330027"/>
              </a:xfrm>
              <a:prstGeom prst="rect">
                <a:avLst/>
              </a:prstGeom>
              <a:blipFill>
                <a:blip r:embed="rId11"/>
                <a:stretch>
                  <a:fillRect l="-7627" r="-169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FCDC957-8F8D-4F49-B737-CA074DAE642E}"/>
              </a:ext>
            </a:extLst>
          </p:cNvPr>
          <p:cNvSpPr txBox="1"/>
          <p:nvPr/>
        </p:nvSpPr>
        <p:spPr>
          <a:xfrm>
            <a:off x="7066761" y="970716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39551-EB8E-4262-9C07-71E7A8645A25}"/>
                  </a:ext>
                </a:extLst>
              </p:cNvPr>
              <p:cNvSpPr txBox="1"/>
              <p:nvPr/>
            </p:nvSpPr>
            <p:spPr>
              <a:xfrm>
                <a:off x="10703487" y="2712856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39551-EB8E-4262-9C07-71E7A864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487" y="2712856"/>
                <a:ext cx="532132" cy="303096"/>
              </a:xfrm>
              <a:prstGeom prst="rect">
                <a:avLst/>
              </a:prstGeom>
              <a:blipFill>
                <a:blip r:embed="rId12"/>
                <a:stretch>
                  <a:fillRect l="-10345" r="-229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B16B23-2962-4692-B9C0-1257C91D1236}"/>
                  </a:ext>
                </a:extLst>
              </p:cNvPr>
              <p:cNvSpPr txBox="1"/>
              <p:nvPr/>
            </p:nvSpPr>
            <p:spPr>
              <a:xfrm>
                <a:off x="10752386" y="108187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B16B23-2962-4692-B9C0-1257C91D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386" y="1081878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F0CD0006-6E50-46B9-9FB7-EA6C55BE885E}"/>
              </a:ext>
            </a:extLst>
          </p:cNvPr>
          <p:cNvSpPr/>
          <p:nvPr/>
        </p:nvSpPr>
        <p:spPr>
          <a:xfrm>
            <a:off x="11335721" y="138743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4041DAA-AD37-4003-AF84-01BA2DB8730A}"/>
              </a:ext>
            </a:extLst>
          </p:cNvPr>
          <p:cNvSpPr/>
          <p:nvPr/>
        </p:nvSpPr>
        <p:spPr>
          <a:xfrm>
            <a:off x="10224355" y="139611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A485D7-2214-45DB-A043-23CAB7AAAE7F}"/>
              </a:ext>
            </a:extLst>
          </p:cNvPr>
          <p:cNvSpPr/>
          <p:nvPr/>
        </p:nvSpPr>
        <p:spPr>
          <a:xfrm>
            <a:off x="10657767" y="1378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9EEE5B-6F4E-43D6-89C3-6F89F86114C3}"/>
              </a:ext>
            </a:extLst>
          </p:cNvPr>
          <p:cNvSpPr/>
          <p:nvPr/>
        </p:nvSpPr>
        <p:spPr>
          <a:xfrm>
            <a:off x="10317017" y="262618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73C90E9-0BB0-4ED9-AD4B-9A5FDE682D4D}"/>
              </a:ext>
            </a:extLst>
          </p:cNvPr>
          <p:cNvSpPr/>
          <p:nvPr/>
        </p:nvSpPr>
        <p:spPr>
          <a:xfrm>
            <a:off x="10626065" y="26441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5B20536-C571-4C9F-BD33-0D089E9A05B8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10270075" y="1418971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3EEAEE-29A4-40AE-9E97-5A4205E1B1EC}"/>
              </a:ext>
            </a:extLst>
          </p:cNvPr>
          <p:cNvCxnSpPr>
            <a:cxnSpLocks/>
          </p:cNvCxnSpPr>
          <p:nvPr/>
        </p:nvCxnSpPr>
        <p:spPr>
          <a:xfrm flipH="1">
            <a:off x="10633685" y="1417178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DDC52AB-0FAE-4A54-B375-DF2F7E148B68}"/>
              </a:ext>
            </a:extLst>
          </p:cNvPr>
          <p:cNvSpPr/>
          <p:nvPr/>
        </p:nvSpPr>
        <p:spPr>
          <a:xfrm>
            <a:off x="5477333" y="250980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2C7B961-D303-406C-9B15-51747FDE719D}"/>
              </a:ext>
            </a:extLst>
          </p:cNvPr>
          <p:cNvSpPr/>
          <p:nvPr/>
        </p:nvSpPr>
        <p:spPr>
          <a:xfrm>
            <a:off x="11750331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86CC98-8C28-4DE3-A56D-1850B6C7BEE7}"/>
                  </a:ext>
                </a:extLst>
              </p:cNvPr>
              <p:cNvSpPr txBox="1"/>
              <p:nvPr/>
            </p:nvSpPr>
            <p:spPr>
              <a:xfrm>
                <a:off x="8795778" y="633735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86CC98-8C28-4DE3-A56D-1850B6C7B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8" y="633735"/>
                <a:ext cx="633187" cy="276999"/>
              </a:xfrm>
              <a:prstGeom prst="rect">
                <a:avLst/>
              </a:prstGeom>
              <a:blipFill>
                <a:blip r:embed="rId14"/>
                <a:stretch>
                  <a:fillRect l="-7692" r="-86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AC67FB6-9FA7-4E49-8354-092E84FB89C6}"/>
              </a:ext>
            </a:extLst>
          </p:cNvPr>
          <p:cNvCxnSpPr>
            <a:cxnSpLocks/>
          </p:cNvCxnSpPr>
          <p:nvPr/>
        </p:nvCxnSpPr>
        <p:spPr>
          <a:xfrm flipH="1">
            <a:off x="9046508" y="908737"/>
            <a:ext cx="349848" cy="203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3713375-5A9E-48D9-8B79-C6C61D4690BA}"/>
              </a:ext>
            </a:extLst>
          </p:cNvPr>
          <p:cNvCxnSpPr>
            <a:cxnSpLocks/>
          </p:cNvCxnSpPr>
          <p:nvPr/>
        </p:nvCxnSpPr>
        <p:spPr>
          <a:xfrm>
            <a:off x="600621" y="4625973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6EB8E7-7719-4C2B-919B-95648DF7D4CE}"/>
              </a:ext>
            </a:extLst>
          </p:cNvPr>
          <p:cNvCxnSpPr>
            <a:cxnSpLocks/>
          </p:cNvCxnSpPr>
          <p:nvPr/>
        </p:nvCxnSpPr>
        <p:spPr>
          <a:xfrm flipV="1">
            <a:off x="979996" y="5835503"/>
            <a:ext cx="5307918" cy="3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0F8B6A18-E056-4BC3-AA38-D3DEC130B52B}"/>
              </a:ext>
            </a:extLst>
          </p:cNvPr>
          <p:cNvSpPr/>
          <p:nvPr/>
        </p:nvSpPr>
        <p:spPr>
          <a:xfrm>
            <a:off x="1173837" y="46120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951F709-67B5-45AE-BC89-E0A8B3104156}"/>
              </a:ext>
            </a:extLst>
          </p:cNvPr>
          <p:cNvSpPr/>
          <p:nvPr/>
        </p:nvSpPr>
        <p:spPr>
          <a:xfrm>
            <a:off x="3335707" y="460311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F4812BD-C973-45C3-BCE2-35E7379BB7A1}"/>
              </a:ext>
            </a:extLst>
          </p:cNvPr>
          <p:cNvSpPr/>
          <p:nvPr/>
        </p:nvSpPr>
        <p:spPr>
          <a:xfrm>
            <a:off x="2739048" y="459641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93C7D4-B09D-4ACF-9ABD-C8BD2F637757}"/>
              </a:ext>
            </a:extLst>
          </p:cNvPr>
          <p:cNvSpPr/>
          <p:nvPr/>
        </p:nvSpPr>
        <p:spPr>
          <a:xfrm>
            <a:off x="1354610" y="583700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614EB0-6000-462E-A61C-4BD3AF59DEBA}"/>
              </a:ext>
            </a:extLst>
          </p:cNvPr>
          <p:cNvSpPr/>
          <p:nvPr/>
        </p:nvSpPr>
        <p:spPr>
          <a:xfrm>
            <a:off x="1917119" y="58518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782621A-4C74-4A9E-A4FA-B3D0DCA94B59}"/>
                  </a:ext>
                </a:extLst>
              </p:cNvPr>
              <p:cNvSpPr txBox="1"/>
              <p:nvPr/>
            </p:nvSpPr>
            <p:spPr>
              <a:xfrm>
                <a:off x="2612886" y="4289474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782621A-4C74-4A9E-A4FA-B3D0DCA9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86" y="4289474"/>
                <a:ext cx="362984" cy="280205"/>
              </a:xfrm>
              <a:prstGeom prst="rect">
                <a:avLst/>
              </a:prstGeom>
              <a:blipFill>
                <a:blip r:embed="rId15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B3BDEB-AE51-4183-AC53-691655DFEB65}"/>
                  </a:ext>
                </a:extLst>
              </p:cNvPr>
              <p:cNvSpPr txBox="1"/>
              <p:nvPr/>
            </p:nvSpPr>
            <p:spPr>
              <a:xfrm>
                <a:off x="3180441" y="4289587"/>
                <a:ext cx="708912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B3BDEB-AE51-4183-AC53-691655DFE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441" y="4289587"/>
                <a:ext cx="708912" cy="302199"/>
              </a:xfrm>
              <a:prstGeom prst="rect">
                <a:avLst/>
              </a:prstGeom>
              <a:blipFill>
                <a:blip r:embed="rId16"/>
                <a:stretch>
                  <a:fillRect l="-431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3DA8EE3D-AF32-4DCD-BAB9-CFA4A22CC674}"/>
              </a:ext>
            </a:extLst>
          </p:cNvPr>
          <p:cNvSpPr/>
          <p:nvPr/>
        </p:nvSpPr>
        <p:spPr>
          <a:xfrm>
            <a:off x="1750961" y="460109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B6E6FBC-A506-4069-AA83-86E002710C65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1196697" y="4657736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C4CFEB4-BA9E-4C1D-BBB1-374981945483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1773821" y="4646818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A8DDF7F-7333-443B-A016-AB42BE11D130}"/>
              </a:ext>
            </a:extLst>
          </p:cNvPr>
          <p:cNvCxnSpPr>
            <a:cxnSpLocks/>
          </p:cNvCxnSpPr>
          <p:nvPr/>
        </p:nvCxnSpPr>
        <p:spPr>
          <a:xfrm>
            <a:off x="3358567" y="4632281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BFDD80C-BE7D-45EC-9734-55EADAEE5EBC}"/>
              </a:ext>
            </a:extLst>
          </p:cNvPr>
          <p:cNvSpPr/>
          <p:nvPr/>
        </p:nvSpPr>
        <p:spPr>
          <a:xfrm>
            <a:off x="2569792" y="58518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7EB98C-B5DE-42D9-9782-B23CC14AA108}"/>
              </a:ext>
            </a:extLst>
          </p:cNvPr>
          <p:cNvSpPr/>
          <p:nvPr/>
        </p:nvSpPr>
        <p:spPr>
          <a:xfrm>
            <a:off x="4591995" y="460742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3688F2-3093-4F07-9767-A6937001DC85}"/>
                  </a:ext>
                </a:extLst>
              </p:cNvPr>
              <p:cNvSpPr txBox="1"/>
              <p:nvPr/>
            </p:nvSpPr>
            <p:spPr>
              <a:xfrm>
                <a:off x="4971182" y="4309451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3688F2-3093-4F07-9767-A6937001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82" y="4309451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D232A268-6F35-4842-BD37-90C1C5C371CA}"/>
              </a:ext>
            </a:extLst>
          </p:cNvPr>
          <p:cNvSpPr/>
          <p:nvPr/>
        </p:nvSpPr>
        <p:spPr>
          <a:xfrm>
            <a:off x="3400015" y="58404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EE1F096-7A86-4600-A89F-6F6B11C17E62}"/>
              </a:ext>
            </a:extLst>
          </p:cNvPr>
          <p:cNvSpPr/>
          <p:nvPr/>
        </p:nvSpPr>
        <p:spPr>
          <a:xfrm>
            <a:off x="4701966" y="58290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82F87E-F1D6-41E3-894F-DA8220A9DD19}"/>
              </a:ext>
            </a:extLst>
          </p:cNvPr>
          <p:cNvCxnSpPr>
            <a:cxnSpLocks/>
          </p:cNvCxnSpPr>
          <p:nvPr/>
        </p:nvCxnSpPr>
        <p:spPr>
          <a:xfrm>
            <a:off x="4614855" y="4650848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BA10D86-CE0C-435E-A267-AA20B2E70847}"/>
                  </a:ext>
                </a:extLst>
              </p:cNvPr>
              <p:cNvSpPr txBox="1"/>
              <p:nvPr/>
            </p:nvSpPr>
            <p:spPr>
              <a:xfrm>
                <a:off x="3172362" y="6039338"/>
                <a:ext cx="716991" cy="330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BA10D86-CE0C-435E-A267-AA20B2E70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62" y="6039338"/>
                <a:ext cx="716991" cy="330027"/>
              </a:xfrm>
              <a:prstGeom prst="rect">
                <a:avLst/>
              </a:prstGeom>
              <a:blipFill>
                <a:blip r:embed="rId18"/>
                <a:stretch>
                  <a:fillRect l="-7627" r="-169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93F7A80E-5B15-4C3B-B0C1-EB5AF805316B}"/>
              </a:ext>
            </a:extLst>
          </p:cNvPr>
          <p:cNvSpPr txBox="1"/>
          <p:nvPr/>
        </p:nvSpPr>
        <p:spPr>
          <a:xfrm>
            <a:off x="1006083" y="4170952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4EE14A-EC14-4224-A5D6-A4C7F48CF238}"/>
                  </a:ext>
                </a:extLst>
              </p:cNvPr>
              <p:cNvSpPr txBox="1"/>
              <p:nvPr/>
            </p:nvSpPr>
            <p:spPr>
              <a:xfrm>
                <a:off x="4445851" y="5930554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4EE14A-EC14-4224-A5D6-A4C7F48C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51" y="5930554"/>
                <a:ext cx="532132" cy="303096"/>
              </a:xfrm>
              <a:prstGeom prst="rect">
                <a:avLst/>
              </a:prstGeom>
              <a:blipFill>
                <a:blip r:embed="rId19"/>
                <a:stretch>
                  <a:fillRect l="-10227" r="-227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951319-1ECA-4FC5-8064-231F039E85B8}"/>
                  </a:ext>
                </a:extLst>
              </p:cNvPr>
              <p:cNvSpPr txBox="1"/>
              <p:nvPr/>
            </p:nvSpPr>
            <p:spPr>
              <a:xfrm>
                <a:off x="4494750" y="429957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951319-1ECA-4FC5-8064-231F039E8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50" y="4299576"/>
                <a:ext cx="510781" cy="276999"/>
              </a:xfrm>
              <a:prstGeom prst="rect">
                <a:avLst/>
              </a:prstGeom>
              <a:blipFill>
                <a:blip r:embed="rId20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645F182F-CC54-453F-A43B-B3D80A1E27EC}"/>
              </a:ext>
            </a:extLst>
          </p:cNvPr>
          <p:cNvSpPr/>
          <p:nvPr/>
        </p:nvSpPr>
        <p:spPr>
          <a:xfrm>
            <a:off x="5078085" y="46051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7C60E4B-528E-40F1-B455-49CC1639448A}"/>
              </a:ext>
            </a:extLst>
          </p:cNvPr>
          <p:cNvSpPr/>
          <p:nvPr/>
        </p:nvSpPr>
        <p:spPr>
          <a:xfrm>
            <a:off x="3966719" y="461380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19DCEB-4AE3-40B5-877B-06F12E72BD24}"/>
              </a:ext>
            </a:extLst>
          </p:cNvPr>
          <p:cNvSpPr/>
          <p:nvPr/>
        </p:nvSpPr>
        <p:spPr>
          <a:xfrm>
            <a:off x="4400131" y="459641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D548B85-465A-4501-9066-EB5F2FC34649}"/>
              </a:ext>
            </a:extLst>
          </p:cNvPr>
          <p:cNvSpPr/>
          <p:nvPr/>
        </p:nvSpPr>
        <p:spPr>
          <a:xfrm>
            <a:off x="4059381" y="58438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6CEDAA6-45C0-4B82-8120-08AA1217A922}"/>
              </a:ext>
            </a:extLst>
          </p:cNvPr>
          <p:cNvSpPr/>
          <p:nvPr/>
        </p:nvSpPr>
        <p:spPr>
          <a:xfrm>
            <a:off x="4368429" y="586187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671C5EF-502D-45DB-AE8A-6A8E5D2CDD6E}"/>
              </a:ext>
            </a:extLst>
          </p:cNvPr>
          <p:cNvCxnSpPr>
            <a:cxnSpLocks/>
            <a:stCxn id="126" idx="6"/>
          </p:cNvCxnSpPr>
          <p:nvPr/>
        </p:nvCxnSpPr>
        <p:spPr>
          <a:xfrm>
            <a:off x="4012439" y="4636669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BABE784-3636-4DEC-88AE-C79D1033E341}"/>
              </a:ext>
            </a:extLst>
          </p:cNvPr>
          <p:cNvCxnSpPr>
            <a:cxnSpLocks/>
          </p:cNvCxnSpPr>
          <p:nvPr/>
        </p:nvCxnSpPr>
        <p:spPr>
          <a:xfrm flipH="1">
            <a:off x="4376049" y="4634876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08B0510C-C343-44F9-959B-3956CB8F5AEF}"/>
              </a:ext>
            </a:extLst>
          </p:cNvPr>
          <p:cNvSpPr/>
          <p:nvPr/>
        </p:nvSpPr>
        <p:spPr>
          <a:xfrm>
            <a:off x="5465690" y="58187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3DEE32-65C5-4413-BBEF-530B2484E945}"/>
                  </a:ext>
                </a:extLst>
              </p:cNvPr>
              <p:cNvSpPr txBox="1"/>
              <p:nvPr/>
            </p:nvSpPr>
            <p:spPr>
              <a:xfrm>
                <a:off x="3014339" y="3858584"/>
                <a:ext cx="734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3DEE32-65C5-4413-BBEF-530B2484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39" y="3858584"/>
                <a:ext cx="734175" cy="276999"/>
              </a:xfrm>
              <a:prstGeom prst="rect">
                <a:avLst/>
              </a:prstGeom>
              <a:blipFill>
                <a:blip r:embed="rId21"/>
                <a:stretch>
                  <a:fillRect l="-5785" r="-74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A0999B0-8CC9-4F20-A845-6F1918282B08}"/>
              </a:ext>
            </a:extLst>
          </p:cNvPr>
          <p:cNvCxnSpPr>
            <a:cxnSpLocks/>
          </p:cNvCxnSpPr>
          <p:nvPr/>
        </p:nvCxnSpPr>
        <p:spPr>
          <a:xfrm flipH="1">
            <a:off x="2788872" y="4126435"/>
            <a:ext cx="349848" cy="203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6E7574-8B61-4370-ABAB-1DB8B0CB7A81}"/>
              </a:ext>
            </a:extLst>
          </p:cNvPr>
          <p:cNvCxnSpPr>
            <a:cxnSpLocks/>
          </p:cNvCxnSpPr>
          <p:nvPr/>
        </p:nvCxnSpPr>
        <p:spPr>
          <a:xfrm>
            <a:off x="5523053" y="1946696"/>
            <a:ext cx="13352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08F5956-170A-4B61-B62D-822294BC196E}"/>
              </a:ext>
            </a:extLst>
          </p:cNvPr>
          <p:cNvCxnSpPr>
            <a:cxnSpLocks/>
          </p:cNvCxnSpPr>
          <p:nvPr/>
        </p:nvCxnSpPr>
        <p:spPr>
          <a:xfrm>
            <a:off x="2908052" y="3069555"/>
            <a:ext cx="67818" cy="11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2243489-85B6-45E0-9456-FF13C5265748}"/>
              </a:ext>
            </a:extLst>
          </p:cNvPr>
          <p:cNvCxnSpPr>
            <a:cxnSpLocks/>
          </p:cNvCxnSpPr>
          <p:nvPr/>
        </p:nvCxnSpPr>
        <p:spPr>
          <a:xfrm>
            <a:off x="5366031" y="3026679"/>
            <a:ext cx="1303176" cy="11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D1AE9B0-671E-416A-9DA3-96B2E7FCE4C6}"/>
              </a:ext>
            </a:extLst>
          </p:cNvPr>
          <p:cNvCxnSpPr>
            <a:cxnSpLocks/>
          </p:cNvCxnSpPr>
          <p:nvPr/>
        </p:nvCxnSpPr>
        <p:spPr>
          <a:xfrm flipV="1">
            <a:off x="7063328" y="5764585"/>
            <a:ext cx="4098089" cy="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CF0B380B-64D7-49FF-BFD9-3222DDF49D66}"/>
              </a:ext>
            </a:extLst>
          </p:cNvPr>
          <p:cNvSpPr/>
          <p:nvPr/>
        </p:nvSpPr>
        <p:spPr>
          <a:xfrm>
            <a:off x="7257169" y="45098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26E0FF3-2069-40F3-A63C-75E9960A3824}"/>
              </a:ext>
            </a:extLst>
          </p:cNvPr>
          <p:cNvSpPr/>
          <p:nvPr/>
        </p:nvSpPr>
        <p:spPr>
          <a:xfrm>
            <a:off x="9419039" y="450096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8CF733-7FA2-43D0-8BA5-37C30E5B0F20}"/>
              </a:ext>
            </a:extLst>
          </p:cNvPr>
          <p:cNvSpPr/>
          <p:nvPr/>
        </p:nvSpPr>
        <p:spPr>
          <a:xfrm>
            <a:off x="8822380" y="44942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2F8751D-DBEE-474B-8E99-089290A99600}"/>
              </a:ext>
            </a:extLst>
          </p:cNvPr>
          <p:cNvSpPr/>
          <p:nvPr/>
        </p:nvSpPr>
        <p:spPr>
          <a:xfrm>
            <a:off x="7437942" y="573485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E5B67A9-A59A-4E64-A0A7-BAB0A5F2B471}"/>
              </a:ext>
            </a:extLst>
          </p:cNvPr>
          <p:cNvSpPr/>
          <p:nvPr/>
        </p:nvSpPr>
        <p:spPr>
          <a:xfrm>
            <a:off x="8000451" y="57497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0084B3-872D-432E-A0B6-347980CDABA9}"/>
                  </a:ext>
                </a:extLst>
              </p:cNvPr>
              <p:cNvSpPr txBox="1"/>
              <p:nvPr/>
            </p:nvSpPr>
            <p:spPr>
              <a:xfrm>
                <a:off x="8696218" y="4187322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0084B3-872D-432E-A0B6-347980CD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218" y="4187322"/>
                <a:ext cx="362984" cy="280205"/>
              </a:xfrm>
              <a:prstGeom prst="rect">
                <a:avLst/>
              </a:prstGeom>
              <a:blipFill>
                <a:blip r:embed="rId22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3870D6-AEA0-49D0-819D-49B7CC2B3FDE}"/>
                  </a:ext>
                </a:extLst>
              </p:cNvPr>
              <p:cNvSpPr txBox="1"/>
              <p:nvPr/>
            </p:nvSpPr>
            <p:spPr>
              <a:xfrm>
                <a:off x="9263773" y="4187435"/>
                <a:ext cx="708912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3870D6-AEA0-49D0-819D-49B7CC2B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773" y="4187435"/>
                <a:ext cx="708912" cy="302199"/>
              </a:xfrm>
              <a:prstGeom prst="rect">
                <a:avLst/>
              </a:prstGeom>
              <a:blipFill>
                <a:blip r:embed="rId23"/>
                <a:stretch>
                  <a:fillRect l="-431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Oval 150">
            <a:extLst>
              <a:ext uri="{FF2B5EF4-FFF2-40B4-BE49-F238E27FC236}">
                <a16:creationId xmlns:a16="http://schemas.microsoft.com/office/drawing/2014/main" id="{F1F8BCFA-6E08-436F-8834-B48436293E9A}"/>
              </a:ext>
            </a:extLst>
          </p:cNvPr>
          <p:cNvSpPr/>
          <p:nvPr/>
        </p:nvSpPr>
        <p:spPr>
          <a:xfrm>
            <a:off x="7834293" y="449894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3BDFEA6-33CF-44F5-8F05-4C999CAC1CF8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280029" y="4555584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7B2A4E-0FB1-4578-B917-9A73F7E56959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7857153" y="4544666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B2D3982-432C-4BBA-85FC-C7F767A4C2B2}"/>
              </a:ext>
            </a:extLst>
          </p:cNvPr>
          <p:cNvCxnSpPr>
            <a:cxnSpLocks/>
          </p:cNvCxnSpPr>
          <p:nvPr/>
        </p:nvCxnSpPr>
        <p:spPr>
          <a:xfrm>
            <a:off x="9441899" y="4530129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9332EC93-BB4D-412C-9930-E8049D62B08B}"/>
              </a:ext>
            </a:extLst>
          </p:cNvPr>
          <p:cNvSpPr/>
          <p:nvPr/>
        </p:nvSpPr>
        <p:spPr>
          <a:xfrm>
            <a:off x="8653124" y="57497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07275C4-6037-461F-99A5-5FA2531B8D20}"/>
              </a:ext>
            </a:extLst>
          </p:cNvPr>
          <p:cNvSpPr/>
          <p:nvPr/>
        </p:nvSpPr>
        <p:spPr>
          <a:xfrm>
            <a:off x="10675327" y="45052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1056FC-3FDA-4397-8DA1-D654E2B048EC}"/>
                  </a:ext>
                </a:extLst>
              </p:cNvPr>
              <p:cNvSpPr txBox="1"/>
              <p:nvPr/>
            </p:nvSpPr>
            <p:spPr>
              <a:xfrm>
                <a:off x="11054514" y="420729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1056FC-3FDA-4397-8DA1-D654E2B0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514" y="4207299"/>
                <a:ext cx="291170" cy="276999"/>
              </a:xfrm>
              <a:prstGeom prst="rect">
                <a:avLst/>
              </a:prstGeom>
              <a:blipFill>
                <a:blip r:embed="rId24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832756FD-2F86-4E47-BE6F-BB9508DBE037}"/>
              </a:ext>
            </a:extLst>
          </p:cNvPr>
          <p:cNvSpPr/>
          <p:nvPr/>
        </p:nvSpPr>
        <p:spPr>
          <a:xfrm>
            <a:off x="9483347" y="57382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6BA7AF5-2795-4993-84CE-DB7E9C9F27C4}"/>
              </a:ext>
            </a:extLst>
          </p:cNvPr>
          <p:cNvSpPr/>
          <p:nvPr/>
        </p:nvSpPr>
        <p:spPr>
          <a:xfrm>
            <a:off x="10785298" y="572686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9E9C61A-581C-43AB-9399-61D357BE6FEC}"/>
              </a:ext>
            </a:extLst>
          </p:cNvPr>
          <p:cNvCxnSpPr>
            <a:cxnSpLocks/>
            <a:stCxn id="165" idx="4"/>
          </p:cNvCxnSpPr>
          <p:nvPr/>
        </p:nvCxnSpPr>
        <p:spPr>
          <a:xfrm flipH="1">
            <a:off x="10808158" y="4548696"/>
            <a:ext cx="376119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C02F4B-F7CE-44B5-B693-F87732C6DD4E}"/>
                  </a:ext>
                </a:extLst>
              </p:cNvPr>
              <p:cNvSpPr txBox="1"/>
              <p:nvPr/>
            </p:nvSpPr>
            <p:spPr>
              <a:xfrm>
                <a:off x="9263773" y="5800562"/>
                <a:ext cx="479683" cy="220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C02F4B-F7CE-44B5-B693-F87732C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773" y="5800562"/>
                <a:ext cx="479683" cy="220060"/>
              </a:xfrm>
              <a:prstGeom prst="rect">
                <a:avLst/>
              </a:prstGeom>
              <a:blipFill>
                <a:blip r:embed="rId25"/>
                <a:stretch>
                  <a:fillRect l="-7692" r="-12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26555398-2CEE-40B8-A35B-DC0153F74001}"/>
              </a:ext>
            </a:extLst>
          </p:cNvPr>
          <p:cNvSpPr txBox="1"/>
          <p:nvPr/>
        </p:nvSpPr>
        <p:spPr>
          <a:xfrm>
            <a:off x="7019265" y="4142101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5D49658-FFED-40C0-92D7-E245F06D3790}"/>
                  </a:ext>
                </a:extLst>
              </p:cNvPr>
              <p:cNvSpPr txBox="1"/>
              <p:nvPr/>
            </p:nvSpPr>
            <p:spPr>
              <a:xfrm>
                <a:off x="10689420" y="5829532"/>
                <a:ext cx="359842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5D49658-FFED-40C0-92D7-E245F06D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20" y="5829532"/>
                <a:ext cx="359842" cy="202043"/>
              </a:xfrm>
              <a:prstGeom prst="rect">
                <a:avLst/>
              </a:prstGeom>
              <a:blipFill>
                <a:blip r:embed="rId26"/>
                <a:stretch>
                  <a:fillRect l="-1016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3DA16EA-8956-462D-AED1-5CBA55AEBA6C}"/>
                  </a:ext>
                </a:extLst>
              </p:cNvPr>
              <p:cNvSpPr txBox="1"/>
              <p:nvPr/>
            </p:nvSpPr>
            <p:spPr>
              <a:xfrm>
                <a:off x="10578082" y="419742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3DA16EA-8956-462D-AED1-5CBA55AE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082" y="4197424"/>
                <a:ext cx="510781" cy="276999"/>
              </a:xfrm>
              <a:prstGeom prst="rect">
                <a:avLst/>
              </a:prstGeom>
              <a:blipFill>
                <a:blip r:embed="rId2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Oval 164">
            <a:extLst>
              <a:ext uri="{FF2B5EF4-FFF2-40B4-BE49-F238E27FC236}">
                <a16:creationId xmlns:a16="http://schemas.microsoft.com/office/drawing/2014/main" id="{C47868B2-DC71-4B8B-B5CD-CA3B0181718D}"/>
              </a:ext>
            </a:extLst>
          </p:cNvPr>
          <p:cNvSpPr/>
          <p:nvPr/>
        </p:nvSpPr>
        <p:spPr>
          <a:xfrm>
            <a:off x="11161417" y="450297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561A0BB-D9D4-4DB2-803D-6B5F02A6701F}"/>
              </a:ext>
            </a:extLst>
          </p:cNvPr>
          <p:cNvSpPr/>
          <p:nvPr/>
        </p:nvSpPr>
        <p:spPr>
          <a:xfrm>
            <a:off x="10050051" y="45116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A3C7517-89A4-44A4-A916-2D6C09EA3B4E}"/>
              </a:ext>
            </a:extLst>
          </p:cNvPr>
          <p:cNvSpPr/>
          <p:nvPr/>
        </p:nvSpPr>
        <p:spPr>
          <a:xfrm>
            <a:off x="10483463" y="44942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12A4FD3-56EE-472A-B2FC-1B79D7F43F1D}"/>
              </a:ext>
            </a:extLst>
          </p:cNvPr>
          <p:cNvSpPr/>
          <p:nvPr/>
        </p:nvSpPr>
        <p:spPr>
          <a:xfrm>
            <a:off x="10142713" y="57417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EDB6C21-945A-4303-81BD-356108797758}"/>
              </a:ext>
            </a:extLst>
          </p:cNvPr>
          <p:cNvSpPr/>
          <p:nvPr/>
        </p:nvSpPr>
        <p:spPr>
          <a:xfrm>
            <a:off x="10451761" y="575972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C971D7D-7115-42A7-A06C-310D45A33B6F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10095771" y="4534517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2D0D20-082C-4772-96B5-DC5BAA227FB5}"/>
              </a:ext>
            </a:extLst>
          </p:cNvPr>
          <p:cNvCxnSpPr>
            <a:cxnSpLocks/>
          </p:cNvCxnSpPr>
          <p:nvPr/>
        </p:nvCxnSpPr>
        <p:spPr>
          <a:xfrm flipH="1">
            <a:off x="10459381" y="4532724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395B15F3-C3BE-4961-B029-984C9D77F4AB}"/>
              </a:ext>
            </a:extLst>
          </p:cNvPr>
          <p:cNvSpPr/>
          <p:nvPr/>
        </p:nvSpPr>
        <p:spPr>
          <a:xfrm>
            <a:off x="11027783" y="572560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E652936-0D40-452F-8038-25A1A2EDEC29}"/>
                  </a:ext>
                </a:extLst>
              </p:cNvPr>
              <p:cNvSpPr txBox="1"/>
              <p:nvPr/>
            </p:nvSpPr>
            <p:spPr>
              <a:xfrm>
                <a:off x="7977167" y="3530775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E652936-0D40-452F-8038-25A1A2EDE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67" y="3530775"/>
                <a:ext cx="633187" cy="276999"/>
              </a:xfrm>
              <a:prstGeom prst="rect">
                <a:avLst/>
              </a:prstGeom>
              <a:blipFill>
                <a:blip r:embed="rId28"/>
                <a:stretch>
                  <a:fillRect l="-7767" r="-97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7DD24DF-768C-4D63-94AB-A11B3421E810}"/>
              </a:ext>
            </a:extLst>
          </p:cNvPr>
          <p:cNvCxnSpPr>
            <a:cxnSpLocks/>
          </p:cNvCxnSpPr>
          <p:nvPr/>
        </p:nvCxnSpPr>
        <p:spPr>
          <a:xfrm flipH="1">
            <a:off x="8844988" y="3751383"/>
            <a:ext cx="272641" cy="23805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00A249-E67B-43F6-8F33-3B9A448BE6AF}"/>
                  </a:ext>
                </a:extLst>
              </p:cNvPr>
              <p:cNvSpPr txBox="1"/>
              <p:nvPr/>
            </p:nvSpPr>
            <p:spPr>
              <a:xfrm>
                <a:off x="10186077" y="5798888"/>
                <a:ext cx="507318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00A249-E67B-43F6-8F33-3B9A448BE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077" y="5798888"/>
                <a:ext cx="507318" cy="202043"/>
              </a:xfrm>
              <a:prstGeom prst="rect">
                <a:avLst/>
              </a:prstGeom>
              <a:blipFill>
                <a:blip r:embed="rId29"/>
                <a:stretch>
                  <a:fillRect l="-7229" r="-120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F5BB3F-ADE1-4D80-8526-38FCF1E54B7A}"/>
                  </a:ext>
                </a:extLst>
              </p:cNvPr>
              <p:cNvSpPr txBox="1"/>
              <p:nvPr/>
            </p:nvSpPr>
            <p:spPr>
              <a:xfrm>
                <a:off x="4974144" y="5949313"/>
                <a:ext cx="751744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F5BB3F-ADE1-4D80-8526-38FCF1E54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44" y="5949313"/>
                <a:ext cx="751744" cy="303096"/>
              </a:xfrm>
              <a:prstGeom prst="rect">
                <a:avLst/>
              </a:prstGeom>
              <a:blipFill>
                <a:blip r:embed="rId30"/>
                <a:stretch>
                  <a:fillRect l="-7317" r="-325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0C783C8-28C7-4962-AACF-2970F7AAB0F8}"/>
              </a:ext>
            </a:extLst>
          </p:cNvPr>
          <p:cNvCxnSpPr>
            <a:cxnSpLocks/>
          </p:cNvCxnSpPr>
          <p:nvPr/>
        </p:nvCxnSpPr>
        <p:spPr>
          <a:xfrm>
            <a:off x="5093659" y="4625634"/>
            <a:ext cx="436385" cy="1214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97E5D3A-BF0F-49FD-8B64-BB6C64B86C41}"/>
              </a:ext>
            </a:extLst>
          </p:cNvPr>
          <p:cNvCxnSpPr>
            <a:cxnSpLocks/>
          </p:cNvCxnSpPr>
          <p:nvPr/>
        </p:nvCxnSpPr>
        <p:spPr>
          <a:xfrm flipV="1">
            <a:off x="7067250" y="4520700"/>
            <a:ext cx="4098089" cy="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CA6B28EC-E8EE-4F86-9C50-C733A61384D1}"/>
              </a:ext>
            </a:extLst>
          </p:cNvPr>
          <p:cNvSpPr/>
          <p:nvPr/>
        </p:nvSpPr>
        <p:spPr>
          <a:xfrm>
            <a:off x="9217128" y="4098525"/>
            <a:ext cx="1772849" cy="2221401"/>
          </a:xfrm>
          <a:custGeom>
            <a:avLst/>
            <a:gdLst>
              <a:gd name="connsiteX0" fmla="*/ 585950 w 1772849"/>
              <a:gd name="connsiteY0" fmla="*/ 87715 h 2221401"/>
              <a:gd name="connsiteX1" fmla="*/ 64742 w 1772849"/>
              <a:gd name="connsiteY1" fmla="*/ 160867 h 2221401"/>
              <a:gd name="connsiteX2" fmla="*/ 19022 w 1772849"/>
              <a:gd name="connsiteY2" fmla="*/ 1468459 h 2221401"/>
              <a:gd name="connsiteX3" fmla="*/ 165326 w 1772849"/>
              <a:gd name="connsiteY3" fmla="*/ 2181691 h 2221401"/>
              <a:gd name="connsiteX4" fmla="*/ 1335758 w 1772849"/>
              <a:gd name="connsiteY4" fmla="*/ 2026243 h 2221401"/>
              <a:gd name="connsiteX5" fmla="*/ 1564358 w 1772849"/>
              <a:gd name="connsiteY5" fmla="*/ 1157563 h 2221401"/>
              <a:gd name="connsiteX6" fmla="*/ 1719806 w 1772849"/>
              <a:gd name="connsiteY6" fmla="*/ 78571 h 2221401"/>
              <a:gd name="connsiteX7" fmla="*/ 585950 w 1772849"/>
              <a:gd name="connsiteY7" fmla="*/ 87715 h 222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2849" h="2221401">
                <a:moveTo>
                  <a:pt x="585950" y="87715"/>
                </a:moveTo>
                <a:cubicBezTo>
                  <a:pt x="310106" y="101431"/>
                  <a:pt x="159230" y="-69257"/>
                  <a:pt x="64742" y="160867"/>
                </a:cubicBezTo>
                <a:cubicBezTo>
                  <a:pt x="-29746" y="390991"/>
                  <a:pt x="2258" y="1131655"/>
                  <a:pt x="19022" y="1468459"/>
                </a:cubicBezTo>
                <a:cubicBezTo>
                  <a:pt x="35786" y="1805263"/>
                  <a:pt x="-54130" y="2088727"/>
                  <a:pt x="165326" y="2181691"/>
                </a:cubicBezTo>
                <a:cubicBezTo>
                  <a:pt x="384782" y="2274655"/>
                  <a:pt x="1102586" y="2196931"/>
                  <a:pt x="1335758" y="2026243"/>
                </a:cubicBezTo>
                <a:cubicBezTo>
                  <a:pt x="1568930" y="1855555"/>
                  <a:pt x="1500350" y="1482175"/>
                  <a:pt x="1564358" y="1157563"/>
                </a:cubicBezTo>
                <a:cubicBezTo>
                  <a:pt x="1628366" y="832951"/>
                  <a:pt x="1881350" y="253831"/>
                  <a:pt x="1719806" y="78571"/>
                </a:cubicBezTo>
                <a:cubicBezTo>
                  <a:pt x="1558262" y="-96689"/>
                  <a:pt x="861794" y="73999"/>
                  <a:pt x="585950" y="87715"/>
                </a:cubicBez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9FAC4A2-33F4-43DA-A205-FD257BD517C3}"/>
                  </a:ext>
                </a:extLst>
              </p:cNvPr>
              <p:cNvSpPr txBox="1"/>
              <p:nvPr/>
            </p:nvSpPr>
            <p:spPr>
              <a:xfrm>
                <a:off x="9095570" y="3857482"/>
                <a:ext cx="1534202" cy="253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𝑠𝑡𝑎𝑟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𝑠𝑡𝑎𝑟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𝑙𝑎𝑠𝑡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9FAC4A2-33F4-43DA-A205-FD257BD5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70" y="3857482"/>
                <a:ext cx="1534202" cy="253596"/>
              </a:xfrm>
              <a:prstGeom prst="rect">
                <a:avLst/>
              </a:prstGeom>
              <a:blipFill>
                <a:blip r:embed="rId31"/>
                <a:stretch>
                  <a:fillRect l="-119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92BF0C3-07C1-45E8-81ED-C50400F6CC0B}"/>
                  </a:ext>
                </a:extLst>
              </p:cNvPr>
              <p:cNvSpPr txBox="1"/>
              <p:nvPr/>
            </p:nvSpPr>
            <p:spPr>
              <a:xfrm>
                <a:off x="9315918" y="3591717"/>
                <a:ext cx="1568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problem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92BF0C3-07C1-45E8-81ED-C50400F6C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918" y="3591717"/>
                <a:ext cx="1568763" cy="276999"/>
              </a:xfrm>
              <a:prstGeom prst="rect">
                <a:avLst/>
              </a:prstGeom>
              <a:blipFill>
                <a:blip r:embed="rId32"/>
                <a:stretch>
                  <a:fillRect l="-1938" t="-2174" r="-34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398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492-1C75-4FFF-9142-28C21F5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/>
          <a:lstStyle/>
          <a:p>
            <a:r>
              <a:rPr lang="en-US" dirty="0"/>
              <a:t>Algorithm: 1D OPT (V2): update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54E34-80B2-4D9F-9B30-047FC3BF8F49}"/>
              </a:ext>
            </a:extLst>
          </p:cNvPr>
          <p:cNvSpPr txBox="1"/>
          <p:nvPr/>
        </p:nvSpPr>
        <p:spPr>
          <a:xfrm>
            <a:off x="193947" y="1087362"/>
            <a:ext cx="285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Cast 0 is the minimal cost: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66761-58C4-40ED-BAA9-00E5AC5D66A6}"/>
              </a:ext>
            </a:extLst>
          </p:cNvPr>
          <p:cNvCxnSpPr>
            <a:cxnSpLocks/>
          </p:cNvCxnSpPr>
          <p:nvPr/>
        </p:nvCxnSpPr>
        <p:spPr>
          <a:xfrm>
            <a:off x="3053384" y="2000361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828BE-8715-4585-B401-279A32E6630C}"/>
              </a:ext>
            </a:extLst>
          </p:cNvPr>
          <p:cNvCxnSpPr>
            <a:cxnSpLocks/>
          </p:cNvCxnSpPr>
          <p:nvPr/>
        </p:nvCxnSpPr>
        <p:spPr>
          <a:xfrm>
            <a:off x="2960380" y="3228319"/>
            <a:ext cx="6220196" cy="2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2A4F9A-A492-4467-970B-D9553B4ED854}"/>
              </a:ext>
            </a:extLst>
          </p:cNvPr>
          <p:cNvSpPr/>
          <p:nvPr/>
        </p:nvSpPr>
        <p:spPr>
          <a:xfrm>
            <a:off x="3135426" y="19866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1F2DD2-6D06-4859-B5EB-E6B47A502960}"/>
              </a:ext>
            </a:extLst>
          </p:cNvPr>
          <p:cNvSpPr/>
          <p:nvPr/>
        </p:nvSpPr>
        <p:spPr>
          <a:xfrm>
            <a:off x="5297296" y="19777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384A34-B75C-438F-8A71-4CA322EFC562}"/>
              </a:ext>
            </a:extLst>
          </p:cNvPr>
          <p:cNvSpPr/>
          <p:nvPr/>
        </p:nvSpPr>
        <p:spPr>
          <a:xfrm>
            <a:off x="4700637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8EF3D5-E417-4392-B62A-D09ED6D927C8}"/>
              </a:ext>
            </a:extLst>
          </p:cNvPr>
          <p:cNvSpPr/>
          <p:nvPr/>
        </p:nvSpPr>
        <p:spPr>
          <a:xfrm>
            <a:off x="3316199" y="32116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42ECD3-5B49-458C-B6C0-4B8EC9FFF27C}"/>
              </a:ext>
            </a:extLst>
          </p:cNvPr>
          <p:cNvSpPr/>
          <p:nvPr/>
        </p:nvSpPr>
        <p:spPr>
          <a:xfrm>
            <a:off x="3878708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/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blipFill>
                <a:blip r:embed="rId2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/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blipFill>
                <a:blip r:embed="rId3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54607FF-0162-4A7F-B4A3-323B17AA2C6A}"/>
              </a:ext>
            </a:extLst>
          </p:cNvPr>
          <p:cNvSpPr/>
          <p:nvPr/>
        </p:nvSpPr>
        <p:spPr>
          <a:xfrm>
            <a:off x="3712550" y="19757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426536-2FA1-4961-B43D-932BFD647172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158286" y="2032351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553C58-A367-44E7-B3C6-71925851FC9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735410" y="2021433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A5F7C8-45C6-4736-ACB3-6A4E90518A0A}"/>
              </a:ext>
            </a:extLst>
          </p:cNvPr>
          <p:cNvCxnSpPr>
            <a:cxnSpLocks/>
          </p:cNvCxnSpPr>
          <p:nvPr/>
        </p:nvCxnSpPr>
        <p:spPr>
          <a:xfrm>
            <a:off x="5320156" y="2006896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FFCA3A-ED69-4CC6-9CA2-1B3F0476AF26}"/>
              </a:ext>
            </a:extLst>
          </p:cNvPr>
          <p:cNvSpPr/>
          <p:nvPr/>
        </p:nvSpPr>
        <p:spPr>
          <a:xfrm>
            <a:off x="4531381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82640A-B557-4F5C-A6B0-B9C7F3EE0D33}"/>
              </a:ext>
            </a:extLst>
          </p:cNvPr>
          <p:cNvSpPr/>
          <p:nvPr/>
        </p:nvSpPr>
        <p:spPr>
          <a:xfrm>
            <a:off x="6553584" y="198204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/>
              <p:nvPr/>
            </p:nvSpPr>
            <p:spPr>
              <a:xfrm>
                <a:off x="6932771" y="1684066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71" y="1684066"/>
                <a:ext cx="291170" cy="276999"/>
              </a:xfrm>
              <a:prstGeom prst="rect">
                <a:avLst/>
              </a:prstGeom>
              <a:blipFill>
                <a:blip r:embed="rId4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ABC4EF0-C1D4-4E8F-A26D-A7E1C44A8A32}"/>
              </a:ext>
            </a:extLst>
          </p:cNvPr>
          <p:cNvSpPr/>
          <p:nvPr/>
        </p:nvSpPr>
        <p:spPr>
          <a:xfrm>
            <a:off x="5361604" y="321504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964FB-A1D3-4FB2-91AD-C77E91B1ADDC}"/>
              </a:ext>
            </a:extLst>
          </p:cNvPr>
          <p:cNvSpPr/>
          <p:nvPr/>
        </p:nvSpPr>
        <p:spPr>
          <a:xfrm>
            <a:off x="6663555" y="32036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5E6BFF-C277-4D1E-8121-7A0252247D78}"/>
              </a:ext>
            </a:extLst>
          </p:cNvPr>
          <p:cNvCxnSpPr>
            <a:cxnSpLocks/>
          </p:cNvCxnSpPr>
          <p:nvPr/>
        </p:nvCxnSpPr>
        <p:spPr>
          <a:xfrm>
            <a:off x="6576444" y="2025463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/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blipFill>
                <a:blip r:embed="rId5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552638F-2B77-4177-A318-2537E47A2E70}"/>
              </a:ext>
            </a:extLst>
          </p:cNvPr>
          <p:cNvSpPr txBox="1"/>
          <p:nvPr/>
        </p:nvSpPr>
        <p:spPr>
          <a:xfrm>
            <a:off x="3162101" y="1496144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/>
              <p:nvPr/>
            </p:nvSpPr>
            <p:spPr>
              <a:xfrm>
                <a:off x="6489630" y="3194989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630" y="3194989"/>
                <a:ext cx="538096" cy="303096"/>
              </a:xfrm>
              <a:prstGeom prst="rect">
                <a:avLst/>
              </a:prstGeom>
              <a:blipFill>
                <a:blip r:embed="rId6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/>
              <p:nvPr/>
            </p:nvSpPr>
            <p:spPr>
              <a:xfrm>
                <a:off x="6456339" y="16741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339" y="1674191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CCCA67BD-BA30-49AB-925C-B4C564BC2756}"/>
              </a:ext>
            </a:extLst>
          </p:cNvPr>
          <p:cNvSpPr/>
          <p:nvPr/>
        </p:nvSpPr>
        <p:spPr>
          <a:xfrm>
            <a:off x="7039674" y="197974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A0510C-6149-4CC9-AED3-A7957F76915E}"/>
              </a:ext>
            </a:extLst>
          </p:cNvPr>
          <p:cNvSpPr/>
          <p:nvPr/>
        </p:nvSpPr>
        <p:spPr>
          <a:xfrm>
            <a:off x="5928308" y="19884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75778A-316D-4B3F-B028-7CD739C2A524}"/>
              </a:ext>
            </a:extLst>
          </p:cNvPr>
          <p:cNvSpPr/>
          <p:nvPr/>
        </p:nvSpPr>
        <p:spPr>
          <a:xfrm>
            <a:off x="6361720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B62E2F-9B48-4AA6-B8D4-D98E8EE1F38E}"/>
              </a:ext>
            </a:extLst>
          </p:cNvPr>
          <p:cNvSpPr/>
          <p:nvPr/>
        </p:nvSpPr>
        <p:spPr>
          <a:xfrm>
            <a:off x="6020970" y="321849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571CE7-0F26-4BCC-B050-23051F9FA435}"/>
              </a:ext>
            </a:extLst>
          </p:cNvPr>
          <p:cNvSpPr/>
          <p:nvPr/>
        </p:nvSpPr>
        <p:spPr>
          <a:xfrm>
            <a:off x="6330018" y="323648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27260-2F2B-4A0C-90A7-36859FAAA36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5974028" y="2011284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F14EE0-3095-4560-857C-A93BBEF40C4A}"/>
              </a:ext>
            </a:extLst>
          </p:cNvPr>
          <p:cNvCxnSpPr>
            <a:cxnSpLocks/>
          </p:cNvCxnSpPr>
          <p:nvPr/>
        </p:nvCxnSpPr>
        <p:spPr>
          <a:xfrm flipH="1">
            <a:off x="6337638" y="2009491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05A090-7651-429C-A770-87ED26CDFE03}"/>
              </a:ext>
            </a:extLst>
          </p:cNvPr>
          <p:cNvSpPr/>
          <p:nvPr/>
        </p:nvSpPr>
        <p:spPr>
          <a:xfrm>
            <a:off x="7088605" y="32136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5798F2-7637-4D58-B316-FBB47223FEF8}"/>
              </a:ext>
            </a:extLst>
          </p:cNvPr>
          <p:cNvCxnSpPr>
            <a:cxnSpLocks/>
          </p:cNvCxnSpPr>
          <p:nvPr/>
        </p:nvCxnSpPr>
        <p:spPr>
          <a:xfrm flipH="1">
            <a:off x="5366660" y="3646422"/>
            <a:ext cx="40664" cy="103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F9712F1-D125-46CE-A52D-3D80D0E120FA}"/>
              </a:ext>
            </a:extLst>
          </p:cNvPr>
          <p:cNvSpPr txBox="1"/>
          <p:nvPr/>
        </p:nvSpPr>
        <p:spPr>
          <a:xfrm>
            <a:off x="5445816" y="4224377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/>
              <p:nvPr/>
            </p:nvSpPr>
            <p:spPr>
              <a:xfrm>
                <a:off x="7337416" y="16656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16" y="1665691"/>
                <a:ext cx="510781" cy="276999"/>
              </a:xfrm>
              <a:prstGeom prst="rect">
                <a:avLst/>
              </a:prstGeom>
              <a:blipFill>
                <a:blip r:embed="rId8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CE34DE4E-5E12-4360-95DC-CC98575D213F}"/>
              </a:ext>
            </a:extLst>
          </p:cNvPr>
          <p:cNvSpPr/>
          <p:nvPr/>
        </p:nvSpPr>
        <p:spPr>
          <a:xfrm>
            <a:off x="7505832" y="198249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78F608E-95EA-4EC7-9F11-ED9DF7CAA207}"/>
              </a:ext>
            </a:extLst>
          </p:cNvPr>
          <p:cNvSpPr/>
          <p:nvPr/>
        </p:nvSpPr>
        <p:spPr>
          <a:xfrm>
            <a:off x="4251493" y="19824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6071A0-7A31-4C9C-A9C8-900D00955E7F}"/>
              </a:ext>
            </a:extLst>
          </p:cNvPr>
          <p:cNvCxnSpPr>
            <a:cxnSpLocks/>
            <a:stCxn id="192" idx="6"/>
          </p:cNvCxnSpPr>
          <p:nvPr/>
        </p:nvCxnSpPr>
        <p:spPr>
          <a:xfrm>
            <a:off x="4297213" y="2005351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EC55659-CB07-4A1B-8F26-552FC1C33A53}"/>
              </a:ext>
            </a:extLst>
          </p:cNvPr>
          <p:cNvCxnSpPr>
            <a:cxnSpLocks/>
          </p:cNvCxnSpPr>
          <p:nvPr/>
        </p:nvCxnSpPr>
        <p:spPr>
          <a:xfrm flipH="1">
            <a:off x="4672465" y="1552071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447690B-4F94-41D7-B87D-FA819D2C95E4}"/>
              </a:ext>
            </a:extLst>
          </p:cNvPr>
          <p:cNvCxnSpPr>
            <a:cxnSpLocks/>
          </p:cNvCxnSpPr>
          <p:nvPr/>
        </p:nvCxnSpPr>
        <p:spPr>
          <a:xfrm>
            <a:off x="2897550" y="4890595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5B6FA4B-2383-471E-A2F7-1D58267F562B}"/>
              </a:ext>
            </a:extLst>
          </p:cNvPr>
          <p:cNvCxnSpPr>
            <a:cxnSpLocks/>
          </p:cNvCxnSpPr>
          <p:nvPr/>
        </p:nvCxnSpPr>
        <p:spPr>
          <a:xfrm>
            <a:off x="2449543" y="6136662"/>
            <a:ext cx="6316979" cy="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A7AA1738-C1D2-4216-849C-CC204D8A069E}"/>
              </a:ext>
            </a:extLst>
          </p:cNvPr>
          <p:cNvSpPr/>
          <p:nvPr/>
        </p:nvSpPr>
        <p:spPr>
          <a:xfrm>
            <a:off x="2979592" y="48768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6C83E7F-2DEB-4B29-84F4-CAFCF25C59CC}"/>
              </a:ext>
            </a:extLst>
          </p:cNvPr>
          <p:cNvSpPr/>
          <p:nvPr/>
        </p:nvSpPr>
        <p:spPr>
          <a:xfrm>
            <a:off x="5141462" y="486796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D2A20FB-7D54-4564-B83E-0348C286DE48}"/>
              </a:ext>
            </a:extLst>
          </p:cNvPr>
          <p:cNvSpPr/>
          <p:nvPr/>
        </p:nvSpPr>
        <p:spPr>
          <a:xfrm>
            <a:off x="4544803" y="48612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39E6906-B58C-4FCA-ABD5-2C6A3C20FEBA}"/>
              </a:ext>
            </a:extLst>
          </p:cNvPr>
          <p:cNvSpPr/>
          <p:nvPr/>
        </p:nvSpPr>
        <p:spPr>
          <a:xfrm>
            <a:off x="3160365" y="610185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3EB3BBC-E161-4A9F-9D78-54546B4DB61E}"/>
              </a:ext>
            </a:extLst>
          </p:cNvPr>
          <p:cNvSpPr/>
          <p:nvPr/>
        </p:nvSpPr>
        <p:spPr>
          <a:xfrm>
            <a:off x="3722874" y="6116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7DD645B-0122-4690-A1B5-AD3DE3CE8538}"/>
                  </a:ext>
                </a:extLst>
              </p:cNvPr>
              <p:cNvSpPr txBox="1"/>
              <p:nvPr/>
            </p:nvSpPr>
            <p:spPr>
              <a:xfrm>
                <a:off x="4418641" y="4554323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7DD645B-0122-4690-A1B5-AD3DE3CE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41" y="4554323"/>
                <a:ext cx="362984" cy="280205"/>
              </a:xfrm>
              <a:prstGeom prst="rect">
                <a:avLst/>
              </a:prstGeom>
              <a:blipFill>
                <a:blip r:embed="rId9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456C903-0AF0-458D-80FA-75222AF18124}"/>
                  </a:ext>
                </a:extLst>
              </p:cNvPr>
              <p:cNvSpPr txBox="1"/>
              <p:nvPr/>
            </p:nvSpPr>
            <p:spPr>
              <a:xfrm>
                <a:off x="4986196" y="4554436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456C903-0AF0-458D-80FA-75222AF1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96" y="4554436"/>
                <a:ext cx="621837" cy="302199"/>
              </a:xfrm>
              <a:prstGeom prst="rect">
                <a:avLst/>
              </a:prstGeom>
              <a:blipFill>
                <a:blip r:embed="rId10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>
            <a:extLst>
              <a:ext uri="{FF2B5EF4-FFF2-40B4-BE49-F238E27FC236}">
                <a16:creationId xmlns:a16="http://schemas.microsoft.com/office/drawing/2014/main" id="{6B542207-03BF-456A-8B33-E677E06E79B0}"/>
              </a:ext>
            </a:extLst>
          </p:cNvPr>
          <p:cNvSpPr/>
          <p:nvPr/>
        </p:nvSpPr>
        <p:spPr>
          <a:xfrm>
            <a:off x="3556716" y="486594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E8208AE-4CF8-4A2D-99A8-087FFE335C2F}"/>
              </a:ext>
            </a:extLst>
          </p:cNvPr>
          <p:cNvCxnSpPr>
            <a:cxnSpLocks/>
            <a:stCxn id="216" idx="4"/>
          </p:cNvCxnSpPr>
          <p:nvPr/>
        </p:nvCxnSpPr>
        <p:spPr>
          <a:xfrm>
            <a:off x="3002452" y="4922585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2E0EBBA-3E7F-4BAD-9EA7-6DEB6224D941}"/>
              </a:ext>
            </a:extLst>
          </p:cNvPr>
          <p:cNvCxnSpPr>
            <a:cxnSpLocks/>
            <a:stCxn id="223" idx="4"/>
          </p:cNvCxnSpPr>
          <p:nvPr/>
        </p:nvCxnSpPr>
        <p:spPr>
          <a:xfrm>
            <a:off x="3579576" y="4911667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43A9D73-7A5E-42A8-A27D-7EEA6C51D0FE}"/>
              </a:ext>
            </a:extLst>
          </p:cNvPr>
          <p:cNvCxnSpPr>
            <a:cxnSpLocks/>
          </p:cNvCxnSpPr>
          <p:nvPr/>
        </p:nvCxnSpPr>
        <p:spPr>
          <a:xfrm>
            <a:off x="5164322" y="4897130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959D62B4-88CA-4DEF-9EC1-672B2BB0669F}"/>
              </a:ext>
            </a:extLst>
          </p:cNvPr>
          <p:cNvSpPr/>
          <p:nvPr/>
        </p:nvSpPr>
        <p:spPr>
          <a:xfrm>
            <a:off x="4375547" y="6116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6DD07C5-4534-4EE2-AC70-25876266D49D}"/>
              </a:ext>
            </a:extLst>
          </p:cNvPr>
          <p:cNvSpPr/>
          <p:nvPr/>
        </p:nvSpPr>
        <p:spPr>
          <a:xfrm>
            <a:off x="6397750" y="48722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2FA6FE-D273-4374-84B2-237E9B9CE7C6}"/>
                  </a:ext>
                </a:extLst>
              </p:cNvPr>
              <p:cNvSpPr txBox="1"/>
              <p:nvPr/>
            </p:nvSpPr>
            <p:spPr>
              <a:xfrm>
                <a:off x="6776937" y="4574300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2FA6FE-D273-4374-84B2-237E9B9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37" y="4574300"/>
                <a:ext cx="291170" cy="276999"/>
              </a:xfrm>
              <a:prstGeom prst="rect">
                <a:avLst/>
              </a:prstGeom>
              <a:blipFill>
                <a:blip r:embed="rId11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Oval 229">
            <a:extLst>
              <a:ext uri="{FF2B5EF4-FFF2-40B4-BE49-F238E27FC236}">
                <a16:creationId xmlns:a16="http://schemas.microsoft.com/office/drawing/2014/main" id="{147BBB31-796B-48DA-81A3-6D7213326E1D}"/>
              </a:ext>
            </a:extLst>
          </p:cNvPr>
          <p:cNvSpPr/>
          <p:nvPr/>
        </p:nvSpPr>
        <p:spPr>
          <a:xfrm>
            <a:off x="5205770" y="610527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2AF4B6C-4995-47EF-83AD-AB379EE3D06C}"/>
              </a:ext>
            </a:extLst>
          </p:cNvPr>
          <p:cNvSpPr/>
          <p:nvPr/>
        </p:nvSpPr>
        <p:spPr>
          <a:xfrm>
            <a:off x="6507721" y="60938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9E4BC85-5ADE-4E07-A947-A90F895527D2}"/>
              </a:ext>
            </a:extLst>
          </p:cNvPr>
          <p:cNvCxnSpPr>
            <a:cxnSpLocks/>
          </p:cNvCxnSpPr>
          <p:nvPr/>
        </p:nvCxnSpPr>
        <p:spPr>
          <a:xfrm>
            <a:off x="6420610" y="4915697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AC9DC17-82A9-4E58-8189-D204D5EF845E}"/>
                  </a:ext>
                </a:extLst>
              </p:cNvPr>
              <p:cNvSpPr txBox="1"/>
              <p:nvPr/>
            </p:nvSpPr>
            <p:spPr>
              <a:xfrm>
                <a:off x="6288761" y="6140155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AC9DC17-82A9-4E58-8189-D204D5EF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61" y="6140155"/>
                <a:ext cx="538096" cy="303096"/>
              </a:xfrm>
              <a:prstGeom prst="rect">
                <a:avLst/>
              </a:prstGeom>
              <a:blipFill>
                <a:blip r:embed="rId12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EBA5F9E-3A10-40F7-BC0B-2B0FC18A7C27}"/>
                  </a:ext>
                </a:extLst>
              </p:cNvPr>
              <p:cNvSpPr txBox="1"/>
              <p:nvPr/>
            </p:nvSpPr>
            <p:spPr>
              <a:xfrm>
                <a:off x="6300505" y="456442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EBA5F9E-3A10-40F7-BC0B-2B0FC18A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505" y="4564425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Oval 235">
            <a:extLst>
              <a:ext uri="{FF2B5EF4-FFF2-40B4-BE49-F238E27FC236}">
                <a16:creationId xmlns:a16="http://schemas.microsoft.com/office/drawing/2014/main" id="{50F65173-C3C8-4679-BD19-8FB2F6480345}"/>
              </a:ext>
            </a:extLst>
          </p:cNvPr>
          <p:cNvSpPr/>
          <p:nvPr/>
        </p:nvSpPr>
        <p:spPr>
          <a:xfrm>
            <a:off x="6883840" y="48699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193B927-9F9A-41DD-BE03-25CB51514423}"/>
              </a:ext>
            </a:extLst>
          </p:cNvPr>
          <p:cNvSpPr/>
          <p:nvPr/>
        </p:nvSpPr>
        <p:spPr>
          <a:xfrm>
            <a:off x="5772474" y="487865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DC2DC460-7569-49D5-B912-289537D13452}"/>
              </a:ext>
            </a:extLst>
          </p:cNvPr>
          <p:cNvSpPr/>
          <p:nvPr/>
        </p:nvSpPr>
        <p:spPr>
          <a:xfrm>
            <a:off x="6205886" y="48612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FD9454B-3A6A-4573-9951-89CB6602E920}"/>
              </a:ext>
            </a:extLst>
          </p:cNvPr>
          <p:cNvSpPr/>
          <p:nvPr/>
        </p:nvSpPr>
        <p:spPr>
          <a:xfrm>
            <a:off x="5865136" y="610872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8320D69-0E6A-4175-B067-DEE3437F9C5A}"/>
              </a:ext>
            </a:extLst>
          </p:cNvPr>
          <p:cNvSpPr/>
          <p:nvPr/>
        </p:nvSpPr>
        <p:spPr>
          <a:xfrm>
            <a:off x="6174184" y="612672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9E1C3A2-2D55-4FF1-A3DA-9E751532DB42}"/>
              </a:ext>
            </a:extLst>
          </p:cNvPr>
          <p:cNvCxnSpPr>
            <a:cxnSpLocks/>
            <a:stCxn id="237" idx="6"/>
          </p:cNvCxnSpPr>
          <p:nvPr/>
        </p:nvCxnSpPr>
        <p:spPr>
          <a:xfrm>
            <a:off x="5818194" y="4901518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5A79A2-F7F9-45E3-8B32-9260A3B2241F}"/>
              </a:ext>
            </a:extLst>
          </p:cNvPr>
          <p:cNvCxnSpPr>
            <a:cxnSpLocks/>
          </p:cNvCxnSpPr>
          <p:nvPr/>
        </p:nvCxnSpPr>
        <p:spPr>
          <a:xfrm flipH="1">
            <a:off x="6181804" y="4899725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5A049245-D501-43ED-9CE7-9663D7BD7ECA}"/>
              </a:ext>
            </a:extLst>
          </p:cNvPr>
          <p:cNvSpPr/>
          <p:nvPr/>
        </p:nvSpPr>
        <p:spPr>
          <a:xfrm>
            <a:off x="6932771" y="610388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DE94290-B0F3-49EF-983D-9359DCB173E5}"/>
                  </a:ext>
                </a:extLst>
              </p:cNvPr>
              <p:cNvSpPr txBox="1"/>
              <p:nvPr/>
            </p:nvSpPr>
            <p:spPr>
              <a:xfrm>
                <a:off x="7181582" y="455592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DE94290-B0F3-49EF-983D-9359DCB1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82" y="4555925"/>
                <a:ext cx="621837" cy="302199"/>
              </a:xfrm>
              <a:prstGeom prst="rect">
                <a:avLst/>
              </a:prstGeom>
              <a:blipFill>
                <a:blip r:embed="rId1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Oval 244">
            <a:extLst>
              <a:ext uri="{FF2B5EF4-FFF2-40B4-BE49-F238E27FC236}">
                <a16:creationId xmlns:a16="http://schemas.microsoft.com/office/drawing/2014/main" id="{6EC741A0-FC11-494F-B8F1-77720398F818}"/>
              </a:ext>
            </a:extLst>
          </p:cNvPr>
          <p:cNvSpPr/>
          <p:nvPr/>
        </p:nvSpPr>
        <p:spPr>
          <a:xfrm>
            <a:off x="7349998" y="48727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240B2700-9397-4986-80E1-E740FA09280D}"/>
              </a:ext>
            </a:extLst>
          </p:cNvPr>
          <p:cNvSpPr/>
          <p:nvPr/>
        </p:nvSpPr>
        <p:spPr>
          <a:xfrm>
            <a:off x="4095659" y="487272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E3451D9-0793-4430-8BA4-276F90F7972F}"/>
              </a:ext>
            </a:extLst>
          </p:cNvPr>
          <p:cNvCxnSpPr>
            <a:cxnSpLocks/>
            <a:stCxn id="246" idx="6"/>
          </p:cNvCxnSpPr>
          <p:nvPr/>
        </p:nvCxnSpPr>
        <p:spPr>
          <a:xfrm>
            <a:off x="4141379" y="4895585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500029F-6627-44CF-BF94-C214533775FF}"/>
              </a:ext>
            </a:extLst>
          </p:cNvPr>
          <p:cNvCxnSpPr>
            <a:cxnSpLocks/>
          </p:cNvCxnSpPr>
          <p:nvPr/>
        </p:nvCxnSpPr>
        <p:spPr>
          <a:xfrm flipH="1">
            <a:off x="6741561" y="4418918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9C6EA55-9DB5-4FC4-BA51-B0F0F32B3158}"/>
                  </a:ext>
                </a:extLst>
              </p:cNvPr>
              <p:cNvSpPr txBox="1"/>
              <p:nvPr/>
            </p:nvSpPr>
            <p:spPr>
              <a:xfrm>
                <a:off x="6853645" y="6107676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9C6EA55-9DB5-4FC4-BA51-B0F0F32B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6107676"/>
                <a:ext cx="622926" cy="302199"/>
              </a:xfrm>
              <a:prstGeom prst="rect">
                <a:avLst/>
              </a:prstGeom>
              <a:blipFill>
                <a:blip r:embed="rId15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373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492-1C75-4FFF-9142-28C21F5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10" y="54344"/>
            <a:ext cx="10195914" cy="586944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1D OPT (V2): update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54E34-80B2-4D9F-9B30-047FC3BF8F49}"/>
              </a:ext>
            </a:extLst>
          </p:cNvPr>
          <p:cNvSpPr txBox="1"/>
          <p:nvPr/>
        </p:nvSpPr>
        <p:spPr>
          <a:xfrm>
            <a:off x="363462" y="903319"/>
            <a:ext cx="285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Cast 2 is the minimal cost: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66761-58C4-40ED-BAA9-00E5AC5D66A6}"/>
              </a:ext>
            </a:extLst>
          </p:cNvPr>
          <p:cNvCxnSpPr>
            <a:cxnSpLocks/>
          </p:cNvCxnSpPr>
          <p:nvPr/>
        </p:nvCxnSpPr>
        <p:spPr>
          <a:xfrm>
            <a:off x="1961181" y="1986632"/>
            <a:ext cx="7475427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828BE-8715-4585-B401-279A32E6630C}"/>
              </a:ext>
            </a:extLst>
          </p:cNvPr>
          <p:cNvCxnSpPr>
            <a:cxnSpLocks/>
          </p:cNvCxnSpPr>
          <p:nvPr/>
        </p:nvCxnSpPr>
        <p:spPr>
          <a:xfrm>
            <a:off x="1636776" y="3255947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2A4F9A-A492-4467-970B-D9553B4ED854}"/>
              </a:ext>
            </a:extLst>
          </p:cNvPr>
          <p:cNvSpPr/>
          <p:nvPr/>
        </p:nvSpPr>
        <p:spPr>
          <a:xfrm>
            <a:off x="3135426" y="19866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1F2DD2-6D06-4859-B5EB-E6B47A502960}"/>
              </a:ext>
            </a:extLst>
          </p:cNvPr>
          <p:cNvSpPr/>
          <p:nvPr/>
        </p:nvSpPr>
        <p:spPr>
          <a:xfrm>
            <a:off x="5297296" y="19777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384A34-B75C-438F-8A71-4CA322EFC562}"/>
              </a:ext>
            </a:extLst>
          </p:cNvPr>
          <p:cNvSpPr/>
          <p:nvPr/>
        </p:nvSpPr>
        <p:spPr>
          <a:xfrm>
            <a:off x="4700637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8EF3D5-E417-4392-B62A-D09ED6D927C8}"/>
              </a:ext>
            </a:extLst>
          </p:cNvPr>
          <p:cNvSpPr/>
          <p:nvPr/>
        </p:nvSpPr>
        <p:spPr>
          <a:xfrm>
            <a:off x="3316199" y="32116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42ECD3-5B49-458C-B6C0-4B8EC9FFF27C}"/>
              </a:ext>
            </a:extLst>
          </p:cNvPr>
          <p:cNvSpPr/>
          <p:nvPr/>
        </p:nvSpPr>
        <p:spPr>
          <a:xfrm>
            <a:off x="3878708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/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blipFill>
                <a:blip r:embed="rId3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/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blipFill>
                <a:blip r:embed="rId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54607FF-0162-4A7F-B4A3-323B17AA2C6A}"/>
              </a:ext>
            </a:extLst>
          </p:cNvPr>
          <p:cNvSpPr/>
          <p:nvPr/>
        </p:nvSpPr>
        <p:spPr>
          <a:xfrm>
            <a:off x="3712550" y="19757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426536-2FA1-4961-B43D-932BFD647172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158286" y="2032351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553C58-A367-44E7-B3C6-71925851FC9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735410" y="2021433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A5F7C8-45C6-4736-ACB3-6A4E90518A0A}"/>
              </a:ext>
            </a:extLst>
          </p:cNvPr>
          <p:cNvCxnSpPr>
            <a:cxnSpLocks/>
          </p:cNvCxnSpPr>
          <p:nvPr/>
        </p:nvCxnSpPr>
        <p:spPr>
          <a:xfrm>
            <a:off x="5320156" y="2006896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FFCA3A-ED69-4CC6-9CA2-1B3F0476AF26}"/>
              </a:ext>
            </a:extLst>
          </p:cNvPr>
          <p:cNvSpPr/>
          <p:nvPr/>
        </p:nvSpPr>
        <p:spPr>
          <a:xfrm>
            <a:off x="4531381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82640A-B557-4F5C-A6B0-B9C7F3EE0D33}"/>
              </a:ext>
            </a:extLst>
          </p:cNvPr>
          <p:cNvSpPr/>
          <p:nvPr/>
        </p:nvSpPr>
        <p:spPr>
          <a:xfrm>
            <a:off x="7093243" y="196443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/>
              <p:nvPr/>
            </p:nvSpPr>
            <p:spPr>
              <a:xfrm>
                <a:off x="7603452" y="1674191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52" y="1674191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ABC4EF0-C1D4-4E8F-A26D-A7E1C44A8A32}"/>
              </a:ext>
            </a:extLst>
          </p:cNvPr>
          <p:cNvSpPr/>
          <p:nvPr/>
        </p:nvSpPr>
        <p:spPr>
          <a:xfrm>
            <a:off x="5361604" y="321504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964FB-A1D3-4FB2-91AD-C77E91B1ADDC}"/>
              </a:ext>
            </a:extLst>
          </p:cNvPr>
          <p:cNvSpPr/>
          <p:nvPr/>
        </p:nvSpPr>
        <p:spPr>
          <a:xfrm>
            <a:off x="7851819" y="32036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5E6BFF-C277-4D1E-8121-7A0252247D78}"/>
              </a:ext>
            </a:extLst>
          </p:cNvPr>
          <p:cNvCxnSpPr>
            <a:cxnSpLocks/>
            <a:endCxn id="52" idx="6"/>
          </p:cNvCxnSpPr>
          <p:nvPr/>
        </p:nvCxnSpPr>
        <p:spPr>
          <a:xfrm>
            <a:off x="7759676" y="2036409"/>
            <a:ext cx="137863" cy="11900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/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blipFill>
                <a:blip r:embed="rId6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552638F-2B77-4177-A318-2537E47A2E70}"/>
              </a:ext>
            </a:extLst>
          </p:cNvPr>
          <p:cNvSpPr txBox="1"/>
          <p:nvPr/>
        </p:nvSpPr>
        <p:spPr>
          <a:xfrm>
            <a:off x="3162101" y="1496144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/>
              <p:nvPr/>
            </p:nvSpPr>
            <p:spPr>
              <a:xfrm>
                <a:off x="7565472" y="3312015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472" y="3312015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/>
              <p:nvPr/>
            </p:nvSpPr>
            <p:spPr>
              <a:xfrm>
                <a:off x="6884937" y="164488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937" y="1644886"/>
                <a:ext cx="510781" cy="276999"/>
              </a:xfrm>
              <a:prstGeom prst="rect">
                <a:avLst/>
              </a:prstGeom>
              <a:blipFill>
                <a:blip r:embed="rId8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CCCA67BD-BA30-49AB-925C-B4C564BC2756}"/>
              </a:ext>
            </a:extLst>
          </p:cNvPr>
          <p:cNvSpPr/>
          <p:nvPr/>
        </p:nvSpPr>
        <p:spPr>
          <a:xfrm>
            <a:off x="7736816" y="19985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A0510C-6149-4CC9-AED3-A7957F76915E}"/>
              </a:ext>
            </a:extLst>
          </p:cNvPr>
          <p:cNvSpPr/>
          <p:nvPr/>
        </p:nvSpPr>
        <p:spPr>
          <a:xfrm>
            <a:off x="5928308" y="19884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75778A-316D-4B3F-B028-7CD739C2A524}"/>
              </a:ext>
            </a:extLst>
          </p:cNvPr>
          <p:cNvSpPr/>
          <p:nvPr/>
        </p:nvSpPr>
        <p:spPr>
          <a:xfrm>
            <a:off x="6361720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B62E2F-9B48-4AA6-B8D4-D98E8EE1F38E}"/>
              </a:ext>
            </a:extLst>
          </p:cNvPr>
          <p:cNvSpPr/>
          <p:nvPr/>
        </p:nvSpPr>
        <p:spPr>
          <a:xfrm>
            <a:off x="6020970" y="321849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571CE7-0F26-4BCC-B050-23051F9FA435}"/>
              </a:ext>
            </a:extLst>
          </p:cNvPr>
          <p:cNvSpPr/>
          <p:nvPr/>
        </p:nvSpPr>
        <p:spPr>
          <a:xfrm>
            <a:off x="6762386" y="32087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27260-2F2B-4A0C-90A7-36859FAAA36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5974028" y="2011284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F14EE0-3095-4560-857C-A93BBEF40C4A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6393373" y="2009491"/>
            <a:ext cx="369013" cy="122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05A090-7651-429C-A770-87ED26CDFE03}"/>
              </a:ext>
            </a:extLst>
          </p:cNvPr>
          <p:cNvSpPr/>
          <p:nvPr/>
        </p:nvSpPr>
        <p:spPr>
          <a:xfrm>
            <a:off x="8387288" y="32117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5798F2-7637-4D58-B316-FBB47223FEF8}"/>
              </a:ext>
            </a:extLst>
          </p:cNvPr>
          <p:cNvCxnSpPr>
            <a:cxnSpLocks/>
          </p:cNvCxnSpPr>
          <p:nvPr/>
        </p:nvCxnSpPr>
        <p:spPr>
          <a:xfrm flipH="1">
            <a:off x="5366660" y="3646422"/>
            <a:ext cx="40664" cy="103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F9712F1-D125-46CE-A52D-3D80D0E120FA}"/>
              </a:ext>
            </a:extLst>
          </p:cNvPr>
          <p:cNvSpPr txBox="1"/>
          <p:nvPr/>
        </p:nvSpPr>
        <p:spPr>
          <a:xfrm>
            <a:off x="3631647" y="6315607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/>
              <p:nvPr/>
            </p:nvSpPr>
            <p:spPr>
              <a:xfrm>
                <a:off x="8392845" y="16656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845" y="1665691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CE34DE4E-5E12-4360-95DC-CC98575D213F}"/>
              </a:ext>
            </a:extLst>
          </p:cNvPr>
          <p:cNvSpPr/>
          <p:nvPr/>
        </p:nvSpPr>
        <p:spPr>
          <a:xfrm>
            <a:off x="8720802" y="198249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78F608E-95EA-4EC7-9F11-ED9DF7CAA207}"/>
              </a:ext>
            </a:extLst>
          </p:cNvPr>
          <p:cNvSpPr/>
          <p:nvPr/>
        </p:nvSpPr>
        <p:spPr>
          <a:xfrm>
            <a:off x="4251493" y="19824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6071A0-7A31-4C9C-A9C8-900D00955E7F}"/>
              </a:ext>
            </a:extLst>
          </p:cNvPr>
          <p:cNvCxnSpPr>
            <a:cxnSpLocks/>
            <a:stCxn id="192" idx="6"/>
          </p:cNvCxnSpPr>
          <p:nvPr/>
        </p:nvCxnSpPr>
        <p:spPr>
          <a:xfrm>
            <a:off x="4297213" y="2005351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EC55659-CB07-4A1B-8F26-552FC1C33A53}"/>
              </a:ext>
            </a:extLst>
          </p:cNvPr>
          <p:cNvCxnSpPr>
            <a:cxnSpLocks/>
          </p:cNvCxnSpPr>
          <p:nvPr/>
        </p:nvCxnSpPr>
        <p:spPr>
          <a:xfrm flipH="1">
            <a:off x="4672465" y="1552071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B588AC-1A78-4AFF-B518-F073934C4C9F}"/>
              </a:ext>
            </a:extLst>
          </p:cNvPr>
          <p:cNvSpPr/>
          <p:nvPr/>
        </p:nvSpPr>
        <p:spPr>
          <a:xfrm>
            <a:off x="4924205" y="1408176"/>
            <a:ext cx="2682098" cy="2288858"/>
          </a:xfrm>
          <a:custGeom>
            <a:avLst/>
            <a:gdLst>
              <a:gd name="connsiteX0" fmla="*/ 1238851 w 2682098"/>
              <a:gd name="connsiteY0" fmla="*/ 0 h 2288858"/>
              <a:gd name="connsiteX1" fmla="*/ 251299 w 2682098"/>
              <a:gd name="connsiteY1" fmla="*/ 320040 h 2288858"/>
              <a:gd name="connsiteX2" fmla="*/ 187291 w 2682098"/>
              <a:gd name="connsiteY2" fmla="*/ 1645920 h 2288858"/>
              <a:gd name="connsiteX3" fmla="*/ 132427 w 2682098"/>
              <a:gd name="connsiteY3" fmla="*/ 2194560 h 2288858"/>
              <a:gd name="connsiteX4" fmla="*/ 2098387 w 2682098"/>
              <a:gd name="connsiteY4" fmla="*/ 2258568 h 2288858"/>
              <a:gd name="connsiteX5" fmla="*/ 2491579 w 2682098"/>
              <a:gd name="connsiteY5" fmla="*/ 2084832 h 2288858"/>
              <a:gd name="connsiteX6" fmla="*/ 2592163 w 2682098"/>
              <a:gd name="connsiteY6" fmla="*/ 274320 h 2288858"/>
              <a:gd name="connsiteX7" fmla="*/ 1183987 w 2682098"/>
              <a:gd name="connsiteY7" fmla="*/ 0 h 22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098" h="2288858">
                <a:moveTo>
                  <a:pt x="1238851" y="0"/>
                </a:moveTo>
                <a:cubicBezTo>
                  <a:pt x="832705" y="22860"/>
                  <a:pt x="426559" y="45720"/>
                  <a:pt x="251299" y="320040"/>
                </a:cubicBezTo>
                <a:cubicBezTo>
                  <a:pt x="76039" y="594360"/>
                  <a:pt x="207103" y="1333500"/>
                  <a:pt x="187291" y="1645920"/>
                </a:cubicBezTo>
                <a:cubicBezTo>
                  <a:pt x="167479" y="1958340"/>
                  <a:pt x="-186089" y="2092452"/>
                  <a:pt x="132427" y="2194560"/>
                </a:cubicBezTo>
                <a:cubicBezTo>
                  <a:pt x="450943" y="2296668"/>
                  <a:pt x="1705195" y="2276856"/>
                  <a:pt x="2098387" y="2258568"/>
                </a:cubicBezTo>
                <a:cubicBezTo>
                  <a:pt x="2491579" y="2240280"/>
                  <a:pt x="2409283" y="2415540"/>
                  <a:pt x="2491579" y="2084832"/>
                </a:cubicBezTo>
                <a:cubicBezTo>
                  <a:pt x="2573875" y="1754124"/>
                  <a:pt x="2810095" y="621792"/>
                  <a:pt x="2592163" y="274320"/>
                </a:cubicBezTo>
                <a:cubicBezTo>
                  <a:pt x="2374231" y="-73152"/>
                  <a:pt x="1557367" y="32004"/>
                  <a:pt x="11839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24C9C9-59DA-4C4E-B928-039C4823C981}"/>
                  </a:ext>
                </a:extLst>
              </p:cNvPr>
              <p:cNvSpPr txBox="1"/>
              <p:nvPr/>
            </p:nvSpPr>
            <p:spPr>
              <a:xfrm>
                <a:off x="5217697" y="766935"/>
                <a:ext cx="3525965" cy="731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0" dirty="0"/>
                  <a:t>Subproblem: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𝑙𝑎𝑠𝑡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24C9C9-59DA-4C4E-B928-039C4823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97" y="766935"/>
                <a:ext cx="3525965" cy="731675"/>
              </a:xfrm>
              <a:prstGeom prst="rect">
                <a:avLst/>
              </a:prstGeom>
              <a:blipFill>
                <a:blip r:embed="rId10"/>
                <a:stretch>
                  <a:fillRect l="-4152" t="-10833"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B221812-868C-4965-B2EF-5CA662045652}"/>
              </a:ext>
            </a:extLst>
          </p:cNvPr>
          <p:cNvCxnSpPr>
            <a:cxnSpLocks/>
          </p:cNvCxnSpPr>
          <p:nvPr/>
        </p:nvCxnSpPr>
        <p:spPr>
          <a:xfrm>
            <a:off x="1705149" y="4628779"/>
            <a:ext cx="7475427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06AE6B-4A0C-4C05-BA30-7A0FF5A2CDAE}"/>
              </a:ext>
            </a:extLst>
          </p:cNvPr>
          <p:cNvCxnSpPr>
            <a:cxnSpLocks/>
          </p:cNvCxnSpPr>
          <p:nvPr/>
        </p:nvCxnSpPr>
        <p:spPr>
          <a:xfrm>
            <a:off x="1525396" y="5919164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E62A51D-4BCA-46DE-83A0-4949EDD95114}"/>
              </a:ext>
            </a:extLst>
          </p:cNvPr>
          <p:cNvSpPr/>
          <p:nvPr/>
        </p:nvSpPr>
        <p:spPr>
          <a:xfrm>
            <a:off x="2787167" y="46395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53A225C-56AF-4925-9553-32247189A94E}"/>
              </a:ext>
            </a:extLst>
          </p:cNvPr>
          <p:cNvSpPr/>
          <p:nvPr/>
        </p:nvSpPr>
        <p:spPr>
          <a:xfrm>
            <a:off x="4949037" y="463061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37B8E8E-69AC-4F0A-9843-ECAFC455BCF2}"/>
              </a:ext>
            </a:extLst>
          </p:cNvPr>
          <p:cNvSpPr/>
          <p:nvPr/>
        </p:nvSpPr>
        <p:spPr>
          <a:xfrm>
            <a:off x="4352378" y="46239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82C0FC1-5F66-4541-BB10-1B930B5240C7}"/>
              </a:ext>
            </a:extLst>
          </p:cNvPr>
          <p:cNvSpPr/>
          <p:nvPr/>
        </p:nvSpPr>
        <p:spPr>
          <a:xfrm>
            <a:off x="2967940" y="586450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AAA08C2-39CD-428C-A839-BDEFF699A410}"/>
              </a:ext>
            </a:extLst>
          </p:cNvPr>
          <p:cNvSpPr/>
          <p:nvPr/>
        </p:nvSpPr>
        <p:spPr>
          <a:xfrm>
            <a:off x="3530449" y="587936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0DE0EA-F275-49D8-9878-1D4890B9D565}"/>
                  </a:ext>
                </a:extLst>
              </p:cNvPr>
              <p:cNvSpPr txBox="1"/>
              <p:nvPr/>
            </p:nvSpPr>
            <p:spPr>
              <a:xfrm>
                <a:off x="4226216" y="431697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0DE0EA-F275-49D8-9878-1D4890B9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216" y="4316971"/>
                <a:ext cx="362984" cy="280205"/>
              </a:xfrm>
              <a:prstGeom prst="rect">
                <a:avLst/>
              </a:prstGeom>
              <a:blipFill>
                <a:blip r:embed="rId11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C81D5E4B-BAEA-4387-9965-B92AE46BE2BD}"/>
              </a:ext>
            </a:extLst>
          </p:cNvPr>
          <p:cNvSpPr/>
          <p:nvPr/>
        </p:nvSpPr>
        <p:spPr>
          <a:xfrm>
            <a:off x="3364291" y="462859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C80FB33-C84D-4941-87BC-E0DAA294B3F1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2810027" y="4685233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32C125F-1249-4056-8D52-87C3F03B7C07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3387151" y="4674315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533FA7B-F633-459F-A944-1E348C0F2498}"/>
              </a:ext>
            </a:extLst>
          </p:cNvPr>
          <p:cNvCxnSpPr>
            <a:cxnSpLocks/>
          </p:cNvCxnSpPr>
          <p:nvPr/>
        </p:nvCxnSpPr>
        <p:spPr>
          <a:xfrm>
            <a:off x="4971897" y="4659778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3820BF4-2983-49BA-AAD7-61CFD75C4DCB}"/>
              </a:ext>
            </a:extLst>
          </p:cNvPr>
          <p:cNvSpPr/>
          <p:nvPr/>
        </p:nvSpPr>
        <p:spPr>
          <a:xfrm>
            <a:off x="4183122" y="587936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3A12DED-FC36-4944-B102-84A7EA6592D6}"/>
              </a:ext>
            </a:extLst>
          </p:cNvPr>
          <p:cNvSpPr/>
          <p:nvPr/>
        </p:nvSpPr>
        <p:spPr>
          <a:xfrm>
            <a:off x="6744984" y="46173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885FAC-ED2E-4E4C-AF62-473431C2B956}"/>
                  </a:ext>
                </a:extLst>
              </p:cNvPr>
              <p:cNvSpPr txBox="1"/>
              <p:nvPr/>
            </p:nvSpPr>
            <p:spPr>
              <a:xfrm>
                <a:off x="7255193" y="432707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885FAC-ED2E-4E4C-AF62-473431C2B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93" y="4327073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52F20B8B-C886-49EB-A2C6-790CEE559D9A}"/>
              </a:ext>
            </a:extLst>
          </p:cNvPr>
          <p:cNvSpPr/>
          <p:nvPr/>
        </p:nvSpPr>
        <p:spPr>
          <a:xfrm>
            <a:off x="5013345" y="586792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811E101-8D9F-461E-9289-5A62EE6A89B0}"/>
              </a:ext>
            </a:extLst>
          </p:cNvPr>
          <p:cNvSpPr/>
          <p:nvPr/>
        </p:nvSpPr>
        <p:spPr>
          <a:xfrm>
            <a:off x="7503560" y="585650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36BCB8-5078-4FC2-8C1D-D00ADD85FCFF}"/>
              </a:ext>
            </a:extLst>
          </p:cNvPr>
          <p:cNvCxnSpPr>
            <a:cxnSpLocks/>
            <a:endCxn id="140" idx="6"/>
          </p:cNvCxnSpPr>
          <p:nvPr/>
        </p:nvCxnSpPr>
        <p:spPr>
          <a:xfrm>
            <a:off x="7411417" y="4689291"/>
            <a:ext cx="137863" cy="119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531A2B3-1A7B-4C14-9816-495C91D72471}"/>
                  </a:ext>
                </a:extLst>
              </p:cNvPr>
              <p:cNvSpPr txBox="1"/>
              <p:nvPr/>
            </p:nvSpPr>
            <p:spPr>
              <a:xfrm>
                <a:off x="7217213" y="5964897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531A2B3-1A7B-4C14-9816-495C91D7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213" y="5964897"/>
                <a:ext cx="538096" cy="303096"/>
              </a:xfrm>
              <a:prstGeom prst="rect">
                <a:avLst/>
              </a:prstGeom>
              <a:blipFill>
                <a:blip r:embed="rId13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DC9F54-F6CE-4CBD-9A86-69C1B4CE103B}"/>
                  </a:ext>
                </a:extLst>
              </p:cNvPr>
              <p:cNvSpPr txBox="1"/>
              <p:nvPr/>
            </p:nvSpPr>
            <p:spPr>
              <a:xfrm>
                <a:off x="6536678" y="4297768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DC9F54-F6CE-4CBD-9A86-69C1B4CE1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678" y="4297768"/>
                <a:ext cx="621837" cy="302199"/>
              </a:xfrm>
              <a:prstGeom prst="rect">
                <a:avLst/>
              </a:prstGeom>
              <a:blipFill>
                <a:blip r:embed="rId1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Oval 145">
            <a:extLst>
              <a:ext uri="{FF2B5EF4-FFF2-40B4-BE49-F238E27FC236}">
                <a16:creationId xmlns:a16="http://schemas.microsoft.com/office/drawing/2014/main" id="{F5A8A028-5CE2-4090-9D7D-A493B457A328}"/>
              </a:ext>
            </a:extLst>
          </p:cNvPr>
          <p:cNvSpPr/>
          <p:nvPr/>
        </p:nvSpPr>
        <p:spPr>
          <a:xfrm>
            <a:off x="7388557" y="465145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CF8B89E-D578-4B5B-AC25-B912053B0BD8}"/>
              </a:ext>
            </a:extLst>
          </p:cNvPr>
          <p:cNvSpPr/>
          <p:nvPr/>
        </p:nvSpPr>
        <p:spPr>
          <a:xfrm>
            <a:off x="5580049" y="464130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7205FD5-1C5B-4521-91DD-65DEF8BF3529}"/>
              </a:ext>
            </a:extLst>
          </p:cNvPr>
          <p:cNvSpPr/>
          <p:nvPr/>
        </p:nvSpPr>
        <p:spPr>
          <a:xfrm>
            <a:off x="6013461" y="46239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32BA5F1-1051-472E-A1FC-D5D488CF72B6}"/>
              </a:ext>
            </a:extLst>
          </p:cNvPr>
          <p:cNvSpPr/>
          <p:nvPr/>
        </p:nvSpPr>
        <p:spPr>
          <a:xfrm>
            <a:off x="5672711" y="58713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9EA4B0-33B6-4B11-843A-8ED1ADC637E4}"/>
              </a:ext>
            </a:extLst>
          </p:cNvPr>
          <p:cNvSpPr/>
          <p:nvPr/>
        </p:nvSpPr>
        <p:spPr>
          <a:xfrm>
            <a:off x="6414127" y="586164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D6D2AC0-23DE-46F5-8FDC-D1C8BAC05FC5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5625769" y="4664166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7AF3E78-3CC8-4FDF-9AA3-2DBDF13CDE4B}"/>
              </a:ext>
            </a:extLst>
          </p:cNvPr>
          <p:cNvCxnSpPr>
            <a:cxnSpLocks/>
            <a:stCxn id="137" idx="4"/>
            <a:endCxn id="150" idx="2"/>
          </p:cNvCxnSpPr>
          <p:nvPr/>
        </p:nvCxnSpPr>
        <p:spPr>
          <a:xfrm flipH="1">
            <a:off x="6414127" y="4663036"/>
            <a:ext cx="353717" cy="122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19DF2FBA-FF9D-4A79-B77F-AB62E243EDF3}"/>
              </a:ext>
            </a:extLst>
          </p:cNvPr>
          <p:cNvSpPr/>
          <p:nvPr/>
        </p:nvSpPr>
        <p:spPr>
          <a:xfrm>
            <a:off x="8039029" y="586464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EBFF27-0C16-4451-9762-4C03A9A7ACE1}"/>
                  </a:ext>
                </a:extLst>
              </p:cNvPr>
              <p:cNvSpPr txBox="1"/>
              <p:nvPr/>
            </p:nvSpPr>
            <p:spPr>
              <a:xfrm>
                <a:off x="8044586" y="4318573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EBFF27-0C16-4451-9762-4C03A9A7A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586" y="4318573"/>
                <a:ext cx="510781" cy="276999"/>
              </a:xfrm>
              <a:prstGeom prst="rect">
                <a:avLst/>
              </a:prstGeom>
              <a:blipFill>
                <a:blip r:embed="rId15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2BFFC6F7-CF2A-4B80-B193-9C90B5B713A3}"/>
              </a:ext>
            </a:extLst>
          </p:cNvPr>
          <p:cNvSpPr/>
          <p:nvPr/>
        </p:nvSpPr>
        <p:spPr>
          <a:xfrm>
            <a:off x="8372543" y="463537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2F6171C-8024-4CA1-9463-10B8AFBDD22C}"/>
              </a:ext>
            </a:extLst>
          </p:cNvPr>
          <p:cNvSpPr/>
          <p:nvPr/>
        </p:nvSpPr>
        <p:spPr>
          <a:xfrm>
            <a:off x="3903234" y="46353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92AEF9-5ED2-4D6A-B3C4-B29B6C1A4A7E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3948954" y="4658233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F4DF818-332D-4D86-99E2-BA91FC929458}"/>
              </a:ext>
            </a:extLst>
          </p:cNvPr>
          <p:cNvCxnSpPr>
            <a:cxnSpLocks/>
          </p:cNvCxnSpPr>
          <p:nvPr/>
        </p:nvCxnSpPr>
        <p:spPr>
          <a:xfrm flipH="1">
            <a:off x="4324206" y="4204953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EBBE374-0BFC-4A51-8532-B2A3E646D3A0}"/>
              </a:ext>
            </a:extLst>
          </p:cNvPr>
          <p:cNvSpPr/>
          <p:nvPr/>
        </p:nvSpPr>
        <p:spPr>
          <a:xfrm>
            <a:off x="4575946" y="4061058"/>
            <a:ext cx="2682098" cy="2288858"/>
          </a:xfrm>
          <a:custGeom>
            <a:avLst/>
            <a:gdLst>
              <a:gd name="connsiteX0" fmla="*/ 1238851 w 2682098"/>
              <a:gd name="connsiteY0" fmla="*/ 0 h 2288858"/>
              <a:gd name="connsiteX1" fmla="*/ 251299 w 2682098"/>
              <a:gd name="connsiteY1" fmla="*/ 320040 h 2288858"/>
              <a:gd name="connsiteX2" fmla="*/ 187291 w 2682098"/>
              <a:gd name="connsiteY2" fmla="*/ 1645920 h 2288858"/>
              <a:gd name="connsiteX3" fmla="*/ 132427 w 2682098"/>
              <a:gd name="connsiteY3" fmla="*/ 2194560 h 2288858"/>
              <a:gd name="connsiteX4" fmla="*/ 2098387 w 2682098"/>
              <a:gd name="connsiteY4" fmla="*/ 2258568 h 2288858"/>
              <a:gd name="connsiteX5" fmla="*/ 2491579 w 2682098"/>
              <a:gd name="connsiteY5" fmla="*/ 2084832 h 2288858"/>
              <a:gd name="connsiteX6" fmla="*/ 2592163 w 2682098"/>
              <a:gd name="connsiteY6" fmla="*/ 274320 h 2288858"/>
              <a:gd name="connsiteX7" fmla="*/ 1183987 w 2682098"/>
              <a:gd name="connsiteY7" fmla="*/ 0 h 22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098" h="2288858">
                <a:moveTo>
                  <a:pt x="1238851" y="0"/>
                </a:moveTo>
                <a:cubicBezTo>
                  <a:pt x="832705" y="22860"/>
                  <a:pt x="426559" y="45720"/>
                  <a:pt x="251299" y="320040"/>
                </a:cubicBezTo>
                <a:cubicBezTo>
                  <a:pt x="76039" y="594360"/>
                  <a:pt x="207103" y="1333500"/>
                  <a:pt x="187291" y="1645920"/>
                </a:cubicBezTo>
                <a:cubicBezTo>
                  <a:pt x="167479" y="1958340"/>
                  <a:pt x="-186089" y="2092452"/>
                  <a:pt x="132427" y="2194560"/>
                </a:cubicBezTo>
                <a:cubicBezTo>
                  <a:pt x="450943" y="2296668"/>
                  <a:pt x="1705195" y="2276856"/>
                  <a:pt x="2098387" y="2258568"/>
                </a:cubicBezTo>
                <a:cubicBezTo>
                  <a:pt x="2491579" y="2240280"/>
                  <a:pt x="2409283" y="2415540"/>
                  <a:pt x="2491579" y="2084832"/>
                </a:cubicBezTo>
                <a:cubicBezTo>
                  <a:pt x="2573875" y="1754124"/>
                  <a:pt x="2810095" y="621792"/>
                  <a:pt x="2592163" y="274320"/>
                </a:cubicBezTo>
                <a:cubicBezTo>
                  <a:pt x="2374231" y="-73152"/>
                  <a:pt x="1557367" y="32004"/>
                  <a:pt x="11839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48F12F9-A02E-460B-A3F8-1F9C5F3FFFD4}"/>
                  </a:ext>
                </a:extLst>
              </p:cNvPr>
              <p:cNvSpPr txBox="1"/>
              <p:nvPr/>
            </p:nvSpPr>
            <p:spPr>
              <a:xfrm>
                <a:off x="5717608" y="428035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48F12F9-A02E-460B-A3F8-1F9C5F3F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08" y="4280351"/>
                <a:ext cx="362984" cy="280205"/>
              </a:xfrm>
              <a:prstGeom prst="rect">
                <a:avLst/>
              </a:prstGeom>
              <a:blipFill>
                <a:blip r:embed="rId16"/>
                <a:stretch>
                  <a:fillRect l="-16949" r="-1016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42E8DBE-3912-4B36-9DBD-29255CDA90A2}"/>
              </a:ext>
            </a:extLst>
          </p:cNvPr>
          <p:cNvCxnSpPr>
            <a:cxnSpLocks/>
          </p:cNvCxnSpPr>
          <p:nvPr/>
        </p:nvCxnSpPr>
        <p:spPr>
          <a:xfrm flipH="1">
            <a:off x="5703699" y="4188726"/>
            <a:ext cx="667454" cy="26692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2A9CFF-280A-4E2E-99E7-70EE0EF5F9BD}"/>
                  </a:ext>
                </a:extLst>
              </p:cNvPr>
              <p:cNvSpPr txBox="1"/>
              <p:nvPr/>
            </p:nvSpPr>
            <p:spPr>
              <a:xfrm>
                <a:off x="6273303" y="5916043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2A9CFF-280A-4E2E-99E7-70EE0EF5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3" y="5916043"/>
                <a:ext cx="622926" cy="302199"/>
              </a:xfrm>
              <a:prstGeom prst="rect">
                <a:avLst/>
              </a:prstGeom>
              <a:blipFill>
                <a:blip r:embed="rId17"/>
                <a:stretch>
                  <a:fillRect l="-8824" r="-19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E7ABEE-7CC1-4AB2-ADE4-92A4C9BA584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131223" y="1989276"/>
            <a:ext cx="743456" cy="12143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8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487C-378F-4E3A-8708-E6CCB323FAAE}"/>
                  </a:ext>
                </a:extLst>
              </p:cNvPr>
              <p:cNvSpPr txBox="1"/>
              <p:nvPr/>
            </p:nvSpPr>
            <p:spPr>
              <a:xfrm>
                <a:off x="971550" y="1547925"/>
                <a:ext cx="8922258" cy="4879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Theorem 2: For problem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be one optimal plan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−∞∉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 Consider subproblem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, there exists an optimal plan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destroys at most one point. </a:t>
                </a:r>
              </a:p>
              <a:p>
                <a:r>
                  <a:rPr lang="en-US" dirty="0"/>
                  <a:t>Proof: Without loss of generality, we can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/>
                  <a:t>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who destroy two (or more) points.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, we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/>
                  <a:t> and get a better plan who </a:t>
                </a:r>
                <a:r>
                  <a:rPr lang="en-US" dirty="0" err="1"/>
                  <a:t>destroyes</a:t>
                </a:r>
                <a:r>
                  <a:rPr lang="en-US" dirty="0"/>
                  <a:t> 1 point, which is contradiction.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Similarly, we can prove there is contradiction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800" dirty="0"/>
                  <a:t> denote the length of the subproblem. </a:t>
                </a:r>
                <a:br>
                  <a:rPr lang="en-US" sz="1800" dirty="0"/>
                </a:br>
                <a:r>
                  <a:rPr lang="en-US" sz="1800" dirty="0"/>
                  <a:t>We have at most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optimal plans who destroys one point and one optimal plan who preserves all points. </a:t>
                </a:r>
                <a:r>
                  <a:rPr lang="en-US" dirty="0"/>
                  <a:t>For each plan, the computational cost is (at most)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thus, the computational cost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/>
                  <a:t> (in worst case). 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487C-378F-4E3A-8708-E6CCB323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547925"/>
                <a:ext cx="8922258" cy="4879669"/>
              </a:xfrm>
              <a:prstGeom prst="rect">
                <a:avLst/>
              </a:prstGeom>
              <a:blipFill>
                <a:blip r:embed="rId2"/>
                <a:stretch>
                  <a:fillRect l="-546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B87D39-B82D-4685-B670-179CEE47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915035"/>
          </a:xfrm>
        </p:spPr>
        <p:txBody>
          <a:bodyPr/>
          <a:lstStyle/>
          <a:p>
            <a:r>
              <a:rPr lang="en-US" altLang="zh-CN" dirty="0"/>
              <a:t>Solve the subproblem by previous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26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6DB3-2CE8-4A48-A227-05DAC141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dirty="0"/>
              <a:t>Algorithm for sub-OPT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A68F1-0C5F-4521-9E60-DCEA7508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52" y="980176"/>
            <a:ext cx="9316240" cy="5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220-290E-4F8C-BD9C-9D394638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9095" cy="718608"/>
          </a:xfrm>
        </p:spPr>
        <p:txBody>
          <a:bodyPr/>
          <a:lstStyle/>
          <a:p>
            <a:r>
              <a:rPr lang="en-US" dirty="0"/>
              <a:t>Kantorovich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Polish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. The </a:t>
                </a:r>
                <a:r>
                  <a:rPr lang="en-US" b="1" dirty="0"/>
                  <a:t>Kantorovich formulation</a:t>
                </a:r>
                <a:r>
                  <a:rPr lang="en-US" dirty="0"/>
                  <a:t> is defined as: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5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450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natural projections;</a:t>
                </a:r>
              </a:p>
              <a:p>
                <a:pPr lvl="1"/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push forward measure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  <a:blipFill>
                <a:blip r:embed="rId2"/>
                <a:stretch>
                  <a:fillRect l="-779" t="-5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B0FA474-E88D-42AC-9A87-8E3E686A8491}"/>
              </a:ext>
            </a:extLst>
          </p:cNvPr>
          <p:cNvSpPr/>
          <p:nvPr/>
        </p:nvSpPr>
        <p:spPr>
          <a:xfrm>
            <a:off x="4304714" y="4626022"/>
            <a:ext cx="2225524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E2B70F-0C15-40CF-A643-987C23C0F030}"/>
              </a:ext>
            </a:extLst>
          </p:cNvPr>
          <p:cNvSpPr/>
          <p:nvPr/>
        </p:nvSpPr>
        <p:spPr>
          <a:xfrm>
            <a:off x="4304715" y="4626022"/>
            <a:ext cx="2222164" cy="2013929"/>
          </a:xfrm>
          <a:custGeom>
            <a:avLst/>
            <a:gdLst>
              <a:gd name="connsiteX0" fmla="*/ 0 w 2220686"/>
              <a:gd name="connsiteY0" fmla="*/ 0 h 2056190"/>
              <a:gd name="connsiteX1" fmla="*/ 372534 w 2220686"/>
              <a:gd name="connsiteY1" fmla="*/ 890209 h 2056190"/>
              <a:gd name="connsiteX2" fmla="*/ 1306286 w 2220686"/>
              <a:gd name="connsiteY2" fmla="*/ 778933 h 2056190"/>
              <a:gd name="connsiteX3" fmla="*/ 1659467 w 2220686"/>
              <a:gd name="connsiteY3" fmla="*/ 1524000 h 2056190"/>
              <a:gd name="connsiteX4" fmla="*/ 2220686 w 2220686"/>
              <a:gd name="connsiteY4" fmla="*/ 2056190 h 20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056190">
                <a:moveTo>
                  <a:pt x="0" y="0"/>
                </a:moveTo>
                <a:cubicBezTo>
                  <a:pt x="77410" y="380193"/>
                  <a:pt x="154820" y="760387"/>
                  <a:pt x="372534" y="890209"/>
                </a:cubicBezTo>
                <a:cubicBezTo>
                  <a:pt x="590248" y="1020031"/>
                  <a:pt x="1091797" y="673301"/>
                  <a:pt x="1306286" y="778933"/>
                </a:cubicBezTo>
                <a:cubicBezTo>
                  <a:pt x="1520775" y="884565"/>
                  <a:pt x="1507067" y="1311124"/>
                  <a:pt x="1659467" y="1524000"/>
                </a:cubicBezTo>
                <a:cubicBezTo>
                  <a:pt x="1811867" y="1736876"/>
                  <a:pt x="2106184" y="1991682"/>
                  <a:pt x="2220686" y="2056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/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/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6A6AA9-C601-4E09-BF09-223CC1A591EA}"/>
              </a:ext>
            </a:extLst>
          </p:cNvPr>
          <p:cNvSpPr/>
          <p:nvPr/>
        </p:nvSpPr>
        <p:spPr>
          <a:xfrm>
            <a:off x="4332320" y="3764818"/>
            <a:ext cx="2194560" cy="890899"/>
          </a:xfrm>
          <a:custGeom>
            <a:avLst/>
            <a:gdLst>
              <a:gd name="connsiteX0" fmla="*/ 0 w 2194560"/>
              <a:gd name="connsiteY0" fmla="*/ 845303 h 890899"/>
              <a:gd name="connsiteX1" fmla="*/ 140677 w 2194560"/>
              <a:gd name="connsiteY1" fmla="*/ 1241 h 890899"/>
              <a:gd name="connsiteX2" fmla="*/ 590843 w 2194560"/>
              <a:gd name="connsiteY2" fmla="*/ 648355 h 890899"/>
              <a:gd name="connsiteX3" fmla="*/ 998806 w 2194560"/>
              <a:gd name="connsiteY3" fmla="*/ 310730 h 890899"/>
              <a:gd name="connsiteX4" fmla="*/ 1842868 w 2194560"/>
              <a:gd name="connsiteY4" fmla="*/ 690558 h 890899"/>
              <a:gd name="connsiteX5" fmla="*/ 2194560 w 2194560"/>
              <a:gd name="connsiteY5" fmla="*/ 887506 h 8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4560" h="890899">
                <a:moveTo>
                  <a:pt x="0" y="845303"/>
                </a:moveTo>
                <a:cubicBezTo>
                  <a:pt x="21101" y="439684"/>
                  <a:pt x="42203" y="34066"/>
                  <a:pt x="140677" y="1241"/>
                </a:cubicBezTo>
                <a:cubicBezTo>
                  <a:pt x="239151" y="-31584"/>
                  <a:pt x="447822" y="596774"/>
                  <a:pt x="590843" y="648355"/>
                </a:cubicBezTo>
                <a:cubicBezTo>
                  <a:pt x="733864" y="699936"/>
                  <a:pt x="790135" y="303696"/>
                  <a:pt x="998806" y="310730"/>
                </a:cubicBezTo>
                <a:cubicBezTo>
                  <a:pt x="1207477" y="317764"/>
                  <a:pt x="1643576" y="594429"/>
                  <a:pt x="1842868" y="690558"/>
                </a:cubicBezTo>
                <a:cubicBezTo>
                  <a:pt x="2042160" y="786687"/>
                  <a:pt x="2077329" y="913297"/>
                  <a:pt x="2194560" y="887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9AF63E-1055-49F1-B83B-E66EB620F14C}"/>
              </a:ext>
            </a:extLst>
          </p:cNvPr>
          <p:cNvSpPr/>
          <p:nvPr/>
        </p:nvSpPr>
        <p:spPr>
          <a:xfrm>
            <a:off x="3459917" y="4626022"/>
            <a:ext cx="844798" cy="2053883"/>
          </a:xfrm>
          <a:custGeom>
            <a:avLst/>
            <a:gdLst>
              <a:gd name="connsiteX0" fmla="*/ 844266 w 844798"/>
              <a:gd name="connsiteY0" fmla="*/ 0 h 2053883"/>
              <a:gd name="connsiteX1" fmla="*/ 205 w 844798"/>
              <a:gd name="connsiteY1" fmla="*/ 548640 h 2053883"/>
              <a:gd name="connsiteX2" fmla="*/ 759860 w 844798"/>
              <a:gd name="connsiteY2" fmla="*/ 1097280 h 2053883"/>
              <a:gd name="connsiteX3" fmla="*/ 365965 w 844798"/>
              <a:gd name="connsiteY3" fmla="*/ 1533378 h 2053883"/>
              <a:gd name="connsiteX4" fmla="*/ 844266 w 844798"/>
              <a:gd name="connsiteY4" fmla="*/ 2053883 h 20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798" h="2053883">
                <a:moveTo>
                  <a:pt x="844266" y="0"/>
                </a:moveTo>
                <a:cubicBezTo>
                  <a:pt x="429269" y="182880"/>
                  <a:pt x="14273" y="365760"/>
                  <a:pt x="205" y="548640"/>
                </a:cubicBezTo>
                <a:cubicBezTo>
                  <a:pt x="-13863" y="731520"/>
                  <a:pt x="698900" y="933157"/>
                  <a:pt x="759860" y="1097280"/>
                </a:cubicBezTo>
                <a:cubicBezTo>
                  <a:pt x="820820" y="1261403"/>
                  <a:pt x="351897" y="1373944"/>
                  <a:pt x="365965" y="1533378"/>
                </a:cubicBezTo>
                <a:cubicBezTo>
                  <a:pt x="380033" y="1692812"/>
                  <a:pt x="863023" y="1969477"/>
                  <a:pt x="844266" y="20538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97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110728"/>
            <a:ext cx="6220968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48967" y="505375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470580" y="1986753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004" y="1967240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7682" y="505764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8923662" y="150048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62" y="1500487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36733" y="1520002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733" y="1520002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4A7B7D-DC38-405E-8637-D641FA863A85}"/>
              </a:ext>
            </a:extLst>
          </p:cNvPr>
          <p:cNvCxnSpPr>
            <a:stCxn id="16" idx="4"/>
            <a:endCxn id="62" idx="5"/>
          </p:cNvCxnSpPr>
          <p:nvPr/>
        </p:nvCxnSpPr>
        <p:spPr>
          <a:xfrm>
            <a:off x="9471717" y="2016306"/>
            <a:ext cx="1471071" cy="3136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2706202-3B9C-42AC-8174-C8A75138F835}"/>
              </a:ext>
            </a:extLst>
          </p:cNvPr>
          <p:cNvSpPr/>
          <p:nvPr/>
        </p:nvSpPr>
        <p:spPr>
          <a:xfrm>
            <a:off x="960505" y="734126"/>
            <a:ext cx="9513616" cy="5769794"/>
          </a:xfrm>
          <a:custGeom>
            <a:avLst/>
            <a:gdLst>
              <a:gd name="connsiteX0" fmla="*/ 4673420 w 9505366"/>
              <a:gd name="connsiteY0" fmla="*/ 31514 h 5636716"/>
              <a:gd name="connsiteX1" fmla="*/ 403172 w 9505366"/>
              <a:gd name="connsiteY1" fmla="*/ 680738 h 5636716"/>
              <a:gd name="connsiteX2" fmla="*/ 293444 w 9505366"/>
              <a:gd name="connsiteY2" fmla="*/ 4082306 h 5636716"/>
              <a:gd name="connsiteX3" fmla="*/ 1418156 w 9505366"/>
              <a:gd name="connsiteY3" fmla="*/ 5399042 h 5636716"/>
              <a:gd name="connsiteX4" fmla="*/ 8824796 w 9505366"/>
              <a:gd name="connsiteY4" fmla="*/ 5207018 h 5636716"/>
              <a:gd name="connsiteX5" fmla="*/ 8705924 w 9505366"/>
              <a:gd name="connsiteY5" fmla="*/ 1211090 h 5636716"/>
              <a:gd name="connsiteX6" fmla="*/ 4673420 w 9505366"/>
              <a:gd name="connsiteY6" fmla="*/ 31514 h 56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05366" h="5636716">
                <a:moveTo>
                  <a:pt x="4673420" y="31514"/>
                </a:moveTo>
                <a:cubicBezTo>
                  <a:pt x="3289628" y="-56878"/>
                  <a:pt x="1133168" y="5606"/>
                  <a:pt x="403172" y="680738"/>
                </a:cubicBezTo>
                <a:cubicBezTo>
                  <a:pt x="-326824" y="1355870"/>
                  <a:pt x="124280" y="3295922"/>
                  <a:pt x="293444" y="4082306"/>
                </a:cubicBezTo>
                <a:cubicBezTo>
                  <a:pt x="462608" y="4868690"/>
                  <a:pt x="-3736" y="5211590"/>
                  <a:pt x="1418156" y="5399042"/>
                </a:cubicBezTo>
                <a:cubicBezTo>
                  <a:pt x="2840048" y="5586494"/>
                  <a:pt x="7610168" y="5905010"/>
                  <a:pt x="8824796" y="5207018"/>
                </a:cubicBezTo>
                <a:cubicBezTo>
                  <a:pt x="10039424" y="4509026"/>
                  <a:pt x="9391724" y="2073674"/>
                  <a:pt x="8705924" y="1211090"/>
                </a:cubicBezTo>
                <a:cubicBezTo>
                  <a:pt x="8020124" y="348506"/>
                  <a:pt x="6057212" y="119906"/>
                  <a:pt x="4673420" y="315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23662" y="686373"/>
            <a:ext cx="783257" cy="57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725483" y="182092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483" y="182092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1996797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endCxn id="56" idx="7"/>
          </p:cNvCxnSpPr>
          <p:nvPr/>
        </p:nvCxnSpPr>
        <p:spPr>
          <a:xfrm>
            <a:off x="8658876" y="1986752"/>
            <a:ext cx="966848" cy="31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789843" y="1307695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1530782" y="5715322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82" y="5715322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2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45375" y="2173561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318249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21592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21364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216261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27253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28303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28093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216261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217706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2178777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216033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195066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2165962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84786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847865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580414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580414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28547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370329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370329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73826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738267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31258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81217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812177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215591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30589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525097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525097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2155917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21787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217069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28303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31192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31225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740622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740622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21787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3844062" y="578113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62" y="578113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26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216414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2188821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endCxn id="56" idx="7"/>
          </p:cNvCxnSpPr>
          <p:nvPr/>
        </p:nvCxnSpPr>
        <p:spPr>
          <a:xfrm>
            <a:off x="8658876" y="2178776"/>
            <a:ext cx="966848" cy="31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454876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231752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531863" y="117660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478598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703590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703590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A900D8-17F0-43AA-9B92-2935F05F10B3}"/>
                  </a:ext>
                </a:extLst>
              </p:cNvPr>
              <p:cNvSpPr txBox="1"/>
              <p:nvPr/>
            </p:nvSpPr>
            <p:spPr>
              <a:xfrm>
                <a:off x="6854622" y="1611869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A900D8-17F0-43AA-9B92-2935F05F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22" y="1611869"/>
                <a:ext cx="1418915" cy="369332"/>
              </a:xfrm>
              <a:prstGeom prst="rect">
                <a:avLst/>
              </a:prstGeom>
              <a:blipFill>
                <a:blip r:embed="rId11"/>
                <a:stretch>
                  <a:fillRect l="-34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04D414D4-E715-456E-B038-80FC47204989}"/>
              </a:ext>
            </a:extLst>
          </p:cNvPr>
          <p:cNvSpPr/>
          <p:nvPr/>
        </p:nvSpPr>
        <p:spPr>
          <a:xfrm rot="5400000">
            <a:off x="7822246" y="3799117"/>
            <a:ext cx="362732" cy="3519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9BBB-72CE-4CF7-A104-192F49333B94}"/>
                  </a:ext>
                </a:extLst>
              </p:cNvPr>
              <p:cNvSpPr txBox="1"/>
              <p:nvPr/>
            </p:nvSpPr>
            <p:spPr>
              <a:xfrm>
                <a:off x="6873475" y="5770982"/>
                <a:ext cx="262309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9BBB-72CE-4CF7-A104-192F49333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75" y="5770982"/>
                <a:ext cx="2623090" cy="298415"/>
              </a:xfrm>
              <a:prstGeom prst="rect">
                <a:avLst/>
              </a:prstGeom>
              <a:blipFill>
                <a:blip r:embed="rId12"/>
                <a:stretch>
                  <a:fillRect l="-930" r="-69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12FE3-2BC0-4964-A5A2-83F7ADDC1259}"/>
                  </a:ext>
                </a:extLst>
              </p:cNvPr>
              <p:cNvSpPr txBox="1"/>
              <p:nvPr/>
            </p:nvSpPr>
            <p:spPr>
              <a:xfrm>
                <a:off x="8851392" y="1231752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12FE3-2BC0-4964-A5A2-83F7ADDC1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392" y="1231752"/>
                <a:ext cx="1199303" cy="369332"/>
              </a:xfrm>
              <a:prstGeom prst="rect">
                <a:avLst/>
              </a:prstGeom>
              <a:blipFill>
                <a:blip r:embed="rId13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71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5249091" y="524427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91" y="524427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1996797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398957" y="1039728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6B9FD-4B42-40D4-8125-D8433B25DB75}"/>
                  </a:ext>
                </a:extLst>
              </p:cNvPr>
              <p:cNvSpPr txBox="1"/>
              <p:nvPr/>
            </p:nvSpPr>
            <p:spPr>
              <a:xfrm>
                <a:off x="6219647" y="5377649"/>
                <a:ext cx="1593389" cy="298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6B9FD-4B42-40D4-8125-D8433B25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47" y="5377649"/>
                <a:ext cx="1593389" cy="298480"/>
              </a:xfrm>
              <a:prstGeom prst="rect">
                <a:avLst/>
              </a:prstGeom>
              <a:blipFill>
                <a:blip r:embed="rId11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/>
          <p:nvPr/>
        </p:nvCxnSpPr>
        <p:spPr>
          <a:xfrm>
            <a:off x="9596628" y="4270248"/>
            <a:ext cx="288036" cy="16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9934926" y="5877902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26" y="5877902"/>
                <a:ext cx="914400" cy="646331"/>
              </a:xfrm>
              <a:prstGeom prst="rect">
                <a:avLst/>
              </a:prstGeom>
              <a:blipFill>
                <a:blip r:embed="rId13"/>
                <a:stretch>
                  <a:fillRect l="-6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8EED630C-94CB-4D5B-8A2A-0680B8DD17B4}"/>
              </a:ext>
            </a:extLst>
          </p:cNvPr>
          <p:cNvSpPr/>
          <p:nvPr/>
        </p:nvSpPr>
        <p:spPr>
          <a:xfrm rot="16200000">
            <a:off x="7172772" y="4275174"/>
            <a:ext cx="240730" cy="2063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5E7B70A5-AF32-4370-85EA-D9E5F22F8841}"/>
              </a:ext>
            </a:extLst>
          </p:cNvPr>
          <p:cNvSpPr/>
          <p:nvPr/>
        </p:nvSpPr>
        <p:spPr>
          <a:xfrm rot="16200000">
            <a:off x="7733745" y="4076498"/>
            <a:ext cx="596287" cy="34558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E3CD00-D454-414D-A3C5-6BF5332AAA2D}"/>
                  </a:ext>
                </a:extLst>
              </p:cNvPr>
              <p:cNvSpPr txBox="1"/>
              <p:nvPr/>
            </p:nvSpPr>
            <p:spPr>
              <a:xfrm>
                <a:off x="7412783" y="6098586"/>
                <a:ext cx="1593389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E3CD00-D454-414D-A3C5-6BF5332AA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83" y="6098586"/>
                <a:ext cx="1593389" cy="277064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F73D6-85F7-4707-AF28-1EAF8C1A2EAE}"/>
                  </a:ext>
                </a:extLst>
              </p:cNvPr>
              <p:cNvSpPr txBox="1"/>
              <p:nvPr/>
            </p:nvSpPr>
            <p:spPr>
              <a:xfrm>
                <a:off x="8028029" y="1196094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F73D6-85F7-4707-AF28-1EAF8C1A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029" y="1196094"/>
                <a:ext cx="1418915" cy="369332"/>
              </a:xfrm>
              <a:prstGeom prst="rect">
                <a:avLst/>
              </a:prstGeom>
              <a:blipFill>
                <a:blip r:embed="rId15"/>
                <a:stretch>
                  <a:fillRect l="-38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113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5929259" y="257279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59" y="257279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26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148212" y="3813538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8769870" y="3644847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870" y="3644847"/>
                <a:ext cx="914400" cy="646331"/>
              </a:xfrm>
              <a:prstGeom prst="rect">
                <a:avLst/>
              </a:prstGeom>
              <a:blipFill>
                <a:blip r:embed="rId12"/>
                <a:stretch>
                  <a:fillRect l="-600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7103017" y="1105630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017" y="1105630"/>
                <a:ext cx="1418915" cy="369332"/>
              </a:xfrm>
              <a:prstGeom prst="rect">
                <a:avLst/>
              </a:prstGeom>
              <a:blipFill>
                <a:blip r:embed="rId14"/>
                <a:stretch>
                  <a:fillRect l="-34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eft Brace 56">
            <a:extLst>
              <a:ext uri="{FF2B5EF4-FFF2-40B4-BE49-F238E27FC236}">
                <a16:creationId xmlns:a16="http://schemas.microsoft.com/office/drawing/2014/main" id="{24F4E256-3846-4D26-85F5-5EED50F33AFF}"/>
              </a:ext>
            </a:extLst>
          </p:cNvPr>
          <p:cNvSpPr/>
          <p:nvPr/>
        </p:nvSpPr>
        <p:spPr>
          <a:xfrm rot="16200000">
            <a:off x="6370350" y="5135583"/>
            <a:ext cx="240730" cy="453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/>
              <p:nvPr/>
            </p:nvSpPr>
            <p:spPr>
              <a:xfrm>
                <a:off x="5907780" y="5543227"/>
                <a:ext cx="150163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80" y="5543227"/>
                <a:ext cx="1501630" cy="298415"/>
              </a:xfrm>
              <a:prstGeom prst="rect">
                <a:avLst/>
              </a:prstGeom>
              <a:blipFill>
                <a:blip r:embed="rId15"/>
                <a:stretch>
                  <a:fillRect l="-2033" r="-1626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982663" y="4253626"/>
            <a:ext cx="240730" cy="3636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697236" y="6215016"/>
                <a:ext cx="1087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36" y="6215016"/>
                <a:ext cx="1087798" cy="276999"/>
              </a:xfrm>
              <a:prstGeom prst="rect">
                <a:avLst/>
              </a:prstGeom>
              <a:blipFill>
                <a:blip r:embed="rId16"/>
                <a:stretch>
                  <a:fillRect l="-2809" r="-28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71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6490715" y="2025776"/>
            <a:ext cx="1097075" cy="30652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>
            <a:cxnSpLocks/>
          </p:cNvCxnSpPr>
          <p:nvPr/>
        </p:nvCxnSpPr>
        <p:spPr>
          <a:xfrm>
            <a:off x="6978402" y="3809904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7159686" y="397227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86" y="3972276"/>
                <a:ext cx="914400" cy="646331"/>
              </a:xfrm>
              <a:prstGeom prst="rect">
                <a:avLst/>
              </a:prstGeom>
              <a:blipFill>
                <a:blip r:embed="rId12"/>
                <a:stretch>
                  <a:fillRect l="-533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𝑎𝑐𝑡𝑖𝑣𝑒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blipFill>
                <a:blip r:embed="rId14"/>
                <a:stretch>
                  <a:fillRect l="-3042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/>
              <p:nvPr/>
            </p:nvSpPr>
            <p:spPr>
              <a:xfrm>
                <a:off x="5862258" y="5482491"/>
                <a:ext cx="135415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58" y="5482491"/>
                <a:ext cx="1354153" cy="298415"/>
              </a:xfrm>
              <a:prstGeom prst="rect">
                <a:avLst/>
              </a:prstGeom>
              <a:blipFill>
                <a:blip r:embed="rId15"/>
                <a:stretch>
                  <a:fillRect l="-4505" t="-24490" r="-945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982663" y="4253626"/>
            <a:ext cx="240730" cy="3636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697236" y="6215016"/>
                <a:ext cx="760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36" y="6215016"/>
                <a:ext cx="760786" cy="276999"/>
              </a:xfrm>
              <a:prstGeom prst="rect">
                <a:avLst/>
              </a:prstGeom>
              <a:blipFill>
                <a:blip r:embed="rId16"/>
                <a:stretch>
                  <a:fillRect l="-4032" r="-161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4CFE9-CB79-4008-9EEE-E8328EC3B31A}"/>
                  </a:ext>
                </a:extLst>
              </p:cNvPr>
              <p:cNvSpPr txBox="1"/>
              <p:nvPr/>
            </p:nvSpPr>
            <p:spPr>
              <a:xfrm>
                <a:off x="5125403" y="6435758"/>
                <a:ext cx="2859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the optimal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4CFE9-CB79-4008-9EEE-E8328EC3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403" y="6435758"/>
                <a:ext cx="2859052" cy="369332"/>
              </a:xfrm>
              <a:prstGeom prst="rect">
                <a:avLst/>
              </a:prstGeom>
              <a:blipFill>
                <a:blip r:embed="rId17"/>
                <a:stretch>
                  <a:fillRect l="-19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20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6490715" y="2025776"/>
            <a:ext cx="1097075" cy="30652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𝑎𝑐𝑡𝑖𝑣𝑒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blipFill>
                <a:blip r:embed="rId13"/>
                <a:stretch>
                  <a:fillRect l="-3042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594829" y="3388998"/>
            <a:ext cx="240730" cy="479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354241" y="5985715"/>
                <a:ext cx="1276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241" y="5985715"/>
                <a:ext cx="1276888" cy="276999"/>
              </a:xfrm>
              <a:prstGeom prst="rect">
                <a:avLst/>
              </a:prstGeom>
              <a:blipFill>
                <a:blip r:embed="rId14"/>
                <a:stretch>
                  <a:fillRect l="-2381" r="-142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B30313-3611-442D-8879-5F8D001009DE}"/>
              </a:ext>
            </a:extLst>
          </p:cNvPr>
          <p:cNvCxnSpPr>
            <a:cxnSpLocks/>
            <a:endCxn id="73" idx="2"/>
          </p:cNvCxnSpPr>
          <p:nvPr/>
        </p:nvCxnSpPr>
        <p:spPr>
          <a:xfrm flipH="1">
            <a:off x="5605582" y="1990561"/>
            <a:ext cx="1057933" cy="31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47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CAA5-F431-46B3-8C96-D60E79A3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649859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of OPT-V2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554A0-62BA-4171-837B-14694AB0C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4984"/>
                <a:ext cx="10052304" cy="36725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Accuracy: </a:t>
                </a:r>
                <a:br>
                  <a:rPr lang="en-US" dirty="0"/>
                </a:br>
                <a:r>
                  <a:rPr lang="en-US" dirty="0"/>
                  <a:t>Theorem: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returns one optimal solution who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Computational cost: </a:t>
                </a:r>
              </a:p>
              <a:p>
                <a:pPr marL="0" indent="0">
                  <a:buNone/>
                </a:pPr>
                <a:r>
                  <a:rPr lang="en-US" dirty="0"/>
                  <a:t>   Suppose each subproblem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𝑠𝑢𝑏𝑝𝑟𝑜𝑏𝑙𝑒𝑚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 computational cost is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. Thus the time complexity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554A0-62BA-4171-837B-14694AB0C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4984"/>
                <a:ext cx="10052304" cy="3672588"/>
              </a:xfrm>
              <a:blipFill>
                <a:blip r:embed="rId2"/>
                <a:stretch>
                  <a:fillRect l="-1092" t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3F0221-1C3A-49BF-B764-C8D175A8C294}"/>
              </a:ext>
            </a:extLst>
          </p:cNvPr>
          <p:cNvCxnSpPr/>
          <p:nvPr/>
        </p:nvCxnSpPr>
        <p:spPr>
          <a:xfrm flipV="1">
            <a:off x="1051560" y="5404104"/>
            <a:ext cx="8046720" cy="6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7EE70-F32A-4428-9955-489468280593}"/>
              </a:ext>
            </a:extLst>
          </p:cNvPr>
          <p:cNvCxnSpPr/>
          <p:nvPr/>
        </p:nvCxnSpPr>
        <p:spPr>
          <a:xfrm flipV="1">
            <a:off x="1051560" y="6547104"/>
            <a:ext cx="8046720" cy="6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B390E60-8997-4464-9A9F-EF187570E861}"/>
              </a:ext>
            </a:extLst>
          </p:cNvPr>
          <p:cNvSpPr/>
          <p:nvPr/>
        </p:nvSpPr>
        <p:spPr>
          <a:xfrm>
            <a:off x="1779772" y="546811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B853DA-FA44-463B-B19C-131F3D7D9F74}"/>
              </a:ext>
            </a:extLst>
          </p:cNvPr>
          <p:cNvSpPr/>
          <p:nvPr/>
        </p:nvSpPr>
        <p:spPr>
          <a:xfrm>
            <a:off x="1738624" y="657910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F065D8-E636-4193-B0EE-5B9DB85F8F31}"/>
              </a:ext>
            </a:extLst>
          </p:cNvPr>
          <p:cNvSpPr/>
          <p:nvPr/>
        </p:nvSpPr>
        <p:spPr>
          <a:xfrm>
            <a:off x="2425688" y="65951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E2C742-65EB-4A6D-A5E8-AD763185DFED}"/>
              </a:ext>
            </a:extLst>
          </p:cNvPr>
          <p:cNvSpPr/>
          <p:nvPr/>
        </p:nvSpPr>
        <p:spPr>
          <a:xfrm>
            <a:off x="2507984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239983-DADE-44D8-B962-FE7772DA3B55}"/>
              </a:ext>
            </a:extLst>
          </p:cNvPr>
          <p:cNvSpPr/>
          <p:nvPr/>
        </p:nvSpPr>
        <p:spPr>
          <a:xfrm>
            <a:off x="4054324" y="655624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E7402D-8230-44C1-BA9F-3EE270826B41}"/>
              </a:ext>
            </a:extLst>
          </p:cNvPr>
          <p:cNvSpPr/>
          <p:nvPr/>
        </p:nvSpPr>
        <p:spPr>
          <a:xfrm>
            <a:off x="4095472" y="54521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52E01F-F18E-43E1-B4BC-55EAA478640F}"/>
              </a:ext>
            </a:extLst>
          </p:cNvPr>
          <p:cNvSpPr/>
          <p:nvPr/>
        </p:nvSpPr>
        <p:spPr>
          <a:xfrm>
            <a:off x="4938244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C8D24B-F052-4D02-8D9F-041CB6C37ACB}"/>
              </a:ext>
            </a:extLst>
          </p:cNvPr>
          <p:cNvSpPr/>
          <p:nvPr/>
        </p:nvSpPr>
        <p:spPr>
          <a:xfrm>
            <a:off x="4906518" y="657910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C893E1-E059-43B8-AEAD-E70F722C9C2C}"/>
              </a:ext>
            </a:extLst>
          </p:cNvPr>
          <p:cNvSpPr/>
          <p:nvPr/>
        </p:nvSpPr>
        <p:spPr>
          <a:xfrm>
            <a:off x="5676416" y="654939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EF632-AA44-4332-86EB-0D7910C6A351}"/>
              </a:ext>
            </a:extLst>
          </p:cNvPr>
          <p:cNvSpPr/>
          <p:nvPr/>
        </p:nvSpPr>
        <p:spPr>
          <a:xfrm>
            <a:off x="5739868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EFD86A-F47F-4261-9DDA-D68040FB6F2F}"/>
              </a:ext>
            </a:extLst>
          </p:cNvPr>
          <p:cNvSpPr/>
          <p:nvPr/>
        </p:nvSpPr>
        <p:spPr>
          <a:xfrm>
            <a:off x="7219672" y="539953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10708-9223-4A62-96C5-F3ADBD3AFA91}"/>
              </a:ext>
            </a:extLst>
          </p:cNvPr>
          <p:cNvSpPr/>
          <p:nvPr/>
        </p:nvSpPr>
        <p:spPr>
          <a:xfrm>
            <a:off x="7219672" y="650138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58B96-F9FC-42AE-955C-F56C211FFC5E}"/>
              </a:ext>
            </a:extLst>
          </p:cNvPr>
          <p:cNvSpPr/>
          <p:nvPr/>
        </p:nvSpPr>
        <p:spPr>
          <a:xfrm>
            <a:off x="7925508" y="655624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09AC90-1500-43AB-85D5-4C24BD6B8F1D}"/>
              </a:ext>
            </a:extLst>
          </p:cNvPr>
          <p:cNvSpPr/>
          <p:nvPr/>
        </p:nvSpPr>
        <p:spPr>
          <a:xfrm>
            <a:off x="7939000" y="540639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>
            <a:extLst>
              <a:ext uri="{FF2B5EF4-FFF2-40B4-BE49-F238E27FC236}">
                <a16:creationId xmlns:a16="http://schemas.microsoft.com/office/drawing/2014/main" id="{D5026F0B-FB54-4B45-9D30-666C1C0FA095}"/>
              </a:ext>
            </a:extLst>
          </p:cNvPr>
          <p:cNvSpPr/>
          <p:nvPr/>
        </p:nvSpPr>
        <p:spPr>
          <a:xfrm>
            <a:off x="3250348" y="5382387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72549CA0-85B1-4EE2-BFA4-847FD13FAB36}"/>
              </a:ext>
            </a:extLst>
          </p:cNvPr>
          <p:cNvSpPr/>
          <p:nvPr/>
        </p:nvSpPr>
        <p:spPr>
          <a:xfrm>
            <a:off x="6474557" y="5304663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FEB5E0-1C4A-4496-A321-8FE05A278541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flipH="1">
            <a:off x="1779772" y="5513831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4F312B-C24C-4096-B225-51385B5B67A0}"/>
              </a:ext>
            </a:extLst>
          </p:cNvPr>
          <p:cNvCxnSpPr>
            <a:cxnSpLocks/>
          </p:cNvCxnSpPr>
          <p:nvPr/>
        </p:nvCxnSpPr>
        <p:spPr>
          <a:xfrm flipH="1">
            <a:off x="2501072" y="5452110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7CD8D5-5601-4EB7-B27F-8C5FA4B8C08F}"/>
              </a:ext>
            </a:extLst>
          </p:cNvPr>
          <p:cNvCxnSpPr>
            <a:cxnSpLocks/>
          </p:cNvCxnSpPr>
          <p:nvPr/>
        </p:nvCxnSpPr>
        <p:spPr>
          <a:xfrm flipH="1">
            <a:off x="4116548" y="5445252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62D41D-71E1-4450-BA56-A17212E238A1}"/>
              </a:ext>
            </a:extLst>
          </p:cNvPr>
          <p:cNvCxnSpPr>
            <a:cxnSpLocks/>
          </p:cNvCxnSpPr>
          <p:nvPr/>
        </p:nvCxnSpPr>
        <p:spPr>
          <a:xfrm flipH="1">
            <a:off x="4903455" y="5445252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1B77FD-F442-4359-8BF7-DB7FE1538003}"/>
              </a:ext>
            </a:extLst>
          </p:cNvPr>
          <p:cNvCxnSpPr>
            <a:cxnSpLocks/>
          </p:cNvCxnSpPr>
          <p:nvPr/>
        </p:nvCxnSpPr>
        <p:spPr>
          <a:xfrm flipH="1">
            <a:off x="5726554" y="5436108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9CADD-1DE4-449B-AFAA-178E1C3913E1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231724" y="5406391"/>
            <a:ext cx="20179" cy="113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11B77-1D54-4443-AE5B-BFED4B8B6DB5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966656" y="5406391"/>
            <a:ext cx="13976" cy="11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1C1685-FBD3-427E-95FF-7CA0FB3A4F00}"/>
                  </a:ext>
                </a:extLst>
              </p:cNvPr>
              <p:cNvSpPr txBox="1"/>
              <p:nvPr/>
            </p:nvSpPr>
            <p:spPr>
              <a:xfrm>
                <a:off x="4723215" y="4689859"/>
                <a:ext cx="594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1C1685-FBD3-427E-95FF-7CA0FB3A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215" y="4689859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5155" r="-92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D3714B4B-8C31-4CC4-AAB0-538BBF641D0E}"/>
              </a:ext>
            </a:extLst>
          </p:cNvPr>
          <p:cNvSpPr/>
          <p:nvPr/>
        </p:nvSpPr>
        <p:spPr>
          <a:xfrm rot="5400000">
            <a:off x="4845425" y="4056622"/>
            <a:ext cx="286778" cy="2295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0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36ED-C4B8-4152-9781-9482AE5D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7208" cy="649859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3: OPT V1 and V2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BC0F94-4355-48DF-AB2D-A7238E7C26EE}"/>
                  </a:ext>
                </a:extLst>
              </p:cNvPr>
              <p:cNvSpPr txBox="1"/>
              <p:nvPr/>
            </p:nvSpPr>
            <p:spPr>
              <a:xfrm>
                <a:off x="705687" y="1124840"/>
                <a:ext cx="5485412" cy="51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5,20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BC0F94-4355-48DF-AB2D-A7238E7C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7" y="1124840"/>
                <a:ext cx="5485412" cy="511807"/>
              </a:xfrm>
              <a:prstGeom prst="rect">
                <a:avLst/>
              </a:prstGeom>
              <a:blipFill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86700AC-876A-4E82-B9C5-64E115092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9" y="1892551"/>
            <a:ext cx="4939682" cy="3530159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2C2E05B-B0C9-412E-9A92-9B633E26E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39" y="1892550"/>
            <a:ext cx="5066666" cy="35301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16E40C-9F5E-4305-8E09-965358B50C87}"/>
                  </a:ext>
                </a:extLst>
              </p:cNvPr>
              <p:cNvSpPr txBox="1"/>
              <p:nvPr/>
            </p:nvSpPr>
            <p:spPr>
              <a:xfrm>
                <a:off x="923730" y="5775649"/>
                <a:ext cx="7708205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 from the order of computation: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, the error is determined </a:t>
                </a:r>
                <a:r>
                  <a:rPr lang="en-US"/>
                  <a:t>by the machine epsilon.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16E40C-9F5E-4305-8E09-965358B50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0" y="5775649"/>
                <a:ext cx="7708205" cy="681982"/>
              </a:xfrm>
              <a:prstGeom prst="rect">
                <a:avLst/>
              </a:prstGeom>
              <a:blipFill>
                <a:blip r:embed="rId5"/>
                <a:stretch>
                  <a:fillRect l="-712" t="-893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464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6210-CF64-41ED-8F7C-12B8A723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4:  time complexity of OPT algorithms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D9B292C-AD92-4006-AC72-47B26523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88" y="2268621"/>
            <a:ext cx="6706284" cy="4403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BD0FF9-738D-4968-A991-3B82053AA4B7}"/>
                  </a:ext>
                </a:extLst>
              </p:cNvPr>
              <p:cNvSpPr txBox="1"/>
              <p:nvPr/>
            </p:nvSpPr>
            <p:spPr>
              <a:xfrm>
                <a:off x="838200" y="1197864"/>
                <a:ext cx="5485412" cy="51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5,20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BD0FF9-738D-4968-A991-3B82053AA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7864"/>
                <a:ext cx="5485412" cy="511807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1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9769-7D89-4E8E-A68C-F2F2D742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4368" cy="777875"/>
          </a:xfrm>
        </p:spPr>
        <p:txBody>
          <a:bodyPr/>
          <a:lstStyle/>
          <a:p>
            <a:r>
              <a:rPr lang="en-US" dirty="0"/>
              <a:t>Experiment 4:  time complexity of OPT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1C06D9-C07F-48FB-AB00-D920C6A5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97" y="1591772"/>
            <a:ext cx="7841227" cy="532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7D70-A6F7-4A29-BB1E-708EE67F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Monge’s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</p:spPr>
            <p:txBody>
              <a:bodyPr/>
              <a:lstStyle/>
              <a:p>
                <a:r>
                  <a:rPr lang="en-US" dirty="0"/>
                  <a:t>Under some regular conditions,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.)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Kantorovich problem is induced by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). The Kantorovich problem reduces to the Monge’s formulation: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  <a:blipFill>
                <a:blip r:embed="rId2"/>
                <a:stretch>
                  <a:fillRect l="-1043" t="-190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E2D6-E49D-4645-9E87-C270412C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5496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partial transport (OPT)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B557E9A-185D-4AA2-89CB-849386D311F2}"/>
              </a:ext>
            </a:extLst>
          </p:cNvPr>
          <p:cNvSpPr/>
          <p:nvPr/>
        </p:nvSpPr>
        <p:spPr>
          <a:xfrm>
            <a:off x="853639" y="1298107"/>
            <a:ext cx="3619694" cy="2626874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/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0912FD4D-95D9-4B34-AF00-875775191EC5}"/>
              </a:ext>
            </a:extLst>
          </p:cNvPr>
          <p:cNvSpPr/>
          <p:nvPr/>
        </p:nvSpPr>
        <p:spPr>
          <a:xfrm>
            <a:off x="11759184" y="3044793"/>
            <a:ext cx="432816" cy="795687"/>
          </a:xfrm>
          <a:prstGeom prst="trapezoid">
            <a:avLst>
              <a:gd name="adj" fmla="val 42448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/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35507D8-C5FE-4F3B-A0F6-8170691895BC}"/>
              </a:ext>
            </a:extLst>
          </p:cNvPr>
          <p:cNvSpPr/>
          <p:nvPr/>
        </p:nvSpPr>
        <p:spPr>
          <a:xfrm>
            <a:off x="5113034" y="1298107"/>
            <a:ext cx="3619694" cy="2626874"/>
          </a:xfrm>
          <a:prstGeom prst="triangle">
            <a:avLst>
              <a:gd name="adj" fmla="val 75074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1D1-C084-4985-BF04-8961AE30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Formulation of OPT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8B02CE-5698-400B-B405-000A4E61669A}"/>
              </a:ext>
            </a:extLst>
          </p:cNvPr>
          <p:cNvSpPr/>
          <p:nvPr/>
        </p:nvSpPr>
        <p:spPr>
          <a:xfrm rot="5400000">
            <a:off x="6107222" y="1085373"/>
            <a:ext cx="383733" cy="2748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8E4E55-9833-4746-8C4A-D6EDD9692C43}"/>
              </a:ext>
            </a:extLst>
          </p:cNvPr>
          <p:cNvSpPr/>
          <p:nvPr/>
        </p:nvSpPr>
        <p:spPr>
          <a:xfrm rot="5400000">
            <a:off x="3119268" y="1491290"/>
            <a:ext cx="383733" cy="194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/>
              <p:nvPr/>
            </p:nvSpPr>
            <p:spPr>
              <a:xfrm>
                <a:off x="1182548" y="966896"/>
                <a:ext cx="10548657" cy="13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8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48" y="966896"/>
                <a:ext cx="10548657" cy="1312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B4B24E5-F94E-4199-BD46-32E7A4BA13DB}"/>
              </a:ext>
            </a:extLst>
          </p:cNvPr>
          <p:cNvSpPr txBox="1"/>
          <p:nvPr/>
        </p:nvSpPr>
        <p:spPr>
          <a:xfrm>
            <a:off x="2446037" y="2824881"/>
            <a:ext cx="1563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t</a:t>
            </a:r>
            <a:r>
              <a:rPr lang="en-US" b="0" dirty="0"/>
              <a:t>ransportation</a:t>
            </a:r>
          </a:p>
          <a:p>
            <a:r>
              <a:rPr lang="en-US" dirty="0"/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22841-8AC5-45E9-BE8C-6423C8F1CA8F}"/>
              </a:ext>
            </a:extLst>
          </p:cNvPr>
          <p:cNvSpPr txBox="1"/>
          <p:nvPr/>
        </p:nvSpPr>
        <p:spPr>
          <a:xfrm>
            <a:off x="4975254" y="2600017"/>
            <a:ext cx="17816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mass destruction</a:t>
            </a:r>
            <a:br>
              <a:rPr lang="en-US" dirty="0"/>
            </a:br>
            <a:r>
              <a:rPr lang="en-US" dirty="0"/>
              <a:t> penalty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5B3CE-8BD8-4364-BF6F-4D6AFEEFFDAB}"/>
              </a:ext>
            </a:extLst>
          </p:cNvPr>
          <p:cNvSpPr txBox="1"/>
          <p:nvPr/>
        </p:nvSpPr>
        <p:spPr>
          <a:xfrm>
            <a:off x="9205002" y="2572435"/>
            <a:ext cx="1299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mass creation</a:t>
            </a:r>
            <a:br>
              <a:rPr lang="en-US" dirty="0"/>
            </a:br>
            <a:r>
              <a:rPr lang="en-US" dirty="0"/>
              <a:t>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/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blipFill>
                <a:blip r:embed="rId6"/>
                <a:stretch>
                  <a:fillRect l="-3179" r="-231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F07FEB97-172D-48AE-8BEC-9428A3D2B526}"/>
              </a:ext>
            </a:extLst>
          </p:cNvPr>
          <p:cNvSpPr/>
          <p:nvPr/>
        </p:nvSpPr>
        <p:spPr>
          <a:xfrm rot="5400000">
            <a:off x="9598779" y="1115883"/>
            <a:ext cx="383733" cy="2647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/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≥0</m:t>
                    </m:r>
                  </m:oMath>
                </a14:m>
                <a:r>
                  <a:rPr lang="en-US" dirty="0"/>
                  <a:t> are constant.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blipFill>
                <a:blip r:embed="rId7"/>
                <a:stretch>
                  <a:fillRect l="-13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67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01B0-A1CB-43BF-82E2-6F7494B8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295" cy="803799"/>
          </a:xfrm>
        </p:spPr>
        <p:txBody>
          <a:bodyPr/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/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blipFill>
                <a:blip r:embed="rId2"/>
                <a:stretch>
                  <a:fillRect l="-2749" r="-13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/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𝑃𝑟𝑖𝑚𝑎𝑙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b="0" dirty="0"/>
                  <a:t> </a:t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blipFill>
                <a:blip r:embed="rId3"/>
                <a:stretch>
                  <a:fillRect l="-3090" b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/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Primal OPT and OPT: They are equivalent. </a:t>
                </a:r>
                <a:br>
                  <a:rPr lang="en-US" sz="2000" dirty="0"/>
                </a:br>
                <a:r>
                  <a:rPr lang="en-US" sz="2000" dirty="0"/>
                  <a:t>Why? Since the problem is linear optimization problem, the strong duality holds. Thus of the above problem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are equivalent for some (unique)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(i.e. minimizer of one problem solves another one).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blipFill>
                <a:blip r:embed="rId4"/>
                <a:stretch>
                  <a:fillRect l="-598" t="-2765" r="-65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506-E5C7-4AE9-BC8D-2D7C2F6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5184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/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Generalized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Wasserstein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blipFill>
                <a:blip r:embed="rId2"/>
                <a:stretch>
                  <a:fillRect l="-1246" r="-3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/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𝐺𝑊𝐷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blipFill>
                <a:blip r:embed="rId3"/>
                <a:stretch>
                  <a:fillRect l="-2332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/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GWD and OPT: 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/>
                  <a:t> in OPT, it is equivalent to GWD. </a:t>
                </a:r>
                <a:br>
                  <a:rPr lang="en-US" sz="2000" dirty="0"/>
                </a:br>
                <a:r>
                  <a:rPr lang="en-US" sz="2000" dirty="0"/>
                  <a:t>That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𝐺𝑊𝐷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Why?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prove that the exists optimal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is equivalent to </a:t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lim>
                    </m:limLow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:0≤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,0≤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blipFill>
                <a:blip r:embed="rId4"/>
                <a:stretch>
                  <a:fillRect l="-56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2767</Words>
  <Application>Microsoft Office PowerPoint</Application>
  <PresentationFormat>Widescreen</PresentationFormat>
  <Paragraphs>444</Paragraphs>
  <Slides>49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Sliced optimal partial transport</vt:lpstr>
      <vt:lpstr>Introduction of Optimal transport </vt:lpstr>
      <vt:lpstr>Applications of OT</vt:lpstr>
      <vt:lpstr>Kantorovich formulation </vt:lpstr>
      <vt:lpstr>Monge’s formulation</vt:lpstr>
      <vt:lpstr>Optimal partial transport (OPT)</vt:lpstr>
      <vt:lpstr>Formulation of OPT </vt:lpstr>
      <vt:lpstr>History of formulations of OPT</vt:lpstr>
      <vt:lpstr>History of formulations of OPT</vt:lpstr>
      <vt:lpstr>Generalization of OPT: Unbalanced OT</vt:lpstr>
      <vt:lpstr>Relation between OET and OPT </vt:lpstr>
      <vt:lpstr>Generalization of OPT: Unbalanced OT</vt:lpstr>
      <vt:lpstr>Relation between DK and OPT</vt:lpstr>
      <vt:lpstr>Generalization of OPT: Unbalanced OT</vt:lpstr>
      <vt:lpstr>Relation between SK and OPT</vt:lpstr>
      <vt:lpstr>Relation of OT and OPT</vt:lpstr>
      <vt:lpstr>Basic properties of OPT</vt:lpstr>
      <vt:lpstr>Basic properties of OPT</vt:lpstr>
      <vt:lpstr>Empirical OPT</vt:lpstr>
      <vt:lpstr>Computation of Empirical OPT</vt:lpstr>
      <vt:lpstr>Sliced Partial Optimal Transport </vt:lpstr>
      <vt:lpstr>Relation between OPT and POT </vt:lpstr>
      <vt:lpstr>Algorithm of 1D-POT</vt:lpstr>
      <vt:lpstr>Theoretical result of empirical OPT</vt:lpstr>
      <vt:lpstr>Theoretical result of empirical OPT</vt:lpstr>
      <vt:lpstr>Algorithm for 1D OPT (version 1) </vt:lpstr>
      <vt:lpstr>Algorithm for 1D OPT (version 1) </vt:lpstr>
      <vt:lpstr>Algorithm for 1D OPT (v1) </vt:lpstr>
      <vt:lpstr>Performance</vt:lpstr>
      <vt:lpstr>Experiment 1: OPT and OT</vt:lpstr>
      <vt:lpstr>Experiment 2: OPT and POT</vt:lpstr>
      <vt:lpstr>Algorithm for 1D OTP (Version 2)</vt:lpstr>
      <vt:lpstr>Reduce the problem size</vt:lpstr>
      <vt:lpstr>Algorithm for 1D OTP (Version 2)</vt:lpstr>
      <vt:lpstr>Algorithm: 1D OPT (V2)</vt:lpstr>
      <vt:lpstr>Algorithm: 1D OPT (V2): update problem</vt:lpstr>
      <vt:lpstr>Algorithm: 1D OPT (V2): update problem</vt:lpstr>
      <vt:lpstr>Solve the subproblem by previous plan</vt:lpstr>
      <vt:lpstr>Algorithm for sub-OPT problem</vt:lpstr>
      <vt:lpstr>Solve the subproblem</vt:lpstr>
      <vt:lpstr>Solve the subproblem</vt:lpstr>
      <vt:lpstr>Solve the subproblem</vt:lpstr>
      <vt:lpstr>Solve the subproblem</vt:lpstr>
      <vt:lpstr>Solve the subproblem</vt:lpstr>
      <vt:lpstr>Solve the subproblem</vt:lpstr>
      <vt:lpstr>Performance of OPT-V2</vt:lpstr>
      <vt:lpstr>Experiment 3: OPT V1 and V2</vt:lpstr>
      <vt:lpstr>Experiment 4:  time complexity of OPT algorithms</vt:lpstr>
      <vt:lpstr>Experiment 4:  time complexity of OPT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optimal partial transport</dc:title>
  <dc:creator>Yikun Bai</dc:creator>
  <cp:lastModifiedBy>Yikun Bai</cp:lastModifiedBy>
  <cp:revision>147</cp:revision>
  <dcterms:created xsi:type="dcterms:W3CDTF">2022-04-10T22:22:58Z</dcterms:created>
  <dcterms:modified xsi:type="dcterms:W3CDTF">2022-04-19T23:21:14Z</dcterms:modified>
</cp:coreProperties>
</file>