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93" r:id="rId3"/>
    <p:sldId id="262" r:id="rId4"/>
    <p:sldId id="280" r:id="rId5"/>
    <p:sldId id="266" r:id="rId6"/>
    <p:sldId id="282" r:id="rId7"/>
    <p:sldId id="289" r:id="rId8"/>
    <p:sldId id="263" r:id="rId9"/>
    <p:sldId id="281" r:id="rId10"/>
    <p:sldId id="269" r:id="rId11"/>
    <p:sldId id="291" r:id="rId12"/>
    <p:sldId id="292" r:id="rId13"/>
    <p:sldId id="275" r:id="rId14"/>
    <p:sldId id="283" r:id="rId15"/>
    <p:sldId id="284" r:id="rId16"/>
    <p:sldId id="300" r:id="rId17"/>
    <p:sldId id="301" r:id="rId18"/>
    <p:sldId id="294" r:id="rId19"/>
    <p:sldId id="295" r:id="rId20"/>
    <p:sldId id="296" r:id="rId21"/>
    <p:sldId id="297" r:id="rId22"/>
    <p:sldId id="298" r:id="rId23"/>
    <p:sldId id="299" r:id="rId24"/>
    <p:sldId id="30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00CC"/>
    <a:srgbClr val="66FF33"/>
    <a:srgbClr val="0000FF"/>
    <a:srgbClr val="FF9933"/>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MX" alt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MX" alt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MX" altLang="en-US" smtClean="0"/>
              <a:t>Haga clic para modificar el estilo de texto del patrón</a:t>
            </a:r>
          </a:p>
          <a:p>
            <a:pPr lvl="1"/>
            <a:r>
              <a:rPr lang="es-MX" altLang="en-US" smtClean="0"/>
              <a:t>Segundo nivel</a:t>
            </a:r>
          </a:p>
          <a:p>
            <a:pPr lvl="2"/>
            <a:r>
              <a:rPr lang="es-MX" altLang="en-US" smtClean="0"/>
              <a:t>Tercer nivel</a:t>
            </a:r>
          </a:p>
          <a:p>
            <a:pPr lvl="3"/>
            <a:r>
              <a:rPr lang="es-MX" altLang="en-US" smtClean="0"/>
              <a:t>Cuarto nivel</a:t>
            </a:r>
          </a:p>
          <a:p>
            <a:pPr lvl="4"/>
            <a:r>
              <a:rPr lang="es-MX" altLang="en-US" smtClean="0"/>
              <a:t>Quinto nivel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MX" alt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481702B-EAF2-4A99-AD4B-E79C2CB8C414}" type="slidenum">
              <a:rPr lang="es-MX" altLang="en-US"/>
              <a:pPr/>
              <a:t>‹Nº›</a:t>
            </a:fld>
            <a:endParaRPr lang="es-MX"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2FCF7-C8B0-4F4B-B9BF-96814B48F4CA}" type="slidenum">
              <a:rPr lang="es-MX" altLang="en-US"/>
              <a:pPr/>
              <a:t>2</a:t>
            </a:fld>
            <a:endParaRPr lang="es-MX"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p:spPr>
        <p:txBody>
          <a:bodyPr/>
          <a:lstStyle/>
          <a:p>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endParaRPr lang="es-ES" alt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s-ES" alt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5297583E-7DD8-4888-B82E-10BEE8E056B2}" type="slidenum">
              <a:rPr lang="es-ES" altLang="en-US" smtClean="0"/>
              <a:pPr/>
              <a:t>‹Nº›</a:t>
            </a:fld>
            <a:endParaRPr lang="es-ES" alt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75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FBBF9A54-7017-484E-A3DB-2398830934E6}" type="slidenum">
              <a:rPr lang="es-ES" altLang="en-US" smtClean="0"/>
              <a:pPr/>
              <a:t>‹Nº›</a:t>
            </a:fld>
            <a:endParaRPr lang="es-ES" altLang="en-US"/>
          </a:p>
        </p:txBody>
      </p:sp>
    </p:spTree>
    <p:extLst>
      <p:ext uri="{BB962C8B-B14F-4D97-AF65-F5344CB8AC3E}">
        <p14:creationId xmlns:p14="http://schemas.microsoft.com/office/powerpoint/2010/main" val="382138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A6AE5E29-454F-4A01-BD76-25C217165CF5}" type="slidenum">
              <a:rPr lang="es-ES" altLang="en-US" smtClean="0"/>
              <a:pPr/>
              <a:t>‹Nº›</a:t>
            </a:fld>
            <a:endParaRPr lang="es-ES" altLang="en-US"/>
          </a:p>
        </p:txBody>
      </p:sp>
    </p:spTree>
    <p:extLst>
      <p:ext uri="{BB962C8B-B14F-4D97-AF65-F5344CB8AC3E}">
        <p14:creationId xmlns:p14="http://schemas.microsoft.com/office/powerpoint/2010/main" val="117507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C5144900-AA73-41BD-8945-F37FF4B7C6FE}" type="slidenum">
              <a:rPr lang="es-ES" altLang="en-US" smtClean="0"/>
              <a:pPr/>
              <a:t>‹Nº›</a:t>
            </a:fld>
            <a:endParaRPr lang="es-ES" altLang="en-US"/>
          </a:p>
        </p:txBody>
      </p:sp>
    </p:spTree>
    <p:extLst>
      <p:ext uri="{BB962C8B-B14F-4D97-AF65-F5344CB8AC3E}">
        <p14:creationId xmlns:p14="http://schemas.microsoft.com/office/powerpoint/2010/main" val="166508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endParaRPr lang="es-ES" alt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s-ES" alt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C489C60-18A6-4DED-90AF-C48926EAB16A}" type="slidenum">
              <a:rPr lang="es-ES" altLang="en-US" smtClean="0"/>
              <a:pPr/>
              <a:t>‹Nº›</a:t>
            </a:fld>
            <a:endParaRPr lang="es-ES" alt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0829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7D5F3244-D07F-4F40-A1C9-02CE231832B0}" type="slidenum">
              <a:rPr lang="es-ES" altLang="en-US" smtClean="0"/>
              <a:pPr/>
              <a:t>‹Nº›</a:t>
            </a:fld>
            <a:endParaRPr lang="es-ES" altLang="en-US"/>
          </a:p>
        </p:txBody>
      </p:sp>
    </p:spTree>
    <p:extLst>
      <p:ext uri="{BB962C8B-B14F-4D97-AF65-F5344CB8AC3E}">
        <p14:creationId xmlns:p14="http://schemas.microsoft.com/office/powerpoint/2010/main" val="262372884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941832" y="2909102"/>
            <a:ext cx="361188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975398" y="2909102"/>
            <a:ext cx="361188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ES" altLang="en-US"/>
          </a:p>
        </p:txBody>
      </p:sp>
      <p:sp>
        <p:nvSpPr>
          <p:cNvPr id="8" name="Footer Placeholder 7"/>
          <p:cNvSpPr>
            <a:spLocks noGrp="1"/>
          </p:cNvSpPr>
          <p:nvPr>
            <p:ph type="ftr" sz="quarter" idx="11"/>
          </p:nvPr>
        </p:nvSpPr>
        <p:spPr/>
        <p:txBody>
          <a:bodyPr/>
          <a:lstStyle/>
          <a:p>
            <a:endParaRPr lang="es-ES" altLang="en-US"/>
          </a:p>
        </p:txBody>
      </p:sp>
      <p:sp>
        <p:nvSpPr>
          <p:cNvPr id="9" name="Slide Number Placeholder 8"/>
          <p:cNvSpPr>
            <a:spLocks noGrp="1"/>
          </p:cNvSpPr>
          <p:nvPr>
            <p:ph type="sldNum" sz="quarter" idx="12"/>
          </p:nvPr>
        </p:nvSpPr>
        <p:spPr/>
        <p:txBody>
          <a:bodyPr/>
          <a:lstStyle/>
          <a:p>
            <a:fld id="{65DD6995-3C06-43A1-BA27-6A0D0F787B3C}" type="slidenum">
              <a:rPr lang="es-ES" altLang="en-US" smtClean="0"/>
              <a:pPr/>
              <a:t>‹Nº›</a:t>
            </a:fld>
            <a:endParaRPr lang="es-ES" altLang="en-US"/>
          </a:p>
        </p:txBody>
      </p:sp>
    </p:spTree>
    <p:extLst>
      <p:ext uri="{BB962C8B-B14F-4D97-AF65-F5344CB8AC3E}">
        <p14:creationId xmlns:p14="http://schemas.microsoft.com/office/powerpoint/2010/main" val="422549477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ltLang="en-US"/>
          </a:p>
        </p:txBody>
      </p:sp>
      <p:sp>
        <p:nvSpPr>
          <p:cNvPr id="4" name="Footer Placeholder 3"/>
          <p:cNvSpPr>
            <a:spLocks noGrp="1"/>
          </p:cNvSpPr>
          <p:nvPr>
            <p:ph type="ftr" sz="quarter" idx="11"/>
          </p:nvPr>
        </p:nvSpPr>
        <p:spPr/>
        <p:txBody>
          <a:bodyPr/>
          <a:lstStyle/>
          <a:p>
            <a:endParaRPr lang="es-ES" altLang="en-US"/>
          </a:p>
        </p:txBody>
      </p:sp>
      <p:sp>
        <p:nvSpPr>
          <p:cNvPr id="5" name="Slide Number Placeholder 4"/>
          <p:cNvSpPr>
            <a:spLocks noGrp="1"/>
          </p:cNvSpPr>
          <p:nvPr>
            <p:ph type="sldNum" sz="quarter" idx="12"/>
          </p:nvPr>
        </p:nvSpPr>
        <p:spPr/>
        <p:txBody>
          <a:bodyPr/>
          <a:lstStyle/>
          <a:p>
            <a:fld id="{A0262B8D-3C59-49D7-AEB2-6570BE62C84E}" type="slidenum">
              <a:rPr lang="es-ES" altLang="en-US" smtClean="0"/>
              <a:pPr/>
              <a:t>‹Nº›</a:t>
            </a:fld>
            <a:endParaRPr lang="es-ES" altLang="en-US"/>
          </a:p>
        </p:txBody>
      </p:sp>
    </p:spTree>
    <p:extLst>
      <p:ext uri="{BB962C8B-B14F-4D97-AF65-F5344CB8AC3E}">
        <p14:creationId xmlns:p14="http://schemas.microsoft.com/office/powerpoint/2010/main" val="390788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ltLang="en-US"/>
          </a:p>
        </p:txBody>
      </p:sp>
      <p:sp>
        <p:nvSpPr>
          <p:cNvPr id="3" name="Footer Placeholder 2"/>
          <p:cNvSpPr>
            <a:spLocks noGrp="1"/>
          </p:cNvSpPr>
          <p:nvPr>
            <p:ph type="ftr" sz="quarter" idx="11"/>
          </p:nvPr>
        </p:nvSpPr>
        <p:spPr/>
        <p:txBody>
          <a:bodyPr/>
          <a:lstStyle/>
          <a:p>
            <a:endParaRPr lang="es-ES" altLang="en-US"/>
          </a:p>
        </p:txBody>
      </p:sp>
      <p:sp>
        <p:nvSpPr>
          <p:cNvPr id="4" name="Slide Number Placeholder 3"/>
          <p:cNvSpPr>
            <a:spLocks noGrp="1"/>
          </p:cNvSpPr>
          <p:nvPr>
            <p:ph type="sldNum" sz="quarter" idx="12"/>
          </p:nvPr>
        </p:nvSpPr>
        <p:spPr/>
        <p:txBody>
          <a:bodyPr/>
          <a:lstStyle/>
          <a:p>
            <a:fld id="{95DCDB39-3776-452A-A787-884B2FDFB56F}" type="slidenum">
              <a:rPr lang="es-ES" altLang="en-US" smtClean="0"/>
              <a:pPr/>
              <a:t>‹Nº›</a:t>
            </a:fld>
            <a:endParaRPr lang="es-ES" altLang="en-US"/>
          </a:p>
        </p:txBody>
      </p:sp>
    </p:spTree>
    <p:extLst>
      <p:ext uri="{BB962C8B-B14F-4D97-AF65-F5344CB8AC3E}">
        <p14:creationId xmlns:p14="http://schemas.microsoft.com/office/powerpoint/2010/main" val="263622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a:xfrm>
            <a:off x="573789" y="6375679"/>
            <a:ext cx="925016" cy="348462"/>
          </a:xfrm>
        </p:spPr>
        <p:txBody>
          <a:bodyPr/>
          <a:lstStyle/>
          <a:p>
            <a:endParaRPr lang="es-ES" altLang="en-US"/>
          </a:p>
        </p:txBody>
      </p:sp>
      <p:sp>
        <p:nvSpPr>
          <p:cNvPr id="6" name="Footer Placeholder 5"/>
          <p:cNvSpPr>
            <a:spLocks noGrp="1"/>
          </p:cNvSpPr>
          <p:nvPr>
            <p:ph type="ftr" sz="quarter" idx="11"/>
          </p:nvPr>
        </p:nvSpPr>
        <p:spPr>
          <a:xfrm>
            <a:off x="1577716" y="6375679"/>
            <a:ext cx="2611634" cy="345796"/>
          </a:xfrm>
        </p:spPr>
        <p:txBody>
          <a:bodyPr/>
          <a:lstStyle/>
          <a:p>
            <a:endParaRPr lang="es-ES" altLang="en-US"/>
          </a:p>
        </p:txBody>
      </p:sp>
      <p:sp>
        <p:nvSpPr>
          <p:cNvPr id="7" name="Slide Number Placeholder 6"/>
          <p:cNvSpPr>
            <a:spLocks noGrp="1"/>
          </p:cNvSpPr>
          <p:nvPr>
            <p:ph type="sldNum" sz="quarter" idx="12"/>
          </p:nvPr>
        </p:nvSpPr>
        <p:spPr>
          <a:xfrm>
            <a:off x="4268261" y="6375679"/>
            <a:ext cx="924342" cy="345796"/>
          </a:xfrm>
        </p:spPr>
        <p:txBody>
          <a:bodyPr/>
          <a:lstStyle/>
          <a:p>
            <a:fld id="{ADCEEAEC-D481-46EB-939D-BA43DBD0D981}" type="slidenum">
              <a:rPr lang="es-ES" altLang="en-US" smtClean="0"/>
              <a:pPr/>
              <a:t>‹Nº›</a:t>
            </a:fld>
            <a:endParaRPr lang="es-ES" alt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233394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a:xfrm>
            <a:off x="574463" y="6375679"/>
            <a:ext cx="924342" cy="348462"/>
          </a:xfrm>
        </p:spPr>
        <p:txBody>
          <a:bodyPr/>
          <a:lstStyle/>
          <a:p>
            <a:endParaRPr lang="es-ES" altLang="en-US"/>
          </a:p>
        </p:txBody>
      </p:sp>
      <p:sp>
        <p:nvSpPr>
          <p:cNvPr id="6" name="Footer Placeholder 5"/>
          <p:cNvSpPr>
            <a:spLocks noGrp="1"/>
          </p:cNvSpPr>
          <p:nvPr>
            <p:ph type="ftr" sz="quarter" idx="11"/>
          </p:nvPr>
        </p:nvSpPr>
        <p:spPr>
          <a:xfrm>
            <a:off x="1577716" y="6375679"/>
            <a:ext cx="2611634" cy="345796"/>
          </a:xfrm>
        </p:spPr>
        <p:txBody>
          <a:bodyPr/>
          <a:lstStyle/>
          <a:p>
            <a:endParaRPr lang="es-ES" altLang="en-US"/>
          </a:p>
        </p:txBody>
      </p:sp>
      <p:sp>
        <p:nvSpPr>
          <p:cNvPr id="7" name="Slide Number Placeholder 6"/>
          <p:cNvSpPr>
            <a:spLocks noGrp="1"/>
          </p:cNvSpPr>
          <p:nvPr>
            <p:ph type="sldNum" sz="quarter" idx="12"/>
          </p:nvPr>
        </p:nvSpPr>
        <p:spPr>
          <a:xfrm>
            <a:off x="4256153" y="6375679"/>
            <a:ext cx="947460" cy="345796"/>
          </a:xfrm>
        </p:spPr>
        <p:txBody>
          <a:bodyPr/>
          <a:lstStyle/>
          <a:p>
            <a:fld id="{EFCBCB42-222C-49C1-BA9B-E4C8F1E977C6}" type="slidenum">
              <a:rPr lang="es-ES" altLang="en-US" smtClean="0"/>
              <a:pPr/>
              <a:t>‹Nº›</a:t>
            </a:fld>
            <a:endParaRPr lang="es-ES" alt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96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s-ES" alt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s-ES" alt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164CAE06-CCBE-41E0-A1F4-63254E636E22}" type="slidenum">
              <a:rPr lang="es-ES" altLang="en-US" smtClean="0"/>
              <a:pPr/>
              <a:t>‹Nº›</a:t>
            </a:fld>
            <a:endParaRPr lang="es-ES" alt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93435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88704" y="3140968"/>
            <a:ext cx="6049168" cy="2403475"/>
          </a:xfrm>
        </p:spPr>
        <p:txBody>
          <a:bodyPr anchor="ctr"/>
          <a:lstStyle/>
          <a:p>
            <a:r>
              <a:rPr lang="es-ES" altLang="en-US" sz="4400" dirty="0" smtClean="0"/>
              <a:t>Métodos </a:t>
            </a:r>
            <a:r>
              <a:rPr lang="es-ES" altLang="en-US" sz="4400" dirty="0"/>
              <a:t>de Ordenamiento Internos</a:t>
            </a:r>
          </a:p>
        </p:txBody>
      </p:sp>
      <p:pic>
        <p:nvPicPr>
          <p:cNvPr id="3077" name="Picture 5" descr="INVESTIGADORES – RACK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315" y="1628800"/>
            <a:ext cx="6462155" cy="13681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ltLang="en-US"/>
              <a:t>Radix</a:t>
            </a:r>
          </a:p>
        </p:txBody>
      </p:sp>
      <p:sp>
        <p:nvSpPr>
          <p:cNvPr id="15363" name="Rectangle 3"/>
          <p:cNvSpPr>
            <a:spLocks noGrp="1" noChangeArrowheads="1"/>
          </p:cNvSpPr>
          <p:nvPr>
            <p:ph idx="1"/>
          </p:nvPr>
        </p:nvSpPr>
        <p:spPr>
          <a:xfrm>
            <a:off x="827584" y="2204864"/>
            <a:ext cx="7633742" cy="3593591"/>
          </a:xfrm>
        </p:spPr>
        <p:txBody>
          <a:bodyPr>
            <a:normAutofit/>
          </a:bodyPr>
          <a:lstStyle/>
          <a:p>
            <a:pPr algn="just">
              <a:lnSpc>
                <a:spcPct val="90000"/>
              </a:lnSpc>
            </a:pPr>
            <a:r>
              <a:rPr lang="es-ES" altLang="en-US" dirty="0" err="1">
                <a:solidFill>
                  <a:schemeClr val="tx1"/>
                </a:solidFill>
                <a:latin typeface="Arial" panose="020B0604020202020204" pitchFamily="34" charset="0"/>
                <a:cs typeface="Arial" panose="020B0604020202020204" pitchFamily="34" charset="0"/>
              </a:rPr>
              <a:t>Radix</a:t>
            </a:r>
            <a:r>
              <a:rPr lang="es-ES" altLang="en-US" dirty="0">
                <a:solidFill>
                  <a:schemeClr val="tx1"/>
                </a:solidFill>
                <a:latin typeface="Arial" panose="020B0604020202020204" pitchFamily="34" charset="0"/>
                <a:cs typeface="Arial" panose="020B0604020202020204" pitchFamily="34" charset="0"/>
              </a:rPr>
              <a:t> </a:t>
            </a:r>
            <a:r>
              <a:rPr lang="es-ES" altLang="en-US" dirty="0" err="1">
                <a:solidFill>
                  <a:schemeClr val="tx1"/>
                </a:solidFill>
                <a:latin typeface="Arial" panose="020B0604020202020204" pitchFamily="34" charset="0"/>
                <a:cs typeface="Arial" panose="020B0604020202020204" pitchFamily="34" charset="0"/>
              </a:rPr>
              <a:t>Sort</a:t>
            </a:r>
            <a:r>
              <a:rPr lang="es-ES" altLang="en-US" dirty="0">
                <a:solidFill>
                  <a:schemeClr val="tx1"/>
                </a:solidFill>
                <a:latin typeface="Arial" panose="020B0604020202020204" pitchFamily="34" charset="0"/>
                <a:cs typeface="Arial" panose="020B0604020202020204" pitchFamily="34" charset="0"/>
              </a:rPr>
              <a:t> (ordenamiento </a:t>
            </a:r>
            <a:r>
              <a:rPr lang="es-ES" altLang="en-US" dirty="0" err="1">
                <a:solidFill>
                  <a:schemeClr val="tx1"/>
                </a:solidFill>
                <a:latin typeface="Arial" panose="020B0604020202020204" pitchFamily="34" charset="0"/>
                <a:cs typeface="Arial" panose="020B0604020202020204" pitchFamily="34" charset="0"/>
              </a:rPr>
              <a:t>Radix</a:t>
            </a:r>
            <a:r>
              <a:rPr lang="es-ES" altLang="en-US" dirty="0">
                <a:solidFill>
                  <a:schemeClr val="tx1"/>
                </a:solidFill>
                <a:latin typeface="Arial" panose="020B0604020202020204" pitchFamily="34" charset="0"/>
                <a:cs typeface="Arial" panose="020B0604020202020204" pitchFamily="34" charset="0"/>
              </a:rPr>
              <a:t>) es un algoritmo de ordenamiento estable* para ordenar elementos identificados por llaves (o claves) únicas. Cada llave debe ser una cadena o un número capaz de ser ordenada alfanuméricamente.</a:t>
            </a:r>
          </a:p>
          <a:p>
            <a:pPr algn="just">
              <a:lnSpc>
                <a:spcPct val="90000"/>
              </a:lnSpc>
            </a:pPr>
            <a:endParaRPr lang="es-ES" altLang="en-US" dirty="0">
              <a:solidFill>
                <a:schemeClr val="tx1"/>
              </a:solidFill>
              <a:latin typeface="Arial" panose="020B0604020202020204" pitchFamily="34" charset="0"/>
              <a:cs typeface="Arial" panose="020B0604020202020204" pitchFamily="34" charset="0"/>
            </a:endParaRPr>
          </a:p>
          <a:p>
            <a:pPr algn="just">
              <a:lnSpc>
                <a:spcPct val="90000"/>
              </a:lnSpc>
            </a:pPr>
            <a:r>
              <a:rPr lang="es-ES_tradnl" altLang="en-US" dirty="0">
                <a:solidFill>
                  <a:schemeClr val="tx1"/>
                </a:solidFill>
                <a:latin typeface="Arial" panose="020B0604020202020204" pitchFamily="34" charset="0"/>
                <a:cs typeface="Arial" panose="020B0604020202020204" pitchFamily="34" charset="0"/>
              </a:rPr>
              <a:t>Este método ejecuta un número de repeticiones igual al número de caracteres de las llaves a ordenar. El </a:t>
            </a:r>
            <a:r>
              <a:rPr lang="es-ES_tradnl" altLang="en-US" dirty="0" err="1">
                <a:solidFill>
                  <a:schemeClr val="tx1"/>
                </a:solidFill>
                <a:latin typeface="Arial" panose="020B0604020202020204" pitchFamily="34" charset="0"/>
                <a:cs typeface="Arial" panose="020B0604020202020204" pitchFamily="34" charset="0"/>
              </a:rPr>
              <a:t>Radix</a:t>
            </a:r>
            <a:r>
              <a:rPr lang="es-ES_tradnl" altLang="en-US" dirty="0">
                <a:solidFill>
                  <a:schemeClr val="tx1"/>
                </a:solidFill>
                <a:latin typeface="Arial" panose="020B0604020202020204" pitchFamily="34" charset="0"/>
                <a:cs typeface="Arial" panose="020B0604020202020204" pitchFamily="34" charset="0"/>
              </a:rPr>
              <a:t> Directo, inicia con el dígito más a la derecha repartiendo los datos en “canastas”, estos datos se reparten de nuevo de acuerdo al siguiente dígito y así sucesivamente hasta terminar con el dígito de mas a la izquierda.</a:t>
            </a:r>
            <a:endParaRPr lang="es-ES" altLang="en-US"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50" name="Group 90"/>
          <p:cNvGrpSpPr>
            <a:grpSpLocks/>
          </p:cNvGrpSpPr>
          <p:nvPr/>
        </p:nvGrpSpPr>
        <p:grpSpPr bwMode="auto">
          <a:xfrm>
            <a:off x="816769" y="259556"/>
            <a:ext cx="6643688" cy="2374900"/>
            <a:chOff x="146" y="346"/>
            <a:chExt cx="4185" cy="1496"/>
          </a:xfrm>
        </p:grpSpPr>
        <p:sp>
          <p:nvSpPr>
            <p:cNvPr id="40965" name="Rectangle 5"/>
            <p:cNvSpPr>
              <a:spLocks noChangeArrowheads="1"/>
            </p:cNvSpPr>
            <p:nvPr/>
          </p:nvSpPr>
          <p:spPr bwMode="auto">
            <a:xfrm>
              <a:off x="1066"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0966" name="Rectangle 6"/>
            <p:cNvSpPr>
              <a:spLocks noChangeArrowheads="1"/>
            </p:cNvSpPr>
            <p:nvPr/>
          </p:nvSpPr>
          <p:spPr bwMode="auto">
            <a:xfrm>
              <a:off x="1338"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0967" name="Rectangle 7"/>
            <p:cNvSpPr>
              <a:spLocks noChangeArrowheads="1"/>
            </p:cNvSpPr>
            <p:nvPr/>
          </p:nvSpPr>
          <p:spPr bwMode="auto">
            <a:xfrm>
              <a:off x="1610"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0968" name="Rectangle 8"/>
            <p:cNvSpPr>
              <a:spLocks noChangeArrowheads="1"/>
            </p:cNvSpPr>
            <p:nvPr/>
          </p:nvSpPr>
          <p:spPr bwMode="auto">
            <a:xfrm>
              <a:off x="1882"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0969" name="Rectangle 9"/>
            <p:cNvSpPr>
              <a:spLocks noChangeArrowheads="1"/>
            </p:cNvSpPr>
            <p:nvPr/>
          </p:nvSpPr>
          <p:spPr bwMode="auto">
            <a:xfrm>
              <a:off x="2154"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0970" name="Rectangle 10"/>
            <p:cNvSpPr>
              <a:spLocks noChangeArrowheads="1"/>
            </p:cNvSpPr>
            <p:nvPr/>
          </p:nvSpPr>
          <p:spPr bwMode="auto">
            <a:xfrm>
              <a:off x="2426"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0971" name="Rectangle 11"/>
            <p:cNvSpPr>
              <a:spLocks noChangeArrowheads="1"/>
            </p:cNvSpPr>
            <p:nvPr/>
          </p:nvSpPr>
          <p:spPr bwMode="auto">
            <a:xfrm>
              <a:off x="2699"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0972" name="Rectangle 12"/>
            <p:cNvSpPr>
              <a:spLocks noChangeArrowheads="1"/>
            </p:cNvSpPr>
            <p:nvPr/>
          </p:nvSpPr>
          <p:spPr bwMode="auto">
            <a:xfrm>
              <a:off x="2971"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0973" name="Rectangle 13"/>
            <p:cNvSpPr>
              <a:spLocks noChangeArrowheads="1"/>
            </p:cNvSpPr>
            <p:nvPr/>
          </p:nvSpPr>
          <p:spPr bwMode="auto">
            <a:xfrm>
              <a:off x="3243"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0974" name="Rectangle 14"/>
            <p:cNvSpPr>
              <a:spLocks noChangeArrowheads="1"/>
            </p:cNvSpPr>
            <p:nvPr/>
          </p:nvSpPr>
          <p:spPr bwMode="auto">
            <a:xfrm>
              <a:off x="3515"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0975" name="Rectangle 15"/>
            <p:cNvSpPr>
              <a:spLocks noChangeArrowheads="1"/>
            </p:cNvSpPr>
            <p:nvPr/>
          </p:nvSpPr>
          <p:spPr bwMode="auto">
            <a:xfrm>
              <a:off x="3787"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0976" name="Rectangle 16"/>
            <p:cNvSpPr>
              <a:spLocks noChangeArrowheads="1"/>
            </p:cNvSpPr>
            <p:nvPr/>
          </p:nvSpPr>
          <p:spPr bwMode="auto">
            <a:xfrm>
              <a:off x="4059"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0995" name="AutoShape 35"/>
            <p:cNvSpPr>
              <a:spLocks/>
            </p:cNvSpPr>
            <p:nvPr/>
          </p:nvSpPr>
          <p:spPr bwMode="auto">
            <a:xfrm>
              <a:off x="793" y="709"/>
              <a:ext cx="227" cy="1133"/>
            </a:xfrm>
            <a:prstGeom prst="leftBrace">
              <a:avLst>
                <a:gd name="adj1" fmla="val 41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Text Box 36"/>
            <p:cNvSpPr txBox="1">
              <a:spLocks noChangeArrowheads="1"/>
            </p:cNvSpPr>
            <p:nvPr/>
          </p:nvSpPr>
          <p:spPr bwMode="auto">
            <a:xfrm>
              <a:off x="146" y="948"/>
              <a:ext cx="1101"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1400"/>
                <a:t>Distribución y reacomodo</a:t>
              </a:r>
            </a:p>
            <a:p>
              <a:r>
                <a:rPr lang="es-ES_tradnl" altLang="en-US" sz="1400"/>
                <a:t>Digito </a:t>
              </a:r>
            </a:p>
            <a:p>
              <a:r>
                <a:rPr lang="es-ES_tradnl" altLang="en-US" sz="1400"/>
                <a:t>derecho</a:t>
              </a:r>
            </a:p>
            <a:p>
              <a:endParaRPr lang="es-ES" altLang="en-US" sz="1400"/>
            </a:p>
          </p:txBody>
        </p:sp>
        <p:sp>
          <p:nvSpPr>
            <p:cNvPr id="40997" name="Rectangle 37"/>
            <p:cNvSpPr>
              <a:spLocks noChangeArrowheads="1"/>
            </p:cNvSpPr>
            <p:nvPr/>
          </p:nvSpPr>
          <p:spPr bwMode="auto">
            <a:xfrm>
              <a:off x="3515"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0999" name="Rectangle 39"/>
            <p:cNvSpPr>
              <a:spLocks noChangeArrowheads="1"/>
            </p:cNvSpPr>
            <p:nvPr/>
          </p:nvSpPr>
          <p:spPr bwMode="auto">
            <a:xfrm>
              <a:off x="3198"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1001" name="Rectangle 41"/>
            <p:cNvSpPr>
              <a:spLocks noChangeArrowheads="1"/>
            </p:cNvSpPr>
            <p:nvPr/>
          </p:nvSpPr>
          <p:spPr bwMode="auto">
            <a:xfrm>
              <a:off x="1792"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1002" name="Rectangle 42"/>
            <p:cNvSpPr>
              <a:spLocks noChangeArrowheads="1"/>
            </p:cNvSpPr>
            <p:nvPr/>
          </p:nvSpPr>
          <p:spPr bwMode="auto">
            <a:xfrm>
              <a:off x="1792" y="107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1003" name="Rectangle 43"/>
            <p:cNvSpPr>
              <a:spLocks noChangeArrowheads="1"/>
            </p:cNvSpPr>
            <p:nvPr/>
          </p:nvSpPr>
          <p:spPr bwMode="auto">
            <a:xfrm>
              <a:off x="2653"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1004" name="Rectangle 44"/>
            <p:cNvSpPr>
              <a:spLocks noChangeArrowheads="1"/>
            </p:cNvSpPr>
            <p:nvPr/>
          </p:nvSpPr>
          <p:spPr bwMode="auto">
            <a:xfrm>
              <a:off x="2336"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1005" name="Rectangle 45"/>
            <p:cNvSpPr>
              <a:spLocks noChangeArrowheads="1"/>
            </p:cNvSpPr>
            <p:nvPr/>
          </p:nvSpPr>
          <p:spPr bwMode="auto">
            <a:xfrm>
              <a:off x="1474"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1006" name="Rectangle 46"/>
            <p:cNvSpPr>
              <a:spLocks noChangeArrowheads="1"/>
            </p:cNvSpPr>
            <p:nvPr/>
          </p:nvSpPr>
          <p:spPr bwMode="auto">
            <a:xfrm>
              <a:off x="2336" y="107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1007" name="Rectangle 47"/>
            <p:cNvSpPr>
              <a:spLocks noChangeArrowheads="1"/>
            </p:cNvSpPr>
            <p:nvPr/>
          </p:nvSpPr>
          <p:spPr bwMode="auto">
            <a:xfrm>
              <a:off x="1111" y="70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1008" name="Rectangle 48"/>
            <p:cNvSpPr>
              <a:spLocks noChangeArrowheads="1"/>
            </p:cNvSpPr>
            <p:nvPr/>
          </p:nvSpPr>
          <p:spPr bwMode="auto">
            <a:xfrm>
              <a:off x="1474" y="107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1009" name="Rectangle 49"/>
            <p:cNvSpPr>
              <a:spLocks noChangeArrowheads="1"/>
            </p:cNvSpPr>
            <p:nvPr/>
          </p:nvSpPr>
          <p:spPr bwMode="auto">
            <a:xfrm>
              <a:off x="2653" y="107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1010" name="Rectangle 50"/>
            <p:cNvSpPr>
              <a:spLocks noChangeArrowheads="1"/>
            </p:cNvSpPr>
            <p:nvPr/>
          </p:nvSpPr>
          <p:spPr bwMode="auto">
            <a:xfrm>
              <a:off x="3198" y="107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1011" name="Rectangle 51"/>
            <p:cNvSpPr>
              <a:spLocks noChangeArrowheads="1"/>
            </p:cNvSpPr>
            <p:nvPr/>
          </p:nvSpPr>
          <p:spPr bwMode="auto">
            <a:xfrm>
              <a:off x="1022"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1012" name="Rectangle 52"/>
            <p:cNvSpPr>
              <a:spLocks noChangeArrowheads="1"/>
            </p:cNvSpPr>
            <p:nvPr/>
          </p:nvSpPr>
          <p:spPr bwMode="auto">
            <a:xfrm>
              <a:off x="1294"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1013" name="Rectangle 53"/>
            <p:cNvSpPr>
              <a:spLocks noChangeArrowheads="1"/>
            </p:cNvSpPr>
            <p:nvPr/>
          </p:nvSpPr>
          <p:spPr bwMode="auto">
            <a:xfrm>
              <a:off x="1566"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1014" name="Rectangle 54"/>
            <p:cNvSpPr>
              <a:spLocks noChangeArrowheads="1"/>
            </p:cNvSpPr>
            <p:nvPr/>
          </p:nvSpPr>
          <p:spPr bwMode="auto">
            <a:xfrm>
              <a:off x="1838"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1015" name="Rectangle 55"/>
            <p:cNvSpPr>
              <a:spLocks noChangeArrowheads="1"/>
            </p:cNvSpPr>
            <p:nvPr/>
          </p:nvSpPr>
          <p:spPr bwMode="auto">
            <a:xfrm>
              <a:off x="2110"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1016" name="Rectangle 56"/>
            <p:cNvSpPr>
              <a:spLocks noChangeArrowheads="1"/>
            </p:cNvSpPr>
            <p:nvPr/>
          </p:nvSpPr>
          <p:spPr bwMode="auto">
            <a:xfrm>
              <a:off x="2382"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1017" name="Rectangle 57"/>
            <p:cNvSpPr>
              <a:spLocks noChangeArrowheads="1"/>
            </p:cNvSpPr>
            <p:nvPr/>
          </p:nvSpPr>
          <p:spPr bwMode="auto">
            <a:xfrm>
              <a:off x="2655"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1018" name="Rectangle 58"/>
            <p:cNvSpPr>
              <a:spLocks noChangeArrowheads="1"/>
            </p:cNvSpPr>
            <p:nvPr/>
          </p:nvSpPr>
          <p:spPr bwMode="auto">
            <a:xfrm>
              <a:off x="2927"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1019" name="Rectangle 59"/>
            <p:cNvSpPr>
              <a:spLocks noChangeArrowheads="1"/>
            </p:cNvSpPr>
            <p:nvPr/>
          </p:nvSpPr>
          <p:spPr bwMode="auto">
            <a:xfrm>
              <a:off x="3199"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1020" name="Rectangle 60"/>
            <p:cNvSpPr>
              <a:spLocks noChangeArrowheads="1"/>
            </p:cNvSpPr>
            <p:nvPr/>
          </p:nvSpPr>
          <p:spPr bwMode="auto">
            <a:xfrm>
              <a:off x="3471"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1021" name="Rectangle 61"/>
            <p:cNvSpPr>
              <a:spLocks noChangeArrowheads="1"/>
            </p:cNvSpPr>
            <p:nvPr/>
          </p:nvSpPr>
          <p:spPr bwMode="auto">
            <a:xfrm>
              <a:off x="3743"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1022" name="Rectangle 62"/>
            <p:cNvSpPr>
              <a:spLocks noChangeArrowheads="1"/>
            </p:cNvSpPr>
            <p:nvPr/>
          </p:nvSpPr>
          <p:spPr bwMode="auto">
            <a:xfrm>
              <a:off x="4015" y="147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grpSp>
      <p:grpSp>
        <p:nvGrpSpPr>
          <p:cNvPr id="41049" name="Group 89"/>
          <p:cNvGrpSpPr>
            <a:grpSpLocks/>
          </p:cNvGrpSpPr>
          <p:nvPr/>
        </p:nvGrpSpPr>
        <p:grpSpPr bwMode="auto">
          <a:xfrm>
            <a:off x="836613" y="2844655"/>
            <a:ext cx="6767512" cy="3602037"/>
            <a:chOff x="113" y="1887"/>
            <a:chExt cx="4263" cy="2269"/>
          </a:xfrm>
        </p:grpSpPr>
        <p:sp>
          <p:nvSpPr>
            <p:cNvPr id="41023" name="Rectangle 63"/>
            <p:cNvSpPr>
              <a:spLocks noChangeArrowheads="1"/>
            </p:cNvSpPr>
            <p:nvPr/>
          </p:nvSpPr>
          <p:spPr bwMode="auto">
            <a:xfrm>
              <a:off x="1791" y="188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1024" name="Rectangle 64"/>
            <p:cNvSpPr>
              <a:spLocks noChangeArrowheads="1"/>
            </p:cNvSpPr>
            <p:nvPr/>
          </p:nvSpPr>
          <p:spPr bwMode="auto">
            <a:xfrm>
              <a:off x="1791" y="22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1025" name="Rectangle 65"/>
            <p:cNvSpPr>
              <a:spLocks noChangeArrowheads="1"/>
            </p:cNvSpPr>
            <p:nvPr/>
          </p:nvSpPr>
          <p:spPr bwMode="auto">
            <a:xfrm>
              <a:off x="1791" y="261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1026" name="Rectangle 66"/>
            <p:cNvSpPr>
              <a:spLocks noChangeArrowheads="1"/>
            </p:cNvSpPr>
            <p:nvPr/>
          </p:nvSpPr>
          <p:spPr bwMode="auto">
            <a:xfrm>
              <a:off x="1429" y="188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1027" name="Rectangle 67"/>
            <p:cNvSpPr>
              <a:spLocks noChangeArrowheads="1"/>
            </p:cNvSpPr>
            <p:nvPr/>
          </p:nvSpPr>
          <p:spPr bwMode="auto">
            <a:xfrm>
              <a:off x="1429" y="22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1028" name="Rectangle 68"/>
            <p:cNvSpPr>
              <a:spLocks noChangeArrowheads="1"/>
            </p:cNvSpPr>
            <p:nvPr/>
          </p:nvSpPr>
          <p:spPr bwMode="auto">
            <a:xfrm>
              <a:off x="1429" y="261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1029" name="Rectangle 69"/>
            <p:cNvSpPr>
              <a:spLocks noChangeArrowheads="1"/>
            </p:cNvSpPr>
            <p:nvPr/>
          </p:nvSpPr>
          <p:spPr bwMode="auto">
            <a:xfrm>
              <a:off x="1791" y="29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1030" name="Rectangle 70"/>
            <p:cNvSpPr>
              <a:spLocks noChangeArrowheads="1"/>
            </p:cNvSpPr>
            <p:nvPr/>
          </p:nvSpPr>
          <p:spPr bwMode="auto">
            <a:xfrm>
              <a:off x="1429" y="29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1031" name="Rectangle 71"/>
            <p:cNvSpPr>
              <a:spLocks noChangeArrowheads="1"/>
            </p:cNvSpPr>
            <p:nvPr/>
          </p:nvSpPr>
          <p:spPr bwMode="auto">
            <a:xfrm>
              <a:off x="2426" y="188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1032" name="Rectangle 72"/>
            <p:cNvSpPr>
              <a:spLocks noChangeArrowheads="1"/>
            </p:cNvSpPr>
            <p:nvPr/>
          </p:nvSpPr>
          <p:spPr bwMode="auto">
            <a:xfrm>
              <a:off x="2109" y="188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1033" name="Rectangle 73"/>
            <p:cNvSpPr>
              <a:spLocks noChangeArrowheads="1"/>
            </p:cNvSpPr>
            <p:nvPr/>
          </p:nvSpPr>
          <p:spPr bwMode="auto">
            <a:xfrm>
              <a:off x="1066" y="188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1034" name="Rectangle 74"/>
            <p:cNvSpPr>
              <a:spLocks noChangeArrowheads="1"/>
            </p:cNvSpPr>
            <p:nvPr/>
          </p:nvSpPr>
          <p:spPr bwMode="auto">
            <a:xfrm>
              <a:off x="1429" y="333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1035" name="Rectangle 75"/>
            <p:cNvSpPr>
              <a:spLocks noChangeArrowheads="1"/>
            </p:cNvSpPr>
            <p:nvPr/>
          </p:nvSpPr>
          <p:spPr bwMode="auto">
            <a:xfrm>
              <a:off x="1111"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1036" name="Rectangle 76"/>
            <p:cNvSpPr>
              <a:spLocks noChangeArrowheads="1"/>
            </p:cNvSpPr>
            <p:nvPr/>
          </p:nvSpPr>
          <p:spPr bwMode="auto">
            <a:xfrm>
              <a:off x="1383"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1037" name="Rectangle 77"/>
            <p:cNvSpPr>
              <a:spLocks noChangeArrowheads="1"/>
            </p:cNvSpPr>
            <p:nvPr/>
          </p:nvSpPr>
          <p:spPr bwMode="auto">
            <a:xfrm>
              <a:off x="1655"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1038" name="Rectangle 78"/>
            <p:cNvSpPr>
              <a:spLocks noChangeArrowheads="1"/>
            </p:cNvSpPr>
            <p:nvPr/>
          </p:nvSpPr>
          <p:spPr bwMode="auto">
            <a:xfrm>
              <a:off x="1927"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1039" name="Rectangle 79"/>
            <p:cNvSpPr>
              <a:spLocks noChangeArrowheads="1"/>
            </p:cNvSpPr>
            <p:nvPr/>
          </p:nvSpPr>
          <p:spPr bwMode="auto">
            <a:xfrm>
              <a:off x="2199"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1040" name="Rectangle 80"/>
            <p:cNvSpPr>
              <a:spLocks noChangeArrowheads="1"/>
            </p:cNvSpPr>
            <p:nvPr/>
          </p:nvSpPr>
          <p:spPr bwMode="auto">
            <a:xfrm>
              <a:off x="2471"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1041" name="Rectangle 81"/>
            <p:cNvSpPr>
              <a:spLocks noChangeArrowheads="1"/>
            </p:cNvSpPr>
            <p:nvPr/>
          </p:nvSpPr>
          <p:spPr bwMode="auto">
            <a:xfrm>
              <a:off x="2744"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1042" name="Rectangle 82"/>
            <p:cNvSpPr>
              <a:spLocks noChangeArrowheads="1"/>
            </p:cNvSpPr>
            <p:nvPr/>
          </p:nvSpPr>
          <p:spPr bwMode="auto">
            <a:xfrm>
              <a:off x="3016"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1043" name="Rectangle 83"/>
            <p:cNvSpPr>
              <a:spLocks noChangeArrowheads="1"/>
            </p:cNvSpPr>
            <p:nvPr/>
          </p:nvSpPr>
          <p:spPr bwMode="auto">
            <a:xfrm>
              <a:off x="3288"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1044" name="Rectangle 84"/>
            <p:cNvSpPr>
              <a:spLocks noChangeArrowheads="1"/>
            </p:cNvSpPr>
            <p:nvPr/>
          </p:nvSpPr>
          <p:spPr bwMode="auto">
            <a:xfrm>
              <a:off x="3560"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1045" name="Rectangle 85"/>
            <p:cNvSpPr>
              <a:spLocks noChangeArrowheads="1"/>
            </p:cNvSpPr>
            <p:nvPr/>
          </p:nvSpPr>
          <p:spPr bwMode="auto">
            <a:xfrm>
              <a:off x="3832"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1046" name="Rectangle 86"/>
            <p:cNvSpPr>
              <a:spLocks noChangeArrowheads="1"/>
            </p:cNvSpPr>
            <p:nvPr/>
          </p:nvSpPr>
          <p:spPr bwMode="auto">
            <a:xfrm>
              <a:off x="4104" y="374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1047" name="Text Box 87"/>
            <p:cNvSpPr txBox="1">
              <a:spLocks noChangeArrowheads="1"/>
            </p:cNvSpPr>
            <p:nvPr/>
          </p:nvSpPr>
          <p:spPr bwMode="auto">
            <a:xfrm>
              <a:off x="113" y="2523"/>
              <a:ext cx="1101"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1400"/>
                <a:t>Distribución y reacomodo</a:t>
              </a:r>
            </a:p>
            <a:p>
              <a:r>
                <a:rPr lang="es-ES_tradnl" altLang="en-US" sz="1400"/>
                <a:t>Digito</a:t>
              </a:r>
            </a:p>
            <a:p>
              <a:r>
                <a:rPr lang="es-ES_tradnl" altLang="en-US" sz="1400"/>
                <a:t>central</a:t>
              </a:r>
              <a:endParaRPr lang="es-ES" altLang="en-US" sz="1400"/>
            </a:p>
          </p:txBody>
        </p:sp>
        <p:sp>
          <p:nvSpPr>
            <p:cNvPr id="41048" name="AutoShape 88"/>
            <p:cNvSpPr>
              <a:spLocks/>
            </p:cNvSpPr>
            <p:nvPr/>
          </p:nvSpPr>
          <p:spPr bwMode="auto">
            <a:xfrm>
              <a:off x="748" y="1888"/>
              <a:ext cx="227" cy="2268"/>
            </a:xfrm>
            <a:prstGeom prst="leftBrace">
              <a:avLst>
                <a:gd name="adj1" fmla="val 832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26" name="Group 42"/>
          <p:cNvGrpSpPr>
            <a:grpSpLocks/>
          </p:cNvGrpSpPr>
          <p:nvPr/>
        </p:nvGrpSpPr>
        <p:grpSpPr bwMode="auto">
          <a:xfrm>
            <a:off x="971600" y="1196752"/>
            <a:ext cx="6840538" cy="4319588"/>
            <a:chOff x="204" y="346"/>
            <a:chExt cx="4309" cy="2721"/>
          </a:xfrm>
        </p:grpSpPr>
        <p:sp>
          <p:nvSpPr>
            <p:cNvPr id="41988" name="Rectangle 4"/>
            <p:cNvSpPr>
              <a:spLocks noChangeArrowheads="1"/>
            </p:cNvSpPr>
            <p:nvPr/>
          </p:nvSpPr>
          <p:spPr bwMode="auto">
            <a:xfrm>
              <a:off x="1655" y="157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1989" name="Rectangle 5"/>
            <p:cNvSpPr>
              <a:spLocks noChangeArrowheads="1"/>
            </p:cNvSpPr>
            <p:nvPr/>
          </p:nvSpPr>
          <p:spPr bwMode="auto">
            <a:xfrm>
              <a:off x="1338" y="120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1990" name="Rectangle 6"/>
            <p:cNvSpPr>
              <a:spLocks noChangeArrowheads="1"/>
            </p:cNvSpPr>
            <p:nvPr/>
          </p:nvSpPr>
          <p:spPr bwMode="auto">
            <a:xfrm>
              <a:off x="2290" y="120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1991" name="Rectangle 7"/>
            <p:cNvSpPr>
              <a:spLocks noChangeArrowheads="1"/>
            </p:cNvSpPr>
            <p:nvPr/>
          </p:nvSpPr>
          <p:spPr bwMode="auto">
            <a:xfrm>
              <a:off x="1338" y="84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1992" name="Rectangle 8"/>
            <p:cNvSpPr>
              <a:spLocks noChangeArrowheads="1"/>
            </p:cNvSpPr>
            <p:nvPr/>
          </p:nvSpPr>
          <p:spPr bwMode="auto">
            <a:xfrm>
              <a:off x="2290" y="84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1993" name="Rectangle 9"/>
            <p:cNvSpPr>
              <a:spLocks noChangeArrowheads="1"/>
            </p:cNvSpPr>
            <p:nvPr/>
          </p:nvSpPr>
          <p:spPr bwMode="auto">
            <a:xfrm>
              <a:off x="3288" y="84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dirty="0">
                  <a:cs typeface="Arial" panose="020B0604020202020204" pitchFamily="34" charset="0"/>
                </a:rPr>
                <a:t>825</a:t>
              </a:r>
              <a:endParaRPr lang="es-ES" altLang="en-US" sz="1600" dirty="0">
                <a:cs typeface="Arial" panose="020B0604020202020204" pitchFamily="34" charset="0"/>
              </a:endParaRPr>
            </a:p>
          </p:txBody>
        </p:sp>
        <p:sp>
          <p:nvSpPr>
            <p:cNvPr id="41994" name="Rectangle 10"/>
            <p:cNvSpPr>
              <a:spLocks noChangeArrowheads="1"/>
            </p:cNvSpPr>
            <p:nvPr/>
          </p:nvSpPr>
          <p:spPr bwMode="auto">
            <a:xfrm>
              <a:off x="1973" y="120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1995" name="Rectangle 11"/>
            <p:cNvSpPr>
              <a:spLocks noChangeArrowheads="1"/>
            </p:cNvSpPr>
            <p:nvPr/>
          </p:nvSpPr>
          <p:spPr bwMode="auto">
            <a:xfrm>
              <a:off x="1655" y="120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1996" name="Rectangle 12"/>
            <p:cNvSpPr>
              <a:spLocks noChangeArrowheads="1"/>
            </p:cNvSpPr>
            <p:nvPr/>
          </p:nvSpPr>
          <p:spPr bwMode="auto">
            <a:xfrm>
              <a:off x="1655"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1997" name="Rectangle 13"/>
            <p:cNvSpPr>
              <a:spLocks noChangeArrowheads="1"/>
            </p:cNvSpPr>
            <p:nvPr/>
          </p:nvSpPr>
          <p:spPr bwMode="auto">
            <a:xfrm>
              <a:off x="1655" y="193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1998" name="Rectangle 14"/>
            <p:cNvSpPr>
              <a:spLocks noChangeArrowheads="1"/>
            </p:cNvSpPr>
            <p:nvPr/>
          </p:nvSpPr>
          <p:spPr bwMode="auto">
            <a:xfrm>
              <a:off x="1656" y="84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1999" name="Rectangle 15"/>
            <p:cNvSpPr>
              <a:spLocks noChangeArrowheads="1"/>
            </p:cNvSpPr>
            <p:nvPr/>
          </p:nvSpPr>
          <p:spPr bwMode="auto">
            <a:xfrm>
              <a:off x="1973" y="84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2000" name="Rectangle 16"/>
            <p:cNvSpPr>
              <a:spLocks noChangeArrowheads="1"/>
            </p:cNvSpPr>
            <p:nvPr/>
          </p:nvSpPr>
          <p:spPr bwMode="auto">
            <a:xfrm>
              <a:off x="1202"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2001" name="Rectangle 17"/>
            <p:cNvSpPr>
              <a:spLocks noChangeArrowheads="1"/>
            </p:cNvSpPr>
            <p:nvPr/>
          </p:nvSpPr>
          <p:spPr bwMode="auto">
            <a:xfrm>
              <a:off x="1474"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2002" name="Rectangle 18"/>
            <p:cNvSpPr>
              <a:spLocks noChangeArrowheads="1"/>
            </p:cNvSpPr>
            <p:nvPr/>
          </p:nvSpPr>
          <p:spPr bwMode="auto">
            <a:xfrm>
              <a:off x="1746"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2003" name="Rectangle 19"/>
            <p:cNvSpPr>
              <a:spLocks noChangeArrowheads="1"/>
            </p:cNvSpPr>
            <p:nvPr/>
          </p:nvSpPr>
          <p:spPr bwMode="auto">
            <a:xfrm>
              <a:off x="2018"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sp>
          <p:nvSpPr>
            <p:cNvPr id="42004" name="Rectangle 20"/>
            <p:cNvSpPr>
              <a:spLocks noChangeArrowheads="1"/>
            </p:cNvSpPr>
            <p:nvPr/>
          </p:nvSpPr>
          <p:spPr bwMode="auto">
            <a:xfrm>
              <a:off x="2290"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2005" name="Rectangle 21"/>
            <p:cNvSpPr>
              <a:spLocks noChangeArrowheads="1"/>
            </p:cNvSpPr>
            <p:nvPr/>
          </p:nvSpPr>
          <p:spPr bwMode="auto">
            <a:xfrm>
              <a:off x="2562"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2006" name="Rectangle 22"/>
            <p:cNvSpPr>
              <a:spLocks noChangeArrowheads="1"/>
            </p:cNvSpPr>
            <p:nvPr/>
          </p:nvSpPr>
          <p:spPr bwMode="auto">
            <a:xfrm>
              <a:off x="2835"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2007" name="Rectangle 23"/>
            <p:cNvSpPr>
              <a:spLocks noChangeArrowheads="1"/>
            </p:cNvSpPr>
            <p:nvPr/>
          </p:nvSpPr>
          <p:spPr bwMode="auto">
            <a:xfrm>
              <a:off x="3107"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2008" name="Rectangle 24"/>
            <p:cNvSpPr>
              <a:spLocks noChangeArrowheads="1"/>
            </p:cNvSpPr>
            <p:nvPr/>
          </p:nvSpPr>
          <p:spPr bwMode="auto">
            <a:xfrm>
              <a:off x="3379"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2009" name="Rectangle 25"/>
            <p:cNvSpPr>
              <a:spLocks noChangeArrowheads="1"/>
            </p:cNvSpPr>
            <p:nvPr/>
          </p:nvSpPr>
          <p:spPr bwMode="auto">
            <a:xfrm>
              <a:off x="3651"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2010" name="Rectangle 26"/>
            <p:cNvSpPr>
              <a:spLocks noChangeArrowheads="1"/>
            </p:cNvSpPr>
            <p:nvPr/>
          </p:nvSpPr>
          <p:spPr bwMode="auto">
            <a:xfrm>
              <a:off x="3923"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2011" name="Rectangle 27"/>
            <p:cNvSpPr>
              <a:spLocks noChangeArrowheads="1"/>
            </p:cNvSpPr>
            <p:nvPr/>
          </p:nvSpPr>
          <p:spPr bwMode="auto">
            <a:xfrm>
              <a:off x="4195"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2012" name="Text Box 28"/>
            <p:cNvSpPr txBox="1">
              <a:spLocks noChangeArrowheads="1"/>
            </p:cNvSpPr>
            <p:nvPr/>
          </p:nvSpPr>
          <p:spPr bwMode="auto">
            <a:xfrm>
              <a:off x="204" y="1616"/>
              <a:ext cx="816"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1400"/>
                <a:t>Distribución y reacomodo</a:t>
              </a:r>
            </a:p>
            <a:p>
              <a:r>
                <a:rPr lang="es-ES_tradnl" altLang="en-US" sz="1400"/>
                <a:t>Digito izquierdo</a:t>
              </a:r>
              <a:endParaRPr lang="es-ES" altLang="en-US" sz="1400"/>
            </a:p>
          </p:txBody>
        </p:sp>
        <p:sp>
          <p:nvSpPr>
            <p:cNvPr id="42013" name="AutoShape 29"/>
            <p:cNvSpPr>
              <a:spLocks/>
            </p:cNvSpPr>
            <p:nvPr/>
          </p:nvSpPr>
          <p:spPr bwMode="auto">
            <a:xfrm>
              <a:off x="930" y="799"/>
              <a:ext cx="227" cy="2268"/>
            </a:xfrm>
            <a:prstGeom prst="leftBrace">
              <a:avLst>
                <a:gd name="adj1" fmla="val 832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4" name="Rectangle 30"/>
            <p:cNvSpPr>
              <a:spLocks noChangeArrowheads="1"/>
            </p:cNvSpPr>
            <p:nvPr/>
          </p:nvSpPr>
          <p:spPr bwMode="auto">
            <a:xfrm>
              <a:off x="1248"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123</a:t>
              </a:r>
              <a:endParaRPr lang="es-ES" altLang="en-US" sz="1600">
                <a:cs typeface="Arial" panose="020B0604020202020204" pitchFamily="34" charset="0"/>
              </a:endParaRPr>
            </a:p>
          </p:txBody>
        </p:sp>
        <p:sp>
          <p:nvSpPr>
            <p:cNvPr id="42015" name="Rectangle 31"/>
            <p:cNvSpPr>
              <a:spLocks noChangeArrowheads="1"/>
            </p:cNvSpPr>
            <p:nvPr/>
          </p:nvSpPr>
          <p:spPr bwMode="auto">
            <a:xfrm>
              <a:off x="1520"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132</a:t>
              </a:r>
              <a:endParaRPr lang="es-ES" altLang="en-US" sz="1600">
                <a:cs typeface="Arial" panose="020B0604020202020204" pitchFamily="34" charset="0"/>
              </a:endParaRPr>
            </a:p>
          </p:txBody>
        </p:sp>
        <p:sp>
          <p:nvSpPr>
            <p:cNvPr id="42016" name="Rectangle 32"/>
            <p:cNvSpPr>
              <a:spLocks noChangeArrowheads="1"/>
            </p:cNvSpPr>
            <p:nvPr/>
          </p:nvSpPr>
          <p:spPr bwMode="auto">
            <a:xfrm>
              <a:off x="1792"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218</a:t>
              </a:r>
              <a:endParaRPr lang="es-ES" altLang="en-US" sz="1600">
                <a:cs typeface="Arial" panose="020B0604020202020204" pitchFamily="34" charset="0"/>
              </a:endParaRPr>
            </a:p>
          </p:txBody>
        </p:sp>
        <p:sp>
          <p:nvSpPr>
            <p:cNvPr id="42017" name="Rectangle 33"/>
            <p:cNvSpPr>
              <a:spLocks noChangeArrowheads="1"/>
            </p:cNvSpPr>
            <p:nvPr/>
          </p:nvSpPr>
          <p:spPr bwMode="auto">
            <a:xfrm>
              <a:off x="2064"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226</a:t>
              </a:r>
              <a:endParaRPr lang="es-ES" altLang="en-US" sz="1600">
                <a:cs typeface="Arial" panose="020B0604020202020204" pitchFamily="34" charset="0"/>
              </a:endParaRPr>
            </a:p>
          </p:txBody>
        </p:sp>
        <p:sp>
          <p:nvSpPr>
            <p:cNvPr id="42018" name="Rectangle 34"/>
            <p:cNvSpPr>
              <a:spLocks noChangeArrowheads="1"/>
            </p:cNvSpPr>
            <p:nvPr/>
          </p:nvSpPr>
          <p:spPr bwMode="auto">
            <a:xfrm>
              <a:off x="2336"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231</a:t>
              </a:r>
              <a:endParaRPr lang="es-ES" altLang="en-US" sz="1600">
                <a:cs typeface="Arial" panose="020B0604020202020204" pitchFamily="34" charset="0"/>
              </a:endParaRPr>
            </a:p>
          </p:txBody>
        </p:sp>
        <p:sp>
          <p:nvSpPr>
            <p:cNvPr id="42019" name="Rectangle 35"/>
            <p:cNvSpPr>
              <a:spLocks noChangeArrowheads="1"/>
            </p:cNvSpPr>
            <p:nvPr/>
          </p:nvSpPr>
          <p:spPr bwMode="auto">
            <a:xfrm>
              <a:off x="2608"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248</a:t>
              </a:r>
              <a:endParaRPr lang="es-ES" altLang="en-US" sz="1600">
                <a:cs typeface="Arial" panose="020B0604020202020204" pitchFamily="34" charset="0"/>
              </a:endParaRPr>
            </a:p>
          </p:txBody>
        </p:sp>
        <p:sp>
          <p:nvSpPr>
            <p:cNvPr id="42020" name="Rectangle 36"/>
            <p:cNvSpPr>
              <a:spLocks noChangeArrowheads="1"/>
            </p:cNvSpPr>
            <p:nvPr/>
          </p:nvSpPr>
          <p:spPr bwMode="auto">
            <a:xfrm>
              <a:off x="2881"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256</a:t>
              </a:r>
              <a:endParaRPr lang="es-ES" altLang="en-US" sz="1600">
                <a:cs typeface="Arial" panose="020B0604020202020204" pitchFamily="34" charset="0"/>
              </a:endParaRPr>
            </a:p>
          </p:txBody>
        </p:sp>
        <p:sp>
          <p:nvSpPr>
            <p:cNvPr id="42021" name="Rectangle 37"/>
            <p:cNvSpPr>
              <a:spLocks noChangeArrowheads="1"/>
            </p:cNvSpPr>
            <p:nvPr/>
          </p:nvSpPr>
          <p:spPr bwMode="auto">
            <a:xfrm>
              <a:off x="3153"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329</a:t>
              </a:r>
              <a:endParaRPr lang="es-ES" altLang="en-US" sz="1600">
                <a:cs typeface="Arial" panose="020B0604020202020204" pitchFamily="34" charset="0"/>
              </a:endParaRPr>
            </a:p>
          </p:txBody>
        </p:sp>
        <p:sp>
          <p:nvSpPr>
            <p:cNvPr id="42022" name="Rectangle 38"/>
            <p:cNvSpPr>
              <a:spLocks noChangeArrowheads="1"/>
            </p:cNvSpPr>
            <p:nvPr/>
          </p:nvSpPr>
          <p:spPr bwMode="auto">
            <a:xfrm>
              <a:off x="3425"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335</a:t>
              </a:r>
              <a:endParaRPr lang="es-ES" altLang="en-US" sz="1600">
                <a:cs typeface="Arial" panose="020B0604020202020204" pitchFamily="34" charset="0"/>
              </a:endParaRPr>
            </a:p>
          </p:txBody>
        </p:sp>
        <p:sp>
          <p:nvSpPr>
            <p:cNvPr id="42023" name="Rectangle 39"/>
            <p:cNvSpPr>
              <a:spLocks noChangeArrowheads="1"/>
            </p:cNvSpPr>
            <p:nvPr/>
          </p:nvSpPr>
          <p:spPr bwMode="auto">
            <a:xfrm>
              <a:off x="3697"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423</a:t>
              </a:r>
              <a:endParaRPr lang="es-ES" altLang="en-US" sz="1600">
                <a:cs typeface="Arial" panose="020B0604020202020204" pitchFamily="34" charset="0"/>
              </a:endParaRPr>
            </a:p>
          </p:txBody>
        </p:sp>
        <p:sp>
          <p:nvSpPr>
            <p:cNvPr id="42024" name="Rectangle 40"/>
            <p:cNvSpPr>
              <a:spLocks noChangeArrowheads="1"/>
            </p:cNvSpPr>
            <p:nvPr/>
          </p:nvSpPr>
          <p:spPr bwMode="auto">
            <a:xfrm>
              <a:off x="3969"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432</a:t>
              </a:r>
              <a:endParaRPr lang="es-ES" altLang="en-US" sz="1600">
                <a:cs typeface="Arial" panose="020B0604020202020204" pitchFamily="34" charset="0"/>
              </a:endParaRPr>
            </a:p>
          </p:txBody>
        </p:sp>
        <p:sp>
          <p:nvSpPr>
            <p:cNvPr id="42025" name="Rectangle 41"/>
            <p:cNvSpPr>
              <a:spLocks noChangeArrowheads="1"/>
            </p:cNvSpPr>
            <p:nvPr/>
          </p:nvSpPr>
          <p:spPr bwMode="auto">
            <a:xfrm>
              <a:off x="4241" y="2750"/>
              <a:ext cx="272"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sz="1600">
                  <a:cs typeface="Arial" panose="020B0604020202020204" pitchFamily="34" charset="0"/>
                </a:rPr>
                <a:t>825</a:t>
              </a:r>
              <a:endParaRPr lang="es-ES" altLang="en-US" sz="1600">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s-ES_tradnl" altLang="en-US"/>
              <a:t>Ejemplo</a:t>
            </a:r>
            <a:endParaRPr lang="es-ES" altLang="en-US"/>
          </a:p>
        </p:txBody>
      </p:sp>
      <p:pic>
        <p:nvPicPr>
          <p:cNvPr id="21508" name="Picture 4" descr="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7338"/>
            <a:ext cx="792162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84213" y="2060575"/>
            <a:ext cx="7772400" cy="1470025"/>
          </a:xfrm>
        </p:spPr>
        <p:txBody>
          <a:bodyPr anchor="ctr"/>
          <a:lstStyle/>
          <a:p>
            <a:r>
              <a:rPr lang="es-AR" altLang="en-US" sz="4400">
                <a:latin typeface="Verdana" panose="020B0604030504040204" pitchFamily="34" charset="0"/>
              </a:rPr>
              <a:t>Algoritmo: Quicksort</a:t>
            </a:r>
            <a:endParaRPr lang="es-ES" altLang="en-US" sz="4400">
              <a:latin typeface="Verdana" panose="020B0604030504040204" pitchFamily="34" charset="0"/>
            </a:endParaRPr>
          </a:p>
        </p:txBody>
      </p:sp>
      <p:sp>
        <p:nvSpPr>
          <p:cNvPr id="2" name="Subtítulo 1"/>
          <p:cNvSpPr>
            <a:spLocks noGrp="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AR" altLang="en-US"/>
              <a:t>Descripción</a:t>
            </a:r>
            <a:endParaRPr lang="es-ES" altLang="en-US"/>
          </a:p>
        </p:txBody>
      </p:sp>
      <p:sp>
        <p:nvSpPr>
          <p:cNvPr id="32771" name="Rectangle 3"/>
          <p:cNvSpPr>
            <a:spLocks noGrp="1" noChangeArrowheads="1"/>
          </p:cNvSpPr>
          <p:nvPr>
            <p:ph idx="1"/>
          </p:nvPr>
        </p:nvSpPr>
        <p:spPr/>
        <p:txBody>
          <a:bodyPr/>
          <a:lstStyle/>
          <a:p>
            <a:r>
              <a:rPr lang="es-MX" altLang="en-US" sz="2600" dirty="0">
                <a:solidFill>
                  <a:schemeClr val="tx1"/>
                </a:solidFill>
              </a:rPr>
              <a:t>Se elige un pivote.</a:t>
            </a:r>
          </a:p>
          <a:p>
            <a:r>
              <a:rPr lang="es-MX" altLang="en-US" sz="2600" dirty="0">
                <a:solidFill>
                  <a:schemeClr val="tx1"/>
                </a:solidFill>
              </a:rPr>
              <a:t>Se reubican los elementos respecto al pivote los menores antes, los mayores atrás.</a:t>
            </a:r>
          </a:p>
          <a:p>
            <a:r>
              <a:rPr lang="es-MX" altLang="en-US" sz="2600" dirty="0">
                <a:solidFill>
                  <a:schemeClr val="tx1"/>
                </a:solidFill>
              </a:rPr>
              <a:t>El arreglo queda separado en dos </a:t>
            </a:r>
            <a:r>
              <a:rPr lang="es-MX" altLang="en-US" sz="2600" dirty="0" err="1">
                <a:solidFill>
                  <a:schemeClr val="tx1"/>
                </a:solidFill>
              </a:rPr>
              <a:t>subarreglos</a:t>
            </a:r>
            <a:endParaRPr lang="es-MX" altLang="en-US" sz="2600" dirty="0">
              <a:solidFill>
                <a:schemeClr val="tx1"/>
              </a:solidFill>
            </a:endParaRPr>
          </a:p>
          <a:p>
            <a:r>
              <a:rPr lang="es-MX" altLang="en-US" sz="2600" dirty="0">
                <a:solidFill>
                  <a:schemeClr val="tx1"/>
                </a:solidFill>
              </a:rPr>
              <a:t>Se repite el proceso con los </a:t>
            </a:r>
            <a:r>
              <a:rPr lang="es-MX" altLang="en-US" sz="2600" dirty="0" err="1">
                <a:solidFill>
                  <a:schemeClr val="tx1"/>
                </a:solidFill>
              </a:rPr>
              <a:t>subarreglos</a:t>
            </a:r>
            <a:r>
              <a:rPr lang="es-MX" altLang="en-US" sz="2600" dirty="0">
                <a:solidFill>
                  <a:schemeClr val="tx1"/>
                </a:solidFill>
              </a:rPr>
              <a:t> resultantes</a:t>
            </a:r>
          </a:p>
          <a:p>
            <a:r>
              <a:rPr lang="es-MX" altLang="en-US" sz="2600" dirty="0">
                <a:solidFill>
                  <a:schemeClr val="tx1"/>
                </a:solidFill>
              </a:rPr>
              <a:t>El arreglo esta ordenado</a:t>
            </a:r>
            <a:endParaRPr lang="es-ES" altLang="en-US" sz="26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8758" y="382385"/>
            <a:ext cx="7633742" cy="886375"/>
          </a:xfrm>
        </p:spPr>
        <p:txBody>
          <a:bodyPr/>
          <a:lstStyle/>
          <a:p>
            <a:r>
              <a:rPr lang="es-EC" dirty="0" smtClean="0"/>
              <a:t>Demostración</a:t>
            </a:r>
            <a:endParaRPr lang="en-US" dirty="0"/>
          </a:p>
        </p:txBody>
      </p:sp>
      <p:sp>
        <p:nvSpPr>
          <p:cNvPr id="3" name="Marcador de contenido 2"/>
          <p:cNvSpPr>
            <a:spLocks noGrp="1"/>
          </p:cNvSpPr>
          <p:nvPr>
            <p:ph idx="1"/>
          </p:nvPr>
        </p:nvSpPr>
        <p:spPr>
          <a:xfrm>
            <a:off x="938758" y="1268760"/>
            <a:ext cx="7633742" cy="4610833"/>
          </a:xfrm>
        </p:spPr>
        <p:txBody>
          <a:bodyPr/>
          <a:lstStyle/>
          <a:p>
            <a:pPr algn="just"/>
            <a:r>
              <a:rPr lang="es-MX" dirty="0">
                <a:solidFill>
                  <a:schemeClr val="tx1"/>
                </a:solidFill>
              </a:rPr>
              <a:t>Suponiendo que el número total de elementos a ordenar es potencia de dos, es decir, n = 2k. De aquí podemos ver que k = log2(n), donde k es el número de divisiones que realizará el algoritmo.</a:t>
            </a:r>
          </a:p>
          <a:p>
            <a:pPr algn="just"/>
            <a:r>
              <a:rPr lang="es-MX" dirty="0">
                <a:solidFill>
                  <a:schemeClr val="tx1"/>
                </a:solidFill>
              </a:rPr>
              <a:t>En la primera fase del algoritmo habrán n comparaciones, en la segunda fase el algoritmo creará dos </a:t>
            </a:r>
            <a:r>
              <a:rPr lang="es-MX" dirty="0" err="1">
                <a:solidFill>
                  <a:schemeClr val="tx1"/>
                </a:solidFill>
              </a:rPr>
              <a:t>sublistas</a:t>
            </a:r>
            <a:r>
              <a:rPr lang="es-MX" dirty="0">
                <a:solidFill>
                  <a:schemeClr val="tx1"/>
                </a:solidFill>
              </a:rPr>
              <a:t> aproximadamente de tamaño n/2. El número total de comparaciones de estas dos </a:t>
            </a:r>
            <a:r>
              <a:rPr lang="es-MX" dirty="0" err="1">
                <a:solidFill>
                  <a:schemeClr val="tx1"/>
                </a:solidFill>
              </a:rPr>
              <a:t>sublistas</a:t>
            </a:r>
            <a:r>
              <a:rPr lang="es-MX" dirty="0">
                <a:solidFill>
                  <a:schemeClr val="tx1"/>
                </a:solidFill>
              </a:rPr>
              <a:t> es: 2(n/2) = n. En la tercera fase el algoritmo procesará 4 </a:t>
            </a:r>
            <a:r>
              <a:rPr lang="es-MX" dirty="0" err="1">
                <a:solidFill>
                  <a:schemeClr val="tx1"/>
                </a:solidFill>
              </a:rPr>
              <a:t>sublistas</a:t>
            </a:r>
            <a:r>
              <a:rPr lang="es-MX" dirty="0">
                <a:solidFill>
                  <a:schemeClr val="tx1"/>
                </a:solidFill>
              </a:rPr>
              <a:t> más, por tanto el número total de comparaciones en esta fase es 4(n/4) = n.</a:t>
            </a:r>
          </a:p>
          <a:p>
            <a:pPr algn="just"/>
            <a:r>
              <a:rPr lang="es-MX" dirty="0">
                <a:solidFill>
                  <a:schemeClr val="tx1"/>
                </a:solidFill>
              </a:rPr>
              <a:t>En conclusión, el número total de comparaciones que hace el algoritmo es:</a:t>
            </a:r>
          </a:p>
          <a:p>
            <a:pPr marL="0" indent="0">
              <a:buNone/>
            </a:pPr>
            <a:endParaRPr lang="en-US" dirty="0"/>
          </a:p>
        </p:txBody>
      </p:sp>
      <p:pic>
        <p:nvPicPr>
          <p:cNvPr id="4" name="Imagen 3"/>
          <p:cNvPicPr>
            <a:picLocks noChangeAspect="1"/>
          </p:cNvPicPr>
          <p:nvPr/>
        </p:nvPicPr>
        <p:blipFill>
          <a:blip r:embed="rId2"/>
          <a:stretch>
            <a:fillRect/>
          </a:stretch>
        </p:blipFill>
        <p:spPr>
          <a:xfrm>
            <a:off x="938758" y="5303529"/>
            <a:ext cx="7809706" cy="1152128"/>
          </a:xfrm>
          <a:prstGeom prst="rect">
            <a:avLst/>
          </a:prstGeom>
        </p:spPr>
      </p:pic>
    </p:spTree>
    <p:extLst>
      <p:ext uri="{BB962C8B-B14F-4D97-AF65-F5344CB8AC3E}">
        <p14:creationId xmlns:p14="http://schemas.microsoft.com/office/powerpoint/2010/main" val="223193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8758" y="382385"/>
            <a:ext cx="7633742" cy="742359"/>
          </a:xfrm>
        </p:spPr>
        <p:txBody>
          <a:bodyPr>
            <a:normAutofit/>
          </a:bodyPr>
          <a:lstStyle/>
          <a:p>
            <a:r>
              <a:rPr lang="es-EC" sz="4000" dirty="0" smtClean="0"/>
              <a:t>Técnicas de elección de pivote</a:t>
            </a:r>
            <a:endParaRPr lang="en-US" sz="4000" dirty="0"/>
          </a:p>
        </p:txBody>
      </p:sp>
      <p:sp>
        <p:nvSpPr>
          <p:cNvPr id="3" name="Marcador de contenido 2"/>
          <p:cNvSpPr>
            <a:spLocks noGrp="1"/>
          </p:cNvSpPr>
          <p:nvPr>
            <p:ph idx="1"/>
          </p:nvPr>
        </p:nvSpPr>
        <p:spPr>
          <a:xfrm>
            <a:off x="938758" y="1268760"/>
            <a:ext cx="7633742" cy="4610833"/>
          </a:xfrm>
        </p:spPr>
        <p:txBody>
          <a:bodyPr/>
          <a:lstStyle/>
          <a:p>
            <a:pPr algn="just"/>
            <a:r>
              <a:rPr lang="es-MX" dirty="0">
                <a:solidFill>
                  <a:schemeClr val="tx1"/>
                </a:solidFill>
                <a:latin typeface="Arial" panose="020B0604020202020204" pitchFamily="34" charset="0"/>
                <a:cs typeface="Arial" panose="020B0604020202020204" pitchFamily="34" charset="0"/>
              </a:rPr>
              <a:t>El algoritmo básico del método </a:t>
            </a:r>
            <a:r>
              <a:rPr lang="es-MX" dirty="0" err="1">
                <a:solidFill>
                  <a:schemeClr val="tx1"/>
                </a:solidFill>
                <a:latin typeface="Arial" panose="020B0604020202020204" pitchFamily="34" charset="0"/>
                <a:cs typeface="Arial" panose="020B0604020202020204" pitchFamily="34" charset="0"/>
              </a:rPr>
              <a:t>Quicksort</a:t>
            </a:r>
            <a:r>
              <a:rPr lang="es-MX" dirty="0">
                <a:solidFill>
                  <a:schemeClr val="tx1"/>
                </a:solidFill>
                <a:latin typeface="Arial" panose="020B0604020202020204" pitchFamily="34" charset="0"/>
                <a:cs typeface="Arial" panose="020B0604020202020204" pitchFamily="34" charset="0"/>
              </a:rPr>
              <a:t> consiste en tomar cualquier elemento de la lista al cual denominaremos como pivote, dependiendo de la partición en que se elija, el algoritmo será más o menos </a:t>
            </a:r>
            <a:r>
              <a:rPr lang="es-MX" dirty="0" smtClean="0">
                <a:solidFill>
                  <a:schemeClr val="tx1"/>
                </a:solidFill>
                <a:latin typeface="Arial" panose="020B0604020202020204" pitchFamily="34" charset="0"/>
                <a:cs typeface="Arial" panose="020B0604020202020204" pitchFamily="34" charset="0"/>
              </a:rPr>
              <a:t>eficiente. </a:t>
            </a:r>
          </a:p>
          <a:p>
            <a:pPr algn="just"/>
            <a:r>
              <a:rPr lang="es-MX" dirty="0" smtClean="0">
                <a:solidFill>
                  <a:schemeClr val="tx1"/>
                </a:solidFill>
                <a:latin typeface="Arial" panose="020B0604020202020204" pitchFamily="34" charset="0"/>
                <a:cs typeface="Arial" panose="020B0604020202020204" pitchFamily="34" charset="0"/>
              </a:rPr>
              <a:t>Tomar </a:t>
            </a:r>
            <a:r>
              <a:rPr lang="es-MX" dirty="0">
                <a:solidFill>
                  <a:schemeClr val="tx1"/>
                </a:solidFill>
                <a:latin typeface="Arial" panose="020B0604020202020204" pitchFamily="34" charset="0"/>
                <a:cs typeface="Arial" panose="020B0604020202020204" pitchFamily="34" charset="0"/>
              </a:rPr>
              <a:t>un elemento cualquiera como pivote tiene la ventaja de no requerir ningún cálculo adicional, lo cual lo hace bastante rápido. Sin embargo, esta elección «a ciegas» siempre provoca que el algoritmo tenga un orden de O(n²) para ciertas permutaciones de los elementos en la </a:t>
            </a:r>
            <a:r>
              <a:rPr lang="es-MX" dirty="0" smtClean="0">
                <a:solidFill>
                  <a:schemeClr val="tx1"/>
                </a:solidFill>
                <a:latin typeface="Arial" panose="020B0604020202020204" pitchFamily="34" charset="0"/>
                <a:cs typeface="Arial" panose="020B0604020202020204" pitchFamily="34" charset="0"/>
              </a:rPr>
              <a:t>lista. </a:t>
            </a:r>
          </a:p>
          <a:p>
            <a:pPr algn="just"/>
            <a:r>
              <a:rPr lang="es-MX" dirty="0" smtClean="0">
                <a:solidFill>
                  <a:schemeClr val="tx1"/>
                </a:solidFill>
                <a:latin typeface="Arial" panose="020B0604020202020204" pitchFamily="34" charset="0"/>
                <a:cs typeface="Arial" panose="020B0604020202020204" pitchFamily="34" charset="0"/>
              </a:rPr>
              <a:t>Otra </a:t>
            </a:r>
            <a:r>
              <a:rPr lang="es-MX" dirty="0">
                <a:solidFill>
                  <a:schemeClr val="tx1"/>
                </a:solidFill>
                <a:latin typeface="Arial" panose="020B0604020202020204" pitchFamily="34" charset="0"/>
                <a:cs typeface="Arial" panose="020B0604020202020204" pitchFamily="34" charset="0"/>
              </a:rPr>
              <a:t>opción puede ser recorrer la lista para saber de antemano qué elemento ocupará la posición central de la lista, para elegirlo como pivote.</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09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ES" altLang="en-US"/>
              <a:t>Ordenamiento por conteo</a:t>
            </a:r>
          </a:p>
        </p:txBody>
      </p:sp>
      <p:sp>
        <p:nvSpPr>
          <p:cNvPr id="46083" name="Rectangle 3"/>
          <p:cNvSpPr>
            <a:spLocks noGrp="1" noChangeArrowheads="1"/>
          </p:cNvSpPr>
          <p:nvPr>
            <p:ph idx="1"/>
          </p:nvPr>
        </p:nvSpPr>
        <p:spPr/>
        <p:txBody>
          <a:bodyPr/>
          <a:lstStyle/>
          <a:p>
            <a:r>
              <a:rPr lang="es-ES_tradnl" altLang="en-US"/>
              <a:t>Este método utiliza un arreglo auxiliar para contabilizar el numero de llaves que son mayores que la llave actual.</a:t>
            </a:r>
          </a:p>
          <a:p>
            <a:r>
              <a:rPr lang="es-ES_tradnl" altLang="en-US"/>
              <a:t>El arreglo de contadores, especifica la posición final donde debería estar cada elemento.</a:t>
            </a:r>
            <a:endParaRPr lang="es-E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ES" altLang="en-US"/>
              <a:t>Ordenamiento por conteo</a:t>
            </a:r>
          </a:p>
        </p:txBody>
      </p:sp>
      <p:sp>
        <p:nvSpPr>
          <p:cNvPr id="47107" name="Rectangle 3"/>
          <p:cNvSpPr>
            <a:spLocks noGrp="1" noChangeArrowheads="1"/>
          </p:cNvSpPr>
          <p:nvPr>
            <p:ph idx="1"/>
          </p:nvPr>
        </p:nvSpPr>
        <p:spPr>
          <a:xfrm>
            <a:off x="755576" y="1865745"/>
            <a:ext cx="5987008" cy="1397000"/>
          </a:xfrm>
        </p:spPr>
        <p:txBody>
          <a:bodyPr/>
          <a:lstStyle/>
          <a:p>
            <a:pPr>
              <a:lnSpc>
                <a:spcPct val="80000"/>
              </a:lnSpc>
              <a:buFontTx/>
              <a:buNone/>
            </a:pPr>
            <a:r>
              <a:rPr lang="es-ES_tradnl" altLang="en-US" sz="2400" dirty="0">
                <a:solidFill>
                  <a:schemeClr val="tx1"/>
                </a:solidFill>
              </a:rPr>
              <a:t>Variables</a:t>
            </a:r>
          </a:p>
          <a:p>
            <a:pPr lvl="1">
              <a:lnSpc>
                <a:spcPct val="80000"/>
              </a:lnSpc>
            </a:pPr>
            <a:r>
              <a:rPr lang="es-ES_tradnl" altLang="en-US" sz="2000" dirty="0">
                <a:solidFill>
                  <a:schemeClr val="tx1"/>
                </a:solidFill>
              </a:rPr>
              <a:t>K arreglo de datos a ordenar</a:t>
            </a:r>
          </a:p>
          <a:p>
            <a:pPr lvl="1">
              <a:lnSpc>
                <a:spcPct val="80000"/>
              </a:lnSpc>
            </a:pPr>
            <a:r>
              <a:rPr lang="es-ES_tradnl" altLang="en-US" sz="2000" dirty="0" err="1">
                <a:solidFill>
                  <a:schemeClr val="tx1"/>
                </a:solidFill>
              </a:rPr>
              <a:t>Cont</a:t>
            </a:r>
            <a:r>
              <a:rPr lang="es-ES_tradnl" altLang="en-US" sz="2000" dirty="0">
                <a:solidFill>
                  <a:schemeClr val="tx1"/>
                </a:solidFill>
              </a:rPr>
              <a:t> arreglo de contadores</a:t>
            </a:r>
          </a:p>
          <a:p>
            <a:pPr lvl="1">
              <a:lnSpc>
                <a:spcPct val="80000"/>
              </a:lnSpc>
            </a:pPr>
            <a:r>
              <a:rPr lang="es-ES_tradnl" altLang="en-US" sz="2000" dirty="0">
                <a:solidFill>
                  <a:schemeClr val="tx1"/>
                </a:solidFill>
              </a:rPr>
              <a:t>N número de elementos a ordenar</a:t>
            </a:r>
            <a:endParaRPr lang="es-ES" altLang="en-US" sz="2000" dirty="0">
              <a:solidFill>
                <a:schemeClr val="tx1"/>
              </a:solidFill>
            </a:endParaRPr>
          </a:p>
        </p:txBody>
      </p:sp>
      <p:sp>
        <p:nvSpPr>
          <p:cNvPr id="47108" name="Text Box 4"/>
          <p:cNvSpPr txBox="1">
            <a:spLocks noChangeArrowheads="1"/>
          </p:cNvSpPr>
          <p:nvPr/>
        </p:nvSpPr>
        <p:spPr bwMode="auto">
          <a:xfrm>
            <a:off x="755576" y="3789040"/>
            <a:ext cx="835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2000" b="1"/>
              <a:t>ComparacionPorConteo</a:t>
            </a:r>
          </a:p>
          <a:p>
            <a:r>
              <a:rPr lang="es-ES_tradnl" altLang="en-US" sz="2000"/>
              <a:t>Inicio</a:t>
            </a:r>
          </a:p>
          <a:p>
            <a:r>
              <a:rPr lang="es-ES_tradnl" altLang="en-US" sz="2000"/>
              <a:t>    inicializar el arreglo de contadores con cero en todas sus posiciones</a:t>
            </a:r>
          </a:p>
          <a:p>
            <a:r>
              <a:rPr lang="es-ES_tradnl" altLang="en-US" sz="2000"/>
              <a:t>   Para i=N hasta 2 decremento 1</a:t>
            </a:r>
          </a:p>
          <a:p>
            <a:r>
              <a:rPr lang="es-ES_tradnl" altLang="en-US" sz="2000"/>
              <a:t>       Para j=i-1 hasta 1 decremento 1</a:t>
            </a:r>
          </a:p>
          <a:p>
            <a:r>
              <a:rPr lang="es-ES_tradnl" altLang="en-US" sz="2000"/>
              <a:t>            si K(i) &lt; K(j) Cont(j)++</a:t>
            </a:r>
          </a:p>
          <a:p>
            <a:r>
              <a:rPr lang="es-ES_tradnl" altLang="en-US" sz="2000"/>
              <a:t>            sino Cont(i)++</a:t>
            </a:r>
          </a:p>
          <a:p>
            <a:r>
              <a:rPr lang="es-ES_tradnl" altLang="en-US" sz="2000"/>
              <a:t>Fin</a:t>
            </a:r>
            <a:endParaRPr lang="es-E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MX" altLang="en-US" dirty="0">
                <a:cs typeface="Times New Roman" panose="02020603050405020304" pitchFamily="18" charset="0"/>
              </a:rPr>
              <a:t>6. Ordenación interna</a:t>
            </a:r>
          </a:p>
        </p:txBody>
      </p:sp>
      <p:sp>
        <p:nvSpPr>
          <p:cNvPr id="43011" name="Rectangle 3"/>
          <p:cNvSpPr>
            <a:spLocks noGrp="1" noChangeArrowheads="1"/>
          </p:cNvSpPr>
          <p:nvPr>
            <p:ph idx="1"/>
          </p:nvPr>
        </p:nvSpPr>
        <p:spPr/>
        <p:txBody>
          <a:bodyPr/>
          <a:lstStyle/>
          <a:p>
            <a:pPr marL="609600" indent="-609600">
              <a:lnSpc>
                <a:spcPct val="90000"/>
              </a:lnSpc>
              <a:buFontTx/>
              <a:buNone/>
            </a:pPr>
            <a:r>
              <a:rPr lang="es-MX" altLang="en-US" dirty="0" smtClean="0">
                <a:solidFill>
                  <a:schemeClr val="tx1"/>
                </a:solidFill>
                <a:cs typeface="Times New Roman" panose="02020603050405020304" pitchFamily="18" charset="0"/>
              </a:rPr>
              <a:t>Algoritmos </a:t>
            </a:r>
            <a:r>
              <a:rPr lang="es-MX" altLang="en-US" dirty="0">
                <a:solidFill>
                  <a:schemeClr val="tx1"/>
                </a:solidFill>
                <a:cs typeface="Times New Roman" panose="02020603050405020304" pitchFamily="18" charset="0"/>
              </a:rPr>
              <a:t>de ordenamiento por </a:t>
            </a:r>
            <a:r>
              <a:rPr lang="es-MX" altLang="en-US" dirty="0" smtClean="0">
                <a:solidFill>
                  <a:schemeClr val="tx1"/>
                </a:solidFill>
                <a:cs typeface="Times New Roman" panose="02020603050405020304" pitchFamily="18" charset="0"/>
              </a:rPr>
              <a:t>intercambio</a:t>
            </a:r>
            <a:endParaRPr lang="es-MX" altLang="en-US" dirty="0">
              <a:solidFill>
                <a:schemeClr val="tx1"/>
              </a:solidFill>
              <a:cs typeface="Times New Roman" panose="02020603050405020304" pitchFamily="18" charset="0"/>
            </a:endParaRPr>
          </a:p>
          <a:p>
            <a:pPr lvl="1">
              <a:lnSpc>
                <a:spcPct val="90000"/>
              </a:lnSpc>
              <a:buFont typeface="Wingdings" panose="05000000000000000000" pitchFamily="2" charset="2"/>
              <a:buChar char="§"/>
            </a:pPr>
            <a:r>
              <a:rPr lang="es-MX" altLang="en-US" dirty="0" smtClean="0">
                <a:solidFill>
                  <a:schemeClr val="tx1"/>
                </a:solidFill>
                <a:cs typeface="Times New Roman" panose="02020603050405020304" pitchFamily="18" charset="0"/>
              </a:rPr>
              <a:t>Burbuja  </a:t>
            </a:r>
            <a:endParaRPr lang="es-MX" altLang="en-US" dirty="0">
              <a:solidFill>
                <a:schemeClr val="tx1"/>
              </a:solidFill>
              <a:cs typeface="Times New Roman" panose="02020603050405020304" pitchFamily="18" charset="0"/>
            </a:endParaRPr>
          </a:p>
          <a:p>
            <a:pPr lvl="1">
              <a:lnSpc>
                <a:spcPct val="90000"/>
              </a:lnSpc>
              <a:buFont typeface="Wingdings" panose="05000000000000000000" pitchFamily="2" charset="2"/>
              <a:buChar char="§"/>
            </a:pPr>
            <a:r>
              <a:rPr lang="es-MX" altLang="en-US" dirty="0" err="1" smtClean="0">
                <a:solidFill>
                  <a:schemeClr val="tx1"/>
                </a:solidFill>
                <a:cs typeface="Times New Roman" panose="02020603050405020304" pitchFamily="18" charset="0"/>
              </a:rPr>
              <a:t>Quicksort</a:t>
            </a:r>
            <a:endParaRPr lang="es-MX" altLang="en-US" dirty="0">
              <a:solidFill>
                <a:schemeClr val="tx1"/>
              </a:solidFill>
              <a:cs typeface="Times New Roman" panose="02020603050405020304" pitchFamily="18" charset="0"/>
            </a:endParaRPr>
          </a:p>
          <a:p>
            <a:pPr lvl="1">
              <a:lnSpc>
                <a:spcPct val="90000"/>
              </a:lnSpc>
              <a:buFont typeface="Wingdings" panose="05000000000000000000" pitchFamily="2" charset="2"/>
              <a:buChar char="§"/>
            </a:pPr>
            <a:r>
              <a:rPr lang="es-MX" altLang="en-US" dirty="0" err="1" smtClean="0">
                <a:solidFill>
                  <a:schemeClr val="tx1"/>
                </a:solidFill>
                <a:cs typeface="Times New Roman" panose="02020603050405020304" pitchFamily="18" charset="0"/>
              </a:rPr>
              <a:t>Shellsort</a:t>
            </a:r>
            <a:endParaRPr lang="es-MX" altLang="en-US" dirty="0" smtClean="0">
              <a:solidFill>
                <a:schemeClr val="tx1"/>
              </a:solidFill>
              <a:cs typeface="Times New Roman" panose="02020603050405020304" pitchFamily="18" charset="0"/>
            </a:endParaRPr>
          </a:p>
          <a:p>
            <a:pPr marL="457200" lvl="1" indent="0">
              <a:lnSpc>
                <a:spcPct val="90000"/>
              </a:lnSpc>
              <a:buNone/>
            </a:pPr>
            <a:endParaRPr lang="es-MX" altLang="en-US" dirty="0">
              <a:solidFill>
                <a:schemeClr val="tx1"/>
              </a:solidFill>
              <a:cs typeface="Times New Roman" panose="02020603050405020304" pitchFamily="18" charset="0"/>
            </a:endParaRPr>
          </a:p>
          <a:p>
            <a:pPr marL="609600" indent="-609600">
              <a:lnSpc>
                <a:spcPct val="90000"/>
              </a:lnSpc>
              <a:buFontTx/>
              <a:buNone/>
            </a:pPr>
            <a:r>
              <a:rPr lang="es-MX" altLang="en-US" dirty="0" smtClean="0">
                <a:solidFill>
                  <a:schemeClr val="tx1"/>
                </a:solidFill>
                <a:cs typeface="Times New Roman" panose="02020603050405020304" pitchFamily="18" charset="0"/>
              </a:rPr>
              <a:t>Algoritmos </a:t>
            </a:r>
            <a:r>
              <a:rPr lang="es-MX" altLang="en-US" dirty="0">
                <a:solidFill>
                  <a:schemeClr val="tx1"/>
                </a:solidFill>
                <a:cs typeface="Times New Roman" panose="02020603050405020304" pitchFamily="18" charset="0"/>
              </a:rPr>
              <a:t>de ordenamiento por </a:t>
            </a:r>
            <a:r>
              <a:rPr lang="es-MX" altLang="en-US" dirty="0" smtClean="0">
                <a:solidFill>
                  <a:schemeClr val="tx1"/>
                </a:solidFill>
                <a:cs typeface="Times New Roman" panose="02020603050405020304" pitchFamily="18" charset="0"/>
              </a:rPr>
              <a:t>distribución</a:t>
            </a:r>
          </a:p>
          <a:p>
            <a:pPr lvl="1">
              <a:lnSpc>
                <a:spcPct val="90000"/>
              </a:lnSpc>
              <a:buFont typeface="Wingdings" panose="05000000000000000000" pitchFamily="2" charset="2"/>
              <a:buChar char="§"/>
            </a:pPr>
            <a:r>
              <a:rPr lang="es-MX" altLang="en-US" dirty="0" err="1" smtClean="0">
                <a:solidFill>
                  <a:schemeClr val="tx1"/>
                </a:solidFill>
                <a:cs typeface="Times New Roman" panose="02020603050405020304" pitchFamily="18" charset="0"/>
              </a:rPr>
              <a:t>Radix</a:t>
            </a:r>
            <a:endParaRPr lang="es-MX" alt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altLang="en-US"/>
              <a:t>Ejemplo</a:t>
            </a:r>
            <a:endParaRPr lang="es-ES" altLang="en-US"/>
          </a:p>
        </p:txBody>
      </p:sp>
      <p:grpSp>
        <p:nvGrpSpPr>
          <p:cNvPr id="48131" name="Group 3"/>
          <p:cNvGrpSpPr>
            <a:grpSpLocks/>
          </p:cNvGrpSpPr>
          <p:nvPr/>
        </p:nvGrpSpPr>
        <p:grpSpPr bwMode="auto">
          <a:xfrm>
            <a:off x="3348038" y="1484313"/>
            <a:ext cx="2160587" cy="1008062"/>
            <a:chOff x="1745" y="1480"/>
            <a:chExt cx="1361" cy="635"/>
          </a:xfrm>
        </p:grpSpPr>
        <p:sp>
          <p:nvSpPr>
            <p:cNvPr id="48132" name="Rectangle 4"/>
            <p:cNvSpPr>
              <a:spLocks noChangeArrowheads="1"/>
            </p:cNvSpPr>
            <p:nvPr/>
          </p:nvSpPr>
          <p:spPr bwMode="auto">
            <a:xfrm>
              <a:off x="1745"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23</a:t>
              </a:r>
            </a:p>
          </p:txBody>
        </p:sp>
        <p:sp>
          <p:nvSpPr>
            <p:cNvPr id="48133" name="Rectangle 5"/>
            <p:cNvSpPr>
              <a:spLocks noChangeArrowheads="1"/>
            </p:cNvSpPr>
            <p:nvPr/>
          </p:nvSpPr>
          <p:spPr bwMode="auto">
            <a:xfrm>
              <a:off x="2018"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11</a:t>
              </a:r>
              <a:endParaRPr lang="es-ES" altLang="en-US">
                <a:cs typeface="Arial" panose="020B0604020202020204" pitchFamily="34" charset="0"/>
              </a:endParaRPr>
            </a:p>
          </p:txBody>
        </p:sp>
        <p:sp>
          <p:nvSpPr>
            <p:cNvPr id="48134" name="Rectangle 6"/>
            <p:cNvSpPr>
              <a:spLocks noChangeArrowheads="1"/>
            </p:cNvSpPr>
            <p:nvPr/>
          </p:nvSpPr>
          <p:spPr bwMode="auto">
            <a:xfrm>
              <a:off x="2290"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19</a:t>
              </a:r>
              <a:endParaRPr lang="es-ES" altLang="en-US">
                <a:cs typeface="Arial" panose="020B0604020202020204" pitchFamily="34" charset="0"/>
              </a:endParaRPr>
            </a:p>
          </p:txBody>
        </p:sp>
        <p:sp>
          <p:nvSpPr>
            <p:cNvPr id="48135" name="Rectangle 7"/>
            <p:cNvSpPr>
              <a:spLocks noChangeArrowheads="1"/>
            </p:cNvSpPr>
            <p:nvPr/>
          </p:nvSpPr>
          <p:spPr bwMode="auto">
            <a:xfrm>
              <a:off x="2562"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8</a:t>
              </a:r>
            </a:p>
          </p:txBody>
        </p:sp>
        <p:sp>
          <p:nvSpPr>
            <p:cNvPr id="48136" name="Rectangle 8"/>
            <p:cNvSpPr>
              <a:spLocks noChangeArrowheads="1"/>
            </p:cNvSpPr>
            <p:nvPr/>
          </p:nvSpPr>
          <p:spPr bwMode="auto">
            <a:xfrm>
              <a:off x="2834"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7</a:t>
              </a:r>
              <a:endParaRPr lang="es-ES" altLang="en-US">
                <a:cs typeface="Arial" panose="020B0604020202020204" pitchFamily="34" charset="0"/>
              </a:endParaRPr>
            </a:p>
          </p:txBody>
        </p:sp>
        <p:sp>
          <p:nvSpPr>
            <p:cNvPr id="48137" name="Text Box 9"/>
            <p:cNvSpPr txBox="1">
              <a:spLocks noChangeArrowheads="1"/>
            </p:cNvSpPr>
            <p:nvPr/>
          </p:nvSpPr>
          <p:spPr bwMode="auto">
            <a:xfrm>
              <a:off x="1791" y="1480"/>
              <a:ext cx="1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1     2     3    4     5</a:t>
              </a:r>
              <a:endParaRPr lang="es-ES" altLang="en-US"/>
            </a:p>
          </p:txBody>
        </p:sp>
      </p:grpSp>
      <p:grpSp>
        <p:nvGrpSpPr>
          <p:cNvPr id="48138" name="Group 10"/>
          <p:cNvGrpSpPr>
            <a:grpSpLocks/>
          </p:cNvGrpSpPr>
          <p:nvPr/>
        </p:nvGrpSpPr>
        <p:grpSpPr bwMode="auto">
          <a:xfrm>
            <a:off x="3275013" y="3357563"/>
            <a:ext cx="2160587" cy="503237"/>
            <a:chOff x="1836" y="2750"/>
            <a:chExt cx="1361" cy="317"/>
          </a:xfrm>
        </p:grpSpPr>
        <p:sp>
          <p:nvSpPr>
            <p:cNvPr id="48139" name="Rectangle 11"/>
            <p:cNvSpPr>
              <a:spLocks noChangeArrowheads="1"/>
            </p:cNvSpPr>
            <p:nvPr/>
          </p:nvSpPr>
          <p:spPr bwMode="auto">
            <a:xfrm>
              <a:off x="1836" y="27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40" name="Rectangle 12"/>
            <p:cNvSpPr>
              <a:spLocks noChangeArrowheads="1"/>
            </p:cNvSpPr>
            <p:nvPr/>
          </p:nvSpPr>
          <p:spPr bwMode="auto">
            <a:xfrm>
              <a:off x="2109" y="27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41" name="Rectangle 13"/>
            <p:cNvSpPr>
              <a:spLocks noChangeArrowheads="1"/>
            </p:cNvSpPr>
            <p:nvPr/>
          </p:nvSpPr>
          <p:spPr bwMode="auto">
            <a:xfrm>
              <a:off x="2381" y="27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42" name="Rectangle 14"/>
            <p:cNvSpPr>
              <a:spLocks noChangeArrowheads="1"/>
            </p:cNvSpPr>
            <p:nvPr/>
          </p:nvSpPr>
          <p:spPr bwMode="auto">
            <a:xfrm>
              <a:off x="2653" y="27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0</a:t>
              </a:r>
            </a:p>
          </p:txBody>
        </p:sp>
        <p:sp>
          <p:nvSpPr>
            <p:cNvPr id="48143" name="Rectangle 15"/>
            <p:cNvSpPr>
              <a:spLocks noChangeArrowheads="1"/>
            </p:cNvSpPr>
            <p:nvPr/>
          </p:nvSpPr>
          <p:spPr bwMode="auto">
            <a:xfrm>
              <a:off x="2925" y="275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grpSp>
      <p:sp>
        <p:nvSpPr>
          <p:cNvPr id="48144" name="Text Box 16"/>
          <p:cNvSpPr txBox="1">
            <a:spLocks noChangeArrowheads="1"/>
          </p:cNvSpPr>
          <p:nvPr/>
        </p:nvSpPr>
        <p:spPr bwMode="auto">
          <a:xfrm>
            <a:off x="3348038" y="285273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1     2     3    4     5</a:t>
            </a:r>
            <a:endParaRPr lang="es-ES" altLang="en-US"/>
          </a:p>
        </p:txBody>
      </p:sp>
      <p:sp>
        <p:nvSpPr>
          <p:cNvPr id="48145" name="Text Box 17"/>
          <p:cNvSpPr txBox="1">
            <a:spLocks noChangeArrowheads="1"/>
          </p:cNvSpPr>
          <p:nvPr/>
        </p:nvSpPr>
        <p:spPr bwMode="auto">
          <a:xfrm>
            <a:off x="2195513" y="1989138"/>
            <a:ext cx="877887"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s-ES_tradnl" altLang="en-US" sz="2400" b="1"/>
              <a:t>K</a:t>
            </a:r>
          </a:p>
          <a:p>
            <a:pPr algn="r"/>
            <a:endParaRPr lang="es-ES_tradnl" altLang="en-US" sz="3200" b="1"/>
          </a:p>
          <a:p>
            <a:pPr algn="r"/>
            <a:endParaRPr lang="es-ES_tradnl" altLang="en-US" sz="3200" b="1"/>
          </a:p>
          <a:p>
            <a:pPr algn="r"/>
            <a:r>
              <a:rPr lang="es-ES_tradnl" altLang="en-US" sz="2400" b="1"/>
              <a:t>Cont</a:t>
            </a:r>
            <a:endParaRPr lang="es-ES" altLang="en-US" sz="2400" b="1"/>
          </a:p>
        </p:txBody>
      </p:sp>
      <p:sp>
        <p:nvSpPr>
          <p:cNvPr id="48146" name="Rectangle 18"/>
          <p:cNvSpPr>
            <a:spLocks noChangeArrowheads="1"/>
          </p:cNvSpPr>
          <p:nvPr/>
        </p:nvSpPr>
        <p:spPr bwMode="auto">
          <a:xfrm>
            <a:off x="3275013" y="39338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48147" name="Rectangle 19"/>
          <p:cNvSpPr>
            <a:spLocks noChangeArrowheads="1"/>
          </p:cNvSpPr>
          <p:nvPr/>
        </p:nvSpPr>
        <p:spPr bwMode="auto">
          <a:xfrm>
            <a:off x="3708400" y="39338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48148" name="Rectangle 20"/>
          <p:cNvSpPr>
            <a:spLocks noChangeArrowheads="1"/>
          </p:cNvSpPr>
          <p:nvPr/>
        </p:nvSpPr>
        <p:spPr bwMode="auto">
          <a:xfrm>
            <a:off x="4140200" y="39338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48149" name="Rectangle 21"/>
          <p:cNvSpPr>
            <a:spLocks noChangeArrowheads="1"/>
          </p:cNvSpPr>
          <p:nvPr/>
        </p:nvSpPr>
        <p:spPr bwMode="auto">
          <a:xfrm>
            <a:off x="4572000" y="39338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1</a:t>
            </a:r>
          </a:p>
        </p:txBody>
      </p:sp>
      <p:sp>
        <p:nvSpPr>
          <p:cNvPr id="48150" name="Rectangle 22"/>
          <p:cNvSpPr>
            <a:spLocks noChangeArrowheads="1"/>
          </p:cNvSpPr>
          <p:nvPr/>
        </p:nvSpPr>
        <p:spPr bwMode="auto">
          <a:xfrm>
            <a:off x="5003800" y="39338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51" name="Rectangle 23"/>
          <p:cNvSpPr>
            <a:spLocks noChangeArrowheads="1"/>
          </p:cNvSpPr>
          <p:nvPr/>
        </p:nvSpPr>
        <p:spPr bwMode="auto">
          <a:xfrm>
            <a:off x="3275013"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48152" name="Rectangle 24"/>
          <p:cNvSpPr>
            <a:spLocks noChangeArrowheads="1"/>
          </p:cNvSpPr>
          <p:nvPr/>
        </p:nvSpPr>
        <p:spPr bwMode="auto">
          <a:xfrm>
            <a:off x="3708400"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48153" name="Rectangle 25"/>
          <p:cNvSpPr>
            <a:spLocks noChangeArrowheads="1"/>
          </p:cNvSpPr>
          <p:nvPr/>
        </p:nvSpPr>
        <p:spPr bwMode="auto">
          <a:xfrm>
            <a:off x="4140200"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48154" name="Rectangle 26"/>
          <p:cNvSpPr>
            <a:spLocks noChangeArrowheads="1"/>
          </p:cNvSpPr>
          <p:nvPr/>
        </p:nvSpPr>
        <p:spPr bwMode="auto">
          <a:xfrm>
            <a:off x="4572000"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1</a:t>
            </a:r>
          </a:p>
        </p:txBody>
      </p:sp>
      <p:sp>
        <p:nvSpPr>
          <p:cNvPr id="48155" name="Rectangle 27"/>
          <p:cNvSpPr>
            <a:spLocks noChangeArrowheads="1"/>
          </p:cNvSpPr>
          <p:nvPr/>
        </p:nvSpPr>
        <p:spPr bwMode="auto">
          <a:xfrm>
            <a:off x="5003800"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56" name="Rectangle 28"/>
          <p:cNvSpPr>
            <a:spLocks noChangeArrowheads="1"/>
          </p:cNvSpPr>
          <p:nvPr/>
        </p:nvSpPr>
        <p:spPr bwMode="auto">
          <a:xfrm>
            <a:off x="3275013" y="50847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48157" name="Rectangle 29"/>
          <p:cNvSpPr>
            <a:spLocks noChangeArrowheads="1"/>
          </p:cNvSpPr>
          <p:nvPr/>
        </p:nvSpPr>
        <p:spPr bwMode="auto">
          <a:xfrm>
            <a:off x="3708400" y="50847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48158" name="Rectangle 30"/>
          <p:cNvSpPr>
            <a:spLocks noChangeArrowheads="1"/>
          </p:cNvSpPr>
          <p:nvPr/>
        </p:nvSpPr>
        <p:spPr bwMode="auto">
          <a:xfrm>
            <a:off x="4140200" y="50847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48159" name="Rectangle 31"/>
          <p:cNvSpPr>
            <a:spLocks noChangeArrowheads="1"/>
          </p:cNvSpPr>
          <p:nvPr/>
        </p:nvSpPr>
        <p:spPr bwMode="auto">
          <a:xfrm>
            <a:off x="4572000" y="50847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1</a:t>
            </a:r>
          </a:p>
        </p:txBody>
      </p:sp>
      <p:sp>
        <p:nvSpPr>
          <p:cNvPr id="48160" name="Rectangle 32"/>
          <p:cNvSpPr>
            <a:spLocks noChangeArrowheads="1"/>
          </p:cNvSpPr>
          <p:nvPr/>
        </p:nvSpPr>
        <p:spPr bwMode="auto">
          <a:xfrm>
            <a:off x="5003800" y="50847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61" name="Rectangle 33"/>
          <p:cNvSpPr>
            <a:spLocks noChangeArrowheads="1"/>
          </p:cNvSpPr>
          <p:nvPr/>
        </p:nvSpPr>
        <p:spPr bwMode="auto">
          <a:xfrm>
            <a:off x="3275013"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48162" name="Rectangle 34"/>
          <p:cNvSpPr>
            <a:spLocks noChangeArrowheads="1"/>
          </p:cNvSpPr>
          <p:nvPr/>
        </p:nvSpPr>
        <p:spPr bwMode="auto">
          <a:xfrm>
            <a:off x="37084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48163" name="Rectangle 35"/>
          <p:cNvSpPr>
            <a:spLocks noChangeArrowheads="1"/>
          </p:cNvSpPr>
          <p:nvPr/>
        </p:nvSpPr>
        <p:spPr bwMode="auto">
          <a:xfrm>
            <a:off x="41402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48164" name="Rectangle 36"/>
          <p:cNvSpPr>
            <a:spLocks noChangeArrowheads="1"/>
          </p:cNvSpPr>
          <p:nvPr/>
        </p:nvSpPr>
        <p:spPr bwMode="auto">
          <a:xfrm>
            <a:off x="45720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a:cs typeface="Arial" panose="020B0604020202020204" pitchFamily="34" charset="0"/>
              </a:rPr>
              <a:t>1</a:t>
            </a:r>
          </a:p>
        </p:txBody>
      </p:sp>
      <p:sp>
        <p:nvSpPr>
          <p:cNvPr id="48165" name="Rectangle 37"/>
          <p:cNvSpPr>
            <a:spLocks noChangeArrowheads="1"/>
          </p:cNvSpPr>
          <p:nvPr/>
        </p:nvSpPr>
        <p:spPr bwMode="auto">
          <a:xfrm>
            <a:off x="50038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48166" name="Text Box 38"/>
          <p:cNvSpPr txBox="1">
            <a:spLocks noChangeArrowheads="1"/>
          </p:cNvSpPr>
          <p:nvPr/>
        </p:nvSpPr>
        <p:spPr bwMode="auto">
          <a:xfrm>
            <a:off x="5848350" y="3351213"/>
            <a:ext cx="21050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sz="2000"/>
              <a:t>Inicial</a:t>
            </a:r>
          </a:p>
          <a:p>
            <a:endParaRPr lang="es-ES_tradnl" altLang="en-US" sz="2000"/>
          </a:p>
          <a:p>
            <a:r>
              <a:rPr lang="es-ES_tradnl" altLang="en-US" sz="2000"/>
              <a:t>Primera pasada</a:t>
            </a:r>
          </a:p>
          <a:p>
            <a:endParaRPr lang="es-ES_tradnl" altLang="en-US" sz="2000"/>
          </a:p>
          <a:p>
            <a:r>
              <a:rPr lang="es-ES_tradnl" altLang="en-US" sz="2000"/>
              <a:t>Segunda pasada</a:t>
            </a:r>
          </a:p>
          <a:p>
            <a:endParaRPr lang="es-ES_tradnl" altLang="en-US" sz="2000"/>
          </a:p>
          <a:p>
            <a:r>
              <a:rPr lang="es-ES_tradnl" altLang="en-US" sz="2000"/>
              <a:t>Tercera pasada</a:t>
            </a:r>
          </a:p>
          <a:p>
            <a:endParaRPr lang="es-ES_tradnl" altLang="en-US" sz="2000"/>
          </a:p>
          <a:p>
            <a:r>
              <a:rPr lang="es-ES_tradnl" altLang="en-US" sz="2000"/>
              <a:t>Cuarta pasada</a:t>
            </a:r>
            <a:endParaRPr lang="es-E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s-ES" altLang="en-US"/>
              <a:t>Ordenamiento por distribución</a:t>
            </a:r>
          </a:p>
        </p:txBody>
      </p:sp>
      <p:sp>
        <p:nvSpPr>
          <p:cNvPr id="49155" name="Rectangle 3"/>
          <p:cNvSpPr>
            <a:spLocks noGrp="1" noChangeArrowheads="1"/>
          </p:cNvSpPr>
          <p:nvPr>
            <p:ph idx="1"/>
          </p:nvPr>
        </p:nvSpPr>
        <p:spPr/>
        <p:txBody>
          <a:bodyPr/>
          <a:lstStyle/>
          <a:p>
            <a:r>
              <a:rPr lang="es-ES_tradnl" altLang="en-US" dirty="0">
                <a:solidFill>
                  <a:schemeClr val="tx1"/>
                </a:solidFill>
              </a:rPr>
              <a:t>Este método es bueno aplicarlo cuando existen muchas claves repetidas y estas se encuentran en un rango pequeño entre u y v.    </a:t>
            </a:r>
          </a:p>
          <a:p>
            <a:pPr algn="ctr">
              <a:buFontTx/>
              <a:buNone/>
            </a:pPr>
            <a:r>
              <a:rPr lang="es-ES_tradnl" altLang="en-US" dirty="0">
                <a:solidFill>
                  <a:schemeClr val="tx1"/>
                </a:solidFill>
              </a:rPr>
              <a:t>Rango  u&lt;=K</a:t>
            </a:r>
            <a:r>
              <a:rPr lang="es-ES_tradnl" altLang="en-US" baseline="-25000" dirty="0">
                <a:solidFill>
                  <a:schemeClr val="tx1"/>
                </a:solidFill>
              </a:rPr>
              <a:t>1..n</a:t>
            </a:r>
            <a:r>
              <a:rPr lang="es-ES_tradnl" altLang="en-US" dirty="0">
                <a:solidFill>
                  <a:schemeClr val="tx1"/>
                </a:solidFill>
              </a:rPr>
              <a:t>&lt;=v</a:t>
            </a:r>
          </a:p>
          <a:p>
            <a:r>
              <a:rPr lang="es-ES_tradnl" altLang="en-US" dirty="0">
                <a:solidFill>
                  <a:schemeClr val="tx1"/>
                </a:solidFill>
              </a:rPr>
              <a:t>Utiliza un arreglo contador con posiciones desde u hasta v, además de un arreglo para generar la salida.</a:t>
            </a:r>
            <a:endParaRPr lang="es-ES" alt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altLang="en-US"/>
              <a:t>Ordenamiento por distribución</a:t>
            </a:r>
          </a:p>
        </p:txBody>
      </p:sp>
      <p:sp>
        <p:nvSpPr>
          <p:cNvPr id="50179" name="Rectangle 3"/>
          <p:cNvSpPr>
            <a:spLocks noGrp="1" noChangeArrowheads="1"/>
          </p:cNvSpPr>
          <p:nvPr>
            <p:ph idx="1"/>
          </p:nvPr>
        </p:nvSpPr>
        <p:spPr>
          <a:xfrm>
            <a:off x="4721380" y="1874517"/>
            <a:ext cx="5194300" cy="1397000"/>
          </a:xfrm>
        </p:spPr>
        <p:txBody>
          <a:bodyPr>
            <a:normAutofit fontScale="77500" lnSpcReduction="20000"/>
          </a:bodyPr>
          <a:lstStyle/>
          <a:p>
            <a:pPr>
              <a:lnSpc>
                <a:spcPct val="80000"/>
              </a:lnSpc>
              <a:buFontTx/>
              <a:buNone/>
            </a:pPr>
            <a:r>
              <a:rPr lang="es-ES_tradnl" altLang="en-US" sz="1600" b="1" dirty="0">
                <a:solidFill>
                  <a:schemeClr val="tx1"/>
                </a:solidFill>
              </a:rPr>
              <a:t>Variables</a:t>
            </a:r>
          </a:p>
          <a:p>
            <a:pPr lvl="1">
              <a:lnSpc>
                <a:spcPct val="80000"/>
              </a:lnSpc>
            </a:pPr>
            <a:r>
              <a:rPr lang="es-ES_tradnl" altLang="en-US" sz="1400" dirty="0">
                <a:solidFill>
                  <a:schemeClr val="tx1"/>
                </a:solidFill>
              </a:rPr>
              <a:t>K arreglo de datos a ordenar</a:t>
            </a:r>
          </a:p>
          <a:p>
            <a:pPr lvl="1">
              <a:lnSpc>
                <a:spcPct val="80000"/>
              </a:lnSpc>
            </a:pPr>
            <a:r>
              <a:rPr lang="es-ES_tradnl" altLang="en-US" sz="1400" dirty="0" err="1">
                <a:solidFill>
                  <a:schemeClr val="tx1"/>
                </a:solidFill>
              </a:rPr>
              <a:t>Cont</a:t>
            </a:r>
            <a:r>
              <a:rPr lang="es-ES_tradnl" altLang="en-US" sz="1400" dirty="0">
                <a:solidFill>
                  <a:schemeClr val="tx1"/>
                </a:solidFill>
              </a:rPr>
              <a:t> arreglo de contadores con índices desde u hasta v</a:t>
            </a:r>
          </a:p>
          <a:p>
            <a:pPr lvl="1">
              <a:lnSpc>
                <a:spcPct val="80000"/>
              </a:lnSpc>
            </a:pPr>
            <a:r>
              <a:rPr lang="es-ES_tradnl" altLang="en-US" sz="1400" dirty="0">
                <a:solidFill>
                  <a:schemeClr val="tx1"/>
                </a:solidFill>
              </a:rPr>
              <a:t>S arreglo de salida</a:t>
            </a:r>
          </a:p>
          <a:p>
            <a:pPr lvl="1">
              <a:lnSpc>
                <a:spcPct val="80000"/>
              </a:lnSpc>
            </a:pPr>
            <a:r>
              <a:rPr lang="es-ES_tradnl" altLang="en-US" sz="1400" dirty="0">
                <a:solidFill>
                  <a:schemeClr val="tx1"/>
                </a:solidFill>
              </a:rPr>
              <a:t>N número de elementos a ordenar</a:t>
            </a:r>
          </a:p>
          <a:p>
            <a:pPr lvl="1">
              <a:lnSpc>
                <a:spcPct val="80000"/>
              </a:lnSpc>
            </a:pPr>
            <a:r>
              <a:rPr lang="es-ES_tradnl" altLang="en-US" sz="1400" dirty="0">
                <a:solidFill>
                  <a:schemeClr val="tx1"/>
                </a:solidFill>
              </a:rPr>
              <a:t>U llave menor</a:t>
            </a:r>
          </a:p>
          <a:p>
            <a:pPr lvl="1">
              <a:lnSpc>
                <a:spcPct val="80000"/>
              </a:lnSpc>
            </a:pPr>
            <a:r>
              <a:rPr lang="es-ES_tradnl" altLang="en-US" sz="1400" dirty="0">
                <a:solidFill>
                  <a:schemeClr val="tx1"/>
                </a:solidFill>
              </a:rPr>
              <a:t>V llave mayor</a:t>
            </a:r>
            <a:endParaRPr lang="es-ES" altLang="en-US" sz="1400" dirty="0">
              <a:solidFill>
                <a:schemeClr val="tx1"/>
              </a:solidFill>
            </a:endParaRPr>
          </a:p>
        </p:txBody>
      </p:sp>
      <p:sp>
        <p:nvSpPr>
          <p:cNvPr id="50180" name="Text Box 4"/>
          <p:cNvSpPr txBox="1">
            <a:spLocks noChangeArrowheads="1"/>
          </p:cNvSpPr>
          <p:nvPr/>
        </p:nvSpPr>
        <p:spPr bwMode="auto">
          <a:xfrm>
            <a:off x="761378" y="2738438"/>
            <a:ext cx="83534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2400" b="1" dirty="0"/>
              <a:t>Distribución</a:t>
            </a:r>
          </a:p>
          <a:p>
            <a:r>
              <a:rPr lang="es-ES_tradnl" altLang="en-US" sz="2000" b="1" dirty="0"/>
              <a:t>Inicio</a:t>
            </a:r>
          </a:p>
          <a:p>
            <a:r>
              <a:rPr lang="es-ES_tradnl" altLang="en-US" sz="2000" dirty="0"/>
              <a:t>    inicializar el arreglo de contadores con cero en todas sus posiciones</a:t>
            </a:r>
          </a:p>
          <a:p>
            <a:r>
              <a:rPr lang="es-ES_tradnl" altLang="en-US" sz="2000" dirty="0"/>
              <a:t>   </a:t>
            </a:r>
            <a:r>
              <a:rPr lang="es-ES_tradnl" altLang="en-US" sz="2000" b="1" dirty="0"/>
              <a:t>Para</a:t>
            </a:r>
            <a:r>
              <a:rPr lang="es-ES_tradnl" altLang="en-US" sz="2000" dirty="0"/>
              <a:t> i=1 </a:t>
            </a:r>
            <a:r>
              <a:rPr lang="es-ES_tradnl" altLang="en-US" sz="2000" b="1" dirty="0"/>
              <a:t>hasta</a:t>
            </a:r>
            <a:r>
              <a:rPr lang="es-ES_tradnl" altLang="en-US" sz="2000" dirty="0"/>
              <a:t> N </a:t>
            </a:r>
            <a:r>
              <a:rPr lang="es-ES_tradnl" altLang="en-US" sz="2000" b="1" dirty="0"/>
              <a:t>incremento</a:t>
            </a:r>
            <a:r>
              <a:rPr lang="es-ES_tradnl" altLang="en-US" sz="2000" dirty="0"/>
              <a:t> 1</a:t>
            </a:r>
          </a:p>
          <a:p>
            <a:r>
              <a:rPr lang="es-ES_tradnl" altLang="en-US" sz="2000" dirty="0"/>
              <a:t>       </a:t>
            </a:r>
            <a:r>
              <a:rPr lang="es-ES_tradnl" altLang="en-US" sz="2000" dirty="0" err="1"/>
              <a:t>Cont</a:t>
            </a:r>
            <a:r>
              <a:rPr lang="es-ES_tradnl" altLang="en-US" sz="2000" dirty="0"/>
              <a:t>(K(i))++                             // cuenta las llaves iguales</a:t>
            </a:r>
          </a:p>
          <a:p>
            <a:r>
              <a:rPr lang="es-ES_tradnl" altLang="en-US" sz="2000" dirty="0"/>
              <a:t>   </a:t>
            </a:r>
            <a:r>
              <a:rPr lang="es-ES_tradnl" altLang="en-US" sz="2000" b="1" dirty="0"/>
              <a:t>Para</a:t>
            </a:r>
            <a:r>
              <a:rPr lang="es-ES_tradnl" altLang="en-US" sz="2000" dirty="0"/>
              <a:t> j=u+1 </a:t>
            </a:r>
            <a:r>
              <a:rPr lang="es-ES_tradnl" altLang="en-US" sz="2000" b="1" dirty="0"/>
              <a:t>hasta</a:t>
            </a:r>
            <a:r>
              <a:rPr lang="es-ES_tradnl" altLang="en-US" sz="2000" dirty="0"/>
              <a:t> v </a:t>
            </a:r>
            <a:r>
              <a:rPr lang="es-ES_tradnl" altLang="en-US" sz="2000" b="1" dirty="0"/>
              <a:t>incremento</a:t>
            </a:r>
            <a:r>
              <a:rPr lang="es-ES_tradnl" altLang="en-US" sz="2000" dirty="0"/>
              <a:t> 1</a:t>
            </a:r>
          </a:p>
          <a:p>
            <a:r>
              <a:rPr lang="es-ES_tradnl" altLang="en-US" sz="2000" dirty="0"/>
              <a:t>       </a:t>
            </a:r>
            <a:r>
              <a:rPr lang="es-ES_tradnl" altLang="en-US" sz="2000" dirty="0" err="1"/>
              <a:t>Cont</a:t>
            </a:r>
            <a:r>
              <a:rPr lang="es-ES_tradnl" altLang="en-US" sz="2000" dirty="0"/>
              <a:t>(j) = </a:t>
            </a:r>
            <a:r>
              <a:rPr lang="es-ES_tradnl" altLang="en-US" sz="2000" dirty="0" err="1"/>
              <a:t>Cont</a:t>
            </a:r>
            <a:r>
              <a:rPr lang="es-ES_tradnl" altLang="en-US" sz="2000" dirty="0"/>
              <a:t>(j) + </a:t>
            </a:r>
            <a:r>
              <a:rPr lang="es-ES_tradnl" altLang="en-US" sz="2000" dirty="0" err="1"/>
              <a:t>Cont</a:t>
            </a:r>
            <a:r>
              <a:rPr lang="es-ES_tradnl" altLang="en-US" sz="2000" dirty="0"/>
              <a:t>(j-1)    // localiza la posición de cada llave</a:t>
            </a:r>
          </a:p>
          <a:p>
            <a:r>
              <a:rPr lang="es-ES_tradnl" altLang="en-US" sz="2000" dirty="0"/>
              <a:t>   </a:t>
            </a:r>
            <a:r>
              <a:rPr lang="es-ES_tradnl" altLang="en-US" sz="2000" b="1" dirty="0"/>
              <a:t>Para</a:t>
            </a:r>
            <a:r>
              <a:rPr lang="es-ES_tradnl" altLang="en-US" sz="2000" dirty="0"/>
              <a:t> j=N </a:t>
            </a:r>
            <a:r>
              <a:rPr lang="es-ES_tradnl" altLang="en-US" sz="2000" b="1" dirty="0"/>
              <a:t>hasta</a:t>
            </a:r>
            <a:r>
              <a:rPr lang="es-ES_tradnl" altLang="en-US" sz="2000" dirty="0"/>
              <a:t> 1 </a:t>
            </a:r>
            <a:r>
              <a:rPr lang="es-ES_tradnl" altLang="en-US" sz="2000" b="1" dirty="0"/>
              <a:t>decremento</a:t>
            </a:r>
            <a:r>
              <a:rPr lang="es-ES_tradnl" altLang="en-US" sz="2000" dirty="0"/>
              <a:t> 1</a:t>
            </a:r>
          </a:p>
          <a:p>
            <a:r>
              <a:rPr lang="es-ES_tradnl" altLang="en-US" sz="2000" dirty="0"/>
              <a:t>        i = </a:t>
            </a:r>
            <a:r>
              <a:rPr lang="es-ES_tradnl" altLang="en-US" sz="2000" dirty="0" err="1"/>
              <a:t>Cont</a:t>
            </a:r>
            <a:r>
              <a:rPr lang="es-ES_tradnl" altLang="en-US" sz="2000" dirty="0"/>
              <a:t>(K(j))</a:t>
            </a:r>
          </a:p>
          <a:p>
            <a:r>
              <a:rPr lang="es-ES_tradnl" altLang="en-US" sz="2000" dirty="0"/>
              <a:t>        S(i) = K(j)                               // envía la llave al vector de salida</a:t>
            </a:r>
          </a:p>
          <a:p>
            <a:r>
              <a:rPr lang="es-ES_tradnl" altLang="en-US" sz="2000" dirty="0"/>
              <a:t>        </a:t>
            </a:r>
            <a:r>
              <a:rPr lang="es-ES_tradnl" altLang="en-US" sz="2000" dirty="0" err="1"/>
              <a:t>Cont</a:t>
            </a:r>
            <a:r>
              <a:rPr lang="es-ES_tradnl" altLang="en-US" sz="2000" dirty="0"/>
              <a:t>(K(j)) = </a:t>
            </a:r>
            <a:r>
              <a:rPr lang="es-ES_tradnl" altLang="en-US" sz="2000" dirty="0" err="1"/>
              <a:t>Cont</a:t>
            </a:r>
            <a:r>
              <a:rPr lang="es-ES_tradnl" altLang="en-US" sz="2000" dirty="0"/>
              <a:t>(K(j)) - 1</a:t>
            </a:r>
          </a:p>
          <a:p>
            <a:r>
              <a:rPr lang="es-ES_tradnl" altLang="en-US" sz="2000" b="1" dirty="0"/>
              <a:t>Fin</a:t>
            </a:r>
            <a:endParaRPr lang="es-ES" altLang="en-US" sz="2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ES_tradnl" altLang="en-US"/>
              <a:t>Ejemplo</a:t>
            </a:r>
            <a:endParaRPr lang="es-ES" altLang="en-US"/>
          </a:p>
        </p:txBody>
      </p:sp>
      <p:grpSp>
        <p:nvGrpSpPr>
          <p:cNvPr id="51203" name="Group 3"/>
          <p:cNvGrpSpPr>
            <a:grpSpLocks/>
          </p:cNvGrpSpPr>
          <p:nvPr/>
        </p:nvGrpSpPr>
        <p:grpSpPr bwMode="auto">
          <a:xfrm>
            <a:off x="3348038" y="1484313"/>
            <a:ext cx="2160587" cy="1008062"/>
            <a:chOff x="1745" y="1480"/>
            <a:chExt cx="1361" cy="635"/>
          </a:xfrm>
        </p:grpSpPr>
        <p:sp>
          <p:nvSpPr>
            <p:cNvPr id="51204" name="Rectangle 4"/>
            <p:cNvSpPr>
              <a:spLocks noChangeArrowheads="1"/>
            </p:cNvSpPr>
            <p:nvPr/>
          </p:nvSpPr>
          <p:spPr bwMode="auto">
            <a:xfrm>
              <a:off x="1745"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dirty="0">
                  <a:cs typeface="Arial" panose="020B0604020202020204" pitchFamily="34" charset="0"/>
                </a:rPr>
                <a:t>29</a:t>
              </a:r>
            </a:p>
          </p:txBody>
        </p:sp>
        <p:sp>
          <p:nvSpPr>
            <p:cNvPr id="51205" name="Rectangle 5"/>
            <p:cNvSpPr>
              <a:spLocks noChangeArrowheads="1"/>
            </p:cNvSpPr>
            <p:nvPr/>
          </p:nvSpPr>
          <p:spPr bwMode="auto">
            <a:xfrm>
              <a:off x="2018"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31</a:t>
              </a:r>
              <a:endParaRPr lang="es-ES" altLang="en-US">
                <a:cs typeface="Arial" panose="020B0604020202020204" pitchFamily="34" charset="0"/>
              </a:endParaRPr>
            </a:p>
          </p:txBody>
        </p:sp>
        <p:sp>
          <p:nvSpPr>
            <p:cNvPr id="51206" name="Rectangle 6"/>
            <p:cNvSpPr>
              <a:spLocks noChangeArrowheads="1"/>
            </p:cNvSpPr>
            <p:nvPr/>
          </p:nvSpPr>
          <p:spPr bwMode="auto">
            <a:xfrm>
              <a:off x="2290"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29</a:t>
              </a:r>
              <a:endParaRPr lang="es-ES" altLang="en-US">
                <a:cs typeface="Arial" panose="020B0604020202020204" pitchFamily="34" charset="0"/>
              </a:endParaRPr>
            </a:p>
          </p:txBody>
        </p:sp>
        <p:sp>
          <p:nvSpPr>
            <p:cNvPr id="51207" name="Rectangle 7"/>
            <p:cNvSpPr>
              <a:spLocks noChangeArrowheads="1"/>
            </p:cNvSpPr>
            <p:nvPr/>
          </p:nvSpPr>
          <p:spPr bwMode="auto">
            <a:xfrm>
              <a:off x="2562"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34</a:t>
              </a:r>
              <a:endParaRPr lang="es-ES" altLang="en-US">
                <a:cs typeface="Arial" panose="020B0604020202020204" pitchFamily="34" charset="0"/>
              </a:endParaRPr>
            </a:p>
          </p:txBody>
        </p:sp>
        <p:sp>
          <p:nvSpPr>
            <p:cNvPr id="51208" name="Rectangle 8"/>
            <p:cNvSpPr>
              <a:spLocks noChangeArrowheads="1"/>
            </p:cNvSpPr>
            <p:nvPr/>
          </p:nvSpPr>
          <p:spPr bwMode="auto">
            <a:xfrm>
              <a:off x="2834" y="179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29</a:t>
              </a:r>
              <a:endParaRPr lang="es-ES" altLang="en-US">
                <a:cs typeface="Arial" panose="020B0604020202020204" pitchFamily="34" charset="0"/>
              </a:endParaRPr>
            </a:p>
          </p:txBody>
        </p:sp>
        <p:sp>
          <p:nvSpPr>
            <p:cNvPr id="51209" name="Text Box 9"/>
            <p:cNvSpPr txBox="1">
              <a:spLocks noChangeArrowheads="1"/>
            </p:cNvSpPr>
            <p:nvPr/>
          </p:nvSpPr>
          <p:spPr bwMode="auto">
            <a:xfrm>
              <a:off x="1791" y="1480"/>
              <a:ext cx="1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1     2     3    4     5</a:t>
              </a:r>
              <a:endParaRPr lang="es-ES" altLang="en-US"/>
            </a:p>
          </p:txBody>
        </p:sp>
      </p:grpSp>
      <p:sp>
        <p:nvSpPr>
          <p:cNvPr id="51210" name="Text Box 10"/>
          <p:cNvSpPr txBox="1">
            <a:spLocks noChangeArrowheads="1"/>
          </p:cNvSpPr>
          <p:nvPr/>
        </p:nvSpPr>
        <p:spPr bwMode="auto">
          <a:xfrm>
            <a:off x="592138" y="1989138"/>
            <a:ext cx="2622550" cy="429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s-ES_tradnl" altLang="en-US" b="1" dirty="0"/>
              <a:t>Arreglo a ordenar</a:t>
            </a:r>
            <a:r>
              <a:rPr lang="es-ES_tradnl" altLang="en-US" sz="2400" b="1" dirty="0"/>
              <a:t> K</a:t>
            </a:r>
          </a:p>
          <a:p>
            <a:pPr algn="r"/>
            <a:endParaRPr lang="es-ES_tradnl" altLang="en-US" b="1" dirty="0"/>
          </a:p>
          <a:p>
            <a:pPr algn="r"/>
            <a:endParaRPr lang="es-ES_tradnl" altLang="en-US" sz="3200" b="1" dirty="0"/>
          </a:p>
          <a:p>
            <a:pPr algn="r"/>
            <a:r>
              <a:rPr lang="es-ES_tradnl" altLang="en-US" b="1" dirty="0"/>
              <a:t>Arreglo de contadores</a:t>
            </a:r>
          </a:p>
          <a:p>
            <a:pPr algn="r"/>
            <a:r>
              <a:rPr lang="es-ES_tradnl" altLang="en-US" sz="2400" b="1" dirty="0"/>
              <a:t> </a:t>
            </a:r>
            <a:r>
              <a:rPr lang="es-ES_tradnl" altLang="en-US" sz="2400" b="1" dirty="0" err="1"/>
              <a:t>Cont</a:t>
            </a:r>
            <a:endParaRPr lang="es-ES_tradnl" altLang="en-US" sz="2400" b="1" dirty="0"/>
          </a:p>
          <a:p>
            <a:pPr algn="r"/>
            <a:endParaRPr lang="es-ES_tradnl" altLang="en-US" sz="2400" b="1" dirty="0"/>
          </a:p>
          <a:p>
            <a:pPr algn="r"/>
            <a:endParaRPr lang="es-ES_tradnl" altLang="en-US" sz="2400" b="1" dirty="0"/>
          </a:p>
          <a:p>
            <a:pPr algn="r"/>
            <a:endParaRPr lang="es-ES_tradnl" altLang="en-US" sz="2400" b="1" dirty="0"/>
          </a:p>
          <a:p>
            <a:pPr algn="r"/>
            <a:endParaRPr lang="es-ES_tradnl" altLang="en-US" sz="4000" b="1" dirty="0"/>
          </a:p>
          <a:p>
            <a:pPr algn="r"/>
            <a:endParaRPr lang="es-ES_tradnl" altLang="en-US" sz="2400" b="1" dirty="0"/>
          </a:p>
          <a:p>
            <a:pPr algn="r"/>
            <a:r>
              <a:rPr lang="es-ES_tradnl" altLang="en-US" sz="2400" b="1" dirty="0"/>
              <a:t> </a:t>
            </a:r>
            <a:r>
              <a:rPr lang="es-ES_tradnl" altLang="en-US" b="1" dirty="0"/>
              <a:t>Arreglo de salida</a:t>
            </a:r>
            <a:r>
              <a:rPr lang="es-ES_tradnl" altLang="en-US" sz="2400" b="1" dirty="0"/>
              <a:t> S</a:t>
            </a:r>
            <a:endParaRPr lang="es-ES" altLang="en-US" sz="2400" b="1" dirty="0"/>
          </a:p>
        </p:txBody>
      </p:sp>
      <p:sp>
        <p:nvSpPr>
          <p:cNvPr id="51211" name="Rectangle 11"/>
          <p:cNvSpPr>
            <a:spLocks noChangeArrowheads="1"/>
          </p:cNvSpPr>
          <p:nvPr/>
        </p:nvSpPr>
        <p:spPr bwMode="auto">
          <a:xfrm>
            <a:off x="32766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MX" altLang="en-US">
              <a:cs typeface="Arial" panose="020B0604020202020204" pitchFamily="34" charset="0"/>
            </a:endParaRPr>
          </a:p>
        </p:txBody>
      </p:sp>
      <p:sp>
        <p:nvSpPr>
          <p:cNvPr id="51212" name="Rectangle 12"/>
          <p:cNvSpPr>
            <a:spLocks noChangeArrowheads="1"/>
          </p:cNvSpPr>
          <p:nvPr/>
        </p:nvSpPr>
        <p:spPr bwMode="auto">
          <a:xfrm>
            <a:off x="37084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MX" altLang="en-US">
              <a:cs typeface="Arial" panose="020B0604020202020204" pitchFamily="34" charset="0"/>
            </a:endParaRPr>
          </a:p>
        </p:txBody>
      </p:sp>
      <p:sp>
        <p:nvSpPr>
          <p:cNvPr id="51213" name="Rectangle 13"/>
          <p:cNvSpPr>
            <a:spLocks noChangeArrowheads="1"/>
          </p:cNvSpPr>
          <p:nvPr/>
        </p:nvSpPr>
        <p:spPr bwMode="auto">
          <a:xfrm>
            <a:off x="41402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29</a:t>
            </a:r>
            <a:endParaRPr lang="es-ES" altLang="en-US">
              <a:cs typeface="Arial" panose="020B0604020202020204" pitchFamily="34" charset="0"/>
            </a:endParaRPr>
          </a:p>
        </p:txBody>
      </p:sp>
      <p:sp>
        <p:nvSpPr>
          <p:cNvPr id="51214" name="Rectangle 14"/>
          <p:cNvSpPr>
            <a:spLocks noChangeArrowheads="1"/>
          </p:cNvSpPr>
          <p:nvPr/>
        </p:nvSpPr>
        <p:spPr bwMode="auto">
          <a:xfrm>
            <a:off x="45720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MX" altLang="en-US">
              <a:cs typeface="Arial" panose="020B0604020202020204" pitchFamily="34" charset="0"/>
            </a:endParaRPr>
          </a:p>
        </p:txBody>
      </p:sp>
      <p:sp>
        <p:nvSpPr>
          <p:cNvPr id="51215" name="Rectangle 15"/>
          <p:cNvSpPr>
            <a:spLocks noChangeArrowheads="1"/>
          </p:cNvSpPr>
          <p:nvPr/>
        </p:nvSpPr>
        <p:spPr bwMode="auto">
          <a:xfrm>
            <a:off x="5003800" y="57340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34</a:t>
            </a:r>
            <a:endParaRPr lang="es-ES" altLang="en-US">
              <a:cs typeface="Arial" panose="020B0604020202020204" pitchFamily="34" charset="0"/>
            </a:endParaRPr>
          </a:p>
        </p:txBody>
      </p:sp>
      <p:sp>
        <p:nvSpPr>
          <p:cNvPr id="51216" name="Text Box 16"/>
          <p:cNvSpPr txBox="1">
            <a:spLocks noChangeArrowheads="1"/>
          </p:cNvSpPr>
          <p:nvPr/>
        </p:nvSpPr>
        <p:spPr bwMode="auto">
          <a:xfrm>
            <a:off x="6156325" y="3357563"/>
            <a:ext cx="28384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sz="2000"/>
              <a:t>Inicial</a:t>
            </a:r>
          </a:p>
          <a:p>
            <a:endParaRPr lang="es-ES_tradnl" altLang="en-US" sz="2000"/>
          </a:p>
          <a:p>
            <a:r>
              <a:rPr lang="es-ES_tradnl" altLang="en-US" sz="2000"/>
              <a:t>Cuenta llaves repetidas</a:t>
            </a:r>
          </a:p>
          <a:p>
            <a:endParaRPr lang="es-ES_tradnl" altLang="en-US" sz="2000"/>
          </a:p>
          <a:p>
            <a:r>
              <a:rPr lang="es-ES_tradnl" altLang="en-US" sz="2000"/>
              <a:t>Posición de cada llave</a:t>
            </a:r>
          </a:p>
          <a:p>
            <a:endParaRPr lang="es-ES_tradnl" altLang="en-US" sz="2000"/>
          </a:p>
          <a:p>
            <a:r>
              <a:rPr lang="es-ES_tradnl" altLang="en-US" sz="2000"/>
              <a:t>Acomodo en la salida</a:t>
            </a:r>
            <a:endParaRPr lang="es-ES" altLang="en-US" sz="2000"/>
          </a:p>
        </p:txBody>
      </p:sp>
      <p:grpSp>
        <p:nvGrpSpPr>
          <p:cNvPr id="51217" name="Group 17"/>
          <p:cNvGrpSpPr>
            <a:grpSpLocks/>
          </p:cNvGrpSpPr>
          <p:nvPr/>
        </p:nvGrpSpPr>
        <p:grpSpPr bwMode="auto">
          <a:xfrm>
            <a:off x="3203575" y="2997200"/>
            <a:ext cx="2663825" cy="2590800"/>
            <a:chOff x="2018" y="1888"/>
            <a:chExt cx="1678" cy="1632"/>
          </a:xfrm>
        </p:grpSpPr>
        <p:sp>
          <p:nvSpPr>
            <p:cNvPr id="51218" name="Rectangle 18"/>
            <p:cNvSpPr>
              <a:spLocks noChangeArrowheads="1"/>
            </p:cNvSpPr>
            <p:nvPr/>
          </p:nvSpPr>
          <p:spPr bwMode="auto">
            <a:xfrm>
              <a:off x="2064"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19" name="Rectangle 19"/>
            <p:cNvSpPr>
              <a:spLocks noChangeArrowheads="1"/>
            </p:cNvSpPr>
            <p:nvPr/>
          </p:nvSpPr>
          <p:spPr bwMode="auto">
            <a:xfrm>
              <a:off x="2336"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0" name="Rectangle 20"/>
            <p:cNvSpPr>
              <a:spLocks noChangeArrowheads="1"/>
            </p:cNvSpPr>
            <p:nvPr/>
          </p:nvSpPr>
          <p:spPr bwMode="auto">
            <a:xfrm>
              <a:off x="2608"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1" name="Rectangle 21"/>
            <p:cNvSpPr>
              <a:spLocks noChangeArrowheads="1"/>
            </p:cNvSpPr>
            <p:nvPr/>
          </p:nvSpPr>
          <p:spPr bwMode="auto">
            <a:xfrm>
              <a:off x="2880"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altLang="en-US" dirty="0">
                  <a:cs typeface="Arial" panose="020B0604020202020204" pitchFamily="34" charset="0"/>
                </a:rPr>
                <a:t>0</a:t>
              </a:r>
            </a:p>
          </p:txBody>
        </p:sp>
        <p:sp>
          <p:nvSpPr>
            <p:cNvPr id="51222" name="Rectangle 22"/>
            <p:cNvSpPr>
              <a:spLocks noChangeArrowheads="1"/>
            </p:cNvSpPr>
            <p:nvPr/>
          </p:nvSpPr>
          <p:spPr bwMode="auto">
            <a:xfrm>
              <a:off x="3152"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3" name="Text Box 23"/>
            <p:cNvSpPr txBox="1">
              <a:spLocks noChangeArrowheads="1"/>
            </p:cNvSpPr>
            <p:nvPr/>
          </p:nvSpPr>
          <p:spPr bwMode="auto">
            <a:xfrm>
              <a:off x="2018" y="1888"/>
              <a:ext cx="1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29   30   31   32   33   34</a:t>
              </a:r>
              <a:endParaRPr lang="es-ES" altLang="en-US"/>
            </a:p>
          </p:txBody>
        </p:sp>
        <p:sp>
          <p:nvSpPr>
            <p:cNvPr id="51224" name="Rectangle 24"/>
            <p:cNvSpPr>
              <a:spLocks noChangeArrowheads="1"/>
            </p:cNvSpPr>
            <p:nvPr/>
          </p:nvSpPr>
          <p:spPr bwMode="auto">
            <a:xfrm>
              <a:off x="2064"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51225" name="Rectangle 25"/>
            <p:cNvSpPr>
              <a:spLocks noChangeArrowheads="1"/>
            </p:cNvSpPr>
            <p:nvPr/>
          </p:nvSpPr>
          <p:spPr bwMode="auto">
            <a:xfrm>
              <a:off x="2336"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6" name="Rectangle 26"/>
            <p:cNvSpPr>
              <a:spLocks noChangeArrowheads="1"/>
            </p:cNvSpPr>
            <p:nvPr/>
          </p:nvSpPr>
          <p:spPr bwMode="auto">
            <a:xfrm>
              <a:off x="2608"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51227" name="Rectangle 27"/>
            <p:cNvSpPr>
              <a:spLocks noChangeArrowheads="1"/>
            </p:cNvSpPr>
            <p:nvPr/>
          </p:nvSpPr>
          <p:spPr bwMode="auto">
            <a:xfrm>
              <a:off x="2880"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8" name="Rectangle 28"/>
            <p:cNvSpPr>
              <a:spLocks noChangeArrowheads="1"/>
            </p:cNvSpPr>
            <p:nvPr/>
          </p:nvSpPr>
          <p:spPr bwMode="auto">
            <a:xfrm>
              <a:off x="3152"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29" name="Rectangle 29"/>
            <p:cNvSpPr>
              <a:spLocks noChangeArrowheads="1"/>
            </p:cNvSpPr>
            <p:nvPr/>
          </p:nvSpPr>
          <p:spPr bwMode="auto">
            <a:xfrm>
              <a:off x="2064"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51230" name="Rectangle 30"/>
            <p:cNvSpPr>
              <a:spLocks noChangeArrowheads="1"/>
            </p:cNvSpPr>
            <p:nvPr/>
          </p:nvSpPr>
          <p:spPr bwMode="auto">
            <a:xfrm>
              <a:off x="2336"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51231" name="Rectangle 31"/>
            <p:cNvSpPr>
              <a:spLocks noChangeArrowheads="1"/>
            </p:cNvSpPr>
            <p:nvPr/>
          </p:nvSpPr>
          <p:spPr bwMode="auto">
            <a:xfrm>
              <a:off x="2608"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32" name="Rectangle 32"/>
            <p:cNvSpPr>
              <a:spLocks noChangeArrowheads="1"/>
            </p:cNvSpPr>
            <p:nvPr/>
          </p:nvSpPr>
          <p:spPr bwMode="auto">
            <a:xfrm>
              <a:off x="2880"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33" name="Rectangle 33"/>
            <p:cNvSpPr>
              <a:spLocks noChangeArrowheads="1"/>
            </p:cNvSpPr>
            <p:nvPr/>
          </p:nvSpPr>
          <p:spPr bwMode="auto">
            <a:xfrm>
              <a:off x="3152"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34" name="Rectangle 34"/>
            <p:cNvSpPr>
              <a:spLocks noChangeArrowheads="1"/>
            </p:cNvSpPr>
            <p:nvPr/>
          </p:nvSpPr>
          <p:spPr bwMode="auto">
            <a:xfrm>
              <a:off x="3424" y="211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0</a:t>
              </a:r>
              <a:endParaRPr lang="es-ES" altLang="en-US">
                <a:cs typeface="Arial" panose="020B0604020202020204" pitchFamily="34" charset="0"/>
              </a:endParaRPr>
            </a:p>
          </p:txBody>
        </p:sp>
        <p:sp>
          <p:nvSpPr>
            <p:cNvPr id="51235" name="Rectangle 35"/>
            <p:cNvSpPr>
              <a:spLocks noChangeArrowheads="1"/>
            </p:cNvSpPr>
            <p:nvPr/>
          </p:nvSpPr>
          <p:spPr bwMode="auto">
            <a:xfrm>
              <a:off x="3424" y="247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51236" name="Rectangle 36"/>
            <p:cNvSpPr>
              <a:spLocks noChangeArrowheads="1"/>
            </p:cNvSpPr>
            <p:nvPr/>
          </p:nvSpPr>
          <p:spPr bwMode="auto">
            <a:xfrm>
              <a:off x="3424" y="284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5</a:t>
              </a:r>
              <a:endParaRPr lang="es-ES" altLang="en-US">
                <a:cs typeface="Arial" panose="020B0604020202020204" pitchFamily="34" charset="0"/>
              </a:endParaRPr>
            </a:p>
          </p:txBody>
        </p:sp>
        <p:sp>
          <p:nvSpPr>
            <p:cNvPr id="51237" name="Rectangle 37"/>
            <p:cNvSpPr>
              <a:spLocks noChangeArrowheads="1"/>
            </p:cNvSpPr>
            <p:nvPr/>
          </p:nvSpPr>
          <p:spPr bwMode="auto">
            <a:xfrm>
              <a:off x="2064"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51238" name="Rectangle 38"/>
            <p:cNvSpPr>
              <a:spLocks noChangeArrowheads="1"/>
            </p:cNvSpPr>
            <p:nvPr/>
          </p:nvSpPr>
          <p:spPr bwMode="auto">
            <a:xfrm>
              <a:off x="2336"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51239" name="Rectangle 39"/>
            <p:cNvSpPr>
              <a:spLocks noChangeArrowheads="1"/>
            </p:cNvSpPr>
            <p:nvPr/>
          </p:nvSpPr>
          <p:spPr bwMode="auto">
            <a:xfrm>
              <a:off x="2608"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40" name="Rectangle 40"/>
            <p:cNvSpPr>
              <a:spLocks noChangeArrowheads="1"/>
            </p:cNvSpPr>
            <p:nvPr/>
          </p:nvSpPr>
          <p:spPr bwMode="auto">
            <a:xfrm>
              <a:off x="2880"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41" name="Rectangle 41"/>
            <p:cNvSpPr>
              <a:spLocks noChangeArrowheads="1"/>
            </p:cNvSpPr>
            <p:nvPr/>
          </p:nvSpPr>
          <p:spPr bwMode="auto">
            <a:xfrm>
              <a:off x="3152"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51242" name="Rectangle 42"/>
            <p:cNvSpPr>
              <a:spLocks noChangeArrowheads="1"/>
            </p:cNvSpPr>
            <p:nvPr/>
          </p:nvSpPr>
          <p:spPr bwMode="auto">
            <a:xfrm>
              <a:off x="3424" y="320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grpSp>
      <p:sp>
        <p:nvSpPr>
          <p:cNvPr id="51243" name="Text Box 43"/>
          <p:cNvSpPr txBox="1">
            <a:spLocks noChangeArrowheads="1"/>
          </p:cNvSpPr>
          <p:nvPr/>
        </p:nvSpPr>
        <p:spPr bwMode="auto">
          <a:xfrm>
            <a:off x="3348038" y="623728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dirty="0"/>
              <a:t>1     2     3    4     5</a:t>
            </a:r>
            <a:endParaRPr lang="es-E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Ejercicios para realizar</a:t>
            </a:r>
            <a:endParaRPr lang="en-US" dirty="0"/>
          </a:p>
        </p:txBody>
      </p:sp>
      <p:sp>
        <p:nvSpPr>
          <p:cNvPr id="3" name="Marcador de contenido 2"/>
          <p:cNvSpPr>
            <a:spLocks noGrp="1"/>
          </p:cNvSpPr>
          <p:nvPr>
            <p:ph idx="1"/>
          </p:nvPr>
        </p:nvSpPr>
        <p:spPr>
          <a:xfrm>
            <a:off x="938758" y="1700808"/>
            <a:ext cx="7633742" cy="4178785"/>
          </a:xfrm>
        </p:spPr>
        <p:txBody>
          <a:bodyPr/>
          <a:lstStyle/>
          <a:p>
            <a:r>
              <a:rPr lang="es-EC" dirty="0" smtClean="0"/>
              <a:t>Ingresar 10 números aleatorios y ordenarlos por los siguientes métodos</a:t>
            </a:r>
          </a:p>
          <a:p>
            <a:pPr lvl="1"/>
            <a:r>
              <a:rPr lang="es-EC" dirty="0" err="1" smtClean="0"/>
              <a:t>Quicksort</a:t>
            </a:r>
            <a:endParaRPr lang="es-EC" dirty="0" smtClean="0"/>
          </a:p>
          <a:p>
            <a:pPr lvl="1"/>
            <a:r>
              <a:rPr lang="es-EC" dirty="0" smtClean="0"/>
              <a:t>Shell</a:t>
            </a:r>
          </a:p>
          <a:p>
            <a:pPr lvl="1"/>
            <a:r>
              <a:rPr lang="es-EC" smtClean="0"/>
              <a:t>Insercion</a:t>
            </a:r>
            <a:endParaRPr lang="en-US" dirty="0"/>
          </a:p>
        </p:txBody>
      </p:sp>
    </p:spTree>
    <p:extLst>
      <p:ext uri="{BB962C8B-B14F-4D97-AF65-F5344CB8AC3E}">
        <p14:creationId xmlns:p14="http://schemas.microsoft.com/office/powerpoint/2010/main" val="421793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ltLang="en-US"/>
              <a:t>Inserción directa</a:t>
            </a:r>
          </a:p>
        </p:txBody>
      </p:sp>
      <p:sp>
        <p:nvSpPr>
          <p:cNvPr id="8195" name="Rectangle 3"/>
          <p:cNvSpPr>
            <a:spLocks noGrp="1" noChangeArrowheads="1"/>
          </p:cNvSpPr>
          <p:nvPr>
            <p:ph idx="1"/>
          </p:nvPr>
        </p:nvSpPr>
        <p:spPr/>
        <p:txBody>
          <a:bodyPr/>
          <a:lstStyle/>
          <a:p>
            <a:pPr algn="just">
              <a:lnSpc>
                <a:spcPct val="90000"/>
              </a:lnSpc>
            </a:pPr>
            <a:endParaRPr lang="es-ES_tradnl" altLang="en-US" sz="1800" dirty="0" smtClean="0"/>
          </a:p>
          <a:p>
            <a:pPr marL="0" indent="0" algn="just">
              <a:lnSpc>
                <a:spcPct val="90000"/>
              </a:lnSpc>
              <a:buNone/>
            </a:pPr>
            <a:endParaRPr lang="es-ES_tradnl" altLang="en-US" sz="1800" dirty="0" smtClean="0"/>
          </a:p>
          <a:p>
            <a:pPr algn="just">
              <a:lnSpc>
                <a:spcPct val="90000"/>
              </a:lnSpc>
            </a:pPr>
            <a:r>
              <a:rPr lang="es-ES_tradnl" altLang="en-US" sz="1800" dirty="0" smtClean="0">
                <a:solidFill>
                  <a:schemeClr val="tx1"/>
                </a:solidFill>
              </a:rPr>
              <a:t>Este </a:t>
            </a:r>
            <a:r>
              <a:rPr lang="es-ES_tradnl" altLang="en-US" sz="1800" dirty="0">
                <a:solidFill>
                  <a:schemeClr val="tx1"/>
                </a:solidFill>
              </a:rPr>
              <a:t>método consiste en buscar el lugar adecuado para cada registro recorriendo los registros anteriores para dejar un lugar vacío para el nuevo elemento. El proceso de acomodo de cada elemento se repite hasta llegar al último elemento, los elementos previos al elemento a acomodar se encuentran en orden.</a:t>
            </a:r>
          </a:p>
          <a:p>
            <a:pPr algn="just">
              <a:lnSpc>
                <a:spcPct val="90000"/>
              </a:lnSpc>
              <a:buFontTx/>
              <a:buNone/>
            </a:pPr>
            <a:endParaRPr lang="es-ES_tradnl" altLang="en-US" sz="1800" dirty="0">
              <a:solidFill>
                <a:schemeClr val="tx1"/>
              </a:solidFill>
            </a:endParaRPr>
          </a:p>
          <a:p>
            <a:pPr algn="just">
              <a:lnSpc>
                <a:spcPct val="90000"/>
              </a:lnSpc>
            </a:pPr>
            <a:r>
              <a:rPr lang="es-ES_tradnl" altLang="en-US" sz="1800" dirty="0">
                <a:solidFill>
                  <a:schemeClr val="tx1"/>
                </a:solidFill>
              </a:rPr>
              <a:t>Este es el método usado por los jugadores de cartas para acomodar su juego.</a:t>
            </a:r>
            <a:endParaRPr lang="es-ES" altLang="en-US"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ltLang="en-US" sz="4000"/>
              <a:t>Ordenamiento por inserción directa</a:t>
            </a:r>
          </a:p>
        </p:txBody>
      </p:sp>
      <p:sp>
        <p:nvSpPr>
          <p:cNvPr id="27651" name="Rectangle 3"/>
          <p:cNvSpPr>
            <a:spLocks noGrp="1" noChangeArrowheads="1"/>
          </p:cNvSpPr>
          <p:nvPr>
            <p:ph idx="1"/>
          </p:nvPr>
        </p:nvSpPr>
        <p:spPr>
          <a:xfrm>
            <a:off x="781051" y="1651795"/>
            <a:ext cx="5194300" cy="1323975"/>
          </a:xfrm>
        </p:spPr>
        <p:txBody>
          <a:bodyPr>
            <a:normAutofit fontScale="92500" lnSpcReduction="10000"/>
          </a:bodyPr>
          <a:lstStyle/>
          <a:p>
            <a:pPr>
              <a:lnSpc>
                <a:spcPct val="80000"/>
              </a:lnSpc>
              <a:buFontTx/>
              <a:buNone/>
            </a:pPr>
            <a:r>
              <a:rPr lang="es-ES_tradnl" altLang="en-US" sz="1800" b="1" dirty="0">
                <a:solidFill>
                  <a:schemeClr val="tx1"/>
                </a:solidFill>
              </a:rPr>
              <a:t>Variables</a:t>
            </a:r>
          </a:p>
          <a:p>
            <a:pPr lvl="1">
              <a:lnSpc>
                <a:spcPct val="80000"/>
              </a:lnSpc>
            </a:pPr>
            <a:r>
              <a:rPr lang="es-ES_tradnl" altLang="en-US" sz="1600" dirty="0">
                <a:solidFill>
                  <a:schemeClr val="tx1"/>
                </a:solidFill>
              </a:rPr>
              <a:t>K arreglo de datos a ordenar</a:t>
            </a:r>
          </a:p>
          <a:p>
            <a:pPr lvl="1">
              <a:lnSpc>
                <a:spcPct val="80000"/>
              </a:lnSpc>
            </a:pPr>
            <a:r>
              <a:rPr lang="es-ES_tradnl" altLang="en-US" sz="1600" dirty="0">
                <a:solidFill>
                  <a:schemeClr val="tx1"/>
                </a:solidFill>
              </a:rPr>
              <a:t>V variable auxiliar</a:t>
            </a:r>
          </a:p>
          <a:p>
            <a:pPr lvl="1">
              <a:lnSpc>
                <a:spcPct val="80000"/>
              </a:lnSpc>
            </a:pPr>
            <a:r>
              <a:rPr lang="es-ES_tradnl" altLang="en-US" sz="1600" dirty="0">
                <a:solidFill>
                  <a:schemeClr val="tx1"/>
                </a:solidFill>
              </a:rPr>
              <a:t>i, j índices para el arreglo</a:t>
            </a:r>
          </a:p>
          <a:p>
            <a:pPr lvl="1">
              <a:lnSpc>
                <a:spcPct val="80000"/>
              </a:lnSpc>
            </a:pPr>
            <a:r>
              <a:rPr lang="es-ES_tradnl" altLang="en-US" sz="1600" dirty="0">
                <a:solidFill>
                  <a:schemeClr val="tx1"/>
                </a:solidFill>
              </a:rPr>
              <a:t>N número de elementos</a:t>
            </a:r>
            <a:endParaRPr lang="es-ES" altLang="en-US" sz="3600" b="1" dirty="0">
              <a:solidFill>
                <a:schemeClr val="tx1"/>
              </a:solidFill>
            </a:endParaRPr>
          </a:p>
        </p:txBody>
      </p:sp>
      <p:sp>
        <p:nvSpPr>
          <p:cNvPr id="27652" name="Text Box 4"/>
          <p:cNvSpPr txBox="1">
            <a:spLocks noChangeArrowheads="1"/>
          </p:cNvSpPr>
          <p:nvPr/>
        </p:nvSpPr>
        <p:spPr bwMode="auto">
          <a:xfrm>
            <a:off x="808038" y="3240523"/>
            <a:ext cx="49688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sz="2000" b="1" dirty="0" err="1"/>
              <a:t>InserciónDirecta</a:t>
            </a:r>
            <a:endParaRPr lang="es-ES_tradnl" altLang="en-US" sz="2000" b="1" dirty="0"/>
          </a:p>
          <a:p>
            <a:r>
              <a:rPr lang="es-ES_tradnl" altLang="en-US" sz="2000" dirty="0"/>
              <a:t>Inicio</a:t>
            </a:r>
          </a:p>
          <a:p>
            <a:r>
              <a:rPr lang="es-ES_tradnl" altLang="en-US" sz="2000" dirty="0"/>
              <a:t>    Para i=2 hasta N incremento 1</a:t>
            </a:r>
          </a:p>
          <a:p>
            <a:r>
              <a:rPr lang="es-ES_tradnl" altLang="en-US" sz="2000" dirty="0"/>
              <a:t>       v = K(i)   </a:t>
            </a:r>
            <a:r>
              <a:rPr lang="es-ES_tradnl" altLang="en-US" sz="2000" dirty="0">
                <a:solidFill>
                  <a:srgbClr val="0000FF"/>
                </a:solidFill>
              </a:rPr>
              <a:t>//elemento a acomodar</a:t>
            </a:r>
          </a:p>
          <a:p>
            <a:r>
              <a:rPr lang="es-ES_tradnl" altLang="en-US" sz="2000" dirty="0"/>
              <a:t>        j = i</a:t>
            </a:r>
          </a:p>
          <a:p>
            <a:r>
              <a:rPr lang="es-ES_tradnl" altLang="en-US" sz="2000" dirty="0"/>
              <a:t>        Mientras (j &gt; 1) y (K(j-1) &gt; v)</a:t>
            </a:r>
          </a:p>
          <a:p>
            <a:r>
              <a:rPr lang="es-ES_tradnl" altLang="en-US" sz="2000" dirty="0"/>
              <a:t>              K(j) = K(j-1)  </a:t>
            </a:r>
            <a:r>
              <a:rPr lang="es-ES_tradnl" altLang="en-US" sz="2000" dirty="0">
                <a:solidFill>
                  <a:srgbClr val="0000FF"/>
                </a:solidFill>
              </a:rPr>
              <a:t>//mueve elementos</a:t>
            </a:r>
          </a:p>
          <a:p>
            <a:r>
              <a:rPr lang="es-ES_tradnl" altLang="en-US" sz="2000" dirty="0"/>
              <a:t>              j = j-1 </a:t>
            </a:r>
          </a:p>
          <a:p>
            <a:r>
              <a:rPr lang="es-ES_tradnl" altLang="en-US" sz="2000" dirty="0"/>
              <a:t>       K(j) = v   </a:t>
            </a:r>
            <a:r>
              <a:rPr lang="es-ES_tradnl" altLang="en-US" sz="2000" dirty="0">
                <a:solidFill>
                  <a:srgbClr val="0000FF"/>
                </a:solidFill>
              </a:rPr>
              <a:t>// inserta el elemento actual</a:t>
            </a:r>
          </a:p>
          <a:p>
            <a:r>
              <a:rPr lang="es-ES_tradnl" altLang="en-US" sz="2000" dirty="0"/>
              <a:t>Fin</a:t>
            </a:r>
            <a:endParaRPr lang="es-ES" altLang="en-US" sz="2000" dirty="0"/>
          </a:p>
        </p:txBody>
      </p:sp>
      <p:grpSp>
        <p:nvGrpSpPr>
          <p:cNvPr id="27685" name="Group 37"/>
          <p:cNvGrpSpPr>
            <a:grpSpLocks/>
          </p:cNvGrpSpPr>
          <p:nvPr/>
        </p:nvGrpSpPr>
        <p:grpSpPr bwMode="auto">
          <a:xfrm>
            <a:off x="5292725" y="1557338"/>
            <a:ext cx="3094038" cy="863600"/>
            <a:chOff x="3334" y="1298"/>
            <a:chExt cx="1949" cy="544"/>
          </a:xfrm>
        </p:grpSpPr>
        <p:sp>
          <p:nvSpPr>
            <p:cNvPr id="27654" name="Rectangle 6"/>
            <p:cNvSpPr>
              <a:spLocks noChangeArrowheads="1"/>
            </p:cNvSpPr>
            <p:nvPr/>
          </p:nvSpPr>
          <p:spPr bwMode="auto">
            <a:xfrm>
              <a:off x="3651"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55" name="Rectangle 7"/>
            <p:cNvSpPr>
              <a:spLocks noChangeArrowheads="1"/>
            </p:cNvSpPr>
            <p:nvPr/>
          </p:nvSpPr>
          <p:spPr bwMode="auto">
            <a:xfrm>
              <a:off x="3923"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27656" name="Rectangle 8"/>
            <p:cNvSpPr>
              <a:spLocks noChangeArrowheads="1"/>
            </p:cNvSpPr>
            <p:nvPr/>
          </p:nvSpPr>
          <p:spPr bwMode="auto">
            <a:xfrm>
              <a:off x="4195"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57" name="Rectangle 9"/>
            <p:cNvSpPr>
              <a:spLocks noChangeArrowheads="1"/>
            </p:cNvSpPr>
            <p:nvPr/>
          </p:nvSpPr>
          <p:spPr bwMode="auto">
            <a:xfrm>
              <a:off x="4467"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27658" name="Rectangle 10"/>
            <p:cNvSpPr>
              <a:spLocks noChangeArrowheads="1"/>
            </p:cNvSpPr>
            <p:nvPr/>
          </p:nvSpPr>
          <p:spPr bwMode="auto">
            <a:xfrm>
              <a:off x="4739"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27659" name="Text Box 11"/>
            <p:cNvSpPr txBox="1">
              <a:spLocks noChangeArrowheads="1"/>
            </p:cNvSpPr>
            <p:nvPr/>
          </p:nvSpPr>
          <p:spPr bwMode="auto">
            <a:xfrm>
              <a:off x="3605" y="1298"/>
              <a:ext cx="16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  1    2     3     4     5     6</a:t>
              </a:r>
              <a:endParaRPr lang="es-ES" altLang="en-US"/>
            </a:p>
          </p:txBody>
        </p:sp>
        <p:sp>
          <p:nvSpPr>
            <p:cNvPr id="27670" name="Rectangle 22"/>
            <p:cNvSpPr>
              <a:spLocks noChangeArrowheads="1"/>
            </p:cNvSpPr>
            <p:nvPr/>
          </p:nvSpPr>
          <p:spPr bwMode="auto">
            <a:xfrm>
              <a:off x="5011" y="1525"/>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84" name="Text Box 36"/>
            <p:cNvSpPr txBox="1">
              <a:spLocks noChangeArrowheads="1"/>
            </p:cNvSpPr>
            <p:nvPr/>
          </p:nvSpPr>
          <p:spPr bwMode="auto">
            <a:xfrm>
              <a:off x="3334" y="15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sz="2400" b="1"/>
                <a:t>K</a:t>
              </a:r>
              <a:endParaRPr lang="es-ES" altLang="en-US" sz="2400" b="1"/>
            </a:p>
          </p:txBody>
        </p:sp>
      </p:grpSp>
      <p:grpSp>
        <p:nvGrpSpPr>
          <p:cNvPr id="27696" name="Group 48"/>
          <p:cNvGrpSpPr>
            <a:grpSpLocks/>
          </p:cNvGrpSpPr>
          <p:nvPr/>
        </p:nvGrpSpPr>
        <p:grpSpPr bwMode="auto">
          <a:xfrm>
            <a:off x="5795963" y="2420938"/>
            <a:ext cx="863600" cy="806450"/>
            <a:chOff x="3651" y="1525"/>
            <a:chExt cx="544" cy="508"/>
          </a:xfrm>
        </p:grpSpPr>
        <p:grpSp>
          <p:nvGrpSpPr>
            <p:cNvPr id="27686" name="Group 38"/>
            <p:cNvGrpSpPr>
              <a:grpSpLocks/>
            </p:cNvGrpSpPr>
            <p:nvPr/>
          </p:nvGrpSpPr>
          <p:grpSpPr bwMode="auto">
            <a:xfrm>
              <a:off x="3651" y="1716"/>
              <a:ext cx="544" cy="317"/>
              <a:chOff x="3651" y="1888"/>
              <a:chExt cx="544" cy="317"/>
            </a:xfrm>
          </p:grpSpPr>
          <p:sp>
            <p:nvSpPr>
              <p:cNvPr id="27660" name="Rectangle 12"/>
              <p:cNvSpPr>
                <a:spLocks noChangeArrowheads="1"/>
              </p:cNvSpPr>
              <p:nvPr/>
            </p:nvSpPr>
            <p:spPr bwMode="auto">
              <a:xfrm>
                <a:off x="3651" y="188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61" name="Rectangle 13"/>
              <p:cNvSpPr>
                <a:spLocks noChangeArrowheads="1"/>
              </p:cNvSpPr>
              <p:nvPr/>
            </p:nvSpPr>
            <p:spPr bwMode="auto">
              <a:xfrm>
                <a:off x="3923" y="188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27691" name="Line 43"/>
            <p:cNvSpPr>
              <a:spLocks noChangeShapeType="1"/>
            </p:cNvSpPr>
            <p:nvPr/>
          </p:nvSpPr>
          <p:spPr bwMode="auto">
            <a:xfrm>
              <a:off x="4059" y="1525"/>
              <a:ext cx="0"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97" name="Group 49"/>
          <p:cNvGrpSpPr>
            <a:grpSpLocks/>
          </p:cNvGrpSpPr>
          <p:nvPr/>
        </p:nvGrpSpPr>
        <p:grpSpPr bwMode="auto">
          <a:xfrm>
            <a:off x="5795963" y="2420938"/>
            <a:ext cx="1295400" cy="1612900"/>
            <a:chOff x="3651" y="1525"/>
            <a:chExt cx="816" cy="1016"/>
          </a:xfrm>
        </p:grpSpPr>
        <p:grpSp>
          <p:nvGrpSpPr>
            <p:cNvPr id="27687" name="Group 39"/>
            <p:cNvGrpSpPr>
              <a:grpSpLocks/>
            </p:cNvGrpSpPr>
            <p:nvPr/>
          </p:nvGrpSpPr>
          <p:grpSpPr bwMode="auto">
            <a:xfrm>
              <a:off x="3651" y="2224"/>
              <a:ext cx="816" cy="317"/>
              <a:chOff x="3651" y="2296"/>
              <a:chExt cx="816" cy="317"/>
            </a:xfrm>
          </p:grpSpPr>
          <p:sp>
            <p:nvSpPr>
              <p:cNvPr id="27662" name="Rectangle 14"/>
              <p:cNvSpPr>
                <a:spLocks noChangeArrowheads="1"/>
              </p:cNvSpPr>
              <p:nvPr/>
            </p:nvSpPr>
            <p:spPr bwMode="auto">
              <a:xfrm>
                <a:off x="3651" y="229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63" name="Rectangle 15"/>
              <p:cNvSpPr>
                <a:spLocks noChangeArrowheads="1"/>
              </p:cNvSpPr>
              <p:nvPr/>
            </p:nvSpPr>
            <p:spPr bwMode="auto">
              <a:xfrm>
                <a:off x="3923"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64" name="Rectangle 16"/>
              <p:cNvSpPr>
                <a:spLocks noChangeArrowheads="1"/>
              </p:cNvSpPr>
              <p:nvPr/>
            </p:nvSpPr>
            <p:spPr bwMode="auto">
              <a:xfrm>
                <a:off x="4195"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27692" name="Line 44"/>
            <p:cNvSpPr>
              <a:spLocks noChangeShapeType="1"/>
            </p:cNvSpPr>
            <p:nvPr/>
          </p:nvSpPr>
          <p:spPr bwMode="auto">
            <a:xfrm>
              <a:off x="4332" y="1525"/>
              <a:ext cx="0" cy="6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98" name="Group 50"/>
          <p:cNvGrpSpPr>
            <a:grpSpLocks/>
          </p:cNvGrpSpPr>
          <p:nvPr/>
        </p:nvGrpSpPr>
        <p:grpSpPr bwMode="auto">
          <a:xfrm>
            <a:off x="5795963" y="2420938"/>
            <a:ext cx="1727200" cy="2419350"/>
            <a:chOff x="3651" y="1525"/>
            <a:chExt cx="1088" cy="1524"/>
          </a:xfrm>
        </p:grpSpPr>
        <p:grpSp>
          <p:nvGrpSpPr>
            <p:cNvPr id="27688" name="Group 40"/>
            <p:cNvGrpSpPr>
              <a:grpSpLocks/>
            </p:cNvGrpSpPr>
            <p:nvPr/>
          </p:nvGrpSpPr>
          <p:grpSpPr bwMode="auto">
            <a:xfrm>
              <a:off x="3651" y="2732"/>
              <a:ext cx="1088" cy="317"/>
              <a:chOff x="3651" y="2704"/>
              <a:chExt cx="1088" cy="317"/>
            </a:xfrm>
          </p:grpSpPr>
          <p:sp>
            <p:nvSpPr>
              <p:cNvPr id="27665" name="Rectangle 17"/>
              <p:cNvSpPr>
                <a:spLocks noChangeArrowheads="1"/>
              </p:cNvSpPr>
              <p:nvPr/>
            </p:nvSpPr>
            <p:spPr bwMode="auto">
              <a:xfrm>
                <a:off x="3651" y="2704"/>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27666" name="Rectangle 18"/>
              <p:cNvSpPr>
                <a:spLocks noChangeArrowheads="1"/>
              </p:cNvSpPr>
              <p:nvPr/>
            </p:nvSpPr>
            <p:spPr bwMode="auto">
              <a:xfrm>
                <a:off x="3923" y="270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67" name="Rectangle 19"/>
              <p:cNvSpPr>
                <a:spLocks noChangeArrowheads="1"/>
              </p:cNvSpPr>
              <p:nvPr/>
            </p:nvSpPr>
            <p:spPr bwMode="auto">
              <a:xfrm>
                <a:off x="4195" y="270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68" name="Rectangle 20"/>
              <p:cNvSpPr>
                <a:spLocks noChangeArrowheads="1"/>
              </p:cNvSpPr>
              <p:nvPr/>
            </p:nvSpPr>
            <p:spPr bwMode="auto">
              <a:xfrm>
                <a:off x="4467" y="270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27693" name="Line 45"/>
            <p:cNvSpPr>
              <a:spLocks noChangeShapeType="1"/>
            </p:cNvSpPr>
            <p:nvPr/>
          </p:nvSpPr>
          <p:spPr bwMode="auto">
            <a:xfrm>
              <a:off x="4604" y="1525"/>
              <a:ext cx="0" cy="11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699" name="Group 51"/>
          <p:cNvGrpSpPr>
            <a:grpSpLocks/>
          </p:cNvGrpSpPr>
          <p:nvPr/>
        </p:nvGrpSpPr>
        <p:grpSpPr bwMode="auto">
          <a:xfrm>
            <a:off x="5795963" y="2420938"/>
            <a:ext cx="2159000" cy="3225800"/>
            <a:chOff x="3651" y="1525"/>
            <a:chExt cx="1360" cy="2032"/>
          </a:xfrm>
        </p:grpSpPr>
        <p:grpSp>
          <p:nvGrpSpPr>
            <p:cNvPr id="27689" name="Group 41"/>
            <p:cNvGrpSpPr>
              <a:grpSpLocks/>
            </p:cNvGrpSpPr>
            <p:nvPr/>
          </p:nvGrpSpPr>
          <p:grpSpPr bwMode="auto">
            <a:xfrm>
              <a:off x="3651" y="3240"/>
              <a:ext cx="1360" cy="317"/>
              <a:chOff x="3651" y="3112"/>
              <a:chExt cx="1360" cy="317"/>
            </a:xfrm>
          </p:grpSpPr>
          <p:sp>
            <p:nvSpPr>
              <p:cNvPr id="27679" name="Rectangle 31"/>
              <p:cNvSpPr>
                <a:spLocks noChangeArrowheads="1"/>
              </p:cNvSpPr>
              <p:nvPr/>
            </p:nvSpPr>
            <p:spPr bwMode="auto">
              <a:xfrm>
                <a:off x="3651" y="311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27680" name="Rectangle 32"/>
              <p:cNvSpPr>
                <a:spLocks noChangeArrowheads="1"/>
              </p:cNvSpPr>
              <p:nvPr/>
            </p:nvSpPr>
            <p:spPr bwMode="auto">
              <a:xfrm>
                <a:off x="3923" y="311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81" name="Rectangle 33"/>
              <p:cNvSpPr>
                <a:spLocks noChangeArrowheads="1"/>
              </p:cNvSpPr>
              <p:nvPr/>
            </p:nvSpPr>
            <p:spPr bwMode="auto">
              <a:xfrm>
                <a:off x="4195" y="311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82" name="Rectangle 34"/>
              <p:cNvSpPr>
                <a:spLocks noChangeArrowheads="1"/>
              </p:cNvSpPr>
              <p:nvPr/>
            </p:nvSpPr>
            <p:spPr bwMode="auto">
              <a:xfrm>
                <a:off x="4467" y="3112"/>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27683" name="Rectangle 35"/>
              <p:cNvSpPr>
                <a:spLocks noChangeArrowheads="1"/>
              </p:cNvSpPr>
              <p:nvPr/>
            </p:nvSpPr>
            <p:spPr bwMode="auto">
              <a:xfrm>
                <a:off x="4739" y="311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27694" name="Line 46"/>
            <p:cNvSpPr>
              <a:spLocks noChangeShapeType="1"/>
            </p:cNvSpPr>
            <p:nvPr/>
          </p:nvSpPr>
          <p:spPr bwMode="auto">
            <a:xfrm>
              <a:off x="4876" y="1525"/>
              <a:ext cx="0" cy="17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700" name="Group 52"/>
          <p:cNvGrpSpPr>
            <a:grpSpLocks/>
          </p:cNvGrpSpPr>
          <p:nvPr/>
        </p:nvGrpSpPr>
        <p:grpSpPr bwMode="auto">
          <a:xfrm>
            <a:off x="5795963" y="2420938"/>
            <a:ext cx="2590800" cy="4032250"/>
            <a:chOff x="3651" y="1525"/>
            <a:chExt cx="1632" cy="2540"/>
          </a:xfrm>
        </p:grpSpPr>
        <p:grpSp>
          <p:nvGrpSpPr>
            <p:cNvPr id="27690" name="Group 42"/>
            <p:cNvGrpSpPr>
              <a:grpSpLocks/>
            </p:cNvGrpSpPr>
            <p:nvPr/>
          </p:nvGrpSpPr>
          <p:grpSpPr bwMode="auto">
            <a:xfrm>
              <a:off x="3651" y="3748"/>
              <a:ext cx="1632" cy="317"/>
              <a:chOff x="3651" y="3521"/>
              <a:chExt cx="1632" cy="317"/>
            </a:xfrm>
          </p:grpSpPr>
          <p:sp>
            <p:nvSpPr>
              <p:cNvPr id="27673" name="Rectangle 25"/>
              <p:cNvSpPr>
                <a:spLocks noChangeArrowheads="1"/>
              </p:cNvSpPr>
              <p:nvPr/>
            </p:nvSpPr>
            <p:spPr bwMode="auto">
              <a:xfrm>
                <a:off x="3651" y="352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27674" name="Rectangle 26"/>
              <p:cNvSpPr>
                <a:spLocks noChangeArrowheads="1"/>
              </p:cNvSpPr>
              <p:nvPr/>
            </p:nvSpPr>
            <p:spPr bwMode="auto">
              <a:xfrm>
                <a:off x="3923" y="352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75" name="Rectangle 27"/>
              <p:cNvSpPr>
                <a:spLocks noChangeArrowheads="1"/>
              </p:cNvSpPr>
              <p:nvPr/>
            </p:nvSpPr>
            <p:spPr bwMode="auto">
              <a:xfrm>
                <a:off x="4195" y="3521"/>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27676" name="Rectangle 28"/>
              <p:cNvSpPr>
                <a:spLocks noChangeArrowheads="1"/>
              </p:cNvSpPr>
              <p:nvPr/>
            </p:nvSpPr>
            <p:spPr bwMode="auto">
              <a:xfrm>
                <a:off x="4467" y="352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27677" name="Rectangle 29"/>
              <p:cNvSpPr>
                <a:spLocks noChangeArrowheads="1"/>
              </p:cNvSpPr>
              <p:nvPr/>
            </p:nvSpPr>
            <p:spPr bwMode="auto">
              <a:xfrm>
                <a:off x="4739" y="352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27678" name="Rectangle 30"/>
              <p:cNvSpPr>
                <a:spLocks noChangeArrowheads="1"/>
              </p:cNvSpPr>
              <p:nvPr/>
            </p:nvSpPr>
            <p:spPr bwMode="auto">
              <a:xfrm>
                <a:off x="5011" y="3521"/>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27695" name="Line 47"/>
            <p:cNvSpPr>
              <a:spLocks noChangeShapeType="1"/>
            </p:cNvSpPr>
            <p:nvPr/>
          </p:nvSpPr>
          <p:spPr bwMode="auto">
            <a:xfrm flipH="1">
              <a:off x="5148" y="1525"/>
              <a:ext cx="0" cy="22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altLang="en-US" dirty="0"/>
              <a:t>Burbuja (</a:t>
            </a:r>
            <a:r>
              <a:rPr lang="es-ES" altLang="en-US" dirty="0" err="1"/>
              <a:t>Bubble</a:t>
            </a:r>
            <a:r>
              <a:rPr lang="es-ES" altLang="en-US" dirty="0"/>
              <a:t>)</a:t>
            </a:r>
          </a:p>
        </p:txBody>
      </p:sp>
      <p:sp>
        <p:nvSpPr>
          <p:cNvPr id="12291" name="Rectangle 3"/>
          <p:cNvSpPr>
            <a:spLocks noGrp="1" noChangeArrowheads="1"/>
          </p:cNvSpPr>
          <p:nvPr>
            <p:ph idx="1"/>
          </p:nvPr>
        </p:nvSpPr>
        <p:spPr>
          <a:xfrm>
            <a:off x="457200" y="1600200"/>
            <a:ext cx="8435975" cy="4525963"/>
          </a:xfrm>
        </p:spPr>
        <p:txBody>
          <a:bodyPr/>
          <a:lstStyle/>
          <a:p>
            <a:pPr>
              <a:lnSpc>
                <a:spcPct val="90000"/>
              </a:lnSpc>
            </a:pPr>
            <a:endParaRPr lang="es-ES_tradnl" altLang="en-US" sz="1800" dirty="0"/>
          </a:p>
          <a:p>
            <a:pPr>
              <a:lnSpc>
                <a:spcPct val="90000"/>
              </a:lnSpc>
            </a:pPr>
            <a:endParaRPr lang="es-ES_tradnl" altLang="en-US" sz="1800" dirty="0" smtClean="0"/>
          </a:p>
          <a:p>
            <a:pPr algn="just">
              <a:lnSpc>
                <a:spcPct val="90000"/>
              </a:lnSpc>
            </a:pPr>
            <a:endParaRPr lang="es-ES_tradnl" altLang="en-US" dirty="0"/>
          </a:p>
          <a:p>
            <a:pPr algn="just">
              <a:lnSpc>
                <a:spcPct val="90000"/>
              </a:lnSpc>
            </a:pPr>
            <a:r>
              <a:rPr lang="es-ES_tradnl" altLang="en-US" sz="2000" dirty="0" smtClean="0">
                <a:solidFill>
                  <a:schemeClr val="tx1"/>
                </a:solidFill>
              </a:rPr>
              <a:t>Este </a:t>
            </a:r>
            <a:r>
              <a:rPr lang="es-ES_tradnl" altLang="en-US" sz="2000" dirty="0">
                <a:solidFill>
                  <a:schemeClr val="tx1"/>
                </a:solidFill>
              </a:rPr>
              <a:t>método realiza comparaciones de todas las posibles parejas de llaves intercambiando aquellas que se encuentran fuera de orden</a:t>
            </a:r>
            <a:r>
              <a:rPr lang="es-ES_tradnl" altLang="en-US" sz="2000" dirty="0" smtClean="0">
                <a:solidFill>
                  <a:schemeClr val="tx1"/>
                </a:solidFill>
              </a:rPr>
              <a:t>.</a:t>
            </a:r>
          </a:p>
          <a:p>
            <a:pPr algn="just">
              <a:lnSpc>
                <a:spcPct val="90000"/>
              </a:lnSpc>
            </a:pPr>
            <a:endParaRPr lang="es-ES_tradnl" altLang="en-US" sz="2000" dirty="0">
              <a:solidFill>
                <a:schemeClr val="tx1"/>
              </a:solidFill>
            </a:endParaRPr>
          </a:p>
          <a:p>
            <a:pPr marL="0" indent="0" algn="just">
              <a:lnSpc>
                <a:spcPct val="90000"/>
              </a:lnSpc>
              <a:buNone/>
            </a:pPr>
            <a:endParaRPr lang="es-ES_tradnl" altLang="en-US" sz="2000" dirty="0">
              <a:solidFill>
                <a:schemeClr val="tx1"/>
              </a:solidFill>
            </a:endParaRPr>
          </a:p>
          <a:p>
            <a:pPr algn="just">
              <a:lnSpc>
                <a:spcPct val="90000"/>
              </a:lnSpc>
            </a:pPr>
            <a:r>
              <a:rPr lang="es-ES_tradnl" altLang="en-US" sz="2000" dirty="0">
                <a:solidFill>
                  <a:schemeClr val="tx1"/>
                </a:solidFill>
              </a:rPr>
              <a:t>Utiliza un proceso repetitivo comparando las parejas de datos adyacentes del inicio al final del arreglo donde, después de la primer pasada la llave mayor queda en la última posición del arreglo.</a:t>
            </a:r>
            <a:endParaRPr lang="es-ES" altLang="en-US"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ltLang="en-US"/>
              <a:t>Burbuja (Bubble)</a:t>
            </a:r>
          </a:p>
        </p:txBody>
      </p:sp>
      <p:sp>
        <p:nvSpPr>
          <p:cNvPr id="30723" name="Rectangle 3"/>
          <p:cNvSpPr>
            <a:spLocks noGrp="1" noChangeArrowheads="1"/>
          </p:cNvSpPr>
          <p:nvPr>
            <p:ph idx="1"/>
          </p:nvPr>
        </p:nvSpPr>
        <p:spPr>
          <a:xfrm>
            <a:off x="755045" y="1437666"/>
            <a:ext cx="8002587" cy="1108075"/>
          </a:xfrm>
        </p:spPr>
        <p:txBody>
          <a:bodyPr>
            <a:normAutofit lnSpcReduction="10000"/>
          </a:bodyPr>
          <a:lstStyle/>
          <a:p>
            <a:pPr>
              <a:lnSpc>
                <a:spcPct val="80000"/>
              </a:lnSpc>
              <a:buFontTx/>
              <a:buNone/>
            </a:pPr>
            <a:r>
              <a:rPr lang="es-ES_tradnl" altLang="en-US" sz="1200" dirty="0">
                <a:solidFill>
                  <a:schemeClr val="tx1"/>
                </a:solidFill>
              </a:rPr>
              <a:t>Variables</a:t>
            </a:r>
          </a:p>
          <a:p>
            <a:pPr>
              <a:lnSpc>
                <a:spcPct val="80000"/>
              </a:lnSpc>
            </a:pPr>
            <a:r>
              <a:rPr lang="es-ES_tradnl" altLang="en-US" sz="1200" dirty="0">
                <a:solidFill>
                  <a:schemeClr val="tx1"/>
                </a:solidFill>
              </a:rPr>
              <a:t>n es el total de elementos</a:t>
            </a:r>
          </a:p>
          <a:p>
            <a:pPr>
              <a:lnSpc>
                <a:spcPct val="80000"/>
              </a:lnSpc>
            </a:pPr>
            <a:r>
              <a:rPr lang="es-ES_tradnl" altLang="en-US" sz="1200" dirty="0">
                <a:solidFill>
                  <a:schemeClr val="tx1"/>
                </a:solidFill>
              </a:rPr>
              <a:t>K arreglo de llaves</a:t>
            </a:r>
          </a:p>
          <a:p>
            <a:pPr>
              <a:lnSpc>
                <a:spcPct val="80000"/>
              </a:lnSpc>
            </a:pPr>
            <a:r>
              <a:rPr lang="es-ES_tradnl" altLang="en-US" sz="1200" dirty="0">
                <a:solidFill>
                  <a:schemeClr val="tx1"/>
                </a:solidFill>
              </a:rPr>
              <a:t>t variable auxiliar para el intercambio</a:t>
            </a:r>
          </a:p>
          <a:p>
            <a:pPr>
              <a:lnSpc>
                <a:spcPct val="80000"/>
              </a:lnSpc>
            </a:pPr>
            <a:r>
              <a:rPr lang="es-ES_tradnl" altLang="en-US" sz="1200" dirty="0" err="1">
                <a:solidFill>
                  <a:schemeClr val="tx1"/>
                </a:solidFill>
              </a:rPr>
              <a:t>i,j</a:t>
            </a:r>
            <a:r>
              <a:rPr lang="es-ES_tradnl" altLang="en-US" sz="1200" dirty="0">
                <a:solidFill>
                  <a:schemeClr val="tx1"/>
                </a:solidFill>
              </a:rPr>
              <a:t> variables para los </a:t>
            </a:r>
            <a:r>
              <a:rPr lang="es-ES_tradnl" altLang="en-US" sz="1200" dirty="0" err="1">
                <a:solidFill>
                  <a:schemeClr val="tx1"/>
                </a:solidFill>
              </a:rPr>
              <a:t>indices</a:t>
            </a:r>
            <a:endParaRPr lang="es-ES" altLang="en-US" sz="1200" dirty="0">
              <a:solidFill>
                <a:schemeClr val="tx1"/>
              </a:solidFill>
            </a:endParaRPr>
          </a:p>
        </p:txBody>
      </p:sp>
      <p:sp>
        <p:nvSpPr>
          <p:cNvPr id="30724" name="Text Box 4"/>
          <p:cNvSpPr txBox="1">
            <a:spLocks noChangeArrowheads="1"/>
          </p:cNvSpPr>
          <p:nvPr/>
        </p:nvSpPr>
        <p:spPr bwMode="auto">
          <a:xfrm>
            <a:off x="5292725" y="1628775"/>
            <a:ext cx="34559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n-US" sz="2400" b="1"/>
              <a:t>Burbuja</a:t>
            </a:r>
          </a:p>
          <a:p>
            <a:r>
              <a:rPr lang="es-ES_tradnl" altLang="en-US" sz="2400" b="1"/>
              <a:t>Inicio</a:t>
            </a:r>
            <a:endParaRPr lang="es-ES" altLang="en-US" sz="2400" b="1"/>
          </a:p>
          <a:p>
            <a:r>
              <a:rPr lang="es-ES" altLang="en-US" sz="2400"/>
              <a:t>   </a:t>
            </a:r>
            <a:r>
              <a:rPr lang="es-ES" altLang="en-US" sz="2400" b="1"/>
              <a:t>para</a:t>
            </a:r>
            <a:r>
              <a:rPr lang="es-ES" altLang="en-US" sz="2400"/>
              <a:t> i= n-1 ; i&gt;0 ; i--</a:t>
            </a:r>
          </a:p>
          <a:p>
            <a:r>
              <a:rPr lang="es-ES" altLang="en-US" sz="2400"/>
              <a:t>       </a:t>
            </a:r>
            <a:r>
              <a:rPr lang="es-ES" altLang="en-US" sz="2400" b="1"/>
              <a:t>para</a:t>
            </a:r>
            <a:r>
              <a:rPr lang="es-ES" altLang="en-US" sz="2400"/>
              <a:t>  j=0;  i&gt;j;  j++</a:t>
            </a:r>
          </a:p>
          <a:p>
            <a:r>
              <a:rPr lang="es-ES" altLang="en-US" sz="2400"/>
              <a:t>           </a:t>
            </a:r>
            <a:r>
              <a:rPr lang="es-ES" altLang="en-US" sz="2400" b="1"/>
              <a:t>si</a:t>
            </a:r>
            <a:r>
              <a:rPr lang="es-ES" altLang="en-US" sz="2400"/>
              <a:t> (k[j] &gt; k[j+1])</a:t>
            </a:r>
          </a:p>
          <a:p>
            <a:r>
              <a:rPr lang="es-ES" altLang="en-US" sz="2400"/>
              <a:t>	     t = k[j];</a:t>
            </a:r>
          </a:p>
          <a:p>
            <a:r>
              <a:rPr lang="es-ES" altLang="en-US" sz="2400"/>
              <a:t>	     k[j]= k[j+1];</a:t>
            </a:r>
          </a:p>
          <a:p>
            <a:r>
              <a:rPr lang="es-ES" altLang="en-US" sz="2400"/>
              <a:t>	     k[j+1] = t;</a:t>
            </a:r>
          </a:p>
          <a:p>
            <a:r>
              <a:rPr lang="es-ES" altLang="en-US" sz="2400" b="1"/>
              <a:t>Fin</a:t>
            </a:r>
          </a:p>
        </p:txBody>
      </p:sp>
      <p:grpSp>
        <p:nvGrpSpPr>
          <p:cNvPr id="30769" name="Group 49"/>
          <p:cNvGrpSpPr>
            <a:grpSpLocks/>
          </p:cNvGrpSpPr>
          <p:nvPr/>
        </p:nvGrpSpPr>
        <p:grpSpPr bwMode="auto">
          <a:xfrm>
            <a:off x="896938" y="2636838"/>
            <a:ext cx="2787650" cy="863600"/>
            <a:chOff x="565" y="1661"/>
            <a:chExt cx="1756" cy="544"/>
          </a:xfrm>
        </p:grpSpPr>
        <p:sp>
          <p:nvSpPr>
            <p:cNvPr id="30726" name="Rectangle 6"/>
            <p:cNvSpPr>
              <a:spLocks noChangeArrowheads="1"/>
            </p:cNvSpPr>
            <p:nvPr/>
          </p:nvSpPr>
          <p:spPr bwMode="auto">
            <a:xfrm>
              <a:off x="611" y="188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27" name="Rectangle 7"/>
            <p:cNvSpPr>
              <a:spLocks noChangeArrowheads="1"/>
            </p:cNvSpPr>
            <p:nvPr/>
          </p:nvSpPr>
          <p:spPr bwMode="auto">
            <a:xfrm>
              <a:off x="883" y="188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0728" name="Rectangle 8"/>
            <p:cNvSpPr>
              <a:spLocks noChangeArrowheads="1"/>
            </p:cNvSpPr>
            <p:nvPr/>
          </p:nvSpPr>
          <p:spPr bwMode="auto">
            <a:xfrm>
              <a:off x="1155" y="188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29" name="Rectangle 9"/>
            <p:cNvSpPr>
              <a:spLocks noChangeArrowheads="1"/>
            </p:cNvSpPr>
            <p:nvPr/>
          </p:nvSpPr>
          <p:spPr bwMode="auto">
            <a:xfrm>
              <a:off x="1428" y="188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dirty="0">
                  <a:cs typeface="Arial" panose="020B0604020202020204" pitchFamily="34" charset="0"/>
                </a:rPr>
                <a:t>1</a:t>
              </a:r>
              <a:endParaRPr lang="es-ES" altLang="en-US" dirty="0">
                <a:cs typeface="Arial" panose="020B0604020202020204" pitchFamily="34" charset="0"/>
              </a:endParaRPr>
            </a:p>
          </p:txBody>
        </p:sp>
        <p:sp>
          <p:nvSpPr>
            <p:cNvPr id="30730" name="Rectangle 10"/>
            <p:cNvSpPr>
              <a:spLocks noChangeArrowheads="1"/>
            </p:cNvSpPr>
            <p:nvPr/>
          </p:nvSpPr>
          <p:spPr bwMode="auto">
            <a:xfrm>
              <a:off x="1699" y="188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31" name="Text Box 11"/>
            <p:cNvSpPr txBox="1">
              <a:spLocks noChangeArrowheads="1"/>
            </p:cNvSpPr>
            <p:nvPr/>
          </p:nvSpPr>
          <p:spPr bwMode="auto">
            <a:xfrm>
              <a:off x="565" y="1661"/>
              <a:ext cx="1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  0     1    2     3     4     5   </a:t>
              </a:r>
              <a:endParaRPr lang="es-ES" altLang="en-US"/>
            </a:p>
          </p:txBody>
        </p:sp>
        <p:sp>
          <p:nvSpPr>
            <p:cNvPr id="30732" name="Rectangle 12"/>
            <p:cNvSpPr>
              <a:spLocks noChangeArrowheads="1"/>
            </p:cNvSpPr>
            <p:nvPr/>
          </p:nvSpPr>
          <p:spPr bwMode="auto">
            <a:xfrm>
              <a:off x="1971" y="188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grpSp>
      <p:grpSp>
        <p:nvGrpSpPr>
          <p:cNvPr id="30768" name="Group 48"/>
          <p:cNvGrpSpPr>
            <a:grpSpLocks/>
          </p:cNvGrpSpPr>
          <p:nvPr/>
        </p:nvGrpSpPr>
        <p:grpSpPr bwMode="auto">
          <a:xfrm>
            <a:off x="971550" y="3644900"/>
            <a:ext cx="2590800" cy="503238"/>
            <a:chOff x="612" y="2296"/>
            <a:chExt cx="1632" cy="317"/>
          </a:xfrm>
        </p:grpSpPr>
        <p:sp>
          <p:nvSpPr>
            <p:cNvPr id="30734" name="Rectangle 14"/>
            <p:cNvSpPr>
              <a:spLocks noChangeArrowheads="1"/>
            </p:cNvSpPr>
            <p:nvPr/>
          </p:nvSpPr>
          <p:spPr bwMode="auto">
            <a:xfrm>
              <a:off x="612"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35" name="Rectangle 15"/>
            <p:cNvSpPr>
              <a:spLocks noChangeArrowheads="1"/>
            </p:cNvSpPr>
            <p:nvPr/>
          </p:nvSpPr>
          <p:spPr bwMode="auto">
            <a:xfrm>
              <a:off x="884" y="229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0736" name="Rectangle 16"/>
            <p:cNvSpPr>
              <a:spLocks noChangeArrowheads="1"/>
            </p:cNvSpPr>
            <p:nvPr/>
          </p:nvSpPr>
          <p:spPr bwMode="auto">
            <a:xfrm>
              <a:off x="1156" y="229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37" name="Rectangle 17"/>
            <p:cNvSpPr>
              <a:spLocks noChangeArrowheads="1"/>
            </p:cNvSpPr>
            <p:nvPr/>
          </p:nvSpPr>
          <p:spPr bwMode="auto">
            <a:xfrm>
              <a:off x="1428"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0738" name="Rectangle 18"/>
            <p:cNvSpPr>
              <a:spLocks noChangeArrowheads="1"/>
            </p:cNvSpPr>
            <p:nvPr/>
          </p:nvSpPr>
          <p:spPr bwMode="auto">
            <a:xfrm>
              <a:off x="1700"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39" name="Rectangle 19"/>
            <p:cNvSpPr>
              <a:spLocks noChangeArrowheads="1"/>
            </p:cNvSpPr>
            <p:nvPr/>
          </p:nvSpPr>
          <p:spPr bwMode="auto">
            <a:xfrm>
              <a:off x="1972" y="229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grpSp>
      <p:grpSp>
        <p:nvGrpSpPr>
          <p:cNvPr id="30767" name="Group 47"/>
          <p:cNvGrpSpPr>
            <a:grpSpLocks/>
          </p:cNvGrpSpPr>
          <p:nvPr/>
        </p:nvGrpSpPr>
        <p:grpSpPr bwMode="auto">
          <a:xfrm>
            <a:off x="969963" y="4256088"/>
            <a:ext cx="2590800" cy="503237"/>
            <a:chOff x="611" y="2659"/>
            <a:chExt cx="1632" cy="317"/>
          </a:xfrm>
        </p:grpSpPr>
        <p:sp>
          <p:nvSpPr>
            <p:cNvPr id="30740" name="Rectangle 20"/>
            <p:cNvSpPr>
              <a:spLocks noChangeArrowheads="1"/>
            </p:cNvSpPr>
            <p:nvPr/>
          </p:nvSpPr>
          <p:spPr bwMode="auto">
            <a:xfrm>
              <a:off x="611" y="265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41" name="Rectangle 21"/>
            <p:cNvSpPr>
              <a:spLocks noChangeArrowheads="1"/>
            </p:cNvSpPr>
            <p:nvPr/>
          </p:nvSpPr>
          <p:spPr bwMode="auto">
            <a:xfrm>
              <a:off x="883" y="265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42" name="Rectangle 22"/>
            <p:cNvSpPr>
              <a:spLocks noChangeArrowheads="1"/>
            </p:cNvSpPr>
            <p:nvPr/>
          </p:nvSpPr>
          <p:spPr bwMode="auto">
            <a:xfrm>
              <a:off x="1155" y="2659"/>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0743" name="Rectangle 23"/>
            <p:cNvSpPr>
              <a:spLocks noChangeArrowheads="1"/>
            </p:cNvSpPr>
            <p:nvPr/>
          </p:nvSpPr>
          <p:spPr bwMode="auto">
            <a:xfrm>
              <a:off x="1427" y="2659"/>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0744" name="Rectangle 24"/>
            <p:cNvSpPr>
              <a:spLocks noChangeArrowheads="1"/>
            </p:cNvSpPr>
            <p:nvPr/>
          </p:nvSpPr>
          <p:spPr bwMode="auto">
            <a:xfrm>
              <a:off x="1699" y="265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45" name="Rectangle 25"/>
            <p:cNvSpPr>
              <a:spLocks noChangeArrowheads="1"/>
            </p:cNvSpPr>
            <p:nvPr/>
          </p:nvSpPr>
          <p:spPr bwMode="auto">
            <a:xfrm>
              <a:off x="1971" y="265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grpSp>
      <p:grpSp>
        <p:nvGrpSpPr>
          <p:cNvPr id="30766" name="Group 46"/>
          <p:cNvGrpSpPr>
            <a:grpSpLocks/>
          </p:cNvGrpSpPr>
          <p:nvPr/>
        </p:nvGrpSpPr>
        <p:grpSpPr bwMode="auto">
          <a:xfrm>
            <a:off x="971550" y="4868863"/>
            <a:ext cx="2590800" cy="503237"/>
            <a:chOff x="612" y="3067"/>
            <a:chExt cx="1632" cy="317"/>
          </a:xfrm>
        </p:grpSpPr>
        <p:sp>
          <p:nvSpPr>
            <p:cNvPr id="30746" name="Rectangle 26"/>
            <p:cNvSpPr>
              <a:spLocks noChangeArrowheads="1"/>
            </p:cNvSpPr>
            <p:nvPr/>
          </p:nvSpPr>
          <p:spPr bwMode="auto">
            <a:xfrm>
              <a:off x="612" y="306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47" name="Rectangle 27"/>
            <p:cNvSpPr>
              <a:spLocks noChangeArrowheads="1"/>
            </p:cNvSpPr>
            <p:nvPr/>
          </p:nvSpPr>
          <p:spPr bwMode="auto">
            <a:xfrm>
              <a:off x="884" y="306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48" name="Rectangle 28"/>
            <p:cNvSpPr>
              <a:spLocks noChangeArrowheads="1"/>
            </p:cNvSpPr>
            <p:nvPr/>
          </p:nvSpPr>
          <p:spPr bwMode="auto">
            <a:xfrm>
              <a:off x="1156" y="306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0749" name="Rectangle 29"/>
            <p:cNvSpPr>
              <a:spLocks noChangeArrowheads="1"/>
            </p:cNvSpPr>
            <p:nvPr/>
          </p:nvSpPr>
          <p:spPr bwMode="auto">
            <a:xfrm>
              <a:off x="1428" y="3067"/>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0750" name="Rectangle 30"/>
            <p:cNvSpPr>
              <a:spLocks noChangeArrowheads="1"/>
            </p:cNvSpPr>
            <p:nvPr/>
          </p:nvSpPr>
          <p:spPr bwMode="auto">
            <a:xfrm>
              <a:off x="1700" y="3067"/>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51" name="Rectangle 31"/>
            <p:cNvSpPr>
              <a:spLocks noChangeArrowheads="1"/>
            </p:cNvSpPr>
            <p:nvPr/>
          </p:nvSpPr>
          <p:spPr bwMode="auto">
            <a:xfrm>
              <a:off x="1972" y="306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grpSp>
      <p:grpSp>
        <p:nvGrpSpPr>
          <p:cNvPr id="30765" name="Group 45"/>
          <p:cNvGrpSpPr>
            <a:grpSpLocks/>
          </p:cNvGrpSpPr>
          <p:nvPr/>
        </p:nvGrpSpPr>
        <p:grpSpPr bwMode="auto">
          <a:xfrm>
            <a:off x="969963" y="5480050"/>
            <a:ext cx="2590800" cy="503238"/>
            <a:chOff x="611" y="3476"/>
            <a:chExt cx="1632" cy="317"/>
          </a:xfrm>
        </p:grpSpPr>
        <p:sp>
          <p:nvSpPr>
            <p:cNvPr id="30752" name="Rectangle 32"/>
            <p:cNvSpPr>
              <a:spLocks noChangeArrowheads="1"/>
            </p:cNvSpPr>
            <p:nvPr/>
          </p:nvSpPr>
          <p:spPr bwMode="auto">
            <a:xfrm>
              <a:off x="611" y="34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53" name="Rectangle 33"/>
            <p:cNvSpPr>
              <a:spLocks noChangeArrowheads="1"/>
            </p:cNvSpPr>
            <p:nvPr/>
          </p:nvSpPr>
          <p:spPr bwMode="auto">
            <a:xfrm>
              <a:off x="883" y="34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54" name="Rectangle 34"/>
            <p:cNvSpPr>
              <a:spLocks noChangeArrowheads="1"/>
            </p:cNvSpPr>
            <p:nvPr/>
          </p:nvSpPr>
          <p:spPr bwMode="auto">
            <a:xfrm>
              <a:off x="1155" y="34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0755" name="Rectangle 35"/>
            <p:cNvSpPr>
              <a:spLocks noChangeArrowheads="1"/>
            </p:cNvSpPr>
            <p:nvPr/>
          </p:nvSpPr>
          <p:spPr bwMode="auto">
            <a:xfrm>
              <a:off x="1427" y="347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56" name="Rectangle 36"/>
            <p:cNvSpPr>
              <a:spLocks noChangeArrowheads="1"/>
            </p:cNvSpPr>
            <p:nvPr/>
          </p:nvSpPr>
          <p:spPr bwMode="auto">
            <a:xfrm>
              <a:off x="1699" y="347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0757" name="Rectangle 37"/>
            <p:cNvSpPr>
              <a:spLocks noChangeArrowheads="1"/>
            </p:cNvSpPr>
            <p:nvPr/>
          </p:nvSpPr>
          <p:spPr bwMode="auto">
            <a:xfrm>
              <a:off x="1971" y="347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grpSp>
      <p:grpSp>
        <p:nvGrpSpPr>
          <p:cNvPr id="30764" name="Group 44"/>
          <p:cNvGrpSpPr>
            <a:grpSpLocks/>
          </p:cNvGrpSpPr>
          <p:nvPr/>
        </p:nvGrpSpPr>
        <p:grpSpPr bwMode="auto">
          <a:xfrm>
            <a:off x="971550" y="6092825"/>
            <a:ext cx="2590800" cy="503238"/>
            <a:chOff x="612" y="3838"/>
            <a:chExt cx="1632" cy="317"/>
          </a:xfrm>
        </p:grpSpPr>
        <p:sp>
          <p:nvSpPr>
            <p:cNvPr id="30758" name="Rectangle 38"/>
            <p:cNvSpPr>
              <a:spLocks noChangeArrowheads="1"/>
            </p:cNvSpPr>
            <p:nvPr/>
          </p:nvSpPr>
          <p:spPr bwMode="auto">
            <a:xfrm>
              <a:off x="612" y="383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0759" name="Rectangle 39"/>
            <p:cNvSpPr>
              <a:spLocks noChangeArrowheads="1"/>
            </p:cNvSpPr>
            <p:nvPr/>
          </p:nvSpPr>
          <p:spPr bwMode="auto">
            <a:xfrm>
              <a:off x="884" y="383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60" name="Rectangle 40"/>
            <p:cNvSpPr>
              <a:spLocks noChangeArrowheads="1"/>
            </p:cNvSpPr>
            <p:nvPr/>
          </p:nvSpPr>
          <p:spPr bwMode="auto">
            <a:xfrm>
              <a:off x="1156" y="383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0761" name="Rectangle 41"/>
            <p:cNvSpPr>
              <a:spLocks noChangeArrowheads="1"/>
            </p:cNvSpPr>
            <p:nvPr/>
          </p:nvSpPr>
          <p:spPr bwMode="auto">
            <a:xfrm>
              <a:off x="1428" y="383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0762" name="Rectangle 42"/>
            <p:cNvSpPr>
              <a:spLocks noChangeArrowheads="1"/>
            </p:cNvSpPr>
            <p:nvPr/>
          </p:nvSpPr>
          <p:spPr bwMode="auto">
            <a:xfrm>
              <a:off x="1700" y="3838"/>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0763" name="Rectangle 43"/>
            <p:cNvSpPr>
              <a:spLocks noChangeArrowheads="1"/>
            </p:cNvSpPr>
            <p:nvPr/>
          </p:nvSpPr>
          <p:spPr bwMode="auto">
            <a:xfrm>
              <a:off x="1972" y="3838"/>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30770" name="AutoShape 50"/>
          <p:cNvSpPr>
            <a:spLocks/>
          </p:cNvSpPr>
          <p:nvPr/>
        </p:nvSpPr>
        <p:spPr bwMode="auto">
          <a:xfrm>
            <a:off x="5651500" y="2852738"/>
            <a:ext cx="288925" cy="1655762"/>
          </a:xfrm>
          <a:prstGeom prst="leftBrace">
            <a:avLst>
              <a:gd name="adj1" fmla="val 47756"/>
              <a:gd name="adj2" fmla="val 5004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AutoShape 51"/>
          <p:cNvSpPr>
            <a:spLocks/>
          </p:cNvSpPr>
          <p:nvPr/>
        </p:nvSpPr>
        <p:spPr bwMode="auto">
          <a:xfrm>
            <a:off x="3635375" y="2852738"/>
            <a:ext cx="360363" cy="3744912"/>
          </a:xfrm>
          <a:prstGeom prst="rightBrace">
            <a:avLst>
              <a:gd name="adj1" fmla="val 866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3" name="Line 53"/>
          <p:cNvSpPr>
            <a:spLocks noChangeShapeType="1"/>
          </p:cNvSpPr>
          <p:nvPr/>
        </p:nvSpPr>
        <p:spPr bwMode="auto">
          <a:xfrm flipH="1">
            <a:off x="4211638" y="3644900"/>
            <a:ext cx="1368425" cy="7921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4" name="Text Box 54"/>
          <p:cNvSpPr txBox="1">
            <a:spLocks noChangeArrowheads="1"/>
          </p:cNvSpPr>
          <p:nvPr/>
        </p:nvSpPr>
        <p:spPr bwMode="auto">
          <a:xfrm>
            <a:off x="4067175" y="3357563"/>
            <a:ext cx="104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Primera </a:t>
            </a:r>
          </a:p>
          <a:p>
            <a:r>
              <a:rPr lang="es-ES_tradnl" altLang="en-US"/>
              <a:t>pasada</a:t>
            </a:r>
            <a:endParaRPr lang="es-E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001" name="Group 113"/>
          <p:cNvGrpSpPr>
            <a:grpSpLocks/>
          </p:cNvGrpSpPr>
          <p:nvPr/>
        </p:nvGrpSpPr>
        <p:grpSpPr bwMode="auto">
          <a:xfrm>
            <a:off x="725488" y="224631"/>
            <a:ext cx="4051300" cy="3600450"/>
            <a:chOff x="146" y="255"/>
            <a:chExt cx="2552" cy="2268"/>
          </a:xfrm>
        </p:grpSpPr>
        <p:sp>
          <p:nvSpPr>
            <p:cNvPr id="37894" name="Rectangle 6"/>
            <p:cNvSpPr>
              <a:spLocks noChangeArrowheads="1"/>
            </p:cNvSpPr>
            <p:nvPr/>
          </p:nvSpPr>
          <p:spPr bwMode="auto">
            <a:xfrm>
              <a:off x="1066"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895" name="Rectangle 7"/>
            <p:cNvSpPr>
              <a:spLocks noChangeArrowheads="1"/>
            </p:cNvSpPr>
            <p:nvPr/>
          </p:nvSpPr>
          <p:spPr bwMode="auto">
            <a:xfrm>
              <a:off x="1338" y="34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896" name="Rectangle 8"/>
            <p:cNvSpPr>
              <a:spLocks noChangeArrowheads="1"/>
            </p:cNvSpPr>
            <p:nvPr/>
          </p:nvSpPr>
          <p:spPr bwMode="auto">
            <a:xfrm>
              <a:off x="1610"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897" name="Rectangle 9"/>
            <p:cNvSpPr>
              <a:spLocks noChangeArrowheads="1"/>
            </p:cNvSpPr>
            <p:nvPr/>
          </p:nvSpPr>
          <p:spPr bwMode="auto">
            <a:xfrm>
              <a:off x="1882"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898" name="Rectangle 10"/>
            <p:cNvSpPr>
              <a:spLocks noChangeArrowheads="1"/>
            </p:cNvSpPr>
            <p:nvPr/>
          </p:nvSpPr>
          <p:spPr bwMode="auto">
            <a:xfrm>
              <a:off x="2154" y="34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899" name="Rectangle 11"/>
            <p:cNvSpPr>
              <a:spLocks noChangeArrowheads="1"/>
            </p:cNvSpPr>
            <p:nvPr/>
          </p:nvSpPr>
          <p:spPr bwMode="auto">
            <a:xfrm>
              <a:off x="2426" y="346"/>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01" name="Rectangle 13"/>
            <p:cNvSpPr>
              <a:spLocks noChangeArrowheads="1"/>
            </p:cNvSpPr>
            <p:nvPr/>
          </p:nvSpPr>
          <p:spPr bwMode="auto">
            <a:xfrm>
              <a:off x="1066" y="79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02" name="Rectangle 14"/>
            <p:cNvSpPr>
              <a:spLocks noChangeArrowheads="1"/>
            </p:cNvSpPr>
            <p:nvPr/>
          </p:nvSpPr>
          <p:spPr bwMode="auto">
            <a:xfrm>
              <a:off x="1338" y="799"/>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03" name="Rectangle 15"/>
            <p:cNvSpPr>
              <a:spLocks noChangeArrowheads="1"/>
            </p:cNvSpPr>
            <p:nvPr/>
          </p:nvSpPr>
          <p:spPr bwMode="auto">
            <a:xfrm>
              <a:off x="1610" y="799"/>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04" name="Rectangle 16"/>
            <p:cNvSpPr>
              <a:spLocks noChangeArrowheads="1"/>
            </p:cNvSpPr>
            <p:nvPr/>
          </p:nvSpPr>
          <p:spPr bwMode="auto">
            <a:xfrm>
              <a:off x="1882" y="79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05" name="Rectangle 17"/>
            <p:cNvSpPr>
              <a:spLocks noChangeArrowheads="1"/>
            </p:cNvSpPr>
            <p:nvPr/>
          </p:nvSpPr>
          <p:spPr bwMode="auto">
            <a:xfrm>
              <a:off x="2154" y="799"/>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06" name="Rectangle 18"/>
            <p:cNvSpPr>
              <a:spLocks noChangeArrowheads="1"/>
            </p:cNvSpPr>
            <p:nvPr/>
          </p:nvSpPr>
          <p:spPr bwMode="auto">
            <a:xfrm>
              <a:off x="2426" y="799"/>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08" name="Rectangle 20"/>
            <p:cNvSpPr>
              <a:spLocks noChangeArrowheads="1"/>
            </p:cNvSpPr>
            <p:nvPr/>
          </p:nvSpPr>
          <p:spPr bwMode="auto">
            <a:xfrm>
              <a:off x="1066" y="125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09" name="Rectangle 21"/>
            <p:cNvSpPr>
              <a:spLocks noChangeArrowheads="1"/>
            </p:cNvSpPr>
            <p:nvPr/>
          </p:nvSpPr>
          <p:spPr bwMode="auto">
            <a:xfrm>
              <a:off x="1338" y="125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10" name="Rectangle 22"/>
            <p:cNvSpPr>
              <a:spLocks noChangeArrowheads="1"/>
            </p:cNvSpPr>
            <p:nvPr/>
          </p:nvSpPr>
          <p:spPr bwMode="auto">
            <a:xfrm>
              <a:off x="1610" y="1253"/>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11" name="Rectangle 23"/>
            <p:cNvSpPr>
              <a:spLocks noChangeArrowheads="1"/>
            </p:cNvSpPr>
            <p:nvPr/>
          </p:nvSpPr>
          <p:spPr bwMode="auto">
            <a:xfrm>
              <a:off x="1882" y="1253"/>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12" name="Rectangle 24"/>
            <p:cNvSpPr>
              <a:spLocks noChangeArrowheads="1"/>
            </p:cNvSpPr>
            <p:nvPr/>
          </p:nvSpPr>
          <p:spPr bwMode="auto">
            <a:xfrm>
              <a:off x="2154" y="125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13" name="Rectangle 25"/>
            <p:cNvSpPr>
              <a:spLocks noChangeArrowheads="1"/>
            </p:cNvSpPr>
            <p:nvPr/>
          </p:nvSpPr>
          <p:spPr bwMode="auto">
            <a:xfrm>
              <a:off x="2426" y="1253"/>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15" name="Rectangle 27"/>
            <p:cNvSpPr>
              <a:spLocks noChangeArrowheads="1"/>
            </p:cNvSpPr>
            <p:nvPr/>
          </p:nvSpPr>
          <p:spPr bwMode="auto">
            <a:xfrm>
              <a:off x="1066" y="170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16" name="Rectangle 28"/>
            <p:cNvSpPr>
              <a:spLocks noChangeArrowheads="1"/>
            </p:cNvSpPr>
            <p:nvPr/>
          </p:nvSpPr>
          <p:spPr bwMode="auto">
            <a:xfrm>
              <a:off x="1338" y="170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17" name="Rectangle 29"/>
            <p:cNvSpPr>
              <a:spLocks noChangeArrowheads="1"/>
            </p:cNvSpPr>
            <p:nvPr/>
          </p:nvSpPr>
          <p:spPr bwMode="auto">
            <a:xfrm>
              <a:off x="1610" y="170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18" name="Rectangle 30"/>
            <p:cNvSpPr>
              <a:spLocks noChangeArrowheads="1"/>
            </p:cNvSpPr>
            <p:nvPr/>
          </p:nvSpPr>
          <p:spPr bwMode="auto">
            <a:xfrm>
              <a:off x="1882" y="170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19" name="Rectangle 31"/>
            <p:cNvSpPr>
              <a:spLocks noChangeArrowheads="1"/>
            </p:cNvSpPr>
            <p:nvPr/>
          </p:nvSpPr>
          <p:spPr bwMode="auto">
            <a:xfrm>
              <a:off x="2154" y="170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20" name="Rectangle 32"/>
            <p:cNvSpPr>
              <a:spLocks noChangeArrowheads="1"/>
            </p:cNvSpPr>
            <p:nvPr/>
          </p:nvSpPr>
          <p:spPr bwMode="auto">
            <a:xfrm>
              <a:off x="2426" y="1706"/>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22" name="Rectangle 34"/>
            <p:cNvSpPr>
              <a:spLocks noChangeArrowheads="1"/>
            </p:cNvSpPr>
            <p:nvPr/>
          </p:nvSpPr>
          <p:spPr bwMode="auto">
            <a:xfrm>
              <a:off x="1066" y="216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23" name="Rectangle 35"/>
            <p:cNvSpPr>
              <a:spLocks noChangeArrowheads="1"/>
            </p:cNvSpPr>
            <p:nvPr/>
          </p:nvSpPr>
          <p:spPr bwMode="auto">
            <a:xfrm>
              <a:off x="1338" y="216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24" name="Rectangle 36"/>
            <p:cNvSpPr>
              <a:spLocks noChangeArrowheads="1"/>
            </p:cNvSpPr>
            <p:nvPr/>
          </p:nvSpPr>
          <p:spPr bwMode="auto">
            <a:xfrm>
              <a:off x="1610" y="216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25" name="Rectangle 37"/>
            <p:cNvSpPr>
              <a:spLocks noChangeArrowheads="1"/>
            </p:cNvSpPr>
            <p:nvPr/>
          </p:nvSpPr>
          <p:spPr bwMode="auto">
            <a:xfrm>
              <a:off x="1882" y="216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26" name="Rectangle 38"/>
            <p:cNvSpPr>
              <a:spLocks noChangeArrowheads="1"/>
            </p:cNvSpPr>
            <p:nvPr/>
          </p:nvSpPr>
          <p:spPr bwMode="auto">
            <a:xfrm>
              <a:off x="2154" y="216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27" name="Rectangle 39"/>
            <p:cNvSpPr>
              <a:spLocks noChangeArrowheads="1"/>
            </p:cNvSpPr>
            <p:nvPr/>
          </p:nvSpPr>
          <p:spPr bwMode="auto">
            <a:xfrm>
              <a:off x="2426" y="216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93" name="AutoShape 105"/>
            <p:cNvSpPr>
              <a:spLocks/>
            </p:cNvSpPr>
            <p:nvPr/>
          </p:nvSpPr>
          <p:spPr bwMode="auto">
            <a:xfrm>
              <a:off x="793" y="255"/>
              <a:ext cx="227" cy="2268"/>
            </a:xfrm>
            <a:prstGeom prst="leftBrace">
              <a:avLst>
                <a:gd name="adj1" fmla="val 832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7" name="Text Box 109"/>
            <p:cNvSpPr txBox="1">
              <a:spLocks noChangeArrowheads="1"/>
            </p:cNvSpPr>
            <p:nvPr/>
          </p:nvSpPr>
          <p:spPr bwMode="auto">
            <a:xfrm>
              <a:off x="146" y="948"/>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a:t>Segunda pasada</a:t>
              </a:r>
              <a:endParaRPr lang="es-ES" altLang="en-US"/>
            </a:p>
          </p:txBody>
        </p:sp>
      </p:grpSp>
      <p:grpSp>
        <p:nvGrpSpPr>
          <p:cNvPr id="38002" name="Group 114"/>
          <p:cNvGrpSpPr>
            <a:grpSpLocks/>
          </p:cNvGrpSpPr>
          <p:nvPr/>
        </p:nvGrpSpPr>
        <p:grpSpPr bwMode="auto">
          <a:xfrm>
            <a:off x="4859338" y="620713"/>
            <a:ext cx="3887787" cy="2808287"/>
            <a:chOff x="3061" y="391"/>
            <a:chExt cx="2449" cy="1769"/>
          </a:xfrm>
        </p:grpSpPr>
        <p:grpSp>
          <p:nvGrpSpPr>
            <p:cNvPr id="37989" name="Group 101"/>
            <p:cNvGrpSpPr>
              <a:grpSpLocks/>
            </p:cNvGrpSpPr>
            <p:nvPr/>
          </p:nvGrpSpPr>
          <p:grpSpPr bwMode="auto">
            <a:xfrm>
              <a:off x="3877" y="436"/>
              <a:ext cx="1633" cy="1678"/>
              <a:chOff x="3877" y="436"/>
              <a:chExt cx="1633" cy="1678"/>
            </a:xfrm>
          </p:grpSpPr>
          <p:sp>
            <p:nvSpPr>
              <p:cNvPr id="37935" name="Rectangle 47"/>
              <p:cNvSpPr>
                <a:spLocks noChangeArrowheads="1"/>
              </p:cNvSpPr>
              <p:nvPr/>
            </p:nvSpPr>
            <p:spPr bwMode="auto">
              <a:xfrm>
                <a:off x="3878" y="43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36" name="Rectangle 48"/>
              <p:cNvSpPr>
                <a:spLocks noChangeArrowheads="1"/>
              </p:cNvSpPr>
              <p:nvPr/>
            </p:nvSpPr>
            <p:spPr bwMode="auto">
              <a:xfrm>
                <a:off x="4150" y="436"/>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37" name="Rectangle 49"/>
              <p:cNvSpPr>
                <a:spLocks noChangeArrowheads="1"/>
              </p:cNvSpPr>
              <p:nvPr/>
            </p:nvSpPr>
            <p:spPr bwMode="auto">
              <a:xfrm>
                <a:off x="4422" y="43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38" name="Rectangle 50"/>
              <p:cNvSpPr>
                <a:spLocks noChangeArrowheads="1"/>
              </p:cNvSpPr>
              <p:nvPr/>
            </p:nvSpPr>
            <p:spPr bwMode="auto">
              <a:xfrm>
                <a:off x="4694" y="436"/>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39" name="Rectangle 51"/>
              <p:cNvSpPr>
                <a:spLocks noChangeArrowheads="1"/>
              </p:cNvSpPr>
              <p:nvPr/>
            </p:nvSpPr>
            <p:spPr bwMode="auto">
              <a:xfrm>
                <a:off x="4966" y="436"/>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40" name="Rectangle 52"/>
              <p:cNvSpPr>
                <a:spLocks noChangeArrowheads="1"/>
              </p:cNvSpPr>
              <p:nvPr/>
            </p:nvSpPr>
            <p:spPr bwMode="auto">
              <a:xfrm>
                <a:off x="5238" y="436"/>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41" name="Rectangle 53"/>
              <p:cNvSpPr>
                <a:spLocks noChangeArrowheads="1"/>
              </p:cNvSpPr>
              <p:nvPr/>
            </p:nvSpPr>
            <p:spPr bwMode="auto">
              <a:xfrm>
                <a:off x="3878" y="89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42" name="Rectangle 54"/>
              <p:cNvSpPr>
                <a:spLocks noChangeArrowheads="1"/>
              </p:cNvSpPr>
              <p:nvPr/>
            </p:nvSpPr>
            <p:spPr bwMode="auto">
              <a:xfrm>
                <a:off x="4150" y="890"/>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43" name="Rectangle 55"/>
              <p:cNvSpPr>
                <a:spLocks noChangeArrowheads="1"/>
              </p:cNvSpPr>
              <p:nvPr/>
            </p:nvSpPr>
            <p:spPr bwMode="auto">
              <a:xfrm>
                <a:off x="4422" y="890"/>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44" name="Rectangle 56"/>
              <p:cNvSpPr>
                <a:spLocks noChangeArrowheads="1"/>
              </p:cNvSpPr>
              <p:nvPr/>
            </p:nvSpPr>
            <p:spPr bwMode="auto">
              <a:xfrm>
                <a:off x="4694" y="89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45" name="Rectangle 57"/>
              <p:cNvSpPr>
                <a:spLocks noChangeArrowheads="1"/>
              </p:cNvSpPr>
              <p:nvPr/>
            </p:nvSpPr>
            <p:spPr bwMode="auto">
              <a:xfrm>
                <a:off x="4966" y="89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46" name="Rectangle 58"/>
              <p:cNvSpPr>
                <a:spLocks noChangeArrowheads="1"/>
              </p:cNvSpPr>
              <p:nvPr/>
            </p:nvSpPr>
            <p:spPr bwMode="auto">
              <a:xfrm>
                <a:off x="5238" y="89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47" name="Rectangle 59"/>
              <p:cNvSpPr>
                <a:spLocks noChangeArrowheads="1"/>
              </p:cNvSpPr>
              <p:nvPr/>
            </p:nvSpPr>
            <p:spPr bwMode="auto">
              <a:xfrm>
                <a:off x="3878" y="134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48" name="Rectangle 60"/>
              <p:cNvSpPr>
                <a:spLocks noChangeArrowheads="1"/>
              </p:cNvSpPr>
              <p:nvPr/>
            </p:nvSpPr>
            <p:spPr bwMode="auto">
              <a:xfrm>
                <a:off x="4150" y="1344"/>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49" name="Rectangle 61"/>
              <p:cNvSpPr>
                <a:spLocks noChangeArrowheads="1"/>
              </p:cNvSpPr>
              <p:nvPr/>
            </p:nvSpPr>
            <p:spPr bwMode="auto">
              <a:xfrm>
                <a:off x="4422" y="1344"/>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50" name="Rectangle 62"/>
              <p:cNvSpPr>
                <a:spLocks noChangeArrowheads="1"/>
              </p:cNvSpPr>
              <p:nvPr/>
            </p:nvSpPr>
            <p:spPr bwMode="auto">
              <a:xfrm>
                <a:off x="4694" y="1344"/>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51" name="Rectangle 63"/>
              <p:cNvSpPr>
                <a:spLocks noChangeArrowheads="1"/>
              </p:cNvSpPr>
              <p:nvPr/>
            </p:nvSpPr>
            <p:spPr bwMode="auto">
              <a:xfrm>
                <a:off x="4966" y="1344"/>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52" name="Rectangle 64"/>
              <p:cNvSpPr>
                <a:spLocks noChangeArrowheads="1"/>
              </p:cNvSpPr>
              <p:nvPr/>
            </p:nvSpPr>
            <p:spPr bwMode="auto">
              <a:xfrm>
                <a:off x="5238" y="1344"/>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53" name="Rectangle 65"/>
              <p:cNvSpPr>
                <a:spLocks noChangeArrowheads="1"/>
              </p:cNvSpPr>
              <p:nvPr/>
            </p:nvSpPr>
            <p:spPr bwMode="auto">
              <a:xfrm>
                <a:off x="3877" y="179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54" name="Rectangle 66"/>
              <p:cNvSpPr>
                <a:spLocks noChangeArrowheads="1"/>
              </p:cNvSpPr>
              <p:nvPr/>
            </p:nvSpPr>
            <p:spPr bwMode="auto">
              <a:xfrm>
                <a:off x="4149" y="179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55" name="Rectangle 67"/>
              <p:cNvSpPr>
                <a:spLocks noChangeArrowheads="1"/>
              </p:cNvSpPr>
              <p:nvPr/>
            </p:nvSpPr>
            <p:spPr bwMode="auto">
              <a:xfrm>
                <a:off x="4421" y="1797"/>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56" name="Rectangle 68"/>
              <p:cNvSpPr>
                <a:spLocks noChangeArrowheads="1"/>
              </p:cNvSpPr>
              <p:nvPr/>
            </p:nvSpPr>
            <p:spPr bwMode="auto">
              <a:xfrm>
                <a:off x="4693" y="1797"/>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57" name="Rectangle 69"/>
              <p:cNvSpPr>
                <a:spLocks noChangeArrowheads="1"/>
              </p:cNvSpPr>
              <p:nvPr/>
            </p:nvSpPr>
            <p:spPr bwMode="auto">
              <a:xfrm>
                <a:off x="4965" y="1797"/>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58" name="Rectangle 70"/>
              <p:cNvSpPr>
                <a:spLocks noChangeArrowheads="1"/>
              </p:cNvSpPr>
              <p:nvPr/>
            </p:nvSpPr>
            <p:spPr bwMode="auto">
              <a:xfrm>
                <a:off x="5237" y="1797"/>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37994" name="AutoShape 106"/>
            <p:cNvSpPr>
              <a:spLocks/>
            </p:cNvSpPr>
            <p:nvPr/>
          </p:nvSpPr>
          <p:spPr bwMode="auto">
            <a:xfrm>
              <a:off x="3606" y="391"/>
              <a:ext cx="227" cy="1769"/>
            </a:xfrm>
            <a:prstGeom prst="leftBrace">
              <a:avLst>
                <a:gd name="adj1" fmla="val 6494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8" name="Text Box 110"/>
            <p:cNvSpPr txBox="1">
              <a:spLocks noChangeArrowheads="1"/>
            </p:cNvSpPr>
            <p:nvPr/>
          </p:nvSpPr>
          <p:spPr bwMode="auto">
            <a:xfrm>
              <a:off x="3061" y="845"/>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a:t>Tercer pasada</a:t>
              </a:r>
              <a:endParaRPr lang="es-ES" altLang="en-US"/>
            </a:p>
          </p:txBody>
        </p:sp>
      </p:grpSp>
      <p:grpSp>
        <p:nvGrpSpPr>
          <p:cNvPr id="38003" name="Group 115"/>
          <p:cNvGrpSpPr>
            <a:grpSpLocks/>
          </p:cNvGrpSpPr>
          <p:nvPr/>
        </p:nvGrpSpPr>
        <p:grpSpPr bwMode="auto">
          <a:xfrm>
            <a:off x="909855" y="4616450"/>
            <a:ext cx="3959225" cy="2089150"/>
            <a:chOff x="204" y="2931"/>
            <a:chExt cx="2494" cy="1316"/>
          </a:xfrm>
        </p:grpSpPr>
        <p:grpSp>
          <p:nvGrpSpPr>
            <p:cNvPr id="37991" name="Group 103"/>
            <p:cNvGrpSpPr>
              <a:grpSpLocks/>
            </p:cNvGrpSpPr>
            <p:nvPr/>
          </p:nvGrpSpPr>
          <p:grpSpPr bwMode="auto">
            <a:xfrm>
              <a:off x="1066" y="3022"/>
              <a:ext cx="1632" cy="317"/>
              <a:chOff x="1066" y="3022"/>
              <a:chExt cx="1632" cy="317"/>
            </a:xfrm>
          </p:grpSpPr>
          <p:sp>
            <p:nvSpPr>
              <p:cNvPr id="37959" name="Rectangle 71"/>
              <p:cNvSpPr>
                <a:spLocks noChangeArrowheads="1"/>
              </p:cNvSpPr>
              <p:nvPr/>
            </p:nvSpPr>
            <p:spPr bwMode="auto">
              <a:xfrm>
                <a:off x="1066" y="3022"/>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60" name="Rectangle 72"/>
              <p:cNvSpPr>
                <a:spLocks noChangeArrowheads="1"/>
              </p:cNvSpPr>
              <p:nvPr/>
            </p:nvSpPr>
            <p:spPr bwMode="auto">
              <a:xfrm>
                <a:off x="1338" y="3022"/>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61" name="Rectangle 73"/>
              <p:cNvSpPr>
                <a:spLocks noChangeArrowheads="1"/>
              </p:cNvSpPr>
              <p:nvPr/>
            </p:nvSpPr>
            <p:spPr bwMode="auto">
              <a:xfrm>
                <a:off x="1610" y="302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62" name="Rectangle 74"/>
              <p:cNvSpPr>
                <a:spLocks noChangeArrowheads="1"/>
              </p:cNvSpPr>
              <p:nvPr/>
            </p:nvSpPr>
            <p:spPr bwMode="auto">
              <a:xfrm>
                <a:off x="1882" y="302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63" name="Rectangle 75"/>
              <p:cNvSpPr>
                <a:spLocks noChangeArrowheads="1"/>
              </p:cNvSpPr>
              <p:nvPr/>
            </p:nvSpPr>
            <p:spPr bwMode="auto">
              <a:xfrm>
                <a:off x="2154" y="302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64" name="Rectangle 76"/>
              <p:cNvSpPr>
                <a:spLocks noChangeArrowheads="1"/>
              </p:cNvSpPr>
              <p:nvPr/>
            </p:nvSpPr>
            <p:spPr bwMode="auto">
              <a:xfrm>
                <a:off x="2426" y="302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grpSp>
          <p:nvGrpSpPr>
            <p:cNvPr id="37992" name="Group 104"/>
            <p:cNvGrpSpPr>
              <a:grpSpLocks/>
            </p:cNvGrpSpPr>
            <p:nvPr/>
          </p:nvGrpSpPr>
          <p:grpSpPr bwMode="auto">
            <a:xfrm>
              <a:off x="1066" y="3452"/>
              <a:ext cx="1632" cy="317"/>
              <a:chOff x="1066" y="3430"/>
              <a:chExt cx="1632" cy="317"/>
            </a:xfrm>
          </p:grpSpPr>
          <p:sp>
            <p:nvSpPr>
              <p:cNvPr id="37965" name="Rectangle 77"/>
              <p:cNvSpPr>
                <a:spLocks noChangeArrowheads="1"/>
              </p:cNvSpPr>
              <p:nvPr/>
            </p:nvSpPr>
            <p:spPr bwMode="auto">
              <a:xfrm>
                <a:off x="1066" y="3430"/>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66" name="Rectangle 78"/>
              <p:cNvSpPr>
                <a:spLocks noChangeArrowheads="1"/>
              </p:cNvSpPr>
              <p:nvPr/>
            </p:nvSpPr>
            <p:spPr bwMode="auto">
              <a:xfrm>
                <a:off x="1338" y="3430"/>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67" name="Rectangle 79"/>
              <p:cNvSpPr>
                <a:spLocks noChangeArrowheads="1"/>
              </p:cNvSpPr>
              <p:nvPr/>
            </p:nvSpPr>
            <p:spPr bwMode="auto">
              <a:xfrm>
                <a:off x="1610" y="3430"/>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68" name="Rectangle 80"/>
              <p:cNvSpPr>
                <a:spLocks noChangeArrowheads="1"/>
              </p:cNvSpPr>
              <p:nvPr/>
            </p:nvSpPr>
            <p:spPr bwMode="auto">
              <a:xfrm>
                <a:off x="1882" y="343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69" name="Rectangle 81"/>
              <p:cNvSpPr>
                <a:spLocks noChangeArrowheads="1"/>
              </p:cNvSpPr>
              <p:nvPr/>
            </p:nvSpPr>
            <p:spPr bwMode="auto">
              <a:xfrm>
                <a:off x="2154" y="343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70" name="Rectangle 82"/>
              <p:cNvSpPr>
                <a:spLocks noChangeArrowheads="1"/>
              </p:cNvSpPr>
              <p:nvPr/>
            </p:nvSpPr>
            <p:spPr bwMode="auto">
              <a:xfrm>
                <a:off x="2426" y="3430"/>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grpSp>
          <p:nvGrpSpPr>
            <p:cNvPr id="37990" name="Group 102"/>
            <p:cNvGrpSpPr>
              <a:grpSpLocks/>
            </p:cNvGrpSpPr>
            <p:nvPr/>
          </p:nvGrpSpPr>
          <p:grpSpPr bwMode="auto">
            <a:xfrm>
              <a:off x="1066" y="3883"/>
              <a:ext cx="1632" cy="317"/>
              <a:chOff x="1066" y="3883"/>
              <a:chExt cx="1632" cy="317"/>
            </a:xfrm>
          </p:grpSpPr>
          <p:sp>
            <p:nvSpPr>
              <p:cNvPr id="37971" name="Rectangle 83"/>
              <p:cNvSpPr>
                <a:spLocks noChangeArrowheads="1"/>
              </p:cNvSpPr>
              <p:nvPr/>
            </p:nvSpPr>
            <p:spPr bwMode="auto">
              <a:xfrm>
                <a:off x="1066" y="388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72" name="Rectangle 84"/>
              <p:cNvSpPr>
                <a:spLocks noChangeArrowheads="1"/>
              </p:cNvSpPr>
              <p:nvPr/>
            </p:nvSpPr>
            <p:spPr bwMode="auto">
              <a:xfrm>
                <a:off x="1338" y="3883"/>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73" name="Rectangle 85"/>
              <p:cNvSpPr>
                <a:spLocks noChangeArrowheads="1"/>
              </p:cNvSpPr>
              <p:nvPr/>
            </p:nvSpPr>
            <p:spPr bwMode="auto">
              <a:xfrm>
                <a:off x="1610" y="3883"/>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74" name="Rectangle 86"/>
              <p:cNvSpPr>
                <a:spLocks noChangeArrowheads="1"/>
              </p:cNvSpPr>
              <p:nvPr/>
            </p:nvSpPr>
            <p:spPr bwMode="auto">
              <a:xfrm>
                <a:off x="1882" y="3883"/>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75" name="Rectangle 87"/>
              <p:cNvSpPr>
                <a:spLocks noChangeArrowheads="1"/>
              </p:cNvSpPr>
              <p:nvPr/>
            </p:nvSpPr>
            <p:spPr bwMode="auto">
              <a:xfrm>
                <a:off x="2154" y="3883"/>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76" name="Rectangle 88"/>
              <p:cNvSpPr>
                <a:spLocks noChangeArrowheads="1"/>
              </p:cNvSpPr>
              <p:nvPr/>
            </p:nvSpPr>
            <p:spPr bwMode="auto">
              <a:xfrm>
                <a:off x="2426" y="3883"/>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grpSp>
        <p:sp>
          <p:nvSpPr>
            <p:cNvPr id="37995" name="AutoShape 107"/>
            <p:cNvSpPr>
              <a:spLocks/>
            </p:cNvSpPr>
            <p:nvPr/>
          </p:nvSpPr>
          <p:spPr bwMode="auto">
            <a:xfrm>
              <a:off x="839" y="2931"/>
              <a:ext cx="181" cy="1316"/>
            </a:xfrm>
            <a:prstGeom prst="leftBrace">
              <a:avLst>
                <a:gd name="adj1" fmla="val 605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9" name="Text Box 111"/>
            <p:cNvSpPr txBox="1">
              <a:spLocks noChangeArrowheads="1"/>
            </p:cNvSpPr>
            <p:nvPr/>
          </p:nvSpPr>
          <p:spPr bwMode="auto">
            <a:xfrm>
              <a:off x="204" y="3158"/>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a:t>Cuarta pasada</a:t>
              </a:r>
              <a:endParaRPr lang="es-ES" altLang="en-US"/>
            </a:p>
          </p:txBody>
        </p:sp>
      </p:grpSp>
      <p:grpSp>
        <p:nvGrpSpPr>
          <p:cNvPr id="38004" name="Group 116"/>
          <p:cNvGrpSpPr>
            <a:grpSpLocks/>
          </p:cNvGrpSpPr>
          <p:nvPr/>
        </p:nvGrpSpPr>
        <p:grpSpPr bwMode="auto">
          <a:xfrm>
            <a:off x="5148263" y="4868863"/>
            <a:ext cx="3671887" cy="1584325"/>
            <a:chOff x="3243" y="3067"/>
            <a:chExt cx="2313" cy="998"/>
          </a:xfrm>
        </p:grpSpPr>
        <p:sp>
          <p:nvSpPr>
            <p:cNvPr id="37977" name="Rectangle 89"/>
            <p:cNvSpPr>
              <a:spLocks noChangeArrowheads="1"/>
            </p:cNvSpPr>
            <p:nvPr/>
          </p:nvSpPr>
          <p:spPr bwMode="auto">
            <a:xfrm>
              <a:off x="3924" y="315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78" name="Rectangle 90"/>
            <p:cNvSpPr>
              <a:spLocks noChangeArrowheads="1"/>
            </p:cNvSpPr>
            <p:nvPr/>
          </p:nvSpPr>
          <p:spPr bwMode="auto">
            <a:xfrm>
              <a:off x="4196" y="3158"/>
              <a:ext cx="272" cy="31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79" name="Rectangle 91"/>
            <p:cNvSpPr>
              <a:spLocks noChangeArrowheads="1"/>
            </p:cNvSpPr>
            <p:nvPr/>
          </p:nvSpPr>
          <p:spPr bwMode="auto">
            <a:xfrm>
              <a:off x="4468" y="3158"/>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80" name="Rectangle 92"/>
            <p:cNvSpPr>
              <a:spLocks noChangeArrowheads="1"/>
            </p:cNvSpPr>
            <p:nvPr/>
          </p:nvSpPr>
          <p:spPr bwMode="auto">
            <a:xfrm>
              <a:off x="4740" y="3158"/>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81" name="Rectangle 93"/>
            <p:cNvSpPr>
              <a:spLocks noChangeArrowheads="1"/>
            </p:cNvSpPr>
            <p:nvPr/>
          </p:nvSpPr>
          <p:spPr bwMode="auto">
            <a:xfrm>
              <a:off x="5012" y="3158"/>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82" name="Rectangle 94"/>
            <p:cNvSpPr>
              <a:spLocks noChangeArrowheads="1"/>
            </p:cNvSpPr>
            <p:nvPr/>
          </p:nvSpPr>
          <p:spPr bwMode="auto">
            <a:xfrm>
              <a:off x="5284" y="3158"/>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83" name="Rectangle 95"/>
            <p:cNvSpPr>
              <a:spLocks noChangeArrowheads="1"/>
            </p:cNvSpPr>
            <p:nvPr/>
          </p:nvSpPr>
          <p:spPr bwMode="auto">
            <a:xfrm>
              <a:off x="3924" y="3612"/>
              <a:ext cx="272"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1</a:t>
              </a:r>
              <a:endParaRPr lang="es-ES" altLang="en-US">
                <a:cs typeface="Arial" panose="020B0604020202020204" pitchFamily="34" charset="0"/>
              </a:endParaRPr>
            </a:p>
          </p:txBody>
        </p:sp>
        <p:sp>
          <p:nvSpPr>
            <p:cNvPr id="37984" name="Rectangle 96"/>
            <p:cNvSpPr>
              <a:spLocks noChangeArrowheads="1"/>
            </p:cNvSpPr>
            <p:nvPr/>
          </p:nvSpPr>
          <p:spPr bwMode="auto">
            <a:xfrm>
              <a:off x="4196" y="361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85" name="Rectangle 97"/>
            <p:cNvSpPr>
              <a:spLocks noChangeArrowheads="1"/>
            </p:cNvSpPr>
            <p:nvPr/>
          </p:nvSpPr>
          <p:spPr bwMode="auto">
            <a:xfrm>
              <a:off x="4468" y="361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2</a:t>
              </a:r>
              <a:endParaRPr lang="es-ES" altLang="en-US">
                <a:cs typeface="Arial" panose="020B0604020202020204" pitchFamily="34" charset="0"/>
              </a:endParaRPr>
            </a:p>
          </p:txBody>
        </p:sp>
        <p:sp>
          <p:nvSpPr>
            <p:cNvPr id="37986" name="Rectangle 98"/>
            <p:cNvSpPr>
              <a:spLocks noChangeArrowheads="1"/>
            </p:cNvSpPr>
            <p:nvPr/>
          </p:nvSpPr>
          <p:spPr bwMode="auto">
            <a:xfrm>
              <a:off x="4740" y="361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3</a:t>
              </a:r>
              <a:endParaRPr lang="es-ES" altLang="en-US">
                <a:cs typeface="Arial" panose="020B0604020202020204" pitchFamily="34" charset="0"/>
              </a:endParaRPr>
            </a:p>
          </p:txBody>
        </p:sp>
        <p:sp>
          <p:nvSpPr>
            <p:cNvPr id="37987" name="Rectangle 99"/>
            <p:cNvSpPr>
              <a:spLocks noChangeArrowheads="1"/>
            </p:cNvSpPr>
            <p:nvPr/>
          </p:nvSpPr>
          <p:spPr bwMode="auto">
            <a:xfrm>
              <a:off x="5012" y="361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4</a:t>
              </a:r>
              <a:endParaRPr lang="es-ES" altLang="en-US">
                <a:cs typeface="Arial" panose="020B0604020202020204" pitchFamily="34" charset="0"/>
              </a:endParaRPr>
            </a:p>
          </p:txBody>
        </p:sp>
        <p:sp>
          <p:nvSpPr>
            <p:cNvPr id="37988" name="Rectangle 100"/>
            <p:cNvSpPr>
              <a:spLocks noChangeArrowheads="1"/>
            </p:cNvSpPr>
            <p:nvPr/>
          </p:nvSpPr>
          <p:spPr bwMode="auto">
            <a:xfrm>
              <a:off x="5284" y="3612"/>
              <a:ext cx="272" cy="31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n-US">
                  <a:cs typeface="Arial" panose="020B0604020202020204" pitchFamily="34" charset="0"/>
                </a:rPr>
                <a:t>8</a:t>
              </a:r>
              <a:endParaRPr lang="es-ES" altLang="en-US">
                <a:cs typeface="Arial" panose="020B0604020202020204" pitchFamily="34" charset="0"/>
              </a:endParaRPr>
            </a:p>
          </p:txBody>
        </p:sp>
        <p:sp>
          <p:nvSpPr>
            <p:cNvPr id="37996" name="AutoShape 108"/>
            <p:cNvSpPr>
              <a:spLocks/>
            </p:cNvSpPr>
            <p:nvPr/>
          </p:nvSpPr>
          <p:spPr bwMode="auto">
            <a:xfrm>
              <a:off x="3742" y="3067"/>
              <a:ext cx="227" cy="998"/>
            </a:xfrm>
            <a:prstGeom prst="leftBrace">
              <a:avLst>
                <a:gd name="adj1" fmla="val 3663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00" name="Text Box 112"/>
            <p:cNvSpPr txBox="1">
              <a:spLocks noChangeArrowheads="1"/>
            </p:cNvSpPr>
            <p:nvPr/>
          </p:nvSpPr>
          <p:spPr bwMode="auto">
            <a:xfrm>
              <a:off x="3243" y="3113"/>
              <a:ext cx="6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n-US"/>
                <a:t>Quinta pasada</a:t>
              </a:r>
              <a:endParaRPr lang="es-E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0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ltLang="en-US"/>
              <a:t>Shell sort</a:t>
            </a:r>
          </a:p>
        </p:txBody>
      </p:sp>
      <p:sp>
        <p:nvSpPr>
          <p:cNvPr id="9219" name="Rectangle 3"/>
          <p:cNvSpPr>
            <a:spLocks noGrp="1" noChangeArrowheads="1"/>
          </p:cNvSpPr>
          <p:nvPr>
            <p:ph idx="1"/>
          </p:nvPr>
        </p:nvSpPr>
        <p:spPr/>
        <p:txBody>
          <a:bodyPr>
            <a:noAutofit/>
          </a:bodyPr>
          <a:lstStyle/>
          <a:p>
            <a:pPr algn="just"/>
            <a:r>
              <a:rPr lang="es-ES_tradnl" altLang="en-US" dirty="0">
                <a:solidFill>
                  <a:schemeClr val="tx1"/>
                </a:solidFill>
                <a:latin typeface="Arial" panose="020B0604020202020204" pitchFamily="34" charset="0"/>
                <a:cs typeface="Arial" panose="020B0604020202020204" pitchFamily="34" charset="0"/>
              </a:rPr>
              <a:t>El método </a:t>
            </a:r>
            <a:r>
              <a:rPr lang="es-ES_tradnl" altLang="en-US" dirty="0" err="1">
                <a:solidFill>
                  <a:schemeClr val="tx1"/>
                </a:solidFill>
                <a:latin typeface="Arial" panose="020B0604020202020204" pitchFamily="34" charset="0"/>
                <a:cs typeface="Arial" panose="020B0604020202020204" pitchFamily="34" charset="0"/>
              </a:rPr>
              <a:t>shell</a:t>
            </a:r>
            <a:r>
              <a:rPr lang="es-ES_tradnl" altLang="en-US" dirty="0">
                <a:solidFill>
                  <a:schemeClr val="tx1"/>
                </a:solidFill>
                <a:latin typeface="Arial" panose="020B0604020202020204" pitchFamily="34" charset="0"/>
                <a:cs typeface="Arial" panose="020B0604020202020204" pitchFamily="34" charset="0"/>
              </a:rPr>
              <a:t> divide el arreglo a ordenar en varios grupos haciendo comparaciones e intercambios entre ellos. El tamaño de los subgrupos se </a:t>
            </a:r>
            <a:r>
              <a:rPr lang="es-ES_tradnl" altLang="en-US" dirty="0" err="1" smtClean="0">
                <a:solidFill>
                  <a:schemeClr val="tx1"/>
                </a:solidFill>
                <a:latin typeface="Arial" panose="020B0604020202020204" pitchFamily="34" charset="0"/>
                <a:cs typeface="Arial" panose="020B0604020202020204" pitchFamily="34" charset="0"/>
              </a:rPr>
              <a:t>decrementa</a:t>
            </a:r>
            <a:r>
              <a:rPr lang="es-ES_tradnl" altLang="en-US" dirty="0" smtClean="0">
                <a:solidFill>
                  <a:schemeClr val="tx1"/>
                </a:solidFill>
                <a:latin typeface="Arial" panose="020B0604020202020204" pitchFamily="34" charset="0"/>
                <a:cs typeface="Arial" panose="020B0604020202020204" pitchFamily="34" charset="0"/>
              </a:rPr>
              <a:t> </a:t>
            </a:r>
            <a:r>
              <a:rPr lang="es-ES_tradnl" altLang="en-US" dirty="0">
                <a:solidFill>
                  <a:schemeClr val="tx1"/>
                </a:solidFill>
                <a:latin typeface="Arial" panose="020B0604020202020204" pitchFamily="34" charset="0"/>
                <a:cs typeface="Arial" panose="020B0604020202020204" pitchFamily="34" charset="0"/>
              </a:rPr>
              <a:t>y el número de subgrupos se incrementa hasta llegar a tener n grupos de tamaño 1. A partir de este punto, el método funciona como el de inserción directa</a:t>
            </a:r>
            <a:r>
              <a:rPr lang="es-ES_tradnl" altLang="en-US" dirty="0" smtClean="0">
                <a:solidFill>
                  <a:schemeClr val="tx1"/>
                </a:solidFill>
                <a:latin typeface="Arial" panose="020B0604020202020204" pitchFamily="34" charset="0"/>
                <a:cs typeface="Arial" panose="020B0604020202020204" pitchFamily="34" charset="0"/>
              </a:rPr>
              <a:t>.</a:t>
            </a:r>
          </a:p>
          <a:p>
            <a:pPr marL="0" indent="0" algn="just">
              <a:buNone/>
            </a:pPr>
            <a:endParaRPr lang="es-ES_tradnl" altLang="en-US" dirty="0">
              <a:solidFill>
                <a:schemeClr val="tx1"/>
              </a:solidFill>
              <a:latin typeface="Arial" panose="020B0604020202020204" pitchFamily="34" charset="0"/>
              <a:cs typeface="Arial" panose="020B0604020202020204" pitchFamily="34" charset="0"/>
            </a:endParaRPr>
          </a:p>
          <a:p>
            <a:pPr algn="just"/>
            <a:r>
              <a:rPr lang="es-ES_tradnl" altLang="en-US" dirty="0">
                <a:solidFill>
                  <a:schemeClr val="tx1"/>
                </a:solidFill>
                <a:latin typeface="Arial" panose="020B0604020202020204" pitchFamily="34" charset="0"/>
                <a:cs typeface="Arial" panose="020B0604020202020204" pitchFamily="34" charset="0"/>
              </a:rPr>
              <a:t>El tamaño de los subgrupos así como el total de estos  puede determinarlos el usuario para hacer mas eficiente el algoritmo.</a:t>
            </a:r>
            <a:endParaRPr lang="es-ES" altLang="en-US"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es-ES_tradnl" altLang="en-US"/>
              <a:t>Shell sort</a:t>
            </a:r>
            <a:endParaRPr lang="es-ES" altLang="en-US"/>
          </a:p>
        </p:txBody>
      </p:sp>
      <p:sp>
        <p:nvSpPr>
          <p:cNvPr id="29700" name="Rectangle 4"/>
          <p:cNvSpPr>
            <a:spLocks noGrp="1" noChangeArrowheads="1"/>
          </p:cNvSpPr>
          <p:nvPr>
            <p:ph idx="1"/>
          </p:nvPr>
        </p:nvSpPr>
        <p:spPr>
          <a:xfrm>
            <a:off x="588169" y="1168080"/>
            <a:ext cx="3754438" cy="1612900"/>
          </a:xfrm>
          <a:noFill/>
          <a:ln/>
        </p:spPr>
        <p:txBody>
          <a:bodyPr>
            <a:normAutofit lnSpcReduction="10000"/>
          </a:bodyPr>
          <a:lstStyle/>
          <a:p>
            <a:pPr>
              <a:lnSpc>
                <a:spcPct val="80000"/>
              </a:lnSpc>
              <a:buFontTx/>
              <a:buNone/>
            </a:pPr>
            <a:r>
              <a:rPr lang="es-ES_tradnl" altLang="en-US" sz="1400" b="1" dirty="0">
                <a:solidFill>
                  <a:schemeClr val="tx1"/>
                </a:solidFill>
              </a:rPr>
              <a:t>Variables</a:t>
            </a:r>
          </a:p>
          <a:p>
            <a:pPr lvl="1">
              <a:lnSpc>
                <a:spcPct val="80000"/>
              </a:lnSpc>
            </a:pPr>
            <a:r>
              <a:rPr lang="es-ES_tradnl" altLang="en-US" sz="1200" dirty="0">
                <a:solidFill>
                  <a:schemeClr val="tx1"/>
                </a:solidFill>
              </a:rPr>
              <a:t>K arreglo de datos a ordenar</a:t>
            </a:r>
          </a:p>
          <a:p>
            <a:pPr lvl="1">
              <a:lnSpc>
                <a:spcPct val="80000"/>
              </a:lnSpc>
            </a:pPr>
            <a:r>
              <a:rPr lang="es-ES_tradnl" altLang="en-US" sz="1200" dirty="0">
                <a:solidFill>
                  <a:schemeClr val="tx1"/>
                </a:solidFill>
              </a:rPr>
              <a:t>H tamaño del grupo</a:t>
            </a:r>
          </a:p>
          <a:p>
            <a:pPr lvl="1">
              <a:lnSpc>
                <a:spcPct val="80000"/>
              </a:lnSpc>
            </a:pPr>
            <a:r>
              <a:rPr lang="es-ES_tradnl" altLang="en-US" sz="1200" dirty="0">
                <a:solidFill>
                  <a:schemeClr val="tx1"/>
                </a:solidFill>
              </a:rPr>
              <a:t>i, j índices para el arreglo</a:t>
            </a:r>
          </a:p>
          <a:p>
            <a:pPr lvl="1">
              <a:lnSpc>
                <a:spcPct val="80000"/>
              </a:lnSpc>
            </a:pPr>
            <a:r>
              <a:rPr lang="es-ES_tradnl" altLang="en-US" sz="1200" dirty="0">
                <a:solidFill>
                  <a:schemeClr val="tx1"/>
                </a:solidFill>
              </a:rPr>
              <a:t>V variable auxiliar</a:t>
            </a:r>
          </a:p>
          <a:p>
            <a:pPr lvl="1">
              <a:lnSpc>
                <a:spcPct val="80000"/>
              </a:lnSpc>
            </a:pPr>
            <a:r>
              <a:rPr lang="es-ES_tradnl" altLang="en-US" sz="1200" dirty="0">
                <a:solidFill>
                  <a:schemeClr val="tx1"/>
                </a:solidFill>
              </a:rPr>
              <a:t>N número de elementos</a:t>
            </a:r>
          </a:p>
          <a:p>
            <a:pPr lvl="1">
              <a:lnSpc>
                <a:spcPct val="80000"/>
              </a:lnSpc>
            </a:pPr>
            <a:r>
              <a:rPr lang="es-ES_tradnl" altLang="en-US" sz="1200" dirty="0">
                <a:solidFill>
                  <a:schemeClr val="tx1"/>
                </a:solidFill>
              </a:rPr>
              <a:t>grupo arreglo con los tamaños de grupo</a:t>
            </a:r>
            <a:endParaRPr lang="es-ES" altLang="en-US" sz="1200" dirty="0">
              <a:solidFill>
                <a:schemeClr val="tx1"/>
              </a:solidFill>
            </a:endParaRPr>
          </a:p>
        </p:txBody>
      </p:sp>
      <p:sp>
        <p:nvSpPr>
          <p:cNvPr id="29701" name="Text Box 5"/>
          <p:cNvSpPr txBox="1">
            <a:spLocks noChangeArrowheads="1"/>
          </p:cNvSpPr>
          <p:nvPr/>
        </p:nvSpPr>
        <p:spPr bwMode="auto">
          <a:xfrm>
            <a:off x="4969886" y="116817"/>
            <a:ext cx="416011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err="1"/>
              <a:t>Shellsort</a:t>
            </a:r>
            <a:r>
              <a:rPr lang="en-US" altLang="en-US" sz="2000" dirty="0"/>
              <a:t> </a:t>
            </a:r>
          </a:p>
          <a:p>
            <a:r>
              <a:rPr lang="en-US" altLang="en-US" sz="2000" dirty="0"/>
              <a:t> </a:t>
            </a:r>
            <a:endParaRPr lang="en-US" altLang="en-US" sz="2000" dirty="0" smtClean="0"/>
          </a:p>
          <a:p>
            <a:r>
              <a:rPr lang="en-US" altLang="en-US" sz="2000" b="1" dirty="0" err="1" smtClean="0"/>
              <a:t>Inicio</a:t>
            </a:r>
            <a:r>
              <a:rPr lang="en-US" altLang="en-US" sz="2000" dirty="0" smtClean="0"/>
              <a:t> </a:t>
            </a:r>
            <a:endParaRPr lang="en-US" altLang="en-US" sz="2000" dirty="0"/>
          </a:p>
          <a:p>
            <a:r>
              <a:rPr lang="en-US" altLang="en-US" sz="2000" dirty="0"/>
              <a:t>    </a:t>
            </a:r>
            <a:r>
              <a:rPr lang="en-US" altLang="en-US" sz="2000" dirty="0" err="1"/>
              <a:t>grupo</a:t>
            </a:r>
            <a:r>
              <a:rPr lang="en-US" altLang="en-US" sz="2000" dirty="0"/>
              <a:t> = [ 21, 7, 3, 1]</a:t>
            </a:r>
          </a:p>
          <a:p>
            <a:r>
              <a:rPr lang="en-US" altLang="en-US" sz="2000" dirty="0"/>
              <a:t>    </a:t>
            </a:r>
            <a:r>
              <a:rPr lang="en-US" altLang="en-US" sz="2000" b="1" dirty="0"/>
              <a:t>para</a:t>
            </a:r>
            <a:r>
              <a:rPr lang="en-US" altLang="en-US" sz="2000" dirty="0"/>
              <a:t> g=0;  g&lt;4; g++</a:t>
            </a:r>
          </a:p>
          <a:p>
            <a:r>
              <a:rPr lang="en-US" altLang="en-US" sz="2000" dirty="0"/>
              <a:t>        h=</a:t>
            </a:r>
            <a:r>
              <a:rPr lang="en-US" altLang="en-US" sz="2000" dirty="0" err="1"/>
              <a:t>grupo</a:t>
            </a:r>
            <a:r>
              <a:rPr lang="en-US" altLang="en-US" sz="2000" dirty="0"/>
              <a:t>[g]; </a:t>
            </a:r>
          </a:p>
          <a:p>
            <a:r>
              <a:rPr lang="en-US" altLang="en-US" sz="2000" dirty="0"/>
              <a:t>        </a:t>
            </a:r>
            <a:r>
              <a:rPr lang="en-US" altLang="en-US" sz="2000" b="1" dirty="0"/>
              <a:t>para</a:t>
            </a:r>
            <a:r>
              <a:rPr lang="en-US" altLang="en-US" sz="2000" dirty="0"/>
              <a:t> </a:t>
            </a:r>
            <a:r>
              <a:rPr lang="en-US" altLang="en-US" sz="2000" dirty="0" err="1"/>
              <a:t>i</a:t>
            </a:r>
            <a:r>
              <a:rPr lang="en-US" altLang="en-US" sz="2000" dirty="0"/>
              <a:t>=h;  </a:t>
            </a:r>
            <a:r>
              <a:rPr lang="en-US" altLang="en-US" sz="2000" dirty="0" err="1"/>
              <a:t>i</a:t>
            </a:r>
            <a:r>
              <a:rPr lang="en-US" altLang="en-US" sz="2000" dirty="0"/>
              <a:t>&lt;n;  </a:t>
            </a:r>
            <a:r>
              <a:rPr lang="en-US" altLang="en-US" sz="2000" dirty="0" err="1"/>
              <a:t>i</a:t>
            </a:r>
            <a:r>
              <a:rPr lang="en-US" altLang="en-US" sz="2000" dirty="0"/>
              <a:t>++        </a:t>
            </a:r>
          </a:p>
          <a:p>
            <a:r>
              <a:rPr lang="en-US" altLang="en-US" sz="2000" dirty="0"/>
              <a:t>           v=k[</a:t>
            </a:r>
            <a:r>
              <a:rPr lang="en-US" altLang="en-US" sz="2000" dirty="0" err="1"/>
              <a:t>i</a:t>
            </a:r>
            <a:r>
              <a:rPr lang="en-US" altLang="en-US" sz="2000" dirty="0"/>
              <a:t>];</a:t>
            </a:r>
          </a:p>
          <a:p>
            <a:r>
              <a:rPr lang="en-US" altLang="en-US" sz="2000" dirty="0"/>
              <a:t>            j=</a:t>
            </a:r>
            <a:r>
              <a:rPr lang="en-US" altLang="en-US" sz="2000" dirty="0" err="1"/>
              <a:t>i</a:t>
            </a:r>
            <a:r>
              <a:rPr lang="en-US" altLang="en-US" sz="2000" dirty="0"/>
              <a:t>;</a:t>
            </a:r>
          </a:p>
          <a:p>
            <a:r>
              <a:rPr lang="en-US" altLang="en-US" sz="2000" dirty="0"/>
              <a:t>            </a:t>
            </a:r>
            <a:r>
              <a:rPr lang="en-US" altLang="en-US" sz="2000" b="1" dirty="0" err="1"/>
              <a:t>mientras</a:t>
            </a:r>
            <a:r>
              <a:rPr lang="en-US" altLang="en-US" sz="2000" dirty="0"/>
              <a:t> (j&gt;=h &amp;&amp; a[j-h]&gt;v) </a:t>
            </a:r>
            <a:endParaRPr lang="es-ES" altLang="en-US" sz="2000" dirty="0"/>
          </a:p>
          <a:p>
            <a:r>
              <a:rPr lang="es-ES" altLang="en-US" sz="2000" dirty="0"/>
              <a:t>                  k[j]=k[j-h];</a:t>
            </a:r>
          </a:p>
          <a:p>
            <a:r>
              <a:rPr lang="es-ES" altLang="en-US" sz="2000" dirty="0"/>
              <a:t>                  j=j-h;   </a:t>
            </a:r>
          </a:p>
          <a:p>
            <a:r>
              <a:rPr lang="es-ES" altLang="en-US" sz="2000" dirty="0"/>
              <a:t>           k[j]=v; </a:t>
            </a:r>
          </a:p>
          <a:p>
            <a:r>
              <a:rPr lang="es-ES" altLang="en-US" sz="2000" b="1" dirty="0" smtClean="0"/>
              <a:t>       Fin</a:t>
            </a:r>
            <a:r>
              <a:rPr lang="es-ES" altLang="en-US" sz="2000" dirty="0" smtClean="0"/>
              <a:t> </a:t>
            </a:r>
            <a:endParaRPr lang="es-ES" altLang="en-US" sz="2000" dirty="0"/>
          </a:p>
        </p:txBody>
      </p:sp>
      <p:sp>
        <p:nvSpPr>
          <p:cNvPr id="29702" name="Text Box 6"/>
          <p:cNvSpPr txBox="1">
            <a:spLocks noChangeArrowheads="1"/>
          </p:cNvSpPr>
          <p:nvPr/>
        </p:nvSpPr>
        <p:spPr bwMode="auto">
          <a:xfrm>
            <a:off x="770211" y="2880303"/>
            <a:ext cx="43211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3 7 9 0 5 1  6  8 4 2 0 6 1  5  7 3 4 9 8 2  </a:t>
            </a:r>
            <a:endParaRPr lang="es-ES" altLang="en-US"/>
          </a:p>
        </p:txBody>
      </p:sp>
      <p:grpSp>
        <p:nvGrpSpPr>
          <p:cNvPr id="29711" name="Group 15"/>
          <p:cNvGrpSpPr>
            <a:grpSpLocks/>
          </p:cNvGrpSpPr>
          <p:nvPr/>
        </p:nvGrpSpPr>
        <p:grpSpPr bwMode="auto">
          <a:xfrm>
            <a:off x="786808" y="3355863"/>
            <a:ext cx="4237038" cy="376237"/>
            <a:chOff x="191" y="2341"/>
            <a:chExt cx="2669" cy="237"/>
          </a:xfrm>
        </p:grpSpPr>
        <p:sp>
          <p:nvSpPr>
            <p:cNvPr id="29705" name="Text Box 9"/>
            <p:cNvSpPr txBox="1">
              <a:spLocks noChangeArrowheads="1"/>
            </p:cNvSpPr>
            <p:nvPr/>
          </p:nvSpPr>
          <p:spPr bwMode="auto">
            <a:xfrm>
              <a:off x="191" y="2341"/>
              <a:ext cx="92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3</a:t>
              </a:r>
              <a:r>
                <a:rPr lang="en-US" altLang="en-US"/>
                <a:t> </a:t>
              </a:r>
              <a:r>
                <a:rPr lang="en-US" altLang="en-US">
                  <a:solidFill>
                    <a:srgbClr val="0000FF"/>
                  </a:solidFill>
                </a:rPr>
                <a:t>7</a:t>
              </a:r>
              <a:r>
                <a:rPr lang="en-US" altLang="en-US"/>
                <a:t> </a:t>
              </a:r>
              <a:r>
                <a:rPr lang="en-US" altLang="en-US">
                  <a:solidFill>
                    <a:srgbClr val="66FF33"/>
                  </a:solidFill>
                </a:rPr>
                <a:t>9</a:t>
              </a:r>
              <a:r>
                <a:rPr lang="en-US" altLang="en-US"/>
                <a:t> 0 5 1 </a:t>
              </a:r>
              <a:r>
                <a:rPr lang="en-US" altLang="en-US">
                  <a:solidFill>
                    <a:srgbClr val="CC00CC"/>
                  </a:solidFill>
                </a:rPr>
                <a:t>6</a:t>
              </a:r>
              <a:endParaRPr lang="es-ES" altLang="en-US">
                <a:solidFill>
                  <a:srgbClr val="CC00CC"/>
                </a:solidFill>
              </a:endParaRPr>
            </a:p>
          </p:txBody>
        </p:sp>
        <p:sp>
          <p:nvSpPr>
            <p:cNvPr id="29706" name="Text Box 10"/>
            <p:cNvSpPr txBox="1">
              <a:spLocks noChangeArrowheads="1"/>
            </p:cNvSpPr>
            <p:nvPr/>
          </p:nvSpPr>
          <p:spPr bwMode="auto">
            <a:xfrm>
              <a:off x="1105" y="2341"/>
              <a:ext cx="92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8</a:t>
              </a:r>
              <a:r>
                <a:rPr lang="en-US" altLang="en-US"/>
                <a:t> </a:t>
              </a:r>
              <a:r>
                <a:rPr lang="en-US" altLang="en-US">
                  <a:solidFill>
                    <a:srgbClr val="0000FF"/>
                  </a:solidFill>
                </a:rPr>
                <a:t>4</a:t>
              </a:r>
              <a:r>
                <a:rPr lang="en-US" altLang="en-US"/>
                <a:t> </a:t>
              </a:r>
              <a:r>
                <a:rPr lang="en-US" altLang="en-US">
                  <a:solidFill>
                    <a:srgbClr val="66FF33"/>
                  </a:solidFill>
                </a:rPr>
                <a:t>2</a:t>
              </a:r>
              <a:r>
                <a:rPr lang="en-US" altLang="en-US"/>
                <a:t> 0 6 1 </a:t>
              </a:r>
              <a:r>
                <a:rPr lang="en-US" altLang="en-US">
                  <a:solidFill>
                    <a:srgbClr val="CC00CC"/>
                  </a:solidFill>
                </a:rPr>
                <a:t>5</a:t>
              </a:r>
              <a:endParaRPr lang="es-ES" altLang="en-US">
                <a:solidFill>
                  <a:srgbClr val="CC00CC"/>
                </a:solidFill>
              </a:endParaRPr>
            </a:p>
          </p:txBody>
        </p:sp>
        <p:sp>
          <p:nvSpPr>
            <p:cNvPr id="29707" name="Text Box 11"/>
            <p:cNvSpPr txBox="1">
              <a:spLocks noChangeArrowheads="1"/>
            </p:cNvSpPr>
            <p:nvPr/>
          </p:nvSpPr>
          <p:spPr bwMode="auto">
            <a:xfrm>
              <a:off x="2018" y="2341"/>
              <a:ext cx="8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7</a:t>
              </a:r>
              <a:r>
                <a:rPr lang="en-US" altLang="en-US"/>
                <a:t> </a:t>
              </a:r>
              <a:r>
                <a:rPr lang="en-US" altLang="en-US">
                  <a:solidFill>
                    <a:srgbClr val="0000FF"/>
                  </a:solidFill>
                </a:rPr>
                <a:t>3</a:t>
              </a:r>
              <a:r>
                <a:rPr lang="en-US" altLang="en-US"/>
                <a:t> </a:t>
              </a:r>
              <a:r>
                <a:rPr lang="en-US" altLang="en-US">
                  <a:solidFill>
                    <a:srgbClr val="66FF33"/>
                  </a:solidFill>
                </a:rPr>
                <a:t>4</a:t>
              </a:r>
              <a:r>
                <a:rPr lang="en-US" altLang="en-US"/>
                <a:t> 9 8 2 </a:t>
              </a:r>
              <a:endParaRPr lang="es-ES" altLang="en-US"/>
            </a:p>
          </p:txBody>
        </p:sp>
      </p:grpSp>
      <p:grpSp>
        <p:nvGrpSpPr>
          <p:cNvPr id="29712" name="Group 16"/>
          <p:cNvGrpSpPr>
            <a:grpSpLocks/>
          </p:cNvGrpSpPr>
          <p:nvPr/>
        </p:nvGrpSpPr>
        <p:grpSpPr bwMode="auto">
          <a:xfrm>
            <a:off x="732848" y="3998913"/>
            <a:ext cx="4237038" cy="376237"/>
            <a:chOff x="191" y="2704"/>
            <a:chExt cx="2669" cy="237"/>
          </a:xfrm>
        </p:grpSpPr>
        <p:sp>
          <p:nvSpPr>
            <p:cNvPr id="29708" name="Text Box 12"/>
            <p:cNvSpPr txBox="1">
              <a:spLocks noChangeArrowheads="1"/>
            </p:cNvSpPr>
            <p:nvPr/>
          </p:nvSpPr>
          <p:spPr bwMode="auto">
            <a:xfrm>
              <a:off x="191" y="2704"/>
              <a:ext cx="92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3</a:t>
              </a:r>
              <a:r>
                <a:rPr lang="en-US" altLang="en-US"/>
                <a:t> </a:t>
              </a:r>
              <a:r>
                <a:rPr lang="en-US" altLang="en-US">
                  <a:solidFill>
                    <a:srgbClr val="0000FF"/>
                  </a:solidFill>
                </a:rPr>
                <a:t>3</a:t>
              </a:r>
              <a:r>
                <a:rPr lang="en-US" altLang="en-US"/>
                <a:t> </a:t>
              </a:r>
              <a:r>
                <a:rPr lang="en-US" altLang="en-US">
                  <a:solidFill>
                    <a:srgbClr val="66FF33"/>
                  </a:solidFill>
                </a:rPr>
                <a:t>2</a:t>
              </a:r>
              <a:r>
                <a:rPr lang="en-US" altLang="en-US"/>
                <a:t> 0 5 1 </a:t>
              </a:r>
              <a:r>
                <a:rPr lang="en-US" altLang="en-US">
                  <a:solidFill>
                    <a:srgbClr val="CC00CC"/>
                  </a:solidFill>
                </a:rPr>
                <a:t>5</a:t>
              </a:r>
              <a:endParaRPr lang="es-ES" altLang="en-US">
                <a:solidFill>
                  <a:srgbClr val="CC00CC"/>
                </a:solidFill>
              </a:endParaRPr>
            </a:p>
          </p:txBody>
        </p:sp>
        <p:sp>
          <p:nvSpPr>
            <p:cNvPr id="29709" name="Text Box 13"/>
            <p:cNvSpPr txBox="1">
              <a:spLocks noChangeArrowheads="1"/>
            </p:cNvSpPr>
            <p:nvPr/>
          </p:nvSpPr>
          <p:spPr bwMode="auto">
            <a:xfrm>
              <a:off x="1105" y="2704"/>
              <a:ext cx="92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7</a:t>
              </a:r>
              <a:r>
                <a:rPr lang="en-US" altLang="en-US"/>
                <a:t> </a:t>
              </a:r>
              <a:r>
                <a:rPr lang="en-US" altLang="en-US">
                  <a:solidFill>
                    <a:srgbClr val="0000FF"/>
                  </a:solidFill>
                </a:rPr>
                <a:t>4</a:t>
              </a:r>
              <a:r>
                <a:rPr lang="en-US" altLang="en-US"/>
                <a:t> </a:t>
              </a:r>
              <a:r>
                <a:rPr lang="en-US" altLang="en-US">
                  <a:solidFill>
                    <a:srgbClr val="66FF33"/>
                  </a:solidFill>
                </a:rPr>
                <a:t>4</a:t>
              </a:r>
              <a:r>
                <a:rPr lang="en-US" altLang="en-US"/>
                <a:t> 0 6 1 </a:t>
              </a:r>
              <a:r>
                <a:rPr lang="en-US" altLang="en-US">
                  <a:solidFill>
                    <a:srgbClr val="CC00CC"/>
                  </a:solidFill>
                </a:rPr>
                <a:t>6</a:t>
              </a:r>
              <a:endParaRPr lang="es-ES" altLang="en-US">
                <a:solidFill>
                  <a:srgbClr val="CC00CC"/>
                </a:solidFill>
              </a:endParaRPr>
            </a:p>
          </p:txBody>
        </p:sp>
        <p:sp>
          <p:nvSpPr>
            <p:cNvPr id="29710" name="Text Box 14"/>
            <p:cNvSpPr txBox="1">
              <a:spLocks noChangeArrowheads="1"/>
            </p:cNvSpPr>
            <p:nvPr/>
          </p:nvSpPr>
          <p:spPr bwMode="auto">
            <a:xfrm>
              <a:off x="2018" y="2704"/>
              <a:ext cx="8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8 </a:t>
              </a:r>
              <a:r>
                <a:rPr lang="en-US" altLang="en-US">
                  <a:solidFill>
                    <a:srgbClr val="0000FF"/>
                  </a:solidFill>
                </a:rPr>
                <a:t>7</a:t>
              </a:r>
              <a:r>
                <a:rPr lang="en-US" altLang="en-US"/>
                <a:t> </a:t>
              </a:r>
              <a:r>
                <a:rPr lang="en-US" altLang="en-US">
                  <a:solidFill>
                    <a:srgbClr val="66FF33"/>
                  </a:solidFill>
                </a:rPr>
                <a:t>9</a:t>
              </a:r>
              <a:r>
                <a:rPr lang="en-US" altLang="en-US"/>
                <a:t> 9 8 2 </a:t>
              </a:r>
              <a:endParaRPr lang="es-ES" altLang="en-US"/>
            </a:p>
          </p:txBody>
        </p:sp>
      </p:grpSp>
      <p:grpSp>
        <p:nvGrpSpPr>
          <p:cNvPr id="29730" name="Group 34"/>
          <p:cNvGrpSpPr>
            <a:grpSpLocks/>
          </p:cNvGrpSpPr>
          <p:nvPr/>
        </p:nvGrpSpPr>
        <p:grpSpPr bwMode="auto">
          <a:xfrm>
            <a:off x="738981" y="4579577"/>
            <a:ext cx="4894263" cy="376238"/>
            <a:chOff x="204" y="2886"/>
            <a:chExt cx="3083" cy="237"/>
          </a:xfrm>
        </p:grpSpPr>
        <p:sp>
          <p:nvSpPr>
            <p:cNvPr id="29714" name="Text Box 18"/>
            <p:cNvSpPr txBox="1">
              <a:spLocks noChangeArrowheads="1"/>
            </p:cNvSpPr>
            <p:nvPr/>
          </p:nvSpPr>
          <p:spPr bwMode="auto">
            <a:xfrm>
              <a:off x="204"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3</a:t>
              </a:r>
              <a:r>
                <a:rPr lang="en-US" altLang="en-US"/>
                <a:t> </a:t>
              </a:r>
              <a:r>
                <a:rPr lang="en-US" altLang="en-US">
                  <a:solidFill>
                    <a:srgbClr val="0000FF"/>
                  </a:solidFill>
                </a:rPr>
                <a:t>3</a:t>
              </a:r>
              <a:r>
                <a:rPr lang="en-US" altLang="en-US"/>
                <a:t> </a:t>
              </a:r>
              <a:r>
                <a:rPr lang="en-US" altLang="en-US">
                  <a:solidFill>
                    <a:srgbClr val="66FF33"/>
                  </a:solidFill>
                </a:rPr>
                <a:t>2</a:t>
              </a:r>
              <a:endParaRPr lang="es-ES" altLang="en-US">
                <a:solidFill>
                  <a:srgbClr val="66FF33"/>
                </a:solidFill>
              </a:endParaRPr>
            </a:p>
          </p:txBody>
        </p:sp>
        <p:sp>
          <p:nvSpPr>
            <p:cNvPr id="29715" name="Text Box 19"/>
            <p:cNvSpPr txBox="1">
              <a:spLocks noChangeArrowheads="1"/>
            </p:cNvSpPr>
            <p:nvPr/>
          </p:nvSpPr>
          <p:spPr bwMode="auto">
            <a:xfrm>
              <a:off x="1111"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5</a:t>
              </a:r>
              <a:r>
                <a:rPr lang="en-US" altLang="en-US"/>
                <a:t> </a:t>
              </a:r>
              <a:r>
                <a:rPr lang="en-US" altLang="en-US">
                  <a:solidFill>
                    <a:srgbClr val="0000FF"/>
                  </a:solidFill>
                </a:rPr>
                <a:t>7</a:t>
              </a:r>
              <a:r>
                <a:rPr lang="en-US" altLang="en-US"/>
                <a:t> </a:t>
              </a:r>
              <a:r>
                <a:rPr lang="en-US" altLang="en-US">
                  <a:solidFill>
                    <a:srgbClr val="66FF33"/>
                  </a:solidFill>
                </a:rPr>
                <a:t>4</a:t>
              </a:r>
              <a:endParaRPr lang="es-ES" altLang="en-US">
                <a:solidFill>
                  <a:srgbClr val="66FF33"/>
                </a:solidFill>
              </a:endParaRPr>
            </a:p>
          </p:txBody>
        </p:sp>
        <p:sp>
          <p:nvSpPr>
            <p:cNvPr id="29716" name="Text Box 20"/>
            <p:cNvSpPr txBox="1">
              <a:spLocks noChangeArrowheads="1"/>
            </p:cNvSpPr>
            <p:nvPr/>
          </p:nvSpPr>
          <p:spPr bwMode="auto">
            <a:xfrm>
              <a:off x="2018"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1</a:t>
              </a:r>
              <a:r>
                <a:rPr lang="en-US" altLang="en-US"/>
                <a:t> </a:t>
              </a:r>
              <a:r>
                <a:rPr lang="en-US" altLang="en-US">
                  <a:solidFill>
                    <a:srgbClr val="0000FF"/>
                  </a:solidFill>
                </a:rPr>
                <a:t>6</a:t>
              </a:r>
              <a:r>
                <a:rPr lang="en-US" altLang="en-US"/>
                <a:t> </a:t>
              </a:r>
              <a:r>
                <a:rPr lang="en-US" altLang="en-US">
                  <a:solidFill>
                    <a:srgbClr val="66FF33"/>
                  </a:solidFill>
                </a:rPr>
                <a:t>8</a:t>
              </a:r>
              <a:endParaRPr lang="es-ES" altLang="en-US">
                <a:solidFill>
                  <a:srgbClr val="66FF33"/>
                </a:solidFill>
              </a:endParaRPr>
            </a:p>
          </p:txBody>
        </p:sp>
        <p:sp>
          <p:nvSpPr>
            <p:cNvPr id="29717" name="Text Box 21"/>
            <p:cNvSpPr txBox="1">
              <a:spLocks noChangeArrowheads="1"/>
            </p:cNvSpPr>
            <p:nvPr/>
          </p:nvSpPr>
          <p:spPr bwMode="auto">
            <a:xfrm>
              <a:off x="657"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0</a:t>
              </a:r>
              <a:r>
                <a:rPr lang="en-US" altLang="en-US"/>
                <a:t> </a:t>
              </a:r>
              <a:r>
                <a:rPr lang="en-US" altLang="en-US">
                  <a:solidFill>
                    <a:srgbClr val="0000FF"/>
                  </a:solidFill>
                </a:rPr>
                <a:t>5</a:t>
              </a:r>
              <a:r>
                <a:rPr lang="en-US" altLang="en-US"/>
                <a:t> </a:t>
              </a:r>
              <a:r>
                <a:rPr lang="en-US" altLang="en-US">
                  <a:solidFill>
                    <a:srgbClr val="66FF33"/>
                  </a:solidFill>
                </a:rPr>
                <a:t>1</a:t>
              </a:r>
              <a:endParaRPr lang="es-ES" altLang="en-US">
                <a:solidFill>
                  <a:srgbClr val="66FF33"/>
                </a:solidFill>
              </a:endParaRPr>
            </a:p>
          </p:txBody>
        </p:sp>
        <p:sp>
          <p:nvSpPr>
            <p:cNvPr id="29718" name="Text Box 22"/>
            <p:cNvSpPr txBox="1">
              <a:spLocks noChangeArrowheads="1"/>
            </p:cNvSpPr>
            <p:nvPr/>
          </p:nvSpPr>
          <p:spPr bwMode="auto">
            <a:xfrm>
              <a:off x="1564"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4</a:t>
              </a:r>
              <a:r>
                <a:rPr lang="en-US" altLang="en-US"/>
                <a:t> </a:t>
              </a:r>
              <a:r>
                <a:rPr lang="en-US" altLang="en-US">
                  <a:solidFill>
                    <a:srgbClr val="0000FF"/>
                  </a:solidFill>
                </a:rPr>
                <a:t>0</a:t>
              </a:r>
              <a:r>
                <a:rPr lang="en-US" altLang="en-US"/>
                <a:t> </a:t>
              </a:r>
              <a:r>
                <a:rPr lang="en-US" altLang="en-US">
                  <a:solidFill>
                    <a:srgbClr val="66FF33"/>
                  </a:solidFill>
                </a:rPr>
                <a:t>6</a:t>
              </a:r>
              <a:endParaRPr lang="es-ES" altLang="en-US">
                <a:solidFill>
                  <a:srgbClr val="66FF33"/>
                </a:solidFill>
              </a:endParaRPr>
            </a:p>
          </p:txBody>
        </p:sp>
        <p:sp>
          <p:nvSpPr>
            <p:cNvPr id="29719" name="Text Box 23"/>
            <p:cNvSpPr txBox="1">
              <a:spLocks noChangeArrowheads="1"/>
            </p:cNvSpPr>
            <p:nvPr/>
          </p:nvSpPr>
          <p:spPr bwMode="auto">
            <a:xfrm>
              <a:off x="2471" y="2886"/>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7</a:t>
              </a:r>
              <a:r>
                <a:rPr lang="en-US" altLang="en-US"/>
                <a:t> </a:t>
              </a:r>
              <a:r>
                <a:rPr lang="en-US" altLang="en-US">
                  <a:solidFill>
                    <a:srgbClr val="0000FF"/>
                  </a:solidFill>
                </a:rPr>
                <a:t>9</a:t>
              </a:r>
              <a:r>
                <a:rPr lang="en-US" altLang="en-US"/>
                <a:t> </a:t>
              </a:r>
              <a:r>
                <a:rPr lang="en-US" altLang="en-US">
                  <a:solidFill>
                    <a:srgbClr val="66FF33"/>
                  </a:solidFill>
                </a:rPr>
                <a:t>9</a:t>
              </a:r>
              <a:endParaRPr lang="es-ES" altLang="en-US">
                <a:solidFill>
                  <a:srgbClr val="66FF33"/>
                </a:solidFill>
              </a:endParaRPr>
            </a:p>
          </p:txBody>
        </p:sp>
        <p:sp>
          <p:nvSpPr>
            <p:cNvPr id="29720" name="Text Box 24"/>
            <p:cNvSpPr txBox="1">
              <a:spLocks noChangeArrowheads="1"/>
            </p:cNvSpPr>
            <p:nvPr/>
          </p:nvSpPr>
          <p:spPr bwMode="auto">
            <a:xfrm>
              <a:off x="2925" y="2886"/>
              <a:ext cx="36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8</a:t>
              </a:r>
              <a:r>
                <a:rPr lang="en-US" altLang="en-US">
                  <a:solidFill>
                    <a:srgbClr val="0000FF"/>
                  </a:solidFill>
                </a:rPr>
                <a:t> 2</a:t>
              </a:r>
              <a:r>
                <a:rPr lang="en-US" altLang="en-US"/>
                <a:t> </a:t>
              </a:r>
              <a:endParaRPr lang="es-ES" altLang="en-US"/>
            </a:p>
          </p:txBody>
        </p:sp>
      </p:grpSp>
      <p:grpSp>
        <p:nvGrpSpPr>
          <p:cNvPr id="29729" name="Group 33"/>
          <p:cNvGrpSpPr>
            <a:grpSpLocks/>
          </p:cNvGrpSpPr>
          <p:nvPr/>
        </p:nvGrpSpPr>
        <p:grpSpPr bwMode="auto">
          <a:xfrm>
            <a:off x="738981" y="5224823"/>
            <a:ext cx="4894263" cy="376238"/>
            <a:chOff x="204" y="3294"/>
            <a:chExt cx="3083" cy="237"/>
          </a:xfrm>
        </p:grpSpPr>
        <p:sp>
          <p:nvSpPr>
            <p:cNvPr id="29721" name="Text Box 25"/>
            <p:cNvSpPr txBox="1">
              <a:spLocks noChangeArrowheads="1"/>
            </p:cNvSpPr>
            <p:nvPr/>
          </p:nvSpPr>
          <p:spPr bwMode="auto">
            <a:xfrm>
              <a:off x="204" y="3294"/>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0</a:t>
              </a:r>
              <a:r>
                <a:rPr lang="en-US" altLang="en-US"/>
                <a:t> </a:t>
              </a:r>
              <a:r>
                <a:rPr lang="en-US" altLang="en-US">
                  <a:solidFill>
                    <a:srgbClr val="0000FF"/>
                  </a:solidFill>
                </a:rPr>
                <a:t>0</a:t>
              </a:r>
              <a:r>
                <a:rPr lang="en-US" altLang="en-US"/>
                <a:t> </a:t>
              </a:r>
              <a:r>
                <a:rPr lang="en-US" altLang="en-US">
                  <a:solidFill>
                    <a:srgbClr val="66FF33"/>
                  </a:solidFill>
                </a:rPr>
                <a:t>1</a:t>
              </a:r>
              <a:endParaRPr lang="es-ES" altLang="en-US"/>
            </a:p>
          </p:txBody>
        </p:sp>
        <p:sp>
          <p:nvSpPr>
            <p:cNvPr id="29722" name="Text Box 26"/>
            <p:cNvSpPr txBox="1">
              <a:spLocks noChangeArrowheads="1"/>
            </p:cNvSpPr>
            <p:nvPr/>
          </p:nvSpPr>
          <p:spPr bwMode="auto">
            <a:xfrm>
              <a:off x="1111" y="3294"/>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3</a:t>
              </a:r>
              <a:r>
                <a:rPr lang="en-US" altLang="en-US"/>
                <a:t> </a:t>
              </a:r>
              <a:r>
                <a:rPr lang="en-US" altLang="en-US">
                  <a:solidFill>
                    <a:srgbClr val="0000FF"/>
                  </a:solidFill>
                </a:rPr>
                <a:t>3</a:t>
              </a:r>
              <a:r>
                <a:rPr lang="en-US" altLang="en-US"/>
                <a:t> </a:t>
              </a:r>
              <a:r>
                <a:rPr lang="en-US" altLang="en-US">
                  <a:solidFill>
                    <a:srgbClr val="66FF33"/>
                  </a:solidFill>
                </a:rPr>
                <a:t>4</a:t>
              </a:r>
              <a:endParaRPr lang="es-ES" altLang="en-US">
                <a:solidFill>
                  <a:srgbClr val="66FF33"/>
                </a:solidFill>
              </a:endParaRPr>
            </a:p>
          </p:txBody>
        </p:sp>
        <p:sp>
          <p:nvSpPr>
            <p:cNvPr id="29723" name="Text Box 27"/>
            <p:cNvSpPr txBox="1">
              <a:spLocks noChangeArrowheads="1"/>
            </p:cNvSpPr>
            <p:nvPr/>
          </p:nvSpPr>
          <p:spPr bwMode="auto">
            <a:xfrm>
              <a:off x="2018" y="3294"/>
              <a:ext cx="4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5 </a:t>
              </a:r>
              <a:r>
                <a:rPr lang="en-US" altLang="en-US"/>
                <a:t> </a:t>
              </a:r>
              <a:r>
                <a:rPr lang="en-US" altLang="en-US">
                  <a:solidFill>
                    <a:srgbClr val="0000FF"/>
                  </a:solidFill>
                </a:rPr>
                <a:t>6</a:t>
              </a:r>
              <a:r>
                <a:rPr lang="en-US" altLang="en-US"/>
                <a:t> </a:t>
              </a:r>
              <a:r>
                <a:rPr lang="en-US" altLang="en-US">
                  <a:solidFill>
                    <a:srgbClr val="66FF33"/>
                  </a:solidFill>
                </a:rPr>
                <a:t>8</a:t>
              </a:r>
              <a:endParaRPr lang="es-ES" altLang="en-US">
                <a:solidFill>
                  <a:srgbClr val="66FF33"/>
                </a:solidFill>
              </a:endParaRPr>
            </a:p>
          </p:txBody>
        </p:sp>
        <p:sp>
          <p:nvSpPr>
            <p:cNvPr id="29724" name="Text Box 28"/>
            <p:cNvSpPr txBox="1">
              <a:spLocks noChangeArrowheads="1"/>
            </p:cNvSpPr>
            <p:nvPr/>
          </p:nvSpPr>
          <p:spPr bwMode="auto">
            <a:xfrm>
              <a:off x="657" y="3294"/>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1</a:t>
              </a:r>
              <a:r>
                <a:rPr lang="en-US" altLang="en-US"/>
                <a:t> </a:t>
              </a:r>
              <a:r>
                <a:rPr lang="en-US" altLang="en-US">
                  <a:solidFill>
                    <a:srgbClr val="0000FF"/>
                  </a:solidFill>
                </a:rPr>
                <a:t>2</a:t>
              </a:r>
              <a:r>
                <a:rPr lang="en-US" altLang="en-US"/>
                <a:t> </a:t>
              </a:r>
              <a:r>
                <a:rPr lang="en-US" altLang="en-US">
                  <a:solidFill>
                    <a:srgbClr val="66FF33"/>
                  </a:solidFill>
                </a:rPr>
                <a:t>2</a:t>
              </a:r>
              <a:endParaRPr lang="es-ES" altLang="en-US">
                <a:solidFill>
                  <a:srgbClr val="66FF33"/>
                </a:solidFill>
              </a:endParaRPr>
            </a:p>
          </p:txBody>
        </p:sp>
        <p:sp>
          <p:nvSpPr>
            <p:cNvPr id="29725" name="Text Box 29"/>
            <p:cNvSpPr txBox="1">
              <a:spLocks noChangeArrowheads="1"/>
            </p:cNvSpPr>
            <p:nvPr/>
          </p:nvSpPr>
          <p:spPr bwMode="auto">
            <a:xfrm>
              <a:off x="1565" y="3294"/>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4</a:t>
              </a:r>
              <a:r>
                <a:rPr lang="en-US" altLang="en-US"/>
                <a:t> </a:t>
              </a:r>
              <a:r>
                <a:rPr lang="en-US" altLang="en-US">
                  <a:solidFill>
                    <a:srgbClr val="0000FF"/>
                  </a:solidFill>
                </a:rPr>
                <a:t>5</a:t>
              </a:r>
              <a:r>
                <a:rPr lang="en-US" altLang="en-US"/>
                <a:t> </a:t>
              </a:r>
              <a:r>
                <a:rPr lang="en-US" altLang="en-US">
                  <a:solidFill>
                    <a:srgbClr val="66FF33"/>
                  </a:solidFill>
                </a:rPr>
                <a:t>6</a:t>
              </a:r>
              <a:endParaRPr lang="es-ES" altLang="en-US">
                <a:solidFill>
                  <a:srgbClr val="66FF33"/>
                </a:solidFill>
              </a:endParaRPr>
            </a:p>
          </p:txBody>
        </p:sp>
        <p:sp>
          <p:nvSpPr>
            <p:cNvPr id="29726" name="Text Box 30"/>
            <p:cNvSpPr txBox="1">
              <a:spLocks noChangeArrowheads="1"/>
            </p:cNvSpPr>
            <p:nvPr/>
          </p:nvSpPr>
          <p:spPr bwMode="auto">
            <a:xfrm>
              <a:off x="2471" y="3294"/>
              <a:ext cx="44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7</a:t>
              </a:r>
              <a:r>
                <a:rPr lang="en-US" altLang="en-US"/>
                <a:t> </a:t>
              </a:r>
              <a:r>
                <a:rPr lang="en-US" altLang="en-US">
                  <a:solidFill>
                    <a:srgbClr val="0000FF"/>
                  </a:solidFill>
                </a:rPr>
                <a:t>7</a:t>
              </a:r>
              <a:r>
                <a:rPr lang="en-US" altLang="en-US"/>
                <a:t> </a:t>
              </a:r>
              <a:r>
                <a:rPr lang="en-US" altLang="en-US">
                  <a:solidFill>
                    <a:srgbClr val="66FF33"/>
                  </a:solidFill>
                </a:rPr>
                <a:t>9</a:t>
              </a:r>
              <a:endParaRPr lang="es-ES" altLang="en-US">
                <a:solidFill>
                  <a:srgbClr val="66FF33"/>
                </a:solidFill>
              </a:endParaRPr>
            </a:p>
          </p:txBody>
        </p:sp>
        <p:sp>
          <p:nvSpPr>
            <p:cNvPr id="29727" name="Text Box 31"/>
            <p:cNvSpPr txBox="1">
              <a:spLocks noChangeArrowheads="1"/>
            </p:cNvSpPr>
            <p:nvPr/>
          </p:nvSpPr>
          <p:spPr bwMode="auto">
            <a:xfrm>
              <a:off x="2925" y="3294"/>
              <a:ext cx="36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8</a:t>
              </a:r>
              <a:r>
                <a:rPr lang="en-US" altLang="en-US"/>
                <a:t> </a:t>
              </a:r>
              <a:r>
                <a:rPr lang="en-US" altLang="en-US">
                  <a:solidFill>
                    <a:srgbClr val="0000FF"/>
                  </a:solidFill>
                </a:rPr>
                <a:t>9</a:t>
              </a:r>
              <a:r>
                <a:rPr lang="en-US" altLang="en-US"/>
                <a:t> </a:t>
              </a:r>
              <a:endParaRPr lang="es-ES" altLang="en-US"/>
            </a:p>
          </p:txBody>
        </p:sp>
      </p:grpSp>
      <p:sp>
        <p:nvSpPr>
          <p:cNvPr id="29728" name="Text Box 32"/>
          <p:cNvSpPr txBox="1">
            <a:spLocks noChangeArrowheads="1"/>
          </p:cNvSpPr>
          <p:nvPr/>
        </p:nvSpPr>
        <p:spPr bwMode="auto">
          <a:xfrm>
            <a:off x="742574" y="5805488"/>
            <a:ext cx="39401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0 0 1 1 2 2 3 3 4 4 5 6 </a:t>
            </a:r>
            <a:r>
              <a:rPr lang="es-ES_tradnl" altLang="en-US">
                <a:solidFill>
                  <a:srgbClr val="FF9933"/>
                </a:solidFill>
              </a:rPr>
              <a:t>5</a:t>
            </a:r>
            <a:r>
              <a:rPr lang="es-ES_tradnl" altLang="en-US"/>
              <a:t> 6 8 </a:t>
            </a:r>
            <a:r>
              <a:rPr lang="es-ES_tradnl" altLang="en-US">
                <a:solidFill>
                  <a:srgbClr val="FF9933"/>
                </a:solidFill>
              </a:rPr>
              <a:t>7</a:t>
            </a:r>
            <a:r>
              <a:rPr lang="es-ES_tradnl" altLang="en-US"/>
              <a:t> </a:t>
            </a:r>
            <a:r>
              <a:rPr lang="es-ES_tradnl" altLang="en-US">
                <a:solidFill>
                  <a:srgbClr val="FF9933"/>
                </a:solidFill>
              </a:rPr>
              <a:t>7</a:t>
            </a:r>
            <a:r>
              <a:rPr lang="es-ES_tradnl" altLang="en-US"/>
              <a:t> 9 </a:t>
            </a:r>
            <a:r>
              <a:rPr lang="es-ES_tradnl" altLang="en-US">
                <a:solidFill>
                  <a:srgbClr val="FF9933"/>
                </a:solidFill>
              </a:rPr>
              <a:t>8</a:t>
            </a:r>
            <a:r>
              <a:rPr lang="es-ES_tradnl" altLang="en-US"/>
              <a:t> 9</a:t>
            </a:r>
            <a:endParaRPr lang="es-ES" altLang="en-US"/>
          </a:p>
        </p:txBody>
      </p:sp>
      <p:sp>
        <p:nvSpPr>
          <p:cNvPr id="29731" name="Text Box 35"/>
          <p:cNvSpPr txBox="1">
            <a:spLocks noChangeArrowheads="1"/>
          </p:cNvSpPr>
          <p:nvPr/>
        </p:nvSpPr>
        <p:spPr bwMode="auto">
          <a:xfrm>
            <a:off x="742573" y="6385214"/>
            <a:ext cx="39401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n-US"/>
              <a:t>0 0 1 1 2 2 3 3 4 4 5</a:t>
            </a:r>
            <a:r>
              <a:rPr lang="es-ES_tradnl" altLang="en-US">
                <a:solidFill>
                  <a:srgbClr val="FF9933"/>
                </a:solidFill>
              </a:rPr>
              <a:t> 5</a:t>
            </a:r>
            <a:r>
              <a:rPr lang="es-ES_tradnl" altLang="en-US"/>
              <a:t> 6 6 </a:t>
            </a:r>
            <a:r>
              <a:rPr lang="es-ES_tradnl" altLang="en-US">
                <a:solidFill>
                  <a:srgbClr val="FF9933"/>
                </a:solidFill>
              </a:rPr>
              <a:t>7</a:t>
            </a:r>
            <a:r>
              <a:rPr lang="es-ES_tradnl" altLang="en-US"/>
              <a:t> </a:t>
            </a:r>
            <a:r>
              <a:rPr lang="es-ES_tradnl" altLang="en-US">
                <a:solidFill>
                  <a:srgbClr val="FF9933"/>
                </a:solidFill>
              </a:rPr>
              <a:t>7</a:t>
            </a:r>
            <a:r>
              <a:rPr lang="es-ES_tradnl" altLang="en-US"/>
              <a:t> 8 </a:t>
            </a:r>
            <a:r>
              <a:rPr lang="es-ES_tradnl" altLang="en-US">
                <a:solidFill>
                  <a:srgbClr val="FF9933"/>
                </a:solidFill>
              </a:rPr>
              <a:t>8</a:t>
            </a:r>
            <a:r>
              <a:rPr lang="es-ES_tradnl" altLang="en-US"/>
              <a:t> 9 9</a:t>
            </a:r>
            <a:endParaRPr lang="es-E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453</TotalTime>
  <Words>1729</Words>
  <Application>Microsoft Office PowerPoint</Application>
  <PresentationFormat>Presentación en pantalla (4:3)</PresentationFormat>
  <Paragraphs>527</Paragraphs>
  <Slides>24</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Gill Sans MT</vt:lpstr>
      <vt:lpstr>Impact</vt:lpstr>
      <vt:lpstr>Times New Roman</vt:lpstr>
      <vt:lpstr>Verdana</vt:lpstr>
      <vt:lpstr>Wingdings</vt:lpstr>
      <vt:lpstr>Badge</vt:lpstr>
      <vt:lpstr>Métodos de Ordenamiento Internos</vt:lpstr>
      <vt:lpstr>6. Ordenación interna</vt:lpstr>
      <vt:lpstr>Inserción directa</vt:lpstr>
      <vt:lpstr>Ordenamiento por inserción directa</vt:lpstr>
      <vt:lpstr>Burbuja (Bubble)</vt:lpstr>
      <vt:lpstr>Burbuja (Bubble)</vt:lpstr>
      <vt:lpstr>Presentación de PowerPoint</vt:lpstr>
      <vt:lpstr>Shell sort</vt:lpstr>
      <vt:lpstr>Shell sort</vt:lpstr>
      <vt:lpstr>Radix</vt:lpstr>
      <vt:lpstr>Presentación de PowerPoint</vt:lpstr>
      <vt:lpstr>Presentación de PowerPoint</vt:lpstr>
      <vt:lpstr>Ejemplo</vt:lpstr>
      <vt:lpstr>Algoritmo: Quicksort</vt:lpstr>
      <vt:lpstr>Descripción</vt:lpstr>
      <vt:lpstr>Demostración</vt:lpstr>
      <vt:lpstr>Técnicas de elección de pivote</vt:lpstr>
      <vt:lpstr>Ordenamiento por conteo</vt:lpstr>
      <vt:lpstr>Ordenamiento por conteo</vt:lpstr>
      <vt:lpstr>Ejemplo</vt:lpstr>
      <vt:lpstr>Ordenamiento por distribución</vt:lpstr>
      <vt:lpstr>Ordenamiento por distribución</vt:lpstr>
      <vt:lpstr>Ejemplo</vt:lpstr>
      <vt:lpstr>Ejercicios para realizar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Métodos de Ordenamiento Internos</dc:title>
  <dc:creator>María Lucía Barrón Estrada</dc:creator>
  <cp:lastModifiedBy>Diego</cp:lastModifiedBy>
  <cp:revision>21</cp:revision>
  <dcterms:created xsi:type="dcterms:W3CDTF">2006-01-23T19:25:23Z</dcterms:created>
  <dcterms:modified xsi:type="dcterms:W3CDTF">2020-03-31T22:03:50Z</dcterms:modified>
</cp:coreProperties>
</file>