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8" r:id="rId7"/>
    <p:sldId id="261" r:id="rId8"/>
    <p:sldId id="262" r:id="rId9"/>
    <p:sldId id="270" r:id="rId10"/>
    <p:sldId id="271" r:id="rId11"/>
    <p:sldId id="272" r:id="rId12"/>
    <p:sldId id="273" r:id="rId13"/>
    <p:sldId id="274" r:id="rId14"/>
    <p:sldId id="275" r:id="rId15"/>
    <p:sldId id="276" r:id="rId16"/>
    <p:sldId id="277" r:id="rId17"/>
    <p:sldId id="278" r:id="rId18"/>
    <p:sldId id="263" r:id="rId19"/>
    <p:sldId id="264" r:id="rId20"/>
    <p:sldId id="265" r:id="rId21"/>
    <p:sldId id="266" r:id="rId22"/>
    <p:sldId id="267" r:id="rId23"/>
    <p:sldId id="279" r:id="rId24"/>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t>‹Nº›</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19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185753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968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725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368132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581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251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8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27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25014" y="1527758"/>
            <a:ext cx="4093971"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8657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421766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10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361990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‹Nº›</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1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‹Nº›</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1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12681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‹Nº›</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90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176622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3/31/2020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‹Nº›</a:t>
            </a:fld>
            <a:endParaRPr lang="en-US"/>
          </a:p>
        </p:txBody>
      </p:sp>
    </p:spTree>
    <p:extLst>
      <p:ext uri="{BB962C8B-B14F-4D97-AF65-F5344CB8AC3E}">
        <p14:creationId xmlns:p14="http://schemas.microsoft.com/office/powerpoint/2010/main" val="8795320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16836" y="3886200"/>
            <a:ext cx="6062727" cy="696595"/>
          </a:xfrm>
          <a:prstGeom prst="rect">
            <a:avLst/>
          </a:prstGeom>
        </p:spPr>
        <p:txBody>
          <a:bodyPr vert="horz" wrap="square" lIns="0" tIns="13335" rIns="0" bIns="0" rtlCol="0">
            <a:spAutoFit/>
          </a:bodyPr>
          <a:lstStyle/>
          <a:p>
            <a:pPr marL="12700">
              <a:lnSpc>
                <a:spcPct val="100000"/>
              </a:lnSpc>
              <a:spcBef>
                <a:spcPts val="105"/>
              </a:spcBef>
            </a:pPr>
            <a:r>
              <a:rPr sz="4400" spc="-5" dirty="0"/>
              <a:t>Algoritmos </a:t>
            </a:r>
            <a:r>
              <a:rPr sz="4400" spc="5" dirty="0"/>
              <a:t>de</a:t>
            </a:r>
            <a:r>
              <a:rPr sz="4400" spc="-60" dirty="0"/>
              <a:t> </a:t>
            </a:r>
            <a:r>
              <a:rPr sz="4400" spc="-5" dirty="0"/>
              <a:t>busqueda</a:t>
            </a:r>
            <a:endParaRPr sz="4400" dirty="0"/>
          </a:p>
        </p:txBody>
      </p:sp>
      <p:pic>
        <p:nvPicPr>
          <p:cNvPr id="1026" name="Picture 2" descr="INVESTIGADORES – RACK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099" y="1524000"/>
            <a:ext cx="6172200"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Text Box 4"/>
          <p:cNvSpPr txBox="1">
            <a:spLocks noChangeArrowheads="1"/>
          </p:cNvSpPr>
          <p:nvPr/>
        </p:nvSpPr>
        <p:spPr bwMode="auto">
          <a:xfrm>
            <a:off x="1006475" y="1363663"/>
            <a:ext cx="741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marL="800100" indent="-3429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s-ES" altLang="en-US" dirty="0">
                <a:latin typeface="Verdana" panose="020B0604030504040204" pitchFamily="34" charset="0"/>
              </a:rPr>
              <a:t>El algoritmo termina o bien porque se ha encontrado la clave o porque el valor de bajo excede a alto y el algoritmo devuelve el indicador de fallo -1 (búsqueda no encontrada)</a:t>
            </a:r>
          </a:p>
          <a:p>
            <a:endParaRPr lang="es-ES" altLang="en-US" b="1" u="sng" dirty="0">
              <a:latin typeface="Verdana" panose="020B0604030504040204" pitchFamily="34" charset="0"/>
            </a:endParaRPr>
          </a:p>
          <a:p>
            <a:r>
              <a:rPr lang="es-ES" altLang="en-US" b="1" u="sng" dirty="0">
                <a:latin typeface="Verdana" panose="020B0604030504040204" pitchFamily="34" charset="0"/>
              </a:rPr>
              <a:t>Ejemplo</a:t>
            </a:r>
          </a:p>
          <a:p>
            <a:r>
              <a:rPr lang="es-ES" altLang="en-US" b="1" dirty="0">
                <a:latin typeface="Verdana" panose="020B0604030504040204" pitchFamily="34" charset="0"/>
              </a:rPr>
              <a:t>Sea el arreglo A{-8,4,5,9,12,18,25,40,60}, buscar la clave 40</a:t>
            </a:r>
          </a:p>
          <a:p>
            <a:endParaRPr lang="es-ES" altLang="en-US" b="1" u="sng" dirty="0">
              <a:latin typeface="Verdana" panose="020B0604030504040204" pitchFamily="34" charset="0"/>
            </a:endParaRPr>
          </a:p>
        </p:txBody>
      </p:sp>
      <p:sp>
        <p:nvSpPr>
          <p:cNvPr id="179219" name="Text Box 19"/>
          <p:cNvSpPr txBox="1">
            <a:spLocks noChangeArrowheads="1"/>
          </p:cNvSpPr>
          <p:nvPr/>
        </p:nvSpPr>
        <p:spPr bwMode="auto">
          <a:xfrm>
            <a:off x="2195513" y="458152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-8</a:t>
            </a:r>
          </a:p>
        </p:txBody>
      </p:sp>
      <p:sp>
        <p:nvSpPr>
          <p:cNvPr id="179220" name="Text Box 20"/>
          <p:cNvSpPr txBox="1">
            <a:spLocks noChangeArrowheads="1"/>
          </p:cNvSpPr>
          <p:nvPr/>
        </p:nvSpPr>
        <p:spPr bwMode="auto">
          <a:xfrm>
            <a:off x="2698750" y="4581525"/>
            <a:ext cx="503238"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4</a:t>
            </a:r>
          </a:p>
        </p:txBody>
      </p:sp>
      <p:sp>
        <p:nvSpPr>
          <p:cNvPr id="179221" name="Text Box 21"/>
          <p:cNvSpPr txBox="1">
            <a:spLocks noChangeArrowheads="1"/>
          </p:cNvSpPr>
          <p:nvPr/>
        </p:nvSpPr>
        <p:spPr bwMode="auto">
          <a:xfrm>
            <a:off x="3203575" y="4581525"/>
            <a:ext cx="503238"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5</a:t>
            </a:r>
          </a:p>
        </p:txBody>
      </p:sp>
      <p:sp>
        <p:nvSpPr>
          <p:cNvPr id="179222" name="Text Box 22"/>
          <p:cNvSpPr txBox="1">
            <a:spLocks noChangeArrowheads="1"/>
          </p:cNvSpPr>
          <p:nvPr/>
        </p:nvSpPr>
        <p:spPr bwMode="auto">
          <a:xfrm>
            <a:off x="3706813" y="458152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9</a:t>
            </a:r>
          </a:p>
        </p:txBody>
      </p:sp>
      <p:sp>
        <p:nvSpPr>
          <p:cNvPr id="179223" name="Text Box 23"/>
          <p:cNvSpPr txBox="1">
            <a:spLocks noChangeArrowheads="1"/>
          </p:cNvSpPr>
          <p:nvPr/>
        </p:nvSpPr>
        <p:spPr bwMode="auto">
          <a:xfrm>
            <a:off x="4211638" y="458152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12</a:t>
            </a:r>
          </a:p>
        </p:txBody>
      </p:sp>
      <p:sp>
        <p:nvSpPr>
          <p:cNvPr id="179224" name="Text Box 24"/>
          <p:cNvSpPr txBox="1">
            <a:spLocks noChangeArrowheads="1"/>
          </p:cNvSpPr>
          <p:nvPr/>
        </p:nvSpPr>
        <p:spPr bwMode="auto">
          <a:xfrm>
            <a:off x="4714875" y="4581525"/>
            <a:ext cx="503238"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18</a:t>
            </a:r>
          </a:p>
        </p:txBody>
      </p:sp>
      <p:sp>
        <p:nvSpPr>
          <p:cNvPr id="179225" name="Text Box 25"/>
          <p:cNvSpPr txBox="1">
            <a:spLocks noChangeArrowheads="1"/>
          </p:cNvSpPr>
          <p:nvPr/>
        </p:nvSpPr>
        <p:spPr bwMode="auto">
          <a:xfrm>
            <a:off x="5219700" y="4581525"/>
            <a:ext cx="503238"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25</a:t>
            </a:r>
          </a:p>
        </p:txBody>
      </p:sp>
      <p:sp>
        <p:nvSpPr>
          <p:cNvPr id="179226" name="Text Box 26"/>
          <p:cNvSpPr txBox="1">
            <a:spLocks noChangeArrowheads="1"/>
          </p:cNvSpPr>
          <p:nvPr/>
        </p:nvSpPr>
        <p:spPr bwMode="auto">
          <a:xfrm>
            <a:off x="5722938" y="458152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40</a:t>
            </a:r>
          </a:p>
        </p:txBody>
      </p:sp>
      <p:sp>
        <p:nvSpPr>
          <p:cNvPr id="179227" name="Text Box 27"/>
          <p:cNvSpPr txBox="1">
            <a:spLocks noChangeArrowheads="1"/>
          </p:cNvSpPr>
          <p:nvPr/>
        </p:nvSpPr>
        <p:spPr bwMode="auto">
          <a:xfrm>
            <a:off x="6227763" y="458152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60</a:t>
            </a:r>
          </a:p>
        </p:txBody>
      </p:sp>
      <p:sp>
        <p:nvSpPr>
          <p:cNvPr id="179228" name="Text Box 28"/>
          <p:cNvSpPr txBox="1">
            <a:spLocks noChangeArrowheads="1"/>
          </p:cNvSpPr>
          <p:nvPr/>
        </p:nvSpPr>
        <p:spPr bwMode="auto">
          <a:xfrm>
            <a:off x="1763713" y="4221163"/>
            <a:ext cx="554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b="1"/>
              <a:t>1)</a:t>
            </a:r>
            <a:r>
              <a:rPr lang="es-ES" altLang="en-US" sz="1600"/>
              <a:t>  a[0]  a[1] a[2] a[3] a[4] a[5] a[6] a[7] a[8]</a:t>
            </a:r>
          </a:p>
        </p:txBody>
      </p:sp>
      <p:sp>
        <p:nvSpPr>
          <p:cNvPr id="179229" name="Text Box 29"/>
          <p:cNvSpPr txBox="1">
            <a:spLocks noChangeArrowheads="1"/>
          </p:cNvSpPr>
          <p:nvPr/>
        </p:nvSpPr>
        <p:spPr bwMode="auto">
          <a:xfrm>
            <a:off x="7092950" y="4437063"/>
            <a:ext cx="1189038"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Bajo= 0</a:t>
            </a:r>
          </a:p>
          <a:p>
            <a:r>
              <a:rPr lang="es-ES" altLang="en-US" sz="1600"/>
              <a:t>Alto = 8</a:t>
            </a:r>
          </a:p>
        </p:txBody>
      </p:sp>
      <p:sp>
        <p:nvSpPr>
          <p:cNvPr id="179230" name="Text Box 30"/>
          <p:cNvSpPr txBox="1">
            <a:spLocks noChangeArrowheads="1"/>
          </p:cNvSpPr>
          <p:nvPr/>
        </p:nvSpPr>
        <p:spPr bwMode="auto">
          <a:xfrm>
            <a:off x="2555875" y="5589588"/>
            <a:ext cx="38163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Central = </a:t>
            </a:r>
            <a:r>
              <a:rPr lang="es-ES" altLang="en-US" sz="1600" u="sng"/>
              <a:t>bajo + alto</a:t>
            </a:r>
            <a:r>
              <a:rPr lang="es-ES" altLang="en-US" sz="1600"/>
              <a:t> = </a:t>
            </a:r>
            <a:r>
              <a:rPr lang="es-ES" altLang="en-US" sz="1600" u="sng"/>
              <a:t>0 + 8 </a:t>
            </a:r>
            <a:r>
              <a:rPr lang="es-ES" altLang="en-US" sz="1600"/>
              <a:t>= 4</a:t>
            </a:r>
            <a:endParaRPr lang="es-ES" altLang="en-US" sz="1600" u="sng"/>
          </a:p>
          <a:p>
            <a:r>
              <a:rPr lang="es-ES" altLang="en-US" sz="1600"/>
              <a:t>                      2              2</a:t>
            </a:r>
          </a:p>
        </p:txBody>
      </p:sp>
      <p:sp>
        <p:nvSpPr>
          <p:cNvPr id="179231" name="Line 31"/>
          <p:cNvSpPr>
            <a:spLocks noChangeShapeType="1"/>
          </p:cNvSpPr>
          <p:nvPr/>
        </p:nvSpPr>
        <p:spPr bwMode="auto">
          <a:xfrm flipV="1">
            <a:off x="4500563" y="501332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9232" name="Rectangle 32"/>
          <p:cNvSpPr>
            <a:spLocks noChangeArrowheads="1"/>
          </p:cNvSpPr>
          <p:nvPr/>
        </p:nvSpPr>
        <p:spPr bwMode="auto">
          <a:xfrm>
            <a:off x="3995738" y="5229225"/>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n-US"/>
              <a:t>Central</a:t>
            </a:r>
          </a:p>
        </p:txBody>
      </p:sp>
      <p:sp>
        <p:nvSpPr>
          <p:cNvPr id="179233" name="Text Box 33"/>
          <p:cNvSpPr txBox="1">
            <a:spLocks noChangeArrowheads="1"/>
          </p:cNvSpPr>
          <p:nvPr/>
        </p:nvSpPr>
        <p:spPr bwMode="auto">
          <a:xfrm>
            <a:off x="2771775" y="6021388"/>
            <a:ext cx="3816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Clave (40) &gt; a[4] (12)</a:t>
            </a:r>
          </a:p>
        </p:txBody>
      </p:sp>
    </p:spTree>
    <p:extLst>
      <p:ext uri="{BB962C8B-B14F-4D97-AF65-F5344CB8AC3E}">
        <p14:creationId xmlns:p14="http://schemas.microsoft.com/office/powerpoint/2010/main" val="23904285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Text Box 4"/>
          <p:cNvSpPr txBox="1">
            <a:spLocks noChangeArrowheads="1"/>
          </p:cNvSpPr>
          <p:nvPr/>
        </p:nvSpPr>
        <p:spPr bwMode="auto">
          <a:xfrm>
            <a:off x="1116013" y="1844675"/>
            <a:ext cx="741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marL="800100" indent="-3429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s-ES" altLang="en-US">
                <a:latin typeface="Verdana" panose="020B0604030504040204" pitchFamily="34" charset="0"/>
              </a:rPr>
              <a:t>2) Buscar en sublista derecha.</a:t>
            </a:r>
          </a:p>
          <a:p>
            <a:endParaRPr lang="es-ES" altLang="en-US">
              <a:latin typeface="Verdana" panose="020B0604030504040204" pitchFamily="34" charset="0"/>
            </a:endParaRPr>
          </a:p>
        </p:txBody>
      </p:sp>
      <p:sp>
        <p:nvSpPr>
          <p:cNvPr id="180240" name="Text Box 16"/>
          <p:cNvSpPr txBox="1">
            <a:spLocks noChangeArrowheads="1"/>
          </p:cNvSpPr>
          <p:nvPr/>
        </p:nvSpPr>
        <p:spPr bwMode="auto">
          <a:xfrm>
            <a:off x="1835150" y="4221163"/>
            <a:ext cx="38163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Central = </a:t>
            </a:r>
            <a:r>
              <a:rPr lang="es-ES" altLang="en-US" sz="1600" u="sng"/>
              <a:t>bajo + alto</a:t>
            </a:r>
            <a:r>
              <a:rPr lang="es-ES" altLang="en-US" sz="1600"/>
              <a:t> = </a:t>
            </a:r>
            <a:r>
              <a:rPr lang="es-ES" altLang="en-US" sz="1600" u="sng"/>
              <a:t>5 + 8 </a:t>
            </a:r>
            <a:r>
              <a:rPr lang="es-ES" altLang="en-US" sz="1600"/>
              <a:t>= 6</a:t>
            </a:r>
            <a:endParaRPr lang="es-ES" altLang="en-US" sz="1600" u="sng"/>
          </a:p>
          <a:p>
            <a:r>
              <a:rPr lang="es-ES" altLang="en-US" sz="1600"/>
              <a:t>                      2              2</a:t>
            </a:r>
          </a:p>
        </p:txBody>
      </p:sp>
      <p:sp>
        <p:nvSpPr>
          <p:cNvPr id="180241" name="Line 17"/>
          <p:cNvSpPr>
            <a:spLocks noChangeShapeType="1"/>
          </p:cNvSpPr>
          <p:nvPr/>
        </p:nvSpPr>
        <p:spPr bwMode="auto">
          <a:xfrm flipV="1">
            <a:off x="3276600" y="33575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0242" name="Rectangle 18"/>
          <p:cNvSpPr>
            <a:spLocks noChangeArrowheads="1"/>
          </p:cNvSpPr>
          <p:nvPr/>
        </p:nvSpPr>
        <p:spPr bwMode="auto">
          <a:xfrm>
            <a:off x="2771775" y="3716338"/>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n-US"/>
              <a:t>Central</a:t>
            </a:r>
          </a:p>
        </p:txBody>
      </p:sp>
      <p:sp>
        <p:nvSpPr>
          <p:cNvPr id="180243" name="Text Box 19"/>
          <p:cNvSpPr txBox="1">
            <a:spLocks noChangeArrowheads="1"/>
          </p:cNvSpPr>
          <p:nvPr/>
        </p:nvSpPr>
        <p:spPr bwMode="auto">
          <a:xfrm>
            <a:off x="1908175" y="5084763"/>
            <a:ext cx="3816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Clave (40) &gt; a[6] (25)</a:t>
            </a:r>
          </a:p>
        </p:txBody>
      </p:sp>
      <p:sp>
        <p:nvSpPr>
          <p:cNvPr id="180244" name="Text Box 20"/>
          <p:cNvSpPr txBox="1">
            <a:spLocks noChangeArrowheads="1"/>
          </p:cNvSpPr>
          <p:nvPr/>
        </p:nvSpPr>
        <p:spPr bwMode="auto">
          <a:xfrm>
            <a:off x="2482850" y="2924175"/>
            <a:ext cx="503238"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18</a:t>
            </a:r>
          </a:p>
        </p:txBody>
      </p:sp>
      <p:sp>
        <p:nvSpPr>
          <p:cNvPr id="180245" name="Text Box 21"/>
          <p:cNvSpPr txBox="1">
            <a:spLocks noChangeArrowheads="1"/>
          </p:cNvSpPr>
          <p:nvPr/>
        </p:nvSpPr>
        <p:spPr bwMode="auto">
          <a:xfrm>
            <a:off x="2987675" y="2924175"/>
            <a:ext cx="503238"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25</a:t>
            </a:r>
          </a:p>
        </p:txBody>
      </p:sp>
      <p:sp>
        <p:nvSpPr>
          <p:cNvPr id="180246" name="Text Box 22"/>
          <p:cNvSpPr txBox="1">
            <a:spLocks noChangeArrowheads="1"/>
          </p:cNvSpPr>
          <p:nvPr/>
        </p:nvSpPr>
        <p:spPr bwMode="auto">
          <a:xfrm>
            <a:off x="3490913" y="292417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40</a:t>
            </a:r>
          </a:p>
        </p:txBody>
      </p:sp>
      <p:sp>
        <p:nvSpPr>
          <p:cNvPr id="180247" name="Text Box 23"/>
          <p:cNvSpPr txBox="1">
            <a:spLocks noChangeArrowheads="1"/>
          </p:cNvSpPr>
          <p:nvPr/>
        </p:nvSpPr>
        <p:spPr bwMode="auto">
          <a:xfrm>
            <a:off x="3995738" y="292417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60</a:t>
            </a:r>
          </a:p>
        </p:txBody>
      </p:sp>
      <p:sp>
        <p:nvSpPr>
          <p:cNvPr id="180248" name="Text Box 24"/>
          <p:cNvSpPr txBox="1">
            <a:spLocks noChangeArrowheads="1"/>
          </p:cNvSpPr>
          <p:nvPr/>
        </p:nvSpPr>
        <p:spPr bwMode="auto">
          <a:xfrm>
            <a:off x="2411413" y="2492375"/>
            <a:ext cx="2160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a[5] a[6] a[7] a[8]</a:t>
            </a:r>
          </a:p>
        </p:txBody>
      </p:sp>
      <p:sp>
        <p:nvSpPr>
          <p:cNvPr id="180249" name="Text Box 25"/>
          <p:cNvSpPr txBox="1">
            <a:spLocks noChangeArrowheads="1"/>
          </p:cNvSpPr>
          <p:nvPr/>
        </p:nvSpPr>
        <p:spPr bwMode="auto">
          <a:xfrm>
            <a:off x="4716463" y="2708275"/>
            <a:ext cx="1189037"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Bajo= 5</a:t>
            </a:r>
          </a:p>
          <a:p>
            <a:r>
              <a:rPr lang="es-ES" altLang="en-US" sz="1600"/>
              <a:t>Alto = 8</a:t>
            </a:r>
          </a:p>
        </p:txBody>
      </p:sp>
    </p:spTree>
    <p:extLst>
      <p:ext uri="{BB962C8B-B14F-4D97-AF65-F5344CB8AC3E}">
        <p14:creationId xmlns:p14="http://schemas.microsoft.com/office/powerpoint/2010/main" val="34867647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auto">
          <a:xfrm>
            <a:off x="1116013" y="1844675"/>
            <a:ext cx="741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marL="800100" indent="-3429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s-ES" altLang="en-US" dirty="0">
                <a:latin typeface="Verdana" panose="020B0604030504040204" pitchFamily="34" charset="0"/>
              </a:rPr>
              <a:t>3) Buscar en </a:t>
            </a:r>
            <a:r>
              <a:rPr lang="es-ES" altLang="en-US" dirty="0" err="1">
                <a:latin typeface="Verdana" panose="020B0604030504040204" pitchFamily="34" charset="0"/>
              </a:rPr>
              <a:t>sublista</a:t>
            </a:r>
            <a:r>
              <a:rPr lang="es-ES" altLang="en-US" dirty="0">
                <a:latin typeface="Verdana" panose="020B0604030504040204" pitchFamily="34" charset="0"/>
              </a:rPr>
              <a:t> derecha.</a:t>
            </a:r>
          </a:p>
          <a:p>
            <a:endParaRPr lang="es-ES" altLang="en-US" dirty="0">
              <a:latin typeface="Verdana" panose="020B0604030504040204" pitchFamily="34" charset="0"/>
            </a:endParaRPr>
          </a:p>
        </p:txBody>
      </p:sp>
      <p:sp>
        <p:nvSpPr>
          <p:cNvPr id="181253" name="Text Box 5"/>
          <p:cNvSpPr txBox="1">
            <a:spLocks noChangeArrowheads="1"/>
          </p:cNvSpPr>
          <p:nvPr/>
        </p:nvSpPr>
        <p:spPr bwMode="auto">
          <a:xfrm>
            <a:off x="1835150" y="4221163"/>
            <a:ext cx="38163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Central = </a:t>
            </a:r>
            <a:r>
              <a:rPr lang="es-ES" altLang="en-US" sz="1600" u="sng"/>
              <a:t>bajo + alto</a:t>
            </a:r>
            <a:r>
              <a:rPr lang="es-ES" altLang="en-US" sz="1600"/>
              <a:t> = </a:t>
            </a:r>
            <a:r>
              <a:rPr lang="es-ES" altLang="en-US" sz="1600" u="sng"/>
              <a:t>7 + 8 </a:t>
            </a:r>
            <a:r>
              <a:rPr lang="es-ES" altLang="en-US" sz="1600"/>
              <a:t>= 7</a:t>
            </a:r>
            <a:endParaRPr lang="es-ES" altLang="en-US" sz="1600" u="sng"/>
          </a:p>
          <a:p>
            <a:r>
              <a:rPr lang="es-ES" altLang="en-US" sz="1600"/>
              <a:t>                      2              2</a:t>
            </a:r>
          </a:p>
        </p:txBody>
      </p:sp>
      <p:sp>
        <p:nvSpPr>
          <p:cNvPr id="181254" name="Line 6"/>
          <p:cNvSpPr>
            <a:spLocks noChangeShapeType="1"/>
          </p:cNvSpPr>
          <p:nvPr/>
        </p:nvSpPr>
        <p:spPr bwMode="auto">
          <a:xfrm flipV="1">
            <a:off x="2987675" y="33575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5" name="Rectangle 7"/>
          <p:cNvSpPr>
            <a:spLocks noChangeArrowheads="1"/>
          </p:cNvSpPr>
          <p:nvPr/>
        </p:nvSpPr>
        <p:spPr bwMode="auto">
          <a:xfrm>
            <a:off x="2484438" y="3716338"/>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n-US"/>
              <a:t>Central</a:t>
            </a:r>
          </a:p>
        </p:txBody>
      </p:sp>
      <p:sp>
        <p:nvSpPr>
          <p:cNvPr id="181256" name="Text Box 8"/>
          <p:cNvSpPr txBox="1">
            <a:spLocks noChangeArrowheads="1"/>
          </p:cNvSpPr>
          <p:nvPr/>
        </p:nvSpPr>
        <p:spPr bwMode="auto">
          <a:xfrm>
            <a:off x="1908175" y="5084763"/>
            <a:ext cx="5040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Clave (40) &gt; a[7] (40)  Búsqueda con éxito</a:t>
            </a:r>
          </a:p>
        </p:txBody>
      </p:sp>
      <p:sp>
        <p:nvSpPr>
          <p:cNvPr id="181259" name="Text Box 11"/>
          <p:cNvSpPr txBox="1">
            <a:spLocks noChangeArrowheads="1"/>
          </p:cNvSpPr>
          <p:nvPr/>
        </p:nvSpPr>
        <p:spPr bwMode="auto">
          <a:xfrm>
            <a:off x="2700338" y="2924175"/>
            <a:ext cx="503237"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40</a:t>
            </a:r>
          </a:p>
        </p:txBody>
      </p:sp>
      <p:sp>
        <p:nvSpPr>
          <p:cNvPr id="181260" name="Text Box 12"/>
          <p:cNvSpPr txBox="1">
            <a:spLocks noChangeArrowheads="1"/>
          </p:cNvSpPr>
          <p:nvPr/>
        </p:nvSpPr>
        <p:spPr bwMode="auto">
          <a:xfrm>
            <a:off x="3203575" y="2924175"/>
            <a:ext cx="503238"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n-US">
                <a:latin typeface="Arial" panose="020B0604020202020204" pitchFamily="34" charset="0"/>
              </a:rPr>
              <a:t>60</a:t>
            </a:r>
          </a:p>
        </p:txBody>
      </p:sp>
      <p:sp>
        <p:nvSpPr>
          <p:cNvPr id="181261" name="Text Box 13"/>
          <p:cNvSpPr txBox="1">
            <a:spLocks noChangeArrowheads="1"/>
          </p:cNvSpPr>
          <p:nvPr/>
        </p:nvSpPr>
        <p:spPr bwMode="auto">
          <a:xfrm>
            <a:off x="2411413" y="2492375"/>
            <a:ext cx="2160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a[7] a[8]</a:t>
            </a:r>
          </a:p>
        </p:txBody>
      </p:sp>
      <p:sp>
        <p:nvSpPr>
          <p:cNvPr id="181262" name="Text Box 14"/>
          <p:cNvSpPr txBox="1">
            <a:spLocks noChangeArrowheads="1"/>
          </p:cNvSpPr>
          <p:nvPr/>
        </p:nvSpPr>
        <p:spPr bwMode="auto">
          <a:xfrm>
            <a:off x="3995738" y="2781300"/>
            <a:ext cx="1189037"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a:t>Bajo= 7</a:t>
            </a:r>
          </a:p>
          <a:p>
            <a:r>
              <a:rPr lang="es-ES" altLang="en-US" sz="1600"/>
              <a:t>Alto = 8</a:t>
            </a:r>
          </a:p>
        </p:txBody>
      </p:sp>
      <p:sp>
        <p:nvSpPr>
          <p:cNvPr id="181263" name="Text Box 15"/>
          <p:cNvSpPr txBox="1">
            <a:spLocks noChangeArrowheads="1"/>
          </p:cNvSpPr>
          <p:nvPr/>
        </p:nvSpPr>
        <p:spPr bwMode="auto">
          <a:xfrm>
            <a:off x="755650" y="5735638"/>
            <a:ext cx="8137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1600" b="1"/>
              <a:t>El algoritmo ha requerido 3 comparaciones frente a 8 comparaciones que hubieran realizado con la búsqueda secuencial</a:t>
            </a:r>
          </a:p>
        </p:txBody>
      </p:sp>
    </p:spTree>
    <p:extLst>
      <p:ext uri="{BB962C8B-B14F-4D97-AF65-F5344CB8AC3E}">
        <p14:creationId xmlns:p14="http://schemas.microsoft.com/office/powerpoint/2010/main" val="4368278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smtClean="0"/>
              <a:t>Metodo</a:t>
            </a:r>
            <a:r>
              <a:rPr lang="es-EC" dirty="0" smtClean="0"/>
              <a:t> Hash</a:t>
            </a:r>
            <a:endParaRPr lang="en-US" dirty="0"/>
          </a:p>
        </p:txBody>
      </p:sp>
      <p:sp>
        <p:nvSpPr>
          <p:cNvPr id="3" name="Marcador de contenido 2"/>
          <p:cNvSpPr>
            <a:spLocks noGrp="1"/>
          </p:cNvSpPr>
          <p:nvPr>
            <p:ph idx="1"/>
          </p:nvPr>
        </p:nvSpPr>
        <p:spPr/>
        <p:txBody>
          <a:bodyPr/>
          <a:lstStyle/>
          <a:p>
            <a:pPr marL="355600" marR="1098550" indent="-342900" algn="just">
              <a:spcBef>
                <a:spcPts val="100"/>
              </a:spcBef>
              <a:tabLst>
                <a:tab pos="355600" algn="l"/>
              </a:tabLst>
            </a:pPr>
            <a:r>
              <a:rPr lang="es-MX" sz="2000" spc="-5" dirty="0">
                <a:latin typeface="Arial"/>
                <a:cs typeface="Arial"/>
              </a:rPr>
              <a:t>Un hash es </a:t>
            </a:r>
            <a:r>
              <a:rPr lang="es-MX" sz="2000" dirty="0">
                <a:latin typeface="Arial"/>
                <a:cs typeface="Arial"/>
              </a:rPr>
              <a:t>el </a:t>
            </a:r>
            <a:r>
              <a:rPr lang="es-MX" sz="2000" spc="-5" dirty="0">
                <a:latin typeface="Arial"/>
                <a:cs typeface="Arial"/>
              </a:rPr>
              <a:t>resultado de una  función </a:t>
            </a:r>
            <a:r>
              <a:rPr lang="es-MX" sz="2000" dirty="0">
                <a:latin typeface="Arial"/>
                <a:cs typeface="Arial"/>
              </a:rPr>
              <a:t>o</a:t>
            </a:r>
            <a:r>
              <a:rPr lang="es-MX" sz="2000" spc="-15" dirty="0">
                <a:latin typeface="Arial"/>
                <a:cs typeface="Arial"/>
              </a:rPr>
              <a:t> </a:t>
            </a:r>
            <a:r>
              <a:rPr lang="es-MX" sz="2000" dirty="0">
                <a:latin typeface="Arial"/>
                <a:cs typeface="Arial"/>
              </a:rPr>
              <a:t>algoritmo</a:t>
            </a:r>
            <a:r>
              <a:rPr lang="es-MX" sz="2000" dirty="0" smtClean="0">
                <a:latin typeface="Arial"/>
                <a:cs typeface="Arial"/>
              </a:rPr>
              <a:t>.</a:t>
            </a:r>
          </a:p>
          <a:p>
            <a:pPr marL="12700" marR="1098550" indent="0" algn="just">
              <a:spcBef>
                <a:spcPts val="100"/>
              </a:spcBef>
              <a:buNone/>
              <a:tabLst>
                <a:tab pos="355600" algn="l"/>
              </a:tabLst>
            </a:pPr>
            <a:endParaRPr lang="es-MX" sz="2000" dirty="0">
              <a:latin typeface="Arial"/>
              <a:cs typeface="Arial"/>
            </a:endParaRPr>
          </a:p>
          <a:p>
            <a:pPr marL="355600" marR="5080" indent="-342900" algn="just">
              <a:spcBef>
                <a:spcPts val="900"/>
              </a:spcBef>
              <a:tabLst>
                <a:tab pos="355600" algn="l"/>
              </a:tabLst>
            </a:pPr>
            <a:r>
              <a:rPr lang="es-MX" sz="2000" dirty="0">
                <a:latin typeface="Arial"/>
                <a:cs typeface="Arial"/>
              </a:rPr>
              <a:t>Se </a:t>
            </a:r>
            <a:r>
              <a:rPr lang="es-MX" sz="2000" spc="-5" dirty="0">
                <a:latin typeface="Arial"/>
                <a:cs typeface="Arial"/>
              </a:rPr>
              <a:t>refiere </a:t>
            </a:r>
            <a:r>
              <a:rPr lang="es-MX" sz="2000" dirty="0">
                <a:latin typeface="Arial"/>
                <a:cs typeface="Arial"/>
              </a:rPr>
              <a:t>a </a:t>
            </a:r>
            <a:r>
              <a:rPr lang="es-MX" sz="2000" spc="-5" dirty="0">
                <a:latin typeface="Arial"/>
                <a:cs typeface="Arial"/>
              </a:rPr>
              <a:t>una función </a:t>
            </a:r>
            <a:r>
              <a:rPr lang="es-MX" sz="2000" dirty="0">
                <a:latin typeface="Arial"/>
                <a:cs typeface="Arial"/>
              </a:rPr>
              <a:t>o método  </a:t>
            </a:r>
            <a:r>
              <a:rPr lang="es-MX" sz="2000" spc="-5" dirty="0">
                <a:latin typeface="Arial"/>
                <a:cs typeface="Arial"/>
              </a:rPr>
              <a:t>para generar claves </a:t>
            </a:r>
            <a:r>
              <a:rPr lang="es-MX" sz="2000" dirty="0">
                <a:latin typeface="Arial"/>
                <a:cs typeface="Arial"/>
              </a:rPr>
              <a:t>o llaves </a:t>
            </a:r>
            <a:r>
              <a:rPr lang="es-MX" sz="2000" spc="-5" dirty="0">
                <a:latin typeface="Arial"/>
                <a:cs typeface="Arial"/>
              </a:rPr>
              <a:t>que  </a:t>
            </a:r>
            <a:r>
              <a:rPr lang="es-MX" sz="2000" dirty="0">
                <a:latin typeface="Arial"/>
                <a:cs typeface="Arial"/>
              </a:rPr>
              <a:t>representen </a:t>
            </a:r>
            <a:r>
              <a:rPr lang="es-MX" sz="2000" spc="-5" dirty="0">
                <a:latin typeface="Arial"/>
                <a:cs typeface="Arial"/>
              </a:rPr>
              <a:t>de manera </a:t>
            </a:r>
            <a:r>
              <a:rPr lang="es-MX" sz="2000" dirty="0">
                <a:latin typeface="Arial"/>
                <a:cs typeface="Arial"/>
              </a:rPr>
              <a:t>casi </a:t>
            </a:r>
            <a:r>
              <a:rPr lang="es-MX" sz="2000" spc="-5" dirty="0">
                <a:latin typeface="Arial"/>
                <a:cs typeface="Arial"/>
              </a:rPr>
              <a:t>unívoca  </a:t>
            </a:r>
            <a:r>
              <a:rPr lang="es-MX" sz="2000" dirty="0">
                <a:latin typeface="Arial"/>
                <a:cs typeface="Arial"/>
              </a:rPr>
              <a:t>a </a:t>
            </a:r>
            <a:r>
              <a:rPr lang="es-MX" sz="2000" spc="-5" dirty="0">
                <a:latin typeface="Arial"/>
                <a:cs typeface="Arial"/>
              </a:rPr>
              <a:t>un documento, </a:t>
            </a:r>
            <a:r>
              <a:rPr lang="es-MX" sz="2000" dirty="0">
                <a:latin typeface="Arial"/>
                <a:cs typeface="Arial"/>
              </a:rPr>
              <a:t>registro, </a:t>
            </a:r>
            <a:r>
              <a:rPr lang="es-MX" sz="2000" spc="-5" dirty="0">
                <a:latin typeface="Arial"/>
                <a:cs typeface="Arial"/>
              </a:rPr>
              <a:t>archivo,  etc., </a:t>
            </a:r>
            <a:r>
              <a:rPr lang="es-MX" sz="2000" dirty="0">
                <a:latin typeface="Arial"/>
                <a:cs typeface="Arial"/>
              </a:rPr>
              <a:t>resumir o </a:t>
            </a:r>
            <a:r>
              <a:rPr lang="es-MX" sz="2000" spc="-5" dirty="0">
                <a:latin typeface="Arial"/>
                <a:cs typeface="Arial"/>
              </a:rPr>
              <a:t>identificar un </a:t>
            </a:r>
            <a:r>
              <a:rPr lang="es-MX" sz="2000" dirty="0">
                <a:latin typeface="Arial"/>
                <a:cs typeface="Arial"/>
              </a:rPr>
              <a:t>dato a  </a:t>
            </a:r>
            <a:r>
              <a:rPr lang="es-MX" sz="2000" spc="-5" dirty="0">
                <a:latin typeface="Arial"/>
                <a:cs typeface="Arial"/>
              </a:rPr>
              <a:t>través de </a:t>
            </a:r>
            <a:r>
              <a:rPr lang="es-MX" sz="2000" spc="5" dirty="0">
                <a:latin typeface="Arial"/>
                <a:cs typeface="Arial"/>
              </a:rPr>
              <a:t>la</a:t>
            </a:r>
            <a:r>
              <a:rPr lang="es-MX" sz="2000" spc="-15" dirty="0">
                <a:latin typeface="Arial"/>
                <a:cs typeface="Arial"/>
              </a:rPr>
              <a:t> </a:t>
            </a:r>
            <a:r>
              <a:rPr lang="es-MX" sz="2000" spc="-5" dirty="0">
                <a:latin typeface="Arial"/>
                <a:cs typeface="Arial"/>
              </a:rPr>
              <a:t>probabilidad.</a:t>
            </a:r>
            <a:endParaRPr lang="es-MX" sz="2000" dirty="0">
              <a:latin typeface="Arial"/>
              <a:cs typeface="Arial"/>
            </a:endParaRPr>
          </a:p>
          <a:p>
            <a:endParaRPr lang="en-US" dirty="0"/>
          </a:p>
        </p:txBody>
      </p:sp>
    </p:spTree>
    <p:extLst>
      <p:ext uri="{BB962C8B-B14F-4D97-AF65-F5344CB8AC3E}">
        <p14:creationId xmlns:p14="http://schemas.microsoft.com/office/powerpoint/2010/main" val="384837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Ejemplo de tablas Hash</a:t>
            </a:r>
            <a:endParaRPr lang="en-US" dirty="0"/>
          </a:p>
        </p:txBody>
      </p:sp>
      <p:sp>
        <p:nvSpPr>
          <p:cNvPr id="4" name="object 3"/>
          <p:cNvSpPr>
            <a:spLocks noGrp="1"/>
          </p:cNvSpPr>
          <p:nvPr>
            <p:ph idx="1"/>
          </p:nvPr>
        </p:nvSpPr>
        <p:spPr>
          <a:xfrm>
            <a:off x="1176867" y="2490135"/>
            <a:ext cx="6798734" cy="3444997"/>
          </a:xfrm>
          <a:prstGeom prst="rect">
            <a:avLst/>
          </a:prstGeom>
          <a:blipFill>
            <a:blip r:embed="rId2" cstate="print"/>
            <a:stretch>
              <a:fillRect/>
            </a:stretch>
          </a:blipFill>
        </p:spPr>
        <p:txBody>
          <a:bodyPr wrap="square" lIns="0" tIns="0" rIns="0" bIns="0" rtlCol="0"/>
          <a:lstStyle/>
          <a:p>
            <a:pPr marL="0" indent="0">
              <a:buNone/>
            </a:pPr>
            <a:endParaRPr lang="en-US" dirty="0"/>
          </a:p>
        </p:txBody>
      </p:sp>
    </p:spTree>
    <p:extLst>
      <p:ext uri="{BB962C8B-B14F-4D97-AF65-F5344CB8AC3E}">
        <p14:creationId xmlns:p14="http://schemas.microsoft.com/office/powerpoint/2010/main" val="259005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Requisitos para una tabla Hash</a:t>
            </a:r>
            <a:endParaRPr lang="en-US" dirty="0"/>
          </a:p>
        </p:txBody>
      </p:sp>
      <p:sp>
        <p:nvSpPr>
          <p:cNvPr id="3" name="Marcador de contenido 2"/>
          <p:cNvSpPr>
            <a:spLocks noGrp="1"/>
          </p:cNvSpPr>
          <p:nvPr>
            <p:ph idx="1"/>
          </p:nvPr>
        </p:nvSpPr>
        <p:spPr/>
        <p:txBody>
          <a:bodyPr>
            <a:normAutofit/>
          </a:bodyPr>
          <a:lstStyle/>
          <a:p>
            <a:pPr marL="12700" marR="1090930" indent="0" algn="just">
              <a:spcBef>
                <a:spcPts val="100"/>
              </a:spcBef>
              <a:buNone/>
              <a:tabLst>
                <a:tab pos="354965" algn="l"/>
                <a:tab pos="355600" algn="l"/>
              </a:tabLst>
            </a:pPr>
            <a:endParaRPr lang="es-MX" sz="2000" spc="-5" dirty="0">
              <a:latin typeface="Arial"/>
              <a:cs typeface="Arial"/>
            </a:endParaRPr>
          </a:p>
          <a:p>
            <a:pPr marL="355600" marR="1090930" indent="-342900" algn="just">
              <a:spcBef>
                <a:spcPts val="100"/>
              </a:spcBef>
              <a:tabLst>
                <a:tab pos="354965" algn="l"/>
                <a:tab pos="355600" algn="l"/>
              </a:tabLst>
            </a:pPr>
            <a:r>
              <a:rPr lang="es-MX" sz="2000" spc="-5" dirty="0" smtClean="0">
                <a:latin typeface="Arial"/>
                <a:cs typeface="Arial"/>
              </a:rPr>
              <a:t>Una </a:t>
            </a:r>
            <a:r>
              <a:rPr lang="es-MX" sz="2000" spc="-5" dirty="0">
                <a:latin typeface="Arial"/>
                <a:cs typeface="Arial"/>
              </a:rPr>
              <a:t>estructura </a:t>
            </a:r>
            <a:r>
              <a:rPr lang="es-MX" sz="2000" dirty="0">
                <a:latin typeface="Arial"/>
                <a:cs typeface="Arial"/>
              </a:rPr>
              <a:t>de </a:t>
            </a:r>
            <a:r>
              <a:rPr lang="es-MX" sz="2000" spc="-5" dirty="0">
                <a:latin typeface="Arial"/>
                <a:cs typeface="Arial"/>
              </a:rPr>
              <a:t>acceso directo  (normalmente un</a:t>
            </a:r>
            <a:r>
              <a:rPr lang="es-MX" sz="2000" spc="-15" dirty="0">
                <a:latin typeface="Arial"/>
                <a:cs typeface="Arial"/>
              </a:rPr>
              <a:t> </a:t>
            </a:r>
            <a:r>
              <a:rPr lang="es-MX" sz="2000" spc="-5" dirty="0" err="1">
                <a:latin typeface="Arial"/>
                <a:cs typeface="Arial"/>
              </a:rPr>
              <a:t>array</a:t>
            </a:r>
            <a:r>
              <a:rPr lang="es-MX" sz="2000" spc="-5" dirty="0" smtClean="0">
                <a:latin typeface="Arial"/>
                <a:cs typeface="Arial"/>
              </a:rPr>
              <a:t>).</a:t>
            </a:r>
            <a:endParaRPr lang="es-MX" sz="2000" dirty="0">
              <a:latin typeface="Arial"/>
              <a:cs typeface="Arial"/>
            </a:endParaRPr>
          </a:p>
          <a:p>
            <a:pPr marL="355600" indent="-342900" algn="just">
              <a:spcBef>
                <a:spcPts val="880"/>
              </a:spcBef>
              <a:tabLst>
                <a:tab pos="354965" algn="l"/>
                <a:tab pos="355600" algn="l"/>
              </a:tabLst>
            </a:pPr>
            <a:r>
              <a:rPr lang="es-MX" sz="2000" spc="-5" dirty="0">
                <a:latin typeface="Arial"/>
                <a:cs typeface="Arial"/>
              </a:rPr>
              <a:t>Una estructura </a:t>
            </a:r>
            <a:r>
              <a:rPr lang="es-MX" sz="2000" dirty="0">
                <a:latin typeface="Arial"/>
                <a:cs typeface="Arial"/>
              </a:rPr>
              <a:t>de </a:t>
            </a:r>
            <a:r>
              <a:rPr lang="es-MX" sz="2000" spc="-5" dirty="0">
                <a:latin typeface="Arial"/>
                <a:cs typeface="Arial"/>
              </a:rPr>
              <a:t>datos </a:t>
            </a:r>
            <a:r>
              <a:rPr lang="es-MX" sz="2000" dirty="0">
                <a:latin typeface="Arial"/>
                <a:cs typeface="Arial"/>
              </a:rPr>
              <a:t>con </a:t>
            </a:r>
            <a:r>
              <a:rPr lang="es-MX" sz="2000" spc="-5" dirty="0">
                <a:latin typeface="Arial"/>
                <a:cs typeface="Arial"/>
              </a:rPr>
              <a:t>una</a:t>
            </a:r>
            <a:r>
              <a:rPr lang="es-MX" sz="2000" spc="-80" dirty="0">
                <a:latin typeface="Arial"/>
                <a:cs typeface="Arial"/>
              </a:rPr>
              <a:t> </a:t>
            </a:r>
            <a:r>
              <a:rPr lang="es-MX" sz="2000" dirty="0" smtClean="0">
                <a:latin typeface="Arial"/>
                <a:cs typeface="Arial"/>
              </a:rPr>
              <a:t>clave</a:t>
            </a:r>
            <a:endParaRPr lang="es-MX" sz="2000" dirty="0">
              <a:latin typeface="Arial"/>
              <a:cs typeface="Arial"/>
            </a:endParaRPr>
          </a:p>
          <a:p>
            <a:pPr marL="355600" marR="151765" indent="-342900" algn="just">
              <a:spcBef>
                <a:spcPts val="869"/>
              </a:spcBef>
              <a:tabLst>
                <a:tab pos="354965" algn="l"/>
                <a:tab pos="355600" algn="l"/>
              </a:tabLst>
            </a:pPr>
            <a:r>
              <a:rPr lang="es-MX" sz="2000" spc="-5" dirty="0">
                <a:latin typeface="Arial"/>
                <a:cs typeface="Arial"/>
              </a:rPr>
              <a:t>Una función resumen (hash) cuyo  dominio </a:t>
            </a:r>
            <a:r>
              <a:rPr lang="es-MX" sz="2000" dirty="0">
                <a:latin typeface="Arial"/>
                <a:cs typeface="Arial"/>
              </a:rPr>
              <a:t>sea </a:t>
            </a:r>
            <a:r>
              <a:rPr lang="es-MX" sz="2000" spc="-5" dirty="0">
                <a:latin typeface="Arial"/>
                <a:cs typeface="Arial"/>
              </a:rPr>
              <a:t>el espacio </a:t>
            </a:r>
            <a:r>
              <a:rPr lang="es-MX" sz="2000" dirty="0">
                <a:latin typeface="Arial"/>
                <a:cs typeface="Arial"/>
              </a:rPr>
              <a:t>de </a:t>
            </a:r>
            <a:r>
              <a:rPr lang="es-MX" sz="2000" spc="-5" dirty="0">
                <a:latin typeface="Arial"/>
                <a:cs typeface="Arial"/>
              </a:rPr>
              <a:t>claves </a:t>
            </a:r>
            <a:r>
              <a:rPr lang="es-MX" sz="2000" dirty="0">
                <a:latin typeface="Arial"/>
                <a:cs typeface="Arial"/>
              </a:rPr>
              <a:t>y su  </a:t>
            </a:r>
            <a:r>
              <a:rPr lang="es-MX" sz="2000" spc="-5" dirty="0">
                <a:latin typeface="Arial"/>
                <a:cs typeface="Arial"/>
              </a:rPr>
              <a:t>imagen </a:t>
            </a:r>
            <a:r>
              <a:rPr lang="es-MX" sz="2000" dirty="0">
                <a:latin typeface="Arial"/>
                <a:cs typeface="Arial"/>
              </a:rPr>
              <a:t>(o </a:t>
            </a:r>
            <a:r>
              <a:rPr lang="es-MX" sz="2000" spc="-5" dirty="0">
                <a:latin typeface="Arial"/>
                <a:cs typeface="Arial"/>
              </a:rPr>
              <a:t>rango) los </a:t>
            </a:r>
            <a:r>
              <a:rPr lang="es-MX" sz="2000" spc="-10" dirty="0">
                <a:latin typeface="Arial"/>
                <a:cs typeface="Arial"/>
              </a:rPr>
              <a:t>números  </a:t>
            </a:r>
            <a:r>
              <a:rPr lang="es-MX" sz="2000" spc="-5" dirty="0">
                <a:latin typeface="Arial"/>
                <a:cs typeface="Arial"/>
              </a:rPr>
              <a:t>naturales</a:t>
            </a:r>
            <a:r>
              <a:rPr lang="es-MX" sz="2000" spc="-5" dirty="0" smtClean="0">
                <a:latin typeface="Arial"/>
                <a:cs typeface="Arial"/>
              </a:rPr>
              <a:t>.</a:t>
            </a:r>
            <a:endParaRPr lang="es-MX" sz="2000" dirty="0">
              <a:latin typeface="Arial"/>
              <a:cs typeface="Arial"/>
            </a:endParaRPr>
          </a:p>
        </p:txBody>
      </p:sp>
    </p:spTree>
    <p:extLst>
      <p:ext uri="{BB962C8B-B14F-4D97-AF65-F5344CB8AC3E}">
        <p14:creationId xmlns:p14="http://schemas.microsoft.com/office/powerpoint/2010/main" val="154488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Encadenamiento</a:t>
            </a:r>
            <a:endParaRPr lang="en-US" dirty="0"/>
          </a:p>
        </p:txBody>
      </p:sp>
      <p:sp>
        <p:nvSpPr>
          <p:cNvPr id="4" name="object 3"/>
          <p:cNvSpPr/>
          <p:nvPr/>
        </p:nvSpPr>
        <p:spPr>
          <a:xfrm>
            <a:off x="1012613" y="2667000"/>
            <a:ext cx="7127240" cy="32257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5790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Direccionamiento Abierto</a:t>
            </a:r>
            <a:endParaRPr lang="en-US" dirty="0"/>
          </a:p>
        </p:txBody>
      </p:sp>
      <p:sp>
        <p:nvSpPr>
          <p:cNvPr id="4" name="object 3"/>
          <p:cNvSpPr/>
          <p:nvPr/>
        </p:nvSpPr>
        <p:spPr>
          <a:xfrm>
            <a:off x="912917" y="2514600"/>
            <a:ext cx="7326631" cy="375157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591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280" y="457200"/>
            <a:ext cx="8458200" cy="690574"/>
          </a:xfrm>
          <a:prstGeom prst="rect">
            <a:avLst/>
          </a:prstGeom>
        </p:spPr>
        <p:txBody>
          <a:bodyPr vert="horz" wrap="square" lIns="0" tIns="13335" rIns="0" bIns="0" rtlCol="0">
            <a:spAutoFit/>
          </a:bodyPr>
          <a:lstStyle/>
          <a:p>
            <a:pPr marL="12700">
              <a:lnSpc>
                <a:spcPct val="100000"/>
              </a:lnSpc>
              <a:spcBef>
                <a:spcPts val="105"/>
              </a:spcBef>
            </a:pPr>
            <a:r>
              <a:rPr sz="4400" spc="-35" dirty="0"/>
              <a:t>Transformación </a:t>
            </a:r>
            <a:r>
              <a:rPr sz="4400" dirty="0"/>
              <a:t>de </a:t>
            </a:r>
            <a:r>
              <a:rPr sz="4400" spc="-25" dirty="0"/>
              <a:t>claves</a:t>
            </a:r>
            <a:r>
              <a:rPr sz="4400" spc="-10" dirty="0"/>
              <a:t> </a:t>
            </a:r>
            <a:r>
              <a:rPr sz="4400" dirty="0"/>
              <a:t>hashing</a:t>
            </a:r>
          </a:p>
        </p:txBody>
      </p:sp>
      <p:sp>
        <p:nvSpPr>
          <p:cNvPr id="4" name="object 4"/>
          <p:cNvSpPr txBox="1"/>
          <p:nvPr/>
        </p:nvSpPr>
        <p:spPr>
          <a:xfrm>
            <a:off x="72643" y="2464688"/>
            <a:ext cx="3224530" cy="1735732"/>
          </a:xfrm>
          <a:prstGeom prst="rect">
            <a:avLst/>
          </a:prstGeom>
        </p:spPr>
        <p:txBody>
          <a:bodyPr vert="horz" wrap="square" lIns="0" tIns="12065" rIns="0" bIns="0" rtlCol="0">
            <a:spAutoFit/>
          </a:bodyPr>
          <a:lstStyle/>
          <a:p>
            <a:pPr marL="12700" marR="134620">
              <a:lnSpc>
                <a:spcPct val="100000"/>
              </a:lnSpc>
              <a:spcBef>
                <a:spcPts val="95"/>
              </a:spcBef>
              <a:tabLst>
                <a:tab pos="891540" algn="l"/>
                <a:tab pos="2708275" algn="l"/>
              </a:tabLst>
            </a:pPr>
            <a:r>
              <a:rPr sz="2800" spc="-10" dirty="0">
                <a:latin typeface="Carlito"/>
                <a:cs typeface="Carlito"/>
              </a:rPr>
              <a:t>-</a:t>
            </a:r>
            <a:r>
              <a:rPr sz="2800" spc="-5" dirty="0">
                <a:latin typeface="Carlito"/>
                <a:cs typeface="Carlito"/>
              </a:rPr>
              <a:t>Los</a:t>
            </a:r>
            <a:r>
              <a:rPr sz="2800" dirty="0">
                <a:latin typeface="Carlito"/>
                <a:cs typeface="Carlito"/>
              </a:rPr>
              <a:t>	</a:t>
            </a:r>
            <a:r>
              <a:rPr sz="2800" spc="-5" dirty="0" err="1" smtClean="0">
                <a:latin typeface="Carlito"/>
                <a:cs typeface="Carlito"/>
              </a:rPr>
              <a:t>ele</a:t>
            </a:r>
            <a:r>
              <a:rPr sz="2800" spc="-15" dirty="0" err="1" smtClean="0">
                <a:latin typeface="Carlito"/>
                <a:cs typeface="Carlito"/>
              </a:rPr>
              <a:t>m</a:t>
            </a:r>
            <a:r>
              <a:rPr sz="2800" spc="-5" dirty="0" err="1" smtClean="0">
                <a:latin typeface="Carlito"/>
                <a:cs typeface="Carlito"/>
              </a:rPr>
              <a:t>e</a:t>
            </a:r>
            <a:r>
              <a:rPr sz="2800" spc="-35" dirty="0" err="1" smtClean="0">
                <a:latin typeface="Carlito"/>
                <a:cs typeface="Carlito"/>
              </a:rPr>
              <a:t>nt</a:t>
            </a:r>
            <a:r>
              <a:rPr sz="2800" spc="-10" dirty="0" err="1" smtClean="0">
                <a:latin typeface="Carlito"/>
                <a:cs typeface="Carlito"/>
              </a:rPr>
              <a:t>o</a:t>
            </a:r>
            <a:r>
              <a:rPr sz="2800" spc="-5" dirty="0" err="1" smtClean="0">
                <a:latin typeface="Carlito"/>
                <a:cs typeface="Carlito"/>
              </a:rPr>
              <a:t>s</a:t>
            </a:r>
            <a:r>
              <a:rPr lang="es-EC" sz="2800" dirty="0">
                <a:latin typeface="Carlito"/>
                <a:cs typeface="Carlito"/>
              </a:rPr>
              <a:t> </a:t>
            </a:r>
            <a:r>
              <a:rPr sz="2800" spc="-10" dirty="0" smtClean="0">
                <a:latin typeface="Carlito"/>
                <a:cs typeface="Carlito"/>
              </a:rPr>
              <a:t>no  </a:t>
            </a:r>
            <a:r>
              <a:rPr sz="2800" spc="-10" dirty="0">
                <a:latin typeface="Carlito"/>
                <a:cs typeface="Carlito"/>
              </a:rPr>
              <a:t>utilización</a:t>
            </a:r>
            <a:endParaRPr sz="2800" dirty="0">
              <a:latin typeface="Carlito"/>
              <a:cs typeface="Carlito"/>
            </a:endParaRPr>
          </a:p>
          <a:p>
            <a:pPr marL="12700">
              <a:lnSpc>
                <a:spcPct val="100000"/>
              </a:lnSpc>
            </a:pPr>
            <a:r>
              <a:rPr sz="2800" spc="-5" dirty="0">
                <a:latin typeface="Carlito"/>
                <a:cs typeface="Carlito"/>
              </a:rPr>
              <a:t>-La </a:t>
            </a:r>
            <a:r>
              <a:rPr sz="2800" spc="-20" dirty="0">
                <a:latin typeface="Carlito"/>
                <a:cs typeface="Carlito"/>
              </a:rPr>
              <a:t>clave </a:t>
            </a:r>
            <a:r>
              <a:rPr sz="2800" spc="-5" dirty="0">
                <a:latin typeface="Carlito"/>
                <a:cs typeface="Carlito"/>
              </a:rPr>
              <a:t>hash</a:t>
            </a:r>
            <a:r>
              <a:rPr sz="2800" spc="-20" dirty="0">
                <a:latin typeface="Carlito"/>
                <a:cs typeface="Carlito"/>
              </a:rPr>
              <a:t> </a:t>
            </a:r>
            <a:r>
              <a:rPr sz="2800" spc="-5" dirty="0">
                <a:latin typeface="Carlito"/>
                <a:cs typeface="Carlito"/>
              </a:rPr>
              <a:t>es=H(K)</a:t>
            </a:r>
            <a:endParaRPr sz="2800" dirty="0">
              <a:latin typeface="Carlito"/>
              <a:cs typeface="Carlito"/>
            </a:endParaRPr>
          </a:p>
        </p:txBody>
      </p:sp>
      <p:sp>
        <p:nvSpPr>
          <p:cNvPr id="5" name="object 5"/>
          <p:cNvSpPr txBox="1"/>
          <p:nvPr/>
        </p:nvSpPr>
        <p:spPr>
          <a:xfrm>
            <a:off x="3170935" y="2464688"/>
            <a:ext cx="5630545" cy="452120"/>
          </a:xfrm>
          <a:prstGeom prst="rect">
            <a:avLst/>
          </a:prstGeom>
        </p:spPr>
        <p:txBody>
          <a:bodyPr vert="horz" wrap="square" lIns="0" tIns="12065" rIns="0" bIns="0" rtlCol="0">
            <a:spAutoFit/>
          </a:bodyPr>
          <a:lstStyle/>
          <a:p>
            <a:pPr marL="12700">
              <a:lnSpc>
                <a:spcPct val="100000"/>
              </a:lnSpc>
              <a:spcBef>
                <a:spcPts val="95"/>
              </a:spcBef>
              <a:tabLst>
                <a:tab pos="1408430" algn="l"/>
                <a:tab pos="2425065" algn="l"/>
                <a:tab pos="4350385" algn="l"/>
                <a:tab pos="5289550" algn="l"/>
              </a:tabLst>
            </a:pPr>
            <a:r>
              <a:rPr sz="2800" spc="-10" dirty="0">
                <a:latin typeface="Carlito"/>
                <a:cs typeface="Carlito"/>
              </a:rPr>
              <a:t>pu</a:t>
            </a:r>
            <a:r>
              <a:rPr sz="2800" spc="5" dirty="0">
                <a:latin typeface="Carlito"/>
                <a:cs typeface="Carlito"/>
              </a:rPr>
              <a:t>e</a:t>
            </a:r>
            <a:r>
              <a:rPr sz="2800" spc="-10" dirty="0">
                <a:latin typeface="Carlito"/>
                <a:cs typeface="Carlito"/>
              </a:rPr>
              <a:t>de</a:t>
            </a:r>
            <a:r>
              <a:rPr sz="2800" spc="-5" dirty="0">
                <a:latin typeface="Carlito"/>
                <a:cs typeface="Carlito"/>
              </a:rPr>
              <a:t>n</a:t>
            </a:r>
            <a:r>
              <a:rPr sz="2800" dirty="0">
                <a:latin typeface="Carlito"/>
                <a:cs typeface="Carlito"/>
              </a:rPr>
              <a:t>	</a:t>
            </a:r>
            <a:r>
              <a:rPr sz="2800" spc="5" dirty="0">
                <a:latin typeface="Carlito"/>
                <a:cs typeface="Carlito"/>
              </a:rPr>
              <a:t>e</a:t>
            </a:r>
            <a:r>
              <a:rPr sz="2800" spc="-40" dirty="0">
                <a:latin typeface="Carlito"/>
                <a:cs typeface="Carlito"/>
              </a:rPr>
              <a:t>st</a:t>
            </a:r>
            <a:r>
              <a:rPr sz="2800" spc="-5" dirty="0">
                <a:latin typeface="Carlito"/>
                <a:cs typeface="Carlito"/>
              </a:rPr>
              <a:t>ar</a:t>
            </a:r>
            <a:r>
              <a:rPr sz="2800" dirty="0">
                <a:latin typeface="Carlito"/>
                <a:cs typeface="Carlito"/>
              </a:rPr>
              <a:t>	</a:t>
            </a:r>
            <a:r>
              <a:rPr sz="2800" spc="-10" dirty="0">
                <a:latin typeface="Carlito"/>
                <a:cs typeface="Carlito"/>
              </a:rPr>
              <a:t>o</a:t>
            </a:r>
            <a:r>
              <a:rPr sz="2800" spc="-45" dirty="0">
                <a:latin typeface="Carlito"/>
                <a:cs typeface="Carlito"/>
              </a:rPr>
              <a:t>r</a:t>
            </a:r>
            <a:r>
              <a:rPr sz="2800" spc="-10" dirty="0">
                <a:latin typeface="Carlito"/>
                <a:cs typeface="Carlito"/>
              </a:rPr>
              <a:t>den</a:t>
            </a:r>
            <a:r>
              <a:rPr sz="2800" spc="-5" dirty="0">
                <a:latin typeface="Carlito"/>
                <a:cs typeface="Carlito"/>
              </a:rPr>
              <a:t>a</a:t>
            </a:r>
            <a:r>
              <a:rPr sz="2800" spc="-10" dirty="0">
                <a:latin typeface="Carlito"/>
                <a:cs typeface="Carlito"/>
              </a:rPr>
              <a:t>d</a:t>
            </a:r>
            <a:r>
              <a:rPr sz="2800" dirty="0">
                <a:latin typeface="Carlito"/>
                <a:cs typeface="Carlito"/>
              </a:rPr>
              <a:t>o</a:t>
            </a:r>
            <a:r>
              <a:rPr sz="2800" spc="-10" dirty="0">
                <a:latin typeface="Carlito"/>
                <a:cs typeface="Carlito"/>
              </a:rPr>
              <a:t>s</a:t>
            </a:r>
            <a:r>
              <a:rPr sz="2800" spc="-5" dirty="0">
                <a:latin typeface="Carlito"/>
                <a:cs typeface="Carlito"/>
              </a:rPr>
              <a:t>,</a:t>
            </a:r>
            <a:r>
              <a:rPr sz="2800" dirty="0">
                <a:latin typeface="Carlito"/>
                <a:cs typeface="Carlito"/>
              </a:rPr>
              <a:t>	</a:t>
            </a:r>
            <a:r>
              <a:rPr sz="2800" spc="-10" dirty="0" smtClean="0">
                <a:latin typeface="Carlito"/>
                <a:cs typeface="Carlito"/>
              </a:rPr>
              <a:t>pa</a:t>
            </a:r>
            <a:r>
              <a:rPr sz="2800" spc="-75" dirty="0" smtClean="0">
                <a:latin typeface="Carlito"/>
                <a:cs typeface="Carlito"/>
              </a:rPr>
              <a:t>r</a:t>
            </a:r>
            <a:r>
              <a:rPr sz="2800" spc="-5" dirty="0" smtClean="0">
                <a:latin typeface="Carlito"/>
                <a:cs typeface="Carlito"/>
              </a:rPr>
              <a:t>a</a:t>
            </a:r>
            <a:r>
              <a:rPr lang="es-EC" sz="2800" dirty="0">
                <a:latin typeface="Carlito"/>
                <a:cs typeface="Carlito"/>
              </a:rPr>
              <a:t> </a:t>
            </a:r>
            <a:r>
              <a:rPr sz="2800" spc="5" dirty="0" err="1" smtClean="0">
                <a:latin typeface="Carlito"/>
                <a:cs typeface="Carlito"/>
              </a:rPr>
              <a:t>su</a:t>
            </a:r>
            <a:endParaRPr sz="2800" dirty="0">
              <a:latin typeface="Carlito"/>
              <a:cs typeface="Carlito"/>
            </a:endParaRPr>
          </a:p>
        </p:txBody>
      </p:sp>
      <p:sp>
        <p:nvSpPr>
          <p:cNvPr id="6" name="object 6"/>
          <p:cNvSpPr txBox="1"/>
          <p:nvPr/>
        </p:nvSpPr>
        <p:spPr>
          <a:xfrm>
            <a:off x="72643" y="4171950"/>
            <a:ext cx="2333625" cy="1732280"/>
          </a:xfrm>
          <a:prstGeom prst="rect">
            <a:avLst/>
          </a:prstGeom>
        </p:spPr>
        <p:txBody>
          <a:bodyPr vert="horz" wrap="square" lIns="0" tIns="12065" rIns="0" bIns="0" rtlCol="0">
            <a:spAutoFit/>
          </a:bodyPr>
          <a:lstStyle/>
          <a:p>
            <a:pPr marL="12700" marR="5080">
              <a:lnSpc>
                <a:spcPct val="100000"/>
              </a:lnSpc>
              <a:spcBef>
                <a:spcPts val="95"/>
              </a:spcBef>
            </a:pPr>
            <a:r>
              <a:rPr sz="2800" spc="-10" dirty="0">
                <a:latin typeface="Carlito"/>
                <a:cs typeface="Carlito"/>
              </a:rPr>
              <a:t>H=Función hash  </a:t>
            </a:r>
            <a:r>
              <a:rPr sz="2800" spc="-15" dirty="0">
                <a:latin typeface="Carlito"/>
                <a:cs typeface="Carlito"/>
              </a:rPr>
              <a:t>K=Clave  </a:t>
            </a:r>
            <a:r>
              <a:rPr sz="2800" spc="-10" dirty="0">
                <a:latin typeface="Carlito"/>
                <a:cs typeface="Carlito"/>
              </a:rPr>
              <a:t>D=Índice  </a:t>
            </a:r>
            <a:r>
              <a:rPr sz="2800" spc="-25" dirty="0">
                <a:latin typeface="Carlito"/>
                <a:cs typeface="Carlito"/>
              </a:rPr>
              <a:t>T=Vector</a:t>
            </a:r>
            <a:endParaRPr sz="2800">
              <a:latin typeface="Carlito"/>
              <a:cs typeface="Carlito"/>
            </a:endParaRPr>
          </a:p>
        </p:txBody>
      </p:sp>
      <p:sp>
        <p:nvSpPr>
          <p:cNvPr id="7" name="object 7"/>
          <p:cNvSpPr/>
          <p:nvPr/>
        </p:nvSpPr>
        <p:spPr>
          <a:xfrm>
            <a:off x="4067555" y="3505200"/>
            <a:ext cx="4733925" cy="2819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838200"/>
            <a:ext cx="3711957" cy="697230"/>
          </a:xfrm>
          <a:prstGeom prst="rect">
            <a:avLst/>
          </a:prstGeom>
        </p:spPr>
        <p:txBody>
          <a:bodyPr vert="horz" wrap="square" lIns="0" tIns="13335" rIns="0" bIns="0" rtlCol="0">
            <a:spAutoFit/>
          </a:bodyPr>
          <a:lstStyle/>
          <a:p>
            <a:pPr marL="12700">
              <a:lnSpc>
                <a:spcPct val="100000"/>
              </a:lnSpc>
              <a:spcBef>
                <a:spcPts val="105"/>
              </a:spcBef>
            </a:pPr>
            <a:r>
              <a:rPr sz="4400" spc="-15" dirty="0"/>
              <a:t>Primera</a:t>
            </a:r>
            <a:r>
              <a:rPr sz="4400" spc="-55" dirty="0"/>
              <a:t> </a:t>
            </a:r>
            <a:r>
              <a:rPr sz="4400" spc="-25" dirty="0"/>
              <a:t>forma</a:t>
            </a:r>
            <a:endParaRPr sz="4400" dirty="0"/>
          </a:p>
        </p:txBody>
      </p:sp>
      <p:sp>
        <p:nvSpPr>
          <p:cNvPr id="4" name="object 4"/>
          <p:cNvSpPr txBox="1"/>
          <p:nvPr/>
        </p:nvSpPr>
        <p:spPr>
          <a:xfrm>
            <a:off x="178308" y="1905000"/>
            <a:ext cx="8994140" cy="3866515"/>
          </a:xfrm>
          <a:prstGeom prst="rect">
            <a:avLst/>
          </a:prstGeom>
        </p:spPr>
        <p:txBody>
          <a:bodyPr vert="horz" wrap="square" lIns="0" tIns="12065" rIns="0" bIns="0" rtlCol="0">
            <a:spAutoFit/>
          </a:bodyPr>
          <a:lstStyle/>
          <a:p>
            <a:pPr marL="12700" marR="5080">
              <a:lnSpc>
                <a:spcPct val="100000"/>
              </a:lnSpc>
              <a:spcBef>
                <a:spcPts val="95"/>
              </a:spcBef>
            </a:pPr>
            <a:r>
              <a:rPr sz="2800" spc="-25" dirty="0">
                <a:latin typeface="Carlito"/>
                <a:cs typeface="Carlito"/>
              </a:rPr>
              <a:t>Truncamiento: </a:t>
            </a:r>
            <a:r>
              <a:rPr sz="2800" spc="-15" dirty="0">
                <a:latin typeface="Carlito"/>
                <a:cs typeface="Carlito"/>
              </a:rPr>
              <a:t>ignora </a:t>
            </a:r>
            <a:r>
              <a:rPr sz="2800" spc="-10" dirty="0">
                <a:latin typeface="Carlito"/>
                <a:cs typeface="Carlito"/>
              </a:rPr>
              <a:t>la </a:t>
            </a:r>
            <a:r>
              <a:rPr sz="2800" spc="-15" dirty="0">
                <a:latin typeface="Carlito"/>
                <a:cs typeface="Carlito"/>
              </a:rPr>
              <a:t>parte </a:t>
            </a:r>
            <a:r>
              <a:rPr sz="2800" spc="-5" dirty="0">
                <a:latin typeface="Carlito"/>
                <a:cs typeface="Carlito"/>
              </a:rPr>
              <a:t>de </a:t>
            </a:r>
            <a:r>
              <a:rPr sz="2800" spc="-10" dirty="0">
                <a:latin typeface="Carlito"/>
                <a:cs typeface="Carlito"/>
              </a:rPr>
              <a:t>la </a:t>
            </a:r>
            <a:r>
              <a:rPr sz="2800" spc="-15" dirty="0">
                <a:latin typeface="Carlito"/>
                <a:cs typeface="Carlito"/>
              </a:rPr>
              <a:t>clave </a:t>
            </a:r>
            <a:r>
              <a:rPr sz="2800" spc="-5" dirty="0">
                <a:latin typeface="Carlito"/>
                <a:cs typeface="Carlito"/>
              </a:rPr>
              <a:t>y se </a:t>
            </a:r>
            <a:r>
              <a:rPr sz="2800" spc="-15" dirty="0">
                <a:latin typeface="Carlito"/>
                <a:cs typeface="Carlito"/>
              </a:rPr>
              <a:t>utiliza </a:t>
            </a:r>
            <a:r>
              <a:rPr sz="2800" spc="-10" dirty="0">
                <a:latin typeface="Carlito"/>
                <a:cs typeface="Carlito"/>
              </a:rPr>
              <a:t>la parte  </a:t>
            </a:r>
            <a:r>
              <a:rPr sz="2800" spc="-25" dirty="0">
                <a:latin typeface="Carlito"/>
                <a:cs typeface="Carlito"/>
              </a:rPr>
              <a:t>restante.</a:t>
            </a:r>
            <a:endParaRPr sz="2800" dirty="0">
              <a:latin typeface="Carlito"/>
              <a:cs typeface="Carlito"/>
            </a:endParaRPr>
          </a:p>
          <a:p>
            <a:pPr marL="12700">
              <a:lnSpc>
                <a:spcPct val="100000"/>
              </a:lnSpc>
            </a:pPr>
            <a:r>
              <a:rPr sz="2800" spc="-10" dirty="0">
                <a:latin typeface="Carlito"/>
                <a:cs typeface="Carlito"/>
              </a:rPr>
              <a:t>Direccionamiento como</a:t>
            </a:r>
            <a:r>
              <a:rPr sz="2800" spc="25" dirty="0">
                <a:latin typeface="Carlito"/>
                <a:cs typeface="Carlito"/>
              </a:rPr>
              <a:t> </a:t>
            </a:r>
            <a:r>
              <a:rPr sz="2800" spc="-10" dirty="0">
                <a:latin typeface="Carlito"/>
                <a:cs typeface="Carlito"/>
              </a:rPr>
              <a:t>índice.</a:t>
            </a:r>
            <a:endParaRPr sz="2800" dirty="0">
              <a:latin typeface="Carlito"/>
              <a:cs typeface="Carlito"/>
            </a:endParaRPr>
          </a:p>
          <a:p>
            <a:pPr marL="12700">
              <a:lnSpc>
                <a:spcPct val="100000"/>
              </a:lnSpc>
              <a:spcBef>
                <a:spcPts val="5"/>
              </a:spcBef>
            </a:pPr>
            <a:r>
              <a:rPr sz="2800" spc="-15" dirty="0">
                <a:latin typeface="Carlito"/>
                <a:cs typeface="Carlito"/>
              </a:rPr>
              <a:t>Considerando </a:t>
            </a:r>
            <a:r>
              <a:rPr sz="2800" spc="-10" dirty="0">
                <a:latin typeface="Carlito"/>
                <a:cs typeface="Carlito"/>
              </a:rPr>
              <a:t>campos numéricos </a:t>
            </a:r>
            <a:r>
              <a:rPr sz="2800" spc="-5" dirty="0">
                <a:latin typeface="Carlito"/>
                <a:cs typeface="Carlito"/>
              </a:rPr>
              <a:t>y </a:t>
            </a:r>
            <a:r>
              <a:rPr sz="2800" spc="-10" dirty="0">
                <a:latin typeface="Carlito"/>
                <a:cs typeface="Carlito"/>
              </a:rPr>
              <a:t>sus </a:t>
            </a:r>
            <a:r>
              <a:rPr sz="2800" spc="-15" dirty="0">
                <a:latin typeface="Carlito"/>
                <a:cs typeface="Carlito"/>
              </a:rPr>
              <a:t>códigos</a:t>
            </a:r>
            <a:r>
              <a:rPr sz="2800" spc="235" dirty="0">
                <a:latin typeface="Carlito"/>
                <a:cs typeface="Carlito"/>
              </a:rPr>
              <a:t> </a:t>
            </a:r>
            <a:r>
              <a:rPr sz="2800" spc="-10" dirty="0">
                <a:latin typeface="Carlito"/>
                <a:cs typeface="Carlito"/>
              </a:rPr>
              <a:t>numéricos.</a:t>
            </a:r>
            <a:endParaRPr sz="2800" dirty="0">
              <a:latin typeface="Carlito"/>
              <a:cs typeface="Carlito"/>
            </a:endParaRPr>
          </a:p>
          <a:p>
            <a:pPr>
              <a:lnSpc>
                <a:spcPct val="100000"/>
              </a:lnSpc>
            </a:pPr>
            <a:endParaRPr sz="2750" dirty="0">
              <a:latin typeface="Carlito"/>
              <a:cs typeface="Carlito"/>
            </a:endParaRPr>
          </a:p>
          <a:p>
            <a:pPr marL="12700" marR="6350">
              <a:lnSpc>
                <a:spcPct val="100000"/>
              </a:lnSpc>
            </a:pPr>
            <a:r>
              <a:rPr sz="2800" spc="-5" dirty="0">
                <a:latin typeface="Carlito"/>
                <a:cs typeface="Carlito"/>
              </a:rPr>
              <a:t>Si tiene </a:t>
            </a:r>
            <a:r>
              <a:rPr sz="2800" spc="-15" dirty="0">
                <a:latin typeface="Carlito"/>
                <a:cs typeface="Carlito"/>
              </a:rPr>
              <a:t>claves </a:t>
            </a:r>
            <a:r>
              <a:rPr sz="2800" spc="-5" dirty="0">
                <a:latin typeface="Carlito"/>
                <a:cs typeface="Carlito"/>
              </a:rPr>
              <a:t>de 8 </a:t>
            </a:r>
            <a:r>
              <a:rPr sz="2800" spc="-10" dirty="0">
                <a:latin typeface="Carlito"/>
                <a:cs typeface="Carlito"/>
              </a:rPr>
              <a:t>dígitos </a:t>
            </a:r>
            <a:r>
              <a:rPr sz="2800" spc="-5" dirty="0">
                <a:latin typeface="Carlito"/>
                <a:cs typeface="Carlito"/>
              </a:rPr>
              <a:t>se </a:t>
            </a:r>
            <a:r>
              <a:rPr sz="2800" spc="-15" dirty="0">
                <a:latin typeface="Carlito"/>
                <a:cs typeface="Carlito"/>
              </a:rPr>
              <a:t>consideran </a:t>
            </a:r>
            <a:r>
              <a:rPr sz="2800" spc="-5" dirty="0">
                <a:latin typeface="Carlito"/>
                <a:cs typeface="Carlito"/>
              </a:rPr>
              <a:t>el </a:t>
            </a:r>
            <a:r>
              <a:rPr sz="2800" spc="-10" dirty="0">
                <a:latin typeface="Carlito"/>
                <a:cs typeface="Carlito"/>
              </a:rPr>
              <a:t>primer </a:t>
            </a:r>
            <a:r>
              <a:rPr sz="2800" spc="-15" dirty="0">
                <a:latin typeface="Carlito"/>
                <a:cs typeface="Carlito"/>
              </a:rPr>
              <a:t>elemento  </a:t>
            </a:r>
            <a:r>
              <a:rPr sz="2800" spc="-5" dirty="0">
                <a:latin typeface="Carlito"/>
                <a:cs typeface="Carlito"/>
              </a:rPr>
              <a:t>el </a:t>
            </a:r>
            <a:r>
              <a:rPr sz="2800" spc="-10" dirty="0">
                <a:latin typeface="Carlito"/>
                <a:cs typeface="Carlito"/>
              </a:rPr>
              <a:t>segundo </a:t>
            </a:r>
            <a:r>
              <a:rPr sz="2800" spc="-5" dirty="0">
                <a:latin typeface="Carlito"/>
                <a:cs typeface="Carlito"/>
              </a:rPr>
              <a:t>y el</a:t>
            </a:r>
            <a:r>
              <a:rPr sz="2800" spc="30" dirty="0">
                <a:latin typeface="Carlito"/>
                <a:cs typeface="Carlito"/>
              </a:rPr>
              <a:t> </a:t>
            </a:r>
            <a:r>
              <a:rPr sz="2800" spc="-15" dirty="0">
                <a:latin typeface="Carlito"/>
                <a:cs typeface="Carlito"/>
              </a:rPr>
              <a:t>quinto.</a:t>
            </a:r>
            <a:endParaRPr sz="2800" dirty="0">
              <a:latin typeface="Carlito"/>
              <a:cs typeface="Carlito"/>
            </a:endParaRPr>
          </a:p>
          <a:p>
            <a:pPr>
              <a:lnSpc>
                <a:spcPct val="100000"/>
              </a:lnSpc>
              <a:spcBef>
                <a:spcPts val="5"/>
              </a:spcBef>
            </a:pPr>
            <a:endParaRPr sz="2750" dirty="0">
              <a:latin typeface="Carlito"/>
              <a:cs typeface="Carlito"/>
            </a:endParaRPr>
          </a:p>
          <a:p>
            <a:pPr marL="12700">
              <a:lnSpc>
                <a:spcPct val="100000"/>
              </a:lnSpc>
            </a:pPr>
            <a:r>
              <a:rPr sz="2800" spc="-10" dirty="0">
                <a:latin typeface="Carlito"/>
                <a:cs typeface="Carlito"/>
              </a:rPr>
              <a:t>Ejemplo: </a:t>
            </a:r>
            <a:r>
              <a:rPr sz="2800" spc="-5" dirty="0">
                <a:latin typeface="Carlito"/>
                <a:cs typeface="Carlito"/>
              </a:rPr>
              <a:t>72588495 &gt;</a:t>
            </a:r>
            <a:r>
              <a:rPr sz="2800" spc="90" dirty="0">
                <a:latin typeface="Carlito"/>
                <a:cs typeface="Carlito"/>
              </a:rPr>
              <a:t> </a:t>
            </a:r>
            <a:r>
              <a:rPr sz="2800" spc="-15" dirty="0">
                <a:latin typeface="Carlito"/>
                <a:cs typeface="Carlito"/>
              </a:rPr>
              <a:t>h(clave)=728</a:t>
            </a:r>
            <a:endParaRPr sz="2800"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946" y="304800"/>
            <a:ext cx="6076062" cy="690574"/>
          </a:xfrm>
          <a:prstGeom prst="rect">
            <a:avLst/>
          </a:prstGeom>
        </p:spPr>
        <p:txBody>
          <a:bodyPr vert="horz" wrap="square" lIns="0" tIns="13335" rIns="0" bIns="0" rtlCol="0">
            <a:spAutoFit/>
          </a:bodyPr>
          <a:lstStyle/>
          <a:p>
            <a:pPr marL="12700">
              <a:lnSpc>
                <a:spcPct val="100000"/>
              </a:lnSpc>
              <a:spcBef>
                <a:spcPts val="105"/>
              </a:spcBef>
            </a:pPr>
            <a:r>
              <a:rPr sz="4400" spc="-5" dirty="0" err="1"/>
              <a:t>Algoritmo</a:t>
            </a:r>
            <a:r>
              <a:rPr sz="4400" spc="-5" dirty="0"/>
              <a:t> </a:t>
            </a:r>
            <a:r>
              <a:rPr sz="4400" dirty="0" smtClean="0"/>
              <a:t>d</a:t>
            </a:r>
            <a:r>
              <a:rPr lang="es-EC" sz="4400" dirty="0" smtClean="0"/>
              <a:t>e </a:t>
            </a:r>
            <a:r>
              <a:rPr sz="4400" spc="-5" dirty="0" err="1" smtClean="0"/>
              <a:t>busqueda</a:t>
            </a:r>
            <a:endParaRPr sz="4400" dirty="0"/>
          </a:p>
        </p:txBody>
      </p:sp>
      <p:sp>
        <p:nvSpPr>
          <p:cNvPr id="4" name="object 4"/>
          <p:cNvSpPr txBox="1"/>
          <p:nvPr/>
        </p:nvSpPr>
        <p:spPr>
          <a:xfrm>
            <a:off x="457200" y="1371600"/>
            <a:ext cx="5309235" cy="3866515"/>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Carlito"/>
                <a:cs typeface="Carlito"/>
              </a:rPr>
              <a:t>Los </a:t>
            </a:r>
            <a:r>
              <a:rPr sz="2800" spc="-10" dirty="0">
                <a:latin typeface="Carlito"/>
                <a:cs typeface="Carlito"/>
              </a:rPr>
              <a:t>algoritmos </a:t>
            </a:r>
            <a:r>
              <a:rPr sz="2800" spc="-5" dirty="0">
                <a:latin typeface="Carlito"/>
                <a:cs typeface="Carlito"/>
              </a:rPr>
              <a:t>de </a:t>
            </a:r>
            <a:r>
              <a:rPr sz="2800" spc="-10" dirty="0">
                <a:latin typeface="Carlito"/>
                <a:cs typeface="Carlito"/>
              </a:rPr>
              <a:t>busqueda </a:t>
            </a:r>
            <a:r>
              <a:rPr sz="2800" spc="-15" dirty="0">
                <a:latin typeface="Carlito"/>
                <a:cs typeface="Carlito"/>
              </a:rPr>
              <a:t>siempre  </a:t>
            </a:r>
            <a:r>
              <a:rPr sz="2800" spc="-10" dirty="0">
                <a:latin typeface="Carlito"/>
                <a:cs typeface="Carlito"/>
              </a:rPr>
              <a:t>buscan algo </a:t>
            </a:r>
            <a:r>
              <a:rPr sz="2800" spc="-20" dirty="0">
                <a:latin typeface="Carlito"/>
                <a:cs typeface="Carlito"/>
              </a:rPr>
              <a:t>para</a:t>
            </a:r>
            <a:r>
              <a:rPr sz="2800" spc="50" dirty="0">
                <a:latin typeface="Carlito"/>
                <a:cs typeface="Carlito"/>
              </a:rPr>
              <a:t> </a:t>
            </a:r>
            <a:r>
              <a:rPr sz="2800" spc="-45" dirty="0">
                <a:latin typeface="Carlito"/>
                <a:cs typeface="Carlito"/>
              </a:rPr>
              <a:t>comparar.</a:t>
            </a:r>
            <a:endParaRPr sz="2800" dirty="0">
              <a:latin typeface="Carlito"/>
              <a:cs typeface="Carlito"/>
            </a:endParaRPr>
          </a:p>
          <a:p>
            <a:pPr>
              <a:lnSpc>
                <a:spcPct val="100000"/>
              </a:lnSpc>
              <a:spcBef>
                <a:spcPts val="5"/>
              </a:spcBef>
            </a:pPr>
            <a:endParaRPr sz="2750" dirty="0">
              <a:latin typeface="Carlito"/>
              <a:cs typeface="Carlito"/>
            </a:endParaRPr>
          </a:p>
          <a:p>
            <a:pPr marL="12700" marR="948690">
              <a:lnSpc>
                <a:spcPct val="100000"/>
              </a:lnSpc>
              <a:tabLst>
                <a:tab pos="1227455" algn="l"/>
              </a:tabLst>
            </a:pPr>
            <a:r>
              <a:rPr sz="2800" spc="-10" dirty="0">
                <a:latin typeface="Carlito"/>
                <a:cs typeface="Carlito"/>
              </a:rPr>
              <a:t>Ejemplos </a:t>
            </a:r>
            <a:r>
              <a:rPr sz="2800" spc="-5" dirty="0">
                <a:latin typeface="Carlito"/>
                <a:cs typeface="Carlito"/>
              </a:rPr>
              <a:t>en </a:t>
            </a:r>
            <a:r>
              <a:rPr sz="2800" spc="-10" dirty="0">
                <a:latin typeface="Carlito"/>
                <a:cs typeface="Carlito"/>
              </a:rPr>
              <a:t>donde </a:t>
            </a:r>
            <a:r>
              <a:rPr sz="2800" spc="-5" dirty="0">
                <a:latin typeface="Carlito"/>
                <a:cs typeface="Carlito"/>
              </a:rPr>
              <a:t>se </a:t>
            </a:r>
            <a:r>
              <a:rPr sz="2800" spc="-10" dirty="0">
                <a:latin typeface="Carlito"/>
                <a:cs typeface="Carlito"/>
              </a:rPr>
              <a:t>pueden  </a:t>
            </a:r>
            <a:r>
              <a:rPr sz="2800" spc="-15" dirty="0">
                <a:latin typeface="Carlito"/>
                <a:cs typeface="Carlito"/>
              </a:rPr>
              <a:t>realizar	</a:t>
            </a:r>
            <a:r>
              <a:rPr sz="2800" spc="-5" dirty="0">
                <a:latin typeface="Carlito"/>
                <a:cs typeface="Carlito"/>
              </a:rPr>
              <a:t>búsquedas:</a:t>
            </a:r>
            <a:endParaRPr sz="2800" dirty="0">
              <a:latin typeface="Carlito"/>
              <a:cs typeface="Carlito"/>
            </a:endParaRPr>
          </a:p>
          <a:p>
            <a:pPr>
              <a:lnSpc>
                <a:spcPct val="100000"/>
              </a:lnSpc>
              <a:spcBef>
                <a:spcPts val="5"/>
              </a:spcBef>
            </a:pPr>
            <a:endParaRPr sz="2750" dirty="0">
              <a:latin typeface="Carlito"/>
              <a:cs typeface="Carlito"/>
            </a:endParaRPr>
          </a:p>
          <a:p>
            <a:pPr marL="12700">
              <a:lnSpc>
                <a:spcPct val="100000"/>
              </a:lnSpc>
            </a:pPr>
            <a:r>
              <a:rPr sz="2800" spc="-20" dirty="0">
                <a:latin typeface="Carlito"/>
                <a:cs typeface="Carlito"/>
              </a:rPr>
              <a:t>-Listas </a:t>
            </a:r>
            <a:r>
              <a:rPr sz="2800" spc="-5" dirty="0">
                <a:latin typeface="Carlito"/>
                <a:cs typeface="Carlito"/>
              </a:rPr>
              <a:t>de</a:t>
            </a:r>
            <a:r>
              <a:rPr sz="2800" spc="45" dirty="0">
                <a:latin typeface="Carlito"/>
                <a:cs typeface="Carlito"/>
              </a:rPr>
              <a:t> </a:t>
            </a:r>
            <a:r>
              <a:rPr sz="2800" spc="-5" dirty="0">
                <a:latin typeface="Carlito"/>
                <a:cs typeface="Carlito"/>
              </a:rPr>
              <a:t>empleados.</a:t>
            </a:r>
            <a:endParaRPr sz="2800" dirty="0">
              <a:latin typeface="Carlito"/>
              <a:cs typeface="Carlito"/>
            </a:endParaRPr>
          </a:p>
          <a:p>
            <a:pPr marL="12700">
              <a:lnSpc>
                <a:spcPct val="100000"/>
              </a:lnSpc>
            </a:pPr>
            <a:r>
              <a:rPr sz="2800" spc="-20" dirty="0">
                <a:latin typeface="Carlito"/>
                <a:cs typeface="Carlito"/>
              </a:rPr>
              <a:t>-Listas </a:t>
            </a:r>
            <a:r>
              <a:rPr sz="2800" spc="-5" dirty="0">
                <a:latin typeface="Carlito"/>
                <a:cs typeface="Carlito"/>
              </a:rPr>
              <a:t>de </a:t>
            </a:r>
            <a:r>
              <a:rPr sz="2800" spc="-15" dirty="0">
                <a:latin typeface="Carlito"/>
                <a:cs typeface="Carlito"/>
              </a:rPr>
              <a:t>boletas </a:t>
            </a:r>
            <a:r>
              <a:rPr sz="2800" spc="-5" dirty="0">
                <a:latin typeface="Carlito"/>
                <a:cs typeface="Carlito"/>
              </a:rPr>
              <a:t>y</a:t>
            </a:r>
            <a:r>
              <a:rPr sz="2800" spc="65" dirty="0">
                <a:latin typeface="Carlito"/>
                <a:cs typeface="Carlito"/>
              </a:rPr>
              <a:t> </a:t>
            </a:r>
            <a:r>
              <a:rPr sz="2800" spc="-20" dirty="0">
                <a:latin typeface="Carlito"/>
                <a:cs typeface="Carlito"/>
              </a:rPr>
              <a:t>facturas</a:t>
            </a:r>
            <a:endParaRPr sz="2800" dirty="0">
              <a:latin typeface="Carlito"/>
              <a:cs typeface="Carlito"/>
            </a:endParaRPr>
          </a:p>
          <a:p>
            <a:pPr marL="12700">
              <a:lnSpc>
                <a:spcPct val="100000"/>
              </a:lnSpc>
              <a:spcBef>
                <a:spcPts val="5"/>
              </a:spcBef>
            </a:pPr>
            <a:r>
              <a:rPr sz="2800" spc="-15" dirty="0">
                <a:latin typeface="Carlito"/>
                <a:cs typeface="Carlito"/>
              </a:rPr>
              <a:t>-etc.</a:t>
            </a:r>
            <a:endParaRPr sz="2800" dirty="0">
              <a:latin typeface="Carlito"/>
              <a:cs typeface="Carlito"/>
            </a:endParaRPr>
          </a:p>
        </p:txBody>
      </p:sp>
      <p:sp>
        <p:nvSpPr>
          <p:cNvPr id="5" name="object 5"/>
          <p:cNvSpPr/>
          <p:nvPr/>
        </p:nvSpPr>
        <p:spPr>
          <a:xfrm>
            <a:off x="6158491" y="3132630"/>
            <a:ext cx="2791325" cy="31410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609600"/>
            <a:ext cx="4142170" cy="697230"/>
          </a:xfrm>
          <a:prstGeom prst="rect">
            <a:avLst/>
          </a:prstGeom>
        </p:spPr>
        <p:txBody>
          <a:bodyPr vert="horz" wrap="square" lIns="0" tIns="13335" rIns="0" bIns="0" rtlCol="0">
            <a:spAutoFit/>
          </a:bodyPr>
          <a:lstStyle/>
          <a:p>
            <a:pPr marL="12700">
              <a:lnSpc>
                <a:spcPct val="100000"/>
              </a:lnSpc>
              <a:spcBef>
                <a:spcPts val="105"/>
              </a:spcBef>
            </a:pPr>
            <a:r>
              <a:rPr sz="4400" dirty="0"/>
              <a:t>Segunda</a:t>
            </a:r>
            <a:r>
              <a:rPr sz="4400" spc="-90" dirty="0"/>
              <a:t> </a:t>
            </a:r>
            <a:r>
              <a:rPr sz="4400" spc="-15" dirty="0"/>
              <a:t>Forma</a:t>
            </a:r>
            <a:endParaRPr sz="4400" dirty="0"/>
          </a:p>
        </p:txBody>
      </p:sp>
      <p:sp>
        <p:nvSpPr>
          <p:cNvPr id="4" name="object 4"/>
          <p:cNvSpPr txBox="1"/>
          <p:nvPr/>
        </p:nvSpPr>
        <p:spPr>
          <a:xfrm>
            <a:off x="151130" y="1752600"/>
            <a:ext cx="8992870" cy="301244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rlito"/>
                <a:cs typeface="Carlito"/>
              </a:rPr>
              <a:t>Planteamiento:</a:t>
            </a:r>
            <a:endParaRPr sz="2800" dirty="0">
              <a:latin typeface="Carlito"/>
              <a:cs typeface="Carlito"/>
            </a:endParaRPr>
          </a:p>
          <a:p>
            <a:pPr marL="12700" marR="5080">
              <a:lnSpc>
                <a:spcPct val="100000"/>
              </a:lnSpc>
            </a:pPr>
            <a:r>
              <a:rPr sz="2800" spc="-5" dirty="0">
                <a:latin typeface="Carlito"/>
                <a:cs typeface="Carlito"/>
              </a:rPr>
              <a:t>Se </a:t>
            </a:r>
            <a:r>
              <a:rPr sz="2800" spc="-20" dirty="0">
                <a:latin typeface="Carlito"/>
                <a:cs typeface="Carlito"/>
              </a:rPr>
              <a:t>realiza </a:t>
            </a:r>
            <a:r>
              <a:rPr sz="2800" spc="-10" dirty="0">
                <a:latin typeface="Carlito"/>
                <a:cs typeface="Carlito"/>
              </a:rPr>
              <a:t>una </a:t>
            </a:r>
            <a:r>
              <a:rPr sz="2800" spc="-5" dirty="0">
                <a:latin typeface="Carlito"/>
                <a:cs typeface="Carlito"/>
              </a:rPr>
              <a:t>división </a:t>
            </a:r>
            <a:r>
              <a:rPr sz="2800" dirty="0">
                <a:latin typeface="Carlito"/>
                <a:cs typeface="Carlito"/>
              </a:rPr>
              <a:t>en </a:t>
            </a:r>
            <a:r>
              <a:rPr sz="2800" spc="-10" dirty="0">
                <a:latin typeface="Carlito"/>
                <a:cs typeface="Carlito"/>
              </a:rPr>
              <a:t>partes </a:t>
            </a:r>
            <a:r>
              <a:rPr sz="2800" spc="-5" dirty="0">
                <a:latin typeface="Carlito"/>
                <a:cs typeface="Carlito"/>
              </a:rPr>
              <a:t>iguales del </a:t>
            </a:r>
            <a:r>
              <a:rPr sz="2800" spc="-45" dirty="0">
                <a:latin typeface="Carlito"/>
                <a:cs typeface="Carlito"/>
              </a:rPr>
              <a:t>vector, </a:t>
            </a:r>
            <a:r>
              <a:rPr sz="2800" spc="-10" dirty="0">
                <a:latin typeface="Carlito"/>
                <a:cs typeface="Carlito"/>
              </a:rPr>
              <a:t>luego se  </a:t>
            </a:r>
            <a:r>
              <a:rPr sz="2800" spc="-20" dirty="0">
                <a:latin typeface="Carlito"/>
                <a:cs typeface="Carlito"/>
              </a:rPr>
              <a:t>realiza </a:t>
            </a:r>
            <a:r>
              <a:rPr sz="2800" spc="-10" dirty="0">
                <a:latin typeface="Carlito"/>
                <a:cs typeface="Carlito"/>
              </a:rPr>
              <a:t>la sumatoria </a:t>
            </a:r>
            <a:r>
              <a:rPr sz="2800" spc="-5" dirty="0">
                <a:latin typeface="Carlito"/>
                <a:cs typeface="Carlito"/>
              </a:rPr>
              <a:t>o </a:t>
            </a:r>
            <a:r>
              <a:rPr sz="2800" spc="-10" dirty="0">
                <a:latin typeface="Carlito"/>
                <a:cs typeface="Carlito"/>
              </a:rPr>
              <a:t>multiplicación de </a:t>
            </a:r>
            <a:r>
              <a:rPr sz="2800" spc="-5" dirty="0">
                <a:latin typeface="Carlito"/>
                <a:cs typeface="Carlito"/>
              </a:rPr>
              <a:t>las </a:t>
            </a:r>
            <a:r>
              <a:rPr sz="2800" spc="-10" dirty="0">
                <a:latin typeface="Carlito"/>
                <a:cs typeface="Carlito"/>
              </a:rPr>
              <a:t>partes</a:t>
            </a:r>
            <a:r>
              <a:rPr sz="2800" spc="150" dirty="0">
                <a:latin typeface="Carlito"/>
                <a:cs typeface="Carlito"/>
              </a:rPr>
              <a:t> </a:t>
            </a:r>
            <a:r>
              <a:rPr sz="2800" spc="-10" dirty="0">
                <a:latin typeface="Carlito"/>
                <a:cs typeface="Carlito"/>
              </a:rPr>
              <a:t>divididas.</a:t>
            </a:r>
            <a:endParaRPr sz="2800" dirty="0">
              <a:latin typeface="Carlito"/>
              <a:cs typeface="Carlito"/>
            </a:endParaRPr>
          </a:p>
          <a:p>
            <a:pPr marL="12700">
              <a:lnSpc>
                <a:spcPct val="100000"/>
              </a:lnSpc>
              <a:spcBef>
                <a:spcPts val="5"/>
              </a:spcBef>
            </a:pPr>
            <a:r>
              <a:rPr sz="2800" spc="-30" dirty="0">
                <a:latin typeface="Carlito"/>
                <a:cs typeface="Carlito"/>
              </a:rPr>
              <a:t>Por </a:t>
            </a:r>
            <a:r>
              <a:rPr sz="2800" spc="-5" dirty="0">
                <a:latin typeface="Carlito"/>
                <a:cs typeface="Carlito"/>
              </a:rPr>
              <a:t>ende el </a:t>
            </a:r>
            <a:r>
              <a:rPr sz="2800" spc="-15" dirty="0">
                <a:latin typeface="Carlito"/>
                <a:cs typeface="Carlito"/>
              </a:rPr>
              <a:t>resultado </a:t>
            </a:r>
            <a:r>
              <a:rPr sz="2800" spc="-10" dirty="0">
                <a:latin typeface="Carlito"/>
                <a:cs typeface="Carlito"/>
              </a:rPr>
              <a:t>final </a:t>
            </a:r>
            <a:r>
              <a:rPr sz="2800" spc="-5" dirty="0">
                <a:latin typeface="Carlito"/>
                <a:cs typeface="Carlito"/>
              </a:rPr>
              <a:t>se</a:t>
            </a:r>
            <a:r>
              <a:rPr sz="2800" spc="125" dirty="0">
                <a:latin typeface="Carlito"/>
                <a:cs typeface="Carlito"/>
              </a:rPr>
              <a:t> </a:t>
            </a:r>
            <a:r>
              <a:rPr sz="2800" spc="-10" dirty="0">
                <a:latin typeface="Carlito"/>
                <a:cs typeface="Carlito"/>
              </a:rPr>
              <a:t>trunca.</a:t>
            </a:r>
            <a:endParaRPr sz="2800" dirty="0">
              <a:latin typeface="Carlito"/>
              <a:cs typeface="Carlito"/>
            </a:endParaRPr>
          </a:p>
          <a:p>
            <a:pPr>
              <a:lnSpc>
                <a:spcPct val="100000"/>
              </a:lnSpc>
            </a:pPr>
            <a:endParaRPr sz="2750" dirty="0">
              <a:latin typeface="Carlito"/>
              <a:cs typeface="Carlito"/>
            </a:endParaRPr>
          </a:p>
          <a:p>
            <a:pPr marL="12700" marR="5499735">
              <a:lnSpc>
                <a:spcPct val="100000"/>
              </a:lnSpc>
            </a:pPr>
            <a:r>
              <a:rPr sz="2800" spc="-15" dirty="0">
                <a:latin typeface="Carlito"/>
                <a:cs typeface="Carlito"/>
              </a:rPr>
              <a:t>Forma </a:t>
            </a:r>
            <a:r>
              <a:rPr sz="2800" spc="-5" dirty="0">
                <a:latin typeface="Carlito"/>
                <a:cs typeface="Carlito"/>
              </a:rPr>
              <a:t>de ecuación :  H(X)= </a:t>
            </a:r>
            <a:r>
              <a:rPr sz="2800" spc="-40" dirty="0">
                <a:latin typeface="Carlito"/>
                <a:cs typeface="Carlito"/>
              </a:rPr>
              <a:t>SUMATORIA </a:t>
            </a:r>
            <a:r>
              <a:rPr sz="2800" spc="-10" dirty="0">
                <a:latin typeface="Carlito"/>
                <a:cs typeface="Carlito"/>
              </a:rPr>
              <a:t>DE</a:t>
            </a:r>
            <a:r>
              <a:rPr sz="2800" spc="35" dirty="0">
                <a:latin typeface="Carlito"/>
                <a:cs typeface="Carlito"/>
              </a:rPr>
              <a:t> </a:t>
            </a:r>
            <a:r>
              <a:rPr sz="2800" spc="-5" dirty="0">
                <a:latin typeface="Carlito"/>
                <a:cs typeface="Carlito"/>
              </a:rPr>
              <a:t>X.</a:t>
            </a:r>
            <a:endParaRPr sz="2800" dirty="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533400"/>
            <a:ext cx="3645282" cy="697230"/>
          </a:xfrm>
          <a:prstGeom prst="rect">
            <a:avLst/>
          </a:prstGeom>
        </p:spPr>
        <p:txBody>
          <a:bodyPr vert="horz" wrap="square" lIns="0" tIns="13335" rIns="0" bIns="0" rtlCol="0">
            <a:spAutoFit/>
          </a:bodyPr>
          <a:lstStyle/>
          <a:p>
            <a:pPr marL="12700">
              <a:lnSpc>
                <a:spcPct val="100000"/>
              </a:lnSpc>
              <a:spcBef>
                <a:spcPts val="105"/>
              </a:spcBef>
            </a:pPr>
            <a:r>
              <a:rPr sz="4400" spc="-75" dirty="0"/>
              <a:t>Tercera</a:t>
            </a:r>
            <a:r>
              <a:rPr sz="4400" spc="-80" dirty="0"/>
              <a:t> </a:t>
            </a:r>
            <a:r>
              <a:rPr sz="4400" spc="-25" dirty="0"/>
              <a:t>forma</a:t>
            </a:r>
            <a:endParaRPr sz="4400" dirty="0"/>
          </a:p>
        </p:txBody>
      </p:sp>
      <p:sp>
        <p:nvSpPr>
          <p:cNvPr id="4" name="object 4"/>
          <p:cNvSpPr txBox="1"/>
          <p:nvPr/>
        </p:nvSpPr>
        <p:spPr>
          <a:xfrm>
            <a:off x="221806" y="2286000"/>
            <a:ext cx="8992870" cy="301244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rlito"/>
                <a:cs typeface="Carlito"/>
              </a:rPr>
              <a:t>Aritmética</a:t>
            </a:r>
            <a:r>
              <a:rPr sz="2800" spc="15" dirty="0">
                <a:latin typeface="Carlito"/>
                <a:cs typeface="Carlito"/>
              </a:rPr>
              <a:t> </a:t>
            </a:r>
            <a:r>
              <a:rPr sz="2800" spc="-5" dirty="0">
                <a:latin typeface="Carlito"/>
                <a:cs typeface="Carlito"/>
              </a:rPr>
              <a:t>modular:</a:t>
            </a:r>
            <a:endParaRPr sz="2800" dirty="0">
              <a:latin typeface="Carlito"/>
              <a:cs typeface="Carlito"/>
            </a:endParaRPr>
          </a:p>
          <a:p>
            <a:pPr marL="12700" marR="5080">
              <a:lnSpc>
                <a:spcPct val="100000"/>
              </a:lnSpc>
            </a:pPr>
            <a:r>
              <a:rPr sz="2800" spc="-5" dirty="0">
                <a:latin typeface="Carlito"/>
                <a:cs typeface="Carlito"/>
              </a:rPr>
              <a:t>Se </a:t>
            </a:r>
            <a:r>
              <a:rPr sz="2800" spc="-20" dirty="0">
                <a:latin typeface="Carlito"/>
                <a:cs typeface="Carlito"/>
              </a:rPr>
              <a:t>transforma </a:t>
            </a:r>
            <a:r>
              <a:rPr sz="2800" spc="-10" dirty="0">
                <a:latin typeface="Carlito"/>
                <a:cs typeface="Carlito"/>
              </a:rPr>
              <a:t>mediante la utilización </a:t>
            </a:r>
            <a:r>
              <a:rPr sz="2800" spc="-5" dirty="0">
                <a:latin typeface="Carlito"/>
                <a:cs typeface="Carlito"/>
              </a:rPr>
              <a:t>de mod </a:t>
            </a:r>
            <a:r>
              <a:rPr sz="2800" spc="-10" dirty="0">
                <a:latin typeface="Carlito"/>
                <a:cs typeface="Carlito"/>
              </a:rPr>
              <a:t>sobre </a:t>
            </a:r>
            <a:r>
              <a:rPr sz="2800" spc="-5" dirty="0">
                <a:latin typeface="Carlito"/>
                <a:cs typeface="Carlito"/>
              </a:rPr>
              <a:t>el </a:t>
            </a:r>
            <a:r>
              <a:rPr sz="2800" spc="-15" dirty="0">
                <a:latin typeface="Carlito"/>
                <a:cs typeface="Carlito"/>
              </a:rPr>
              <a:t>vector  </a:t>
            </a:r>
            <a:r>
              <a:rPr sz="2800" spc="-10" dirty="0">
                <a:latin typeface="Carlito"/>
                <a:cs typeface="Carlito"/>
              </a:rPr>
              <a:t>como un</a:t>
            </a:r>
            <a:r>
              <a:rPr sz="2800" spc="25" dirty="0">
                <a:latin typeface="Carlito"/>
                <a:cs typeface="Carlito"/>
              </a:rPr>
              <a:t> </a:t>
            </a:r>
            <a:r>
              <a:rPr sz="2800" spc="-20" dirty="0">
                <a:latin typeface="Carlito"/>
                <a:cs typeface="Carlito"/>
              </a:rPr>
              <a:t>entero.</a:t>
            </a:r>
            <a:endParaRPr sz="2800" dirty="0">
              <a:latin typeface="Carlito"/>
              <a:cs typeface="Carlito"/>
            </a:endParaRPr>
          </a:p>
          <a:p>
            <a:pPr>
              <a:lnSpc>
                <a:spcPct val="100000"/>
              </a:lnSpc>
              <a:spcBef>
                <a:spcPts val="5"/>
              </a:spcBef>
            </a:pPr>
            <a:endParaRPr sz="2750" dirty="0">
              <a:latin typeface="Carlito"/>
              <a:cs typeface="Carlito"/>
            </a:endParaRPr>
          </a:p>
          <a:p>
            <a:pPr marL="12700">
              <a:lnSpc>
                <a:spcPct val="100000"/>
              </a:lnSpc>
            </a:pPr>
            <a:r>
              <a:rPr sz="2800" spc="-5" dirty="0">
                <a:latin typeface="Carlito"/>
                <a:cs typeface="Carlito"/>
              </a:rPr>
              <a:t>H(X)= X MOD</a:t>
            </a:r>
            <a:r>
              <a:rPr sz="2800" spc="35" dirty="0">
                <a:latin typeface="Carlito"/>
                <a:cs typeface="Carlito"/>
              </a:rPr>
              <a:t> </a:t>
            </a:r>
            <a:r>
              <a:rPr sz="2800" spc="-5" dirty="0">
                <a:latin typeface="Carlito"/>
                <a:cs typeface="Carlito"/>
              </a:rPr>
              <a:t>M</a:t>
            </a:r>
            <a:endParaRPr sz="2800" dirty="0">
              <a:latin typeface="Carlito"/>
              <a:cs typeface="Carlito"/>
            </a:endParaRPr>
          </a:p>
          <a:p>
            <a:pPr marL="12700">
              <a:lnSpc>
                <a:spcPct val="100000"/>
              </a:lnSpc>
            </a:pPr>
            <a:r>
              <a:rPr sz="2800" spc="-10" dirty="0">
                <a:latin typeface="Carlito"/>
                <a:cs typeface="Carlito"/>
              </a:rPr>
              <a:t>Donde </a:t>
            </a:r>
            <a:r>
              <a:rPr sz="2800" spc="-5" dirty="0">
                <a:latin typeface="Carlito"/>
                <a:cs typeface="Carlito"/>
              </a:rPr>
              <a:t>x es el</a:t>
            </a:r>
            <a:r>
              <a:rPr sz="2800" spc="45" dirty="0">
                <a:latin typeface="Carlito"/>
                <a:cs typeface="Carlito"/>
              </a:rPr>
              <a:t> </a:t>
            </a:r>
            <a:r>
              <a:rPr sz="2800" spc="-50" dirty="0">
                <a:latin typeface="Carlito"/>
                <a:cs typeface="Carlito"/>
              </a:rPr>
              <a:t>vector.</a:t>
            </a:r>
            <a:endParaRPr sz="2800" dirty="0">
              <a:latin typeface="Carlito"/>
              <a:cs typeface="Carlito"/>
            </a:endParaRPr>
          </a:p>
          <a:p>
            <a:pPr marL="12700">
              <a:lnSpc>
                <a:spcPct val="100000"/>
              </a:lnSpc>
            </a:pPr>
            <a:r>
              <a:rPr sz="2800" spc="-5" dirty="0">
                <a:latin typeface="Carlito"/>
                <a:cs typeface="Carlito"/>
              </a:rPr>
              <a:t>M es el </a:t>
            </a:r>
            <a:r>
              <a:rPr sz="2800" spc="-10" dirty="0">
                <a:latin typeface="Carlito"/>
                <a:cs typeface="Carlito"/>
              </a:rPr>
              <a:t>tamaño </a:t>
            </a:r>
            <a:r>
              <a:rPr sz="2800" spc="-5" dirty="0">
                <a:latin typeface="Carlito"/>
                <a:cs typeface="Carlito"/>
              </a:rPr>
              <a:t>del</a:t>
            </a:r>
            <a:r>
              <a:rPr sz="2800" spc="30" dirty="0">
                <a:latin typeface="Carlito"/>
                <a:cs typeface="Carlito"/>
              </a:rPr>
              <a:t> </a:t>
            </a:r>
            <a:r>
              <a:rPr sz="2800" spc="-10" dirty="0">
                <a:latin typeface="Carlito"/>
                <a:cs typeface="Carlito"/>
              </a:rPr>
              <a:t>arreglo.</a:t>
            </a:r>
            <a:endParaRPr sz="2800" dirty="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4713" y="609600"/>
            <a:ext cx="3266823" cy="697230"/>
          </a:xfrm>
          <a:prstGeom prst="rect">
            <a:avLst/>
          </a:prstGeom>
        </p:spPr>
        <p:txBody>
          <a:bodyPr vert="horz" wrap="square" lIns="0" tIns="13335" rIns="0" bIns="0" rtlCol="0">
            <a:spAutoFit/>
          </a:bodyPr>
          <a:lstStyle/>
          <a:p>
            <a:pPr marL="12700">
              <a:lnSpc>
                <a:spcPct val="100000"/>
              </a:lnSpc>
              <a:spcBef>
                <a:spcPts val="105"/>
              </a:spcBef>
            </a:pPr>
            <a:r>
              <a:rPr sz="4400" spc="-10" dirty="0"/>
              <a:t>Cuarta</a:t>
            </a:r>
            <a:r>
              <a:rPr sz="4400" spc="-80" dirty="0"/>
              <a:t> </a:t>
            </a:r>
            <a:r>
              <a:rPr sz="4400" spc="-20" dirty="0"/>
              <a:t>forma</a:t>
            </a:r>
            <a:endParaRPr sz="4400" dirty="0"/>
          </a:p>
        </p:txBody>
      </p:sp>
      <p:sp>
        <p:nvSpPr>
          <p:cNvPr id="4" name="object 4"/>
          <p:cNvSpPr txBox="1"/>
          <p:nvPr/>
        </p:nvSpPr>
        <p:spPr>
          <a:xfrm>
            <a:off x="228600" y="2209800"/>
            <a:ext cx="8990965" cy="2585720"/>
          </a:xfrm>
          <a:prstGeom prst="rect">
            <a:avLst/>
          </a:prstGeom>
        </p:spPr>
        <p:txBody>
          <a:bodyPr vert="horz" wrap="square" lIns="0" tIns="12065" rIns="0" bIns="0" rtlCol="0">
            <a:spAutoFit/>
          </a:bodyPr>
          <a:lstStyle/>
          <a:p>
            <a:pPr marL="12700">
              <a:lnSpc>
                <a:spcPct val="100000"/>
              </a:lnSpc>
              <a:spcBef>
                <a:spcPts val="95"/>
              </a:spcBef>
              <a:tabLst>
                <a:tab pos="1557655" algn="l"/>
              </a:tabLst>
            </a:pPr>
            <a:r>
              <a:rPr sz="2800" spc="-15" dirty="0">
                <a:latin typeface="Carlito"/>
                <a:cs typeface="Carlito"/>
              </a:rPr>
              <a:t>Mitad</a:t>
            </a:r>
            <a:r>
              <a:rPr sz="2800" spc="30" dirty="0">
                <a:latin typeface="Carlito"/>
                <a:cs typeface="Carlito"/>
              </a:rPr>
              <a:t> </a:t>
            </a:r>
            <a:r>
              <a:rPr sz="2800" spc="-5" dirty="0">
                <a:latin typeface="Carlito"/>
                <a:cs typeface="Carlito"/>
              </a:rPr>
              <a:t>del	</a:t>
            </a:r>
            <a:r>
              <a:rPr sz="2800" spc="-10" dirty="0">
                <a:latin typeface="Carlito"/>
                <a:cs typeface="Carlito"/>
              </a:rPr>
              <a:t>cuadrado:</a:t>
            </a:r>
            <a:endParaRPr sz="2800" dirty="0">
              <a:latin typeface="Carlito"/>
              <a:cs typeface="Carlito"/>
            </a:endParaRPr>
          </a:p>
          <a:p>
            <a:pPr marL="12700" marR="2301875">
              <a:lnSpc>
                <a:spcPct val="100000"/>
              </a:lnSpc>
            </a:pPr>
            <a:r>
              <a:rPr sz="2800" spc="-5" dirty="0">
                <a:latin typeface="Carlito"/>
                <a:cs typeface="Carlito"/>
              </a:rPr>
              <a:t>El </a:t>
            </a:r>
            <a:r>
              <a:rPr sz="2800" spc="-15" dirty="0">
                <a:latin typeface="Carlito"/>
                <a:cs typeface="Carlito"/>
              </a:rPr>
              <a:t>vector </a:t>
            </a:r>
            <a:r>
              <a:rPr sz="2800" spc="-5" dirty="0">
                <a:latin typeface="Carlito"/>
                <a:cs typeface="Carlito"/>
              </a:rPr>
              <a:t>es </a:t>
            </a:r>
            <a:r>
              <a:rPr sz="2800" spc="-15" dirty="0">
                <a:latin typeface="Carlito"/>
                <a:cs typeface="Carlito"/>
              </a:rPr>
              <a:t>tomado </a:t>
            </a:r>
            <a:r>
              <a:rPr sz="2800" spc="-5" dirty="0">
                <a:latin typeface="Carlito"/>
                <a:cs typeface="Carlito"/>
              </a:rPr>
              <a:t>(X) y se </a:t>
            </a:r>
            <a:r>
              <a:rPr sz="2800" spc="-15" dirty="0">
                <a:latin typeface="Carlito"/>
                <a:cs typeface="Carlito"/>
              </a:rPr>
              <a:t>eleva </a:t>
            </a:r>
            <a:r>
              <a:rPr sz="2800" spc="-5" dirty="0">
                <a:latin typeface="Carlito"/>
                <a:cs typeface="Carlito"/>
              </a:rPr>
              <a:t>al </a:t>
            </a:r>
            <a:r>
              <a:rPr sz="2800" spc="-10" dirty="0">
                <a:latin typeface="Carlito"/>
                <a:cs typeface="Carlito"/>
              </a:rPr>
              <a:t>cuadrado.  H(x)=c</a:t>
            </a:r>
            <a:endParaRPr sz="2800" dirty="0">
              <a:latin typeface="Carlito"/>
              <a:cs typeface="Carlito"/>
            </a:endParaRPr>
          </a:p>
          <a:p>
            <a:pPr>
              <a:lnSpc>
                <a:spcPct val="100000"/>
              </a:lnSpc>
              <a:spcBef>
                <a:spcPts val="5"/>
              </a:spcBef>
            </a:pPr>
            <a:endParaRPr sz="2750" dirty="0">
              <a:latin typeface="Carlito"/>
              <a:cs typeface="Carlito"/>
            </a:endParaRPr>
          </a:p>
          <a:p>
            <a:pPr marL="12700" marR="5080">
              <a:lnSpc>
                <a:spcPct val="100000"/>
              </a:lnSpc>
              <a:tabLst>
                <a:tab pos="693420" algn="l"/>
                <a:tab pos="1616075" algn="l"/>
                <a:tab pos="2066925" algn="l"/>
                <a:tab pos="3623310" algn="l"/>
                <a:tab pos="4133850" algn="l"/>
                <a:tab pos="5054600" algn="l"/>
                <a:tab pos="6257290" algn="l"/>
                <a:tab pos="6859270" algn="l"/>
                <a:tab pos="8013065" algn="l"/>
                <a:tab pos="8569325" algn="l"/>
              </a:tabLst>
            </a:pPr>
            <a:r>
              <a:rPr sz="2800" spc="-70" dirty="0">
                <a:latin typeface="Carlito"/>
                <a:cs typeface="Carlito"/>
              </a:rPr>
              <a:t>P</a:t>
            </a:r>
            <a:r>
              <a:rPr sz="2800" spc="-10" dirty="0">
                <a:latin typeface="Carlito"/>
                <a:cs typeface="Carlito"/>
              </a:rPr>
              <a:t>o</a:t>
            </a:r>
            <a:r>
              <a:rPr sz="2800" spc="-5" dirty="0">
                <a:latin typeface="Carlito"/>
                <a:cs typeface="Carlito"/>
              </a:rPr>
              <a:t>r</a:t>
            </a:r>
            <a:r>
              <a:rPr sz="2800" dirty="0">
                <a:latin typeface="Carlito"/>
                <a:cs typeface="Carlito"/>
              </a:rPr>
              <a:t>	</a:t>
            </a:r>
            <a:r>
              <a:rPr sz="2800" spc="-5" dirty="0">
                <a:latin typeface="Carlito"/>
                <a:cs typeface="Carlito"/>
              </a:rPr>
              <a:t>ende</a:t>
            </a:r>
            <a:r>
              <a:rPr sz="2800" dirty="0">
                <a:latin typeface="Carlito"/>
                <a:cs typeface="Carlito"/>
              </a:rPr>
              <a:t>	</a:t>
            </a:r>
            <a:r>
              <a:rPr sz="2800" spc="-5" dirty="0">
                <a:latin typeface="Carlito"/>
                <a:cs typeface="Carlito"/>
              </a:rPr>
              <a:t>el</a:t>
            </a:r>
            <a:r>
              <a:rPr sz="2800" dirty="0">
                <a:latin typeface="Carlito"/>
                <a:cs typeface="Carlito"/>
              </a:rPr>
              <a:t>	</a:t>
            </a:r>
            <a:r>
              <a:rPr sz="2800" spc="-45" dirty="0">
                <a:latin typeface="Carlito"/>
                <a:cs typeface="Carlito"/>
              </a:rPr>
              <a:t>r</a:t>
            </a:r>
            <a:r>
              <a:rPr sz="2800" spc="-5" dirty="0">
                <a:latin typeface="Carlito"/>
                <a:cs typeface="Carlito"/>
              </a:rPr>
              <a:t>e</a:t>
            </a:r>
            <a:r>
              <a:rPr sz="2800" dirty="0">
                <a:latin typeface="Carlito"/>
                <a:cs typeface="Carlito"/>
              </a:rPr>
              <a:t>s</a:t>
            </a:r>
            <a:r>
              <a:rPr sz="2800" spc="-10" dirty="0">
                <a:latin typeface="Carlito"/>
                <a:cs typeface="Carlito"/>
              </a:rPr>
              <a:t>u</a:t>
            </a:r>
            <a:r>
              <a:rPr sz="2800" spc="-20" dirty="0">
                <a:latin typeface="Carlito"/>
                <a:cs typeface="Carlito"/>
              </a:rPr>
              <a:t>l</a:t>
            </a:r>
            <a:r>
              <a:rPr sz="2800" spc="-35" dirty="0">
                <a:latin typeface="Carlito"/>
                <a:cs typeface="Carlito"/>
              </a:rPr>
              <a:t>t</a:t>
            </a:r>
            <a:r>
              <a:rPr sz="2800" spc="-5" dirty="0">
                <a:latin typeface="Carlito"/>
                <a:cs typeface="Carlito"/>
              </a:rPr>
              <a:t>ado</a:t>
            </a:r>
            <a:r>
              <a:rPr sz="2800" dirty="0">
                <a:latin typeface="Carlito"/>
                <a:cs typeface="Carlito"/>
              </a:rPr>
              <a:t>	</a:t>
            </a:r>
            <a:r>
              <a:rPr sz="2800" spc="-10" dirty="0">
                <a:latin typeface="Carlito"/>
                <a:cs typeface="Carlito"/>
              </a:rPr>
              <a:t>s</a:t>
            </a:r>
            <a:r>
              <a:rPr sz="2800" spc="-5" dirty="0">
                <a:latin typeface="Carlito"/>
                <a:cs typeface="Carlito"/>
              </a:rPr>
              <a:t>e</a:t>
            </a:r>
            <a:r>
              <a:rPr sz="2800" dirty="0">
                <a:latin typeface="Carlito"/>
                <a:cs typeface="Carlito"/>
              </a:rPr>
              <a:t>	</a:t>
            </a:r>
            <a:r>
              <a:rPr sz="2800" spc="-10" dirty="0">
                <a:latin typeface="Carlito"/>
                <a:cs typeface="Carlito"/>
              </a:rPr>
              <a:t>deb</a:t>
            </a:r>
            <a:r>
              <a:rPr sz="2800" spc="-5" dirty="0">
                <a:latin typeface="Carlito"/>
                <a:cs typeface="Carlito"/>
              </a:rPr>
              <a:t>e</a:t>
            </a:r>
            <a:r>
              <a:rPr sz="2800" dirty="0">
                <a:latin typeface="Carlito"/>
                <a:cs typeface="Carlito"/>
              </a:rPr>
              <a:t>	</a:t>
            </a:r>
            <a:r>
              <a:rPr sz="2800" spc="-5" dirty="0">
                <a:latin typeface="Carlito"/>
                <a:cs typeface="Carlito"/>
              </a:rPr>
              <a:t>l</a:t>
            </a:r>
            <a:r>
              <a:rPr sz="2800" spc="-20" dirty="0">
                <a:latin typeface="Carlito"/>
                <a:cs typeface="Carlito"/>
              </a:rPr>
              <a:t>i</a:t>
            </a:r>
            <a:r>
              <a:rPr sz="2800" dirty="0">
                <a:latin typeface="Carlito"/>
                <a:cs typeface="Carlito"/>
              </a:rPr>
              <a:t>m</a:t>
            </a:r>
            <a:r>
              <a:rPr sz="2800" spc="-10" dirty="0">
                <a:latin typeface="Carlito"/>
                <a:cs typeface="Carlito"/>
              </a:rPr>
              <a:t>pia</a:t>
            </a:r>
            <a:r>
              <a:rPr sz="2800" spc="-5" dirty="0">
                <a:latin typeface="Carlito"/>
                <a:cs typeface="Carlito"/>
              </a:rPr>
              <a:t>r</a:t>
            </a:r>
            <a:r>
              <a:rPr sz="2800" dirty="0">
                <a:latin typeface="Carlito"/>
                <a:cs typeface="Carlito"/>
              </a:rPr>
              <a:t>	</a:t>
            </a:r>
            <a:r>
              <a:rPr sz="2800" spc="-5" dirty="0">
                <a:latin typeface="Carlito"/>
                <a:cs typeface="Carlito"/>
              </a:rPr>
              <a:t>los</a:t>
            </a:r>
            <a:r>
              <a:rPr sz="2800" dirty="0">
                <a:latin typeface="Carlito"/>
                <a:cs typeface="Carlito"/>
              </a:rPr>
              <a:t>	</a:t>
            </a:r>
            <a:r>
              <a:rPr sz="2800" spc="-10" dirty="0">
                <a:latin typeface="Carlito"/>
                <a:cs typeface="Carlito"/>
              </a:rPr>
              <a:t>d</a:t>
            </a:r>
            <a:r>
              <a:rPr sz="2800" spc="-20" dirty="0">
                <a:latin typeface="Carlito"/>
                <a:cs typeface="Carlito"/>
              </a:rPr>
              <a:t>í</a:t>
            </a:r>
            <a:r>
              <a:rPr sz="2800" spc="5" dirty="0">
                <a:latin typeface="Carlito"/>
                <a:cs typeface="Carlito"/>
              </a:rPr>
              <a:t>g</a:t>
            </a:r>
            <a:r>
              <a:rPr sz="2800" spc="-5" dirty="0">
                <a:latin typeface="Carlito"/>
                <a:cs typeface="Carlito"/>
              </a:rPr>
              <a:t>i</a:t>
            </a:r>
            <a:r>
              <a:rPr sz="2800" spc="-35" dirty="0">
                <a:latin typeface="Carlito"/>
                <a:cs typeface="Carlito"/>
              </a:rPr>
              <a:t>t</a:t>
            </a:r>
            <a:r>
              <a:rPr sz="2800" spc="-10" dirty="0">
                <a:latin typeface="Carlito"/>
                <a:cs typeface="Carlito"/>
              </a:rPr>
              <a:t>o</a:t>
            </a:r>
            <a:r>
              <a:rPr sz="2800" spc="-5" dirty="0">
                <a:latin typeface="Carlito"/>
                <a:cs typeface="Carlito"/>
              </a:rPr>
              <a:t>s</a:t>
            </a:r>
            <a:r>
              <a:rPr sz="2800" dirty="0">
                <a:latin typeface="Carlito"/>
                <a:cs typeface="Carlito"/>
              </a:rPr>
              <a:t>	</a:t>
            </a:r>
            <a:r>
              <a:rPr sz="2800" spc="-10" dirty="0">
                <a:latin typeface="Carlito"/>
                <a:cs typeface="Carlito"/>
              </a:rPr>
              <a:t>d</a:t>
            </a:r>
            <a:r>
              <a:rPr sz="2800" spc="-5" dirty="0">
                <a:latin typeface="Carlito"/>
                <a:cs typeface="Carlito"/>
              </a:rPr>
              <a:t>e</a:t>
            </a:r>
            <a:r>
              <a:rPr sz="2800" dirty="0">
                <a:latin typeface="Carlito"/>
                <a:cs typeface="Carlito"/>
              </a:rPr>
              <a:t>	</a:t>
            </a:r>
            <a:r>
              <a:rPr sz="2800" spc="-5" dirty="0">
                <a:latin typeface="Carlito"/>
                <a:cs typeface="Carlito"/>
              </a:rPr>
              <a:t>los  </a:t>
            </a:r>
            <a:r>
              <a:rPr sz="2800" spc="-15" dirty="0">
                <a:latin typeface="Carlito"/>
                <a:cs typeface="Carlito"/>
              </a:rPr>
              <a:t>costados.</a:t>
            </a:r>
            <a:endParaRPr sz="2800" dirty="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Ejercicios para realizar</a:t>
            </a:r>
            <a:endParaRPr lang="en-US" dirty="0"/>
          </a:p>
        </p:txBody>
      </p:sp>
      <p:sp>
        <p:nvSpPr>
          <p:cNvPr id="3" name="Marcador de contenido 2"/>
          <p:cNvSpPr>
            <a:spLocks noGrp="1"/>
          </p:cNvSpPr>
          <p:nvPr>
            <p:ph idx="1"/>
          </p:nvPr>
        </p:nvSpPr>
        <p:spPr/>
        <p:txBody>
          <a:bodyPr/>
          <a:lstStyle/>
          <a:p>
            <a:pPr algn="just"/>
            <a:r>
              <a:rPr lang="es-EC" dirty="0" smtClean="0"/>
              <a:t>En un arreglo de 20 números ingresados aleatoriamente realizar la búsqueda de un numero x a través de los siguientes métodos</a:t>
            </a:r>
          </a:p>
          <a:p>
            <a:pPr lvl="1"/>
            <a:r>
              <a:rPr lang="es-EC" dirty="0" smtClean="0"/>
              <a:t>Búsqueda secuencial</a:t>
            </a:r>
          </a:p>
          <a:p>
            <a:pPr lvl="1"/>
            <a:r>
              <a:rPr lang="es-EC" dirty="0" smtClean="0"/>
              <a:t>Búsqueda Binaria</a:t>
            </a:r>
            <a:endParaRPr lang="en-US" dirty="0"/>
          </a:p>
        </p:txBody>
      </p:sp>
    </p:spTree>
    <p:extLst>
      <p:ext uri="{BB962C8B-B14F-4D97-AF65-F5344CB8AC3E}">
        <p14:creationId xmlns:p14="http://schemas.microsoft.com/office/powerpoint/2010/main" val="70416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3724" y="228600"/>
            <a:ext cx="7751445" cy="2890535"/>
          </a:xfrm>
          <a:prstGeom prst="rect">
            <a:avLst/>
          </a:prstGeom>
        </p:spPr>
        <p:txBody>
          <a:bodyPr vert="horz" wrap="square" lIns="0" tIns="152400" rIns="0" bIns="0" rtlCol="0">
            <a:spAutoFit/>
          </a:bodyPr>
          <a:lstStyle/>
          <a:p>
            <a:pPr marL="763905">
              <a:lnSpc>
                <a:spcPct val="100000"/>
              </a:lnSpc>
              <a:spcBef>
                <a:spcPts val="1200"/>
              </a:spcBef>
            </a:pPr>
            <a:r>
              <a:rPr sz="4400" spc="-5" dirty="0"/>
              <a:t>Definición </a:t>
            </a:r>
            <a:r>
              <a:rPr sz="4400" spc="-20" dirty="0"/>
              <a:t>formal </a:t>
            </a:r>
            <a:r>
              <a:rPr sz="4400" dirty="0"/>
              <a:t>de</a:t>
            </a:r>
            <a:r>
              <a:rPr sz="4400" spc="-30" dirty="0"/>
              <a:t> </a:t>
            </a:r>
            <a:r>
              <a:rPr sz="4400" dirty="0" err="1" smtClean="0"/>
              <a:t>busqueda</a:t>
            </a:r>
            <a:r>
              <a:rPr lang="es-EC" sz="4400" dirty="0" smtClean="0"/>
              <a:t/>
            </a:r>
            <a:br>
              <a:rPr lang="es-EC" sz="4400" dirty="0" smtClean="0"/>
            </a:br>
            <a:endParaRPr sz="4400" dirty="0"/>
          </a:p>
          <a:p>
            <a:pPr marL="12700" marR="857250" algn="just">
              <a:lnSpc>
                <a:spcPct val="100000"/>
              </a:lnSpc>
              <a:spcBef>
                <a:spcPts val="695"/>
              </a:spcBef>
            </a:pPr>
            <a:r>
              <a:rPr sz="2800" spc="-5" dirty="0"/>
              <a:t>La </a:t>
            </a:r>
            <a:r>
              <a:rPr sz="2800" spc="-10" dirty="0"/>
              <a:t>operación </a:t>
            </a:r>
            <a:r>
              <a:rPr sz="2800" spc="-5" dirty="0"/>
              <a:t>de busqueda </a:t>
            </a:r>
            <a:r>
              <a:rPr sz="2800" spc="-20" dirty="0"/>
              <a:t>consta </a:t>
            </a:r>
            <a:r>
              <a:rPr sz="2800" spc="-5" dirty="0"/>
              <a:t>de dos  </a:t>
            </a:r>
            <a:r>
              <a:rPr sz="2800" spc="-10" dirty="0"/>
              <a:t>resultados </a:t>
            </a:r>
            <a:r>
              <a:rPr sz="2800" spc="-20" dirty="0"/>
              <a:t>dentro </a:t>
            </a:r>
            <a:r>
              <a:rPr sz="2800" dirty="0"/>
              <a:t>de </a:t>
            </a:r>
            <a:r>
              <a:rPr sz="2800" spc="-5" dirty="0"/>
              <a:t>las posibilidades </a:t>
            </a:r>
            <a:r>
              <a:rPr sz="2800" spc="-20" dirty="0"/>
              <a:t>dentro  </a:t>
            </a:r>
            <a:r>
              <a:rPr sz="2800" spc="-10" dirty="0"/>
              <a:t>de </a:t>
            </a:r>
            <a:r>
              <a:rPr sz="2800" spc="-5" dirty="0"/>
              <a:t>un</a:t>
            </a:r>
            <a:r>
              <a:rPr sz="2800" spc="35" dirty="0"/>
              <a:t> </a:t>
            </a:r>
            <a:r>
              <a:rPr sz="2800" spc="-15" dirty="0"/>
              <a:t>conjunto.</a:t>
            </a:r>
            <a:endParaRPr sz="2800" dirty="0"/>
          </a:p>
        </p:txBody>
      </p:sp>
      <p:sp>
        <p:nvSpPr>
          <p:cNvPr id="4" name="object 4"/>
          <p:cNvSpPr txBox="1"/>
          <p:nvPr/>
        </p:nvSpPr>
        <p:spPr>
          <a:xfrm>
            <a:off x="957896" y="3276600"/>
            <a:ext cx="7043103" cy="1732280"/>
          </a:xfrm>
          <a:prstGeom prst="rect">
            <a:avLst/>
          </a:prstGeom>
        </p:spPr>
        <p:txBody>
          <a:bodyPr vert="horz" wrap="square" lIns="0" tIns="12065" rIns="0" bIns="0" rtlCol="0">
            <a:spAutoFit/>
          </a:bodyPr>
          <a:lstStyle/>
          <a:p>
            <a:pPr marL="469900" marR="6350" indent="-457200">
              <a:lnSpc>
                <a:spcPct val="100000"/>
              </a:lnSpc>
              <a:spcBef>
                <a:spcPts val="95"/>
              </a:spcBef>
              <a:buChar char="-"/>
              <a:tabLst>
                <a:tab pos="469265" algn="l"/>
                <a:tab pos="469900" algn="l"/>
                <a:tab pos="892175" algn="l"/>
                <a:tab pos="2539365" algn="l"/>
                <a:tab pos="2973705" algn="l"/>
                <a:tab pos="4531995" algn="l"/>
                <a:tab pos="5915660" algn="l"/>
              </a:tabLst>
            </a:pPr>
            <a:r>
              <a:rPr sz="2800" spc="-5" dirty="0">
                <a:latin typeface="Carlito"/>
                <a:cs typeface="Carlito"/>
              </a:rPr>
              <a:t>Si	</a:t>
            </a:r>
            <a:r>
              <a:rPr sz="2800" spc="-10" dirty="0">
                <a:latin typeface="Carlito"/>
                <a:cs typeface="Carlito"/>
              </a:rPr>
              <a:t>per</a:t>
            </a:r>
            <a:r>
              <a:rPr sz="2800" spc="-40" dirty="0">
                <a:latin typeface="Carlito"/>
                <a:cs typeface="Carlito"/>
              </a:rPr>
              <a:t>t</a:t>
            </a:r>
            <a:r>
              <a:rPr sz="2800" spc="-5" dirty="0">
                <a:latin typeface="Carlito"/>
                <a:cs typeface="Carlito"/>
              </a:rPr>
              <a:t>ene</a:t>
            </a:r>
            <a:r>
              <a:rPr sz="2800" dirty="0">
                <a:latin typeface="Carlito"/>
                <a:cs typeface="Carlito"/>
              </a:rPr>
              <a:t>c</a:t>
            </a:r>
            <a:r>
              <a:rPr sz="2800" spc="-5" dirty="0">
                <a:latin typeface="Carlito"/>
                <a:cs typeface="Carlito"/>
              </a:rPr>
              <a:t>e</a:t>
            </a:r>
            <a:r>
              <a:rPr sz="2800" dirty="0">
                <a:latin typeface="Carlito"/>
                <a:cs typeface="Carlito"/>
              </a:rPr>
              <a:t>	</a:t>
            </a:r>
            <a:r>
              <a:rPr sz="2800" spc="-5" dirty="0">
                <a:latin typeface="Carlito"/>
                <a:cs typeface="Carlito"/>
              </a:rPr>
              <a:t>el</a:t>
            </a:r>
            <a:r>
              <a:rPr sz="2800" dirty="0">
                <a:latin typeface="Carlito"/>
                <a:cs typeface="Carlito"/>
              </a:rPr>
              <a:t>	</a:t>
            </a:r>
            <a:r>
              <a:rPr sz="2800" spc="-5" dirty="0">
                <a:latin typeface="Carlito"/>
                <a:cs typeface="Carlito"/>
              </a:rPr>
              <a:t>el</a:t>
            </a:r>
            <a:r>
              <a:rPr sz="2800" spc="-25" dirty="0">
                <a:latin typeface="Carlito"/>
                <a:cs typeface="Carlito"/>
              </a:rPr>
              <a:t>e</a:t>
            </a:r>
            <a:r>
              <a:rPr sz="2800" spc="-5" dirty="0">
                <a:latin typeface="Carlito"/>
                <a:cs typeface="Carlito"/>
              </a:rPr>
              <a:t>me</a:t>
            </a:r>
            <a:r>
              <a:rPr sz="2800" spc="-40" dirty="0">
                <a:latin typeface="Carlito"/>
                <a:cs typeface="Carlito"/>
              </a:rPr>
              <a:t>n</a:t>
            </a:r>
            <a:r>
              <a:rPr sz="2800" spc="-35" dirty="0">
                <a:latin typeface="Carlito"/>
                <a:cs typeface="Carlito"/>
              </a:rPr>
              <a:t>t</a:t>
            </a:r>
            <a:r>
              <a:rPr sz="2800" spc="-5" dirty="0">
                <a:latin typeface="Carlito"/>
                <a:cs typeface="Carlito"/>
              </a:rPr>
              <a:t>o</a:t>
            </a:r>
            <a:r>
              <a:rPr sz="2800" dirty="0">
                <a:latin typeface="Carlito"/>
                <a:cs typeface="Carlito"/>
              </a:rPr>
              <a:t>	</a:t>
            </a:r>
            <a:r>
              <a:rPr sz="2800" spc="-10" dirty="0" err="1" smtClean="0">
                <a:latin typeface="Carlito"/>
                <a:cs typeface="Carlito"/>
              </a:rPr>
              <a:t>b</a:t>
            </a:r>
            <a:r>
              <a:rPr sz="2800" spc="5" dirty="0" err="1" smtClean="0">
                <a:latin typeface="Carlito"/>
                <a:cs typeface="Carlito"/>
              </a:rPr>
              <a:t>u</a:t>
            </a:r>
            <a:r>
              <a:rPr sz="2800" spc="-10" dirty="0" err="1" smtClean="0">
                <a:latin typeface="Carlito"/>
                <a:cs typeface="Carlito"/>
              </a:rPr>
              <a:t>s</a:t>
            </a:r>
            <a:r>
              <a:rPr sz="2800" spc="-25" dirty="0" err="1" smtClean="0">
                <a:latin typeface="Carlito"/>
                <a:cs typeface="Carlito"/>
              </a:rPr>
              <a:t>c</a:t>
            </a:r>
            <a:r>
              <a:rPr sz="2800" spc="-5" dirty="0" err="1" smtClean="0">
                <a:latin typeface="Carlito"/>
                <a:cs typeface="Carlito"/>
              </a:rPr>
              <a:t>ado</a:t>
            </a:r>
            <a:r>
              <a:rPr lang="es-EC" sz="2800" spc="-5" dirty="0" smtClean="0">
                <a:latin typeface="Carlito"/>
                <a:cs typeface="Carlito"/>
              </a:rPr>
              <a:t> </a:t>
            </a:r>
            <a:r>
              <a:rPr sz="2800" spc="-10" dirty="0" err="1" smtClean="0">
                <a:latin typeface="Carlito"/>
                <a:cs typeface="Carlito"/>
              </a:rPr>
              <a:t>den</a:t>
            </a:r>
            <a:r>
              <a:rPr sz="2800" spc="-15" dirty="0" err="1" smtClean="0">
                <a:latin typeface="Carlito"/>
                <a:cs typeface="Carlito"/>
              </a:rPr>
              <a:t>t</a:t>
            </a:r>
            <a:r>
              <a:rPr sz="2800" spc="-60" dirty="0" err="1" smtClean="0">
                <a:latin typeface="Carlito"/>
                <a:cs typeface="Carlito"/>
              </a:rPr>
              <a:t>r</a:t>
            </a:r>
            <a:r>
              <a:rPr sz="2800" spc="-5" dirty="0" err="1" smtClean="0">
                <a:latin typeface="Carlito"/>
                <a:cs typeface="Carlito"/>
              </a:rPr>
              <a:t>o</a:t>
            </a:r>
            <a:r>
              <a:rPr sz="2800" spc="-5" dirty="0" smtClean="0">
                <a:latin typeface="Carlito"/>
                <a:cs typeface="Carlito"/>
              </a:rPr>
              <a:t>  </a:t>
            </a:r>
            <a:r>
              <a:rPr sz="2800" spc="-5" dirty="0">
                <a:latin typeface="Carlito"/>
                <a:cs typeface="Carlito"/>
              </a:rPr>
              <a:t>del</a:t>
            </a:r>
            <a:r>
              <a:rPr sz="2800" dirty="0">
                <a:latin typeface="Carlito"/>
                <a:cs typeface="Carlito"/>
              </a:rPr>
              <a:t> </a:t>
            </a:r>
            <a:r>
              <a:rPr sz="2800" spc="-15" dirty="0">
                <a:latin typeface="Carlito"/>
                <a:cs typeface="Carlito"/>
              </a:rPr>
              <a:t>conjunto.</a:t>
            </a:r>
            <a:endParaRPr sz="2800" dirty="0">
              <a:latin typeface="Carlito"/>
              <a:cs typeface="Carlito"/>
            </a:endParaRPr>
          </a:p>
          <a:p>
            <a:pPr marL="469900" marR="5080" indent="-457200">
              <a:lnSpc>
                <a:spcPct val="100000"/>
              </a:lnSpc>
              <a:spcBef>
                <a:spcPts val="5"/>
              </a:spcBef>
              <a:buChar char="-"/>
              <a:tabLst>
                <a:tab pos="469265" algn="l"/>
                <a:tab pos="469900" algn="l"/>
                <a:tab pos="1136015" algn="l"/>
                <a:tab pos="2853690" algn="l"/>
                <a:tab pos="3359785" algn="l"/>
                <a:tab pos="4989195" algn="l"/>
                <a:tab pos="6444615" algn="l"/>
              </a:tabLst>
            </a:pPr>
            <a:r>
              <a:rPr sz="2800" spc="-10" dirty="0">
                <a:latin typeface="Carlito"/>
                <a:cs typeface="Carlito"/>
              </a:rPr>
              <a:t>N</a:t>
            </a:r>
            <a:r>
              <a:rPr sz="2800" spc="-5" dirty="0">
                <a:latin typeface="Carlito"/>
                <a:cs typeface="Carlito"/>
              </a:rPr>
              <a:t>o</a:t>
            </a:r>
            <a:r>
              <a:rPr sz="2800" dirty="0">
                <a:latin typeface="Carlito"/>
                <a:cs typeface="Carlito"/>
              </a:rPr>
              <a:t>	</a:t>
            </a:r>
            <a:r>
              <a:rPr sz="2800" spc="-10" dirty="0">
                <a:latin typeface="Carlito"/>
                <a:cs typeface="Carlito"/>
              </a:rPr>
              <a:t>per</a:t>
            </a:r>
            <a:r>
              <a:rPr sz="2800" spc="-40" dirty="0">
                <a:latin typeface="Carlito"/>
                <a:cs typeface="Carlito"/>
              </a:rPr>
              <a:t>t</a:t>
            </a:r>
            <a:r>
              <a:rPr sz="2800" spc="-5" dirty="0">
                <a:latin typeface="Carlito"/>
                <a:cs typeface="Carlito"/>
              </a:rPr>
              <a:t>enece</a:t>
            </a:r>
            <a:r>
              <a:rPr sz="2800" dirty="0">
                <a:latin typeface="Carlito"/>
                <a:cs typeface="Carlito"/>
              </a:rPr>
              <a:t>	</a:t>
            </a:r>
            <a:r>
              <a:rPr sz="2800" spc="-5" dirty="0">
                <a:latin typeface="Carlito"/>
                <a:cs typeface="Carlito"/>
              </a:rPr>
              <a:t>el</a:t>
            </a:r>
            <a:r>
              <a:rPr sz="2800" dirty="0">
                <a:latin typeface="Carlito"/>
                <a:cs typeface="Carlito"/>
              </a:rPr>
              <a:t>	</a:t>
            </a:r>
            <a:r>
              <a:rPr sz="2800" spc="-5" dirty="0">
                <a:latin typeface="Carlito"/>
                <a:cs typeface="Carlito"/>
              </a:rPr>
              <a:t>ele</a:t>
            </a:r>
            <a:r>
              <a:rPr sz="2800" spc="-15" dirty="0">
                <a:latin typeface="Carlito"/>
                <a:cs typeface="Carlito"/>
              </a:rPr>
              <a:t>m</a:t>
            </a:r>
            <a:r>
              <a:rPr sz="2800" spc="-5" dirty="0">
                <a:latin typeface="Carlito"/>
                <a:cs typeface="Carlito"/>
              </a:rPr>
              <a:t>e</a:t>
            </a:r>
            <a:r>
              <a:rPr sz="2800" spc="-35" dirty="0">
                <a:latin typeface="Carlito"/>
                <a:cs typeface="Carlito"/>
              </a:rPr>
              <a:t>nt</a:t>
            </a:r>
            <a:r>
              <a:rPr sz="2800" spc="-5" dirty="0">
                <a:latin typeface="Carlito"/>
                <a:cs typeface="Carlito"/>
              </a:rPr>
              <a:t>o</a:t>
            </a:r>
            <a:r>
              <a:rPr sz="2800" dirty="0">
                <a:latin typeface="Carlito"/>
                <a:cs typeface="Carlito"/>
              </a:rPr>
              <a:t>	</a:t>
            </a:r>
            <a:r>
              <a:rPr sz="2800" spc="-10" dirty="0" err="1" smtClean="0">
                <a:latin typeface="Carlito"/>
                <a:cs typeface="Carlito"/>
              </a:rPr>
              <a:t>bus</a:t>
            </a:r>
            <a:r>
              <a:rPr sz="2800" spc="-25" dirty="0" err="1" smtClean="0">
                <a:latin typeface="Carlito"/>
                <a:cs typeface="Carlito"/>
              </a:rPr>
              <a:t>c</a:t>
            </a:r>
            <a:r>
              <a:rPr sz="2800" spc="5" dirty="0" err="1" smtClean="0">
                <a:latin typeface="Carlito"/>
                <a:cs typeface="Carlito"/>
              </a:rPr>
              <a:t>a</a:t>
            </a:r>
            <a:r>
              <a:rPr sz="2800" spc="-10" dirty="0" err="1" smtClean="0">
                <a:latin typeface="Carlito"/>
                <a:cs typeface="Carlito"/>
              </a:rPr>
              <a:t>d</a:t>
            </a:r>
            <a:r>
              <a:rPr sz="2800" spc="-5" dirty="0" err="1" smtClean="0">
                <a:latin typeface="Carlito"/>
                <a:cs typeface="Carlito"/>
              </a:rPr>
              <a:t>o</a:t>
            </a:r>
            <a:r>
              <a:rPr lang="es-EC" sz="2800" spc="-5" dirty="0" smtClean="0">
                <a:latin typeface="Carlito"/>
                <a:cs typeface="Carlito"/>
              </a:rPr>
              <a:t> </a:t>
            </a:r>
            <a:r>
              <a:rPr sz="2800" spc="-10" dirty="0" smtClean="0">
                <a:latin typeface="Carlito"/>
                <a:cs typeface="Carlito"/>
              </a:rPr>
              <a:t>del  </a:t>
            </a:r>
            <a:r>
              <a:rPr sz="2800" spc="-15" dirty="0">
                <a:latin typeface="Carlito"/>
                <a:cs typeface="Carlito"/>
              </a:rPr>
              <a:t>conjunto.</a:t>
            </a:r>
            <a:endParaRPr sz="2800" dirty="0">
              <a:latin typeface="Carlito"/>
              <a:cs typeface="Carlito"/>
            </a:endParaRPr>
          </a:p>
        </p:txBody>
      </p:sp>
      <p:sp>
        <p:nvSpPr>
          <p:cNvPr id="5" name="object 5"/>
          <p:cNvSpPr/>
          <p:nvPr/>
        </p:nvSpPr>
        <p:spPr>
          <a:xfrm>
            <a:off x="7532106" y="4722876"/>
            <a:ext cx="1410725" cy="14386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513965" marR="5080" indent="-2501900">
              <a:lnSpc>
                <a:spcPct val="100000"/>
              </a:lnSpc>
              <a:spcBef>
                <a:spcPts val="95"/>
              </a:spcBef>
            </a:pPr>
            <a:r>
              <a:rPr spc="-10" dirty="0"/>
              <a:t>Métodos </a:t>
            </a:r>
            <a:r>
              <a:rPr dirty="0"/>
              <a:t>mas </a:t>
            </a:r>
            <a:r>
              <a:rPr spc="-5" dirty="0"/>
              <a:t>usados </a:t>
            </a:r>
            <a:r>
              <a:rPr spc="-25" dirty="0"/>
              <a:t>para </a:t>
            </a:r>
            <a:r>
              <a:rPr spc="-20" dirty="0"/>
              <a:t>realizar  </a:t>
            </a:r>
            <a:r>
              <a:rPr spc="-10" dirty="0"/>
              <a:t>busqueda</a:t>
            </a:r>
          </a:p>
        </p:txBody>
      </p:sp>
      <p:sp>
        <p:nvSpPr>
          <p:cNvPr id="4" name="object 4"/>
          <p:cNvSpPr txBox="1"/>
          <p:nvPr/>
        </p:nvSpPr>
        <p:spPr>
          <a:xfrm>
            <a:off x="841112" y="2971800"/>
            <a:ext cx="7693288" cy="2179443"/>
          </a:xfrm>
          <a:prstGeom prst="rect">
            <a:avLst/>
          </a:prstGeom>
        </p:spPr>
        <p:txBody>
          <a:bodyPr vert="horz" wrap="square" lIns="0" tIns="12065" rIns="0" bIns="0" rtlCol="0">
            <a:spAutoFit/>
          </a:bodyPr>
          <a:lstStyle/>
          <a:p>
            <a:pPr marL="469900" indent="-457200">
              <a:lnSpc>
                <a:spcPct val="100000"/>
              </a:lnSpc>
              <a:spcBef>
                <a:spcPts val="95"/>
              </a:spcBef>
              <a:buFont typeface="Arial" panose="020B0604020202020204" pitchFamily="34" charset="0"/>
              <a:buChar char="•"/>
            </a:pPr>
            <a:r>
              <a:rPr sz="2800" spc="-5" dirty="0" err="1" smtClean="0">
                <a:latin typeface="Carlito"/>
                <a:cs typeface="Carlito"/>
              </a:rPr>
              <a:t>Busqueda</a:t>
            </a:r>
            <a:r>
              <a:rPr sz="2800" spc="55" dirty="0" smtClean="0">
                <a:latin typeface="Carlito"/>
                <a:cs typeface="Carlito"/>
              </a:rPr>
              <a:t> </a:t>
            </a:r>
            <a:r>
              <a:rPr sz="2800" spc="-10" dirty="0" smtClean="0">
                <a:latin typeface="Carlito"/>
                <a:cs typeface="Carlito"/>
              </a:rPr>
              <a:t>lineal</a:t>
            </a:r>
            <a:endParaRPr lang="es-EC" sz="2800" spc="-10" dirty="0" smtClean="0">
              <a:latin typeface="Carlito"/>
              <a:cs typeface="Carlito"/>
            </a:endParaRPr>
          </a:p>
          <a:p>
            <a:pPr marL="12700">
              <a:lnSpc>
                <a:spcPct val="100000"/>
              </a:lnSpc>
              <a:spcBef>
                <a:spcPts val="95"/>
              </a:spcBef>
            </a:pPr>
            <a:endParaRPr sz="2800" dirty="0">
              <a:latin typeface="Carlito"/>
              <a:cs typeface="Carlito"/>
            </a:endParaRPr>
          </a:p>
          <a:p>
            <a:pPr marL="469900" indent="-457200">
              <a:lnSpc>
                <a:spcPct val="100000"/>
              </a:lnSpc>
              <a:buFont typeface="Arial" panose="020B0604020202020204" pitchFamily="34" charset="0"/>
              <a:buChar char="•"/>
            </a:pPr>
            <a:r>
              <a:rPr lang="es-EC" sz="2800" spc="-10" dirty="0" err="1" smtClean="0">
                <a:latin typeface="Carlito"/>
                <a:cs typeface="Carlito"/>
              </a:rPr>
              <a:t>Busqueda</a:t>
            </a:r>
            <a:r>
              <a:rPr sz="2800" spc="55" dirty="0" smtClean="0">
                <a:latin typeface="Carlito"/>
                <a:cs typeface="Carlito"/>
              </a:rPr>
              <a:t> </a:t>
            </a:r>
            <a:r>
              <a:rPr sz="2800" spc="-10" dirty="0" err="1" smtClean="0">
                <a:latin typeface="Carlito"/>
                <a:cs typeface="Carlito"/>
              </a:rPr>
              <a:t>binaria</a:t>
            </a:r>
            <a:endParaRPr lang="es-EC" sz="2800" spc="-10" dirty="0" smtClean="0">
              <a:latin typeface="Carlito"/>
              <a:cs typeface="Carlito"/>
            </a:endParaRPr>
          </a:p>
          <a:p>
            <a:pPr marL="12700">
              <a:lnSpc>
                <a:spcPct val="100000"/>
              </a:lnSpc>
            </a:pPr>
            <a:endParaRPr sz="2800" dirty="0">
              <a:latin typeface="Carlito"/>
              <a:cs typeface="Carlito"/>
            </a:endParaRPr>
          </a:p>
          <a:p>
            <a:pPr marL="469900" indent="-457200">
              <a:lnSpc>
                <a:spcPct val="100000"/>
              </a:lnSpc>
              <a:buFont typeface="Arial" panose="020B0604020202020204" pitchFamily="34" charset="0"/>
              <a:buChar char="•"/>
            </a:pPr>
            <a:r>
              <a:rPr lang="es-EC" sz="2800" spc="-10" dirty="0">
                <a:latin typeface="Carlito"/>
                <a:cs typeface="Carlito"/>
              </a:rPr>
              <a:t>B</a:t>
            </a:r>
            <a:r>
              <a:rPr sz="2800" spc="-10" dirty="0" err="1" smtClean="0">
                <a:latin typeface="Carlito"/>
                <a:cs typeface="Carlito"/>
              </a:rPr>
              <a:t>usqueda</a:t>
            </a:r>
            <a:r>
              <a:rPr sz="2800" spc="-10" dirty="0" smtClean="0">
                <a:latin typeface="Carlito"/>
                <a:cs typeface="Carlito"/>
              </a:rPr>
              <a:t> </a:t>
            </a:r>
            <a:r>
              <a:rPr sz="2800" spc="-5" dirty="0">
                <a:latin typeface="Carlito"/>
                <a:cs typeface="Carlito"/>
              </a:rPr>
              <a:t>por </a:t>
            </a:r>
            <a:r>
              <a:rPr sz="2800" spc="-15" dirty="0">
                <a:latin typeface="Carlito"/>
                <a:cs typeface="Carlito"/>
              </a:rPr>
              <a:t>transformación </a:t>
            </a:r>
            <a:r>
              <a:rPr sz="2800" spc="-10" dirty="0">
                <a:latin typeface="Carlito"/>
                <a:cs typeface="Carlito"/>
              </a:rPr>
              <a:t>de </a:t>
            </a:r>
            <a:r>
              <a:rPr sz="2800" spc="-15" dirty="0">
                <a:latin typeface="Carlito"/>
                <a:cs typeface="Carlito"/>
              </a:rPr>
              <a:t>claves</a:t>
            </a:r>
            <a:r>
              <a:rPr sz="2800" spc="114" dirty="0">
                <a:latin typeface="Carlito"/>
                <a:cs typeface="Carlito"/>
              </a:rPr>
              <a:t> </a:t>
            </a:r>
            <a:r>
              <a:rPr sz="2800" spc="-10" dirty="0">
                <a:latin typeface="Carlito"/>
                <a:cs typeface="Carlito"/>
              </a:rPr>
              <a:t>hash</a:t>
            </a:r>
            <a:endParaRPr sz="28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6664" y="533400"/>
            <a:ext cx="3623310" cy="697230"/>
          </a:xfrm>
          <a:prstGeom prst="rect">
            <a:avLst/>
          </a:prstGeom>
        </p:spPr>
        <p:txBody>
          <a:bodyPr vert="horz" wrap="square" lIns="0" tIns="13335" rIns="0" bIns="0" rtlCol="0">
            <a:spAutoFit/>
          </a:bodyPr>
          <a:lstStyle/>
          <a:p>
            <a:pPr marL="12700">
              <a:lnSpc>
                <a:spcPct val="100000"/>
              </a:lnSpc>
              <a:spcBef>
                <a:spcPts val="105"/>
              </a:spcBef>
            </a:pPr>
            <a:r>
              <a:rPr sz="4400" dirty="0"/>
              <a:t>Busqueda</a:t>
            </a:r>
            <a:r>
              <a:rPr sz="4400" spc="-85" dirty="0"/>
              <a:t> </a:t>
            </a:r>
            <a:r>
              <a:rPr sz="4400" dirty="0"/>
              <a:t>lineal</a:t>
            </a:r>
          </a:p>
        </p:txBody>
      </p:sp>
      <p:sp>
        <p:nvSpPr>
          <p:cNvPr id="4" name="object 4"/>
          <p:cNvSpPr txBox="1"/>
          <p:nvPr/>
        </p:nvSpPr>
        <p:spPr>
          <a:xfrm>
            <a:off x="78738" y="3630929"/>
            <a:ext cx="8519160" cy="2585720"/>
          </a:xfrm>
          <a:prstGeom prst="rect">
            <a:avLst/>
          </a:prstGeom>
        </p:spPr>
        <p:txBody>
          <a:bodyPr vert="horz" wrap="square" lIns="0" tIns="12065" rIns="0" bIns="0" rtlCol="0">
            <a:spAutoFit/>
          </a:bodyPr>
          <a:lstStyle/>
          <a:p>
            <a:pPr marL="469900" marR="5080" indent="-457200">
              <a:lnSpc>
                <a:spcPct val="100000"/>
              </a:lnSpc>
              <a:spcBef>
                <a:spcPts val="95"/>
              </a:spcBef>
              <a:buFont typeface="Arial" panose="020B0604020202020204" pitchFamily="34" charset="0"/>
              <a:buChar char="•"/>
              <a:tabLst>
                <a:tab pos="504825" algn="l"/>
                <a:tab pos="1609725" algn="l"/>
                <a:tab pos="1932939" algn="l"/>
                <a:tab pos="2336800" algn="l"/>
                <a:tab pos="3911600" algn="l"/>
                <a:tab pos="4428490" algn="l"/>
                <a:tab pos="4954270" algn="l"/>
                <a:tab pos="6489065" algn="l"/>
                <a:tab pos="7615555" algn="l"/>
                <a:tab pos="8130540" algn="l"/>
              </a:tabLst>
            </a:pPr>
            <a:r>
              <a:rPr sz="2800" spc="-10" dirty="0">
                <a:latin typeface="Carlito"/>
                <a:cs typeface="Carlito"/>
              </a:rPr>
              <a:t>S</a:t>
            </a:r>
            <a:r>
              <a:rPr sz="2800" spc="-5" dirty="0">
                <a:latin typeface="Carlito"/>
                <a:cs typeface="Carlito"/>
              </a:rPr>
              <a:t>e</a:t>
            </a:r>
            <a:r>
              <a:rPr sz="2800" dirty="0">
                <a:latin typeface="Carlito"/>
                <a:cs typeface="Carlito"/>
              </a:rPr>
              <a:t>	</a:t>
            </a:r>
            <a:r>
              <a:rPr sz="2800" spc="-45" dirty="0">
                <a:latin typeface="Carlito"/>
                <a:cs typeface="Carlito"/>
              </a:rPr>
              <a:t>r</a:t>
            </a:r>
            <a:r>
              <a:rPr sz="2800" spc="-30" dirty="0">
                <a:latin typeface="Carlito"/>
                <a:cs typeface="Carlito"/>
              </a:rPr>
              <a:t>e</a:t>
            </a:r>
            <a:r>
              <a:rPr sz="2800" spc="-10" dirty="0">
                <a:latin typeface="Carlito"/>
                <a:cs typeface="Carlito"/>
              </a:rPr>
              <a:t>fie</a:t>
            </a:r>
            <a:r>
              <a:rPr sz="2800" spc="-55" dirty="0">
                <a:latin typeface="Carlito"/>
                <a:cs typeface="Carlito"/>
              </a:rPr>
              <a:t>r</a:t>
            </a:r>
            <a:r>
              <a:rPr sz="2800" spc="-5" dirty="0">
                <a:latin typeface="Carlito"/>
                <a:cs typeface="Carlito"/>
              </a:rPr>
              <a:t>e</a:t>
            </a:r>
            <a:r>
              <a:rPr sz="2800" dirty="0">
                <a:latin typeface="Carlito"/>
                <a:cs typeface="Carlito"/>
              </a:rPr>
              <a:t>	</a:t>
            </a:r>
            <a:r>
              <a:rPr sz="2800" spc="-5" dirty="0">
                <a:latin typeface="Carlito"/>
                <a:cs typeface="Carlito"/>
              </a:rPr>
              <a:t>a</a:t>
            </a:r>
            <a:r>
              <a:rPr sz="2800" dirty="0">
                <a:latin typeface="Carlito"/>
                <a:cs typeface="Carlito"/>
              </a:rPr>
              <a:t>	</a:t>
            </a:r>
            <a:r>
              <a:rPr sz="2800" spc="-15" dirty="0">
                <a:latin typeface="Carlito"/>
                <a:cs typeface="Carlito"/>
              </a:rPr>
              <a:t>l</a:t>
            </a:r>
            <a:r>
              <a:rPr sz="2800" spc="-5" dirty="0">
                <a:latin typeface="Carlito"/>
                <a:cs typeface="Carlito"/>
              </a:rPr>
              <a:t>a</a:t>
            </a:r>
            <a:r>
              <a:rPr sz="2800" dirty="0">
                <a:latin typeface="Carlito"/>
                <a:cs typeface="Carlito"/>
              </a:rPr>
              <a:t>	</a:t>
            </a:r>
            <a:r>
              <a:rPr sz="2800" spc="-10" dirty="0">
                <a:latin typeface="Carlito"/>
                <a:cs typeface="Carlito"/>
              </a:rPr>
              <a:t>b</a:t>
            </a:r>
            <a:r>
              <a:rPr sz="2800" spc="-5" dirty="0">
                <a:latin typeface="Carlito"/>
                <a:cs typeface="Carlito"/>
              </a:rPr>
              <a:t>u</a:t>
            </a:r>
            <a:r>
              <a:rPr sz="2800" dirty="0">
                <a:latin typeface="Carlito"/>
                <a:cs typeface="Carlito"/>
              </a:rPr>
              <a:t>sq</a:t>
            </a:r>
            <a:r>
              <a:rPr sz="2800" spc="-10" dirty="0">
                <a:latin typeface="Carlito"/>
                <a:cs typeface="Carlito"/>
              </a:rPr>
              <a:t>ued</a:t>
            </a:r>
            <a:r>
              <a:rPr sz="2800" spc="-5" dirty="0">
                <a:latin typeface="Carlito"/>
                <a:cs typeface="Carlito"/>
              </a:rPr>
              <a:t>a</a:t>
            </a:r>
            <a:r>
              <a:rPr sz="2800" dirty="0">
                <a:latin typeface="Carlito"/>
                <a:cs typeface="Carlito"/>
              </a:rPr>
              <a:t>	</a:t>
            </a:r>
            <a:r>
              <a:rPr sz="2800" spc="-10" dirty="0" smtClean="0">
                <a:latin typeface="Carlito"/>
                <a:cs typeface="Carlito"/>
              </a:rPr>
              <a:t>d</a:t>
            </a:r>
            <a:r>
              <a:rPr lang="es-EC" sz="2800" dirty="0" smtClean="0">
                <a:latin typeface="Carlito"/>
                <a:cs typeface="Carlito"/>
              </a:rPr>
              <a:t>e </a:t>
            </a:r>
            <a:r>
              <a:rPr sz="2800" dirty="0" smtClean="0">
                <a:latin typeface="Carlito"/>
                <a:cs typeface="Carlito"/>
              </a:rPr>
              <a:t>u</a:t>
            </a:r>
            <a:r>
              <a:rPr sz="2800" spc="-5" dirty="0" smtClean="0">
                <a:latin typeface="Carlito"/>
                <a:cs typeface="Carlito"/>
              </a:rPr>
              <a:t>n</a:t>
            </a:r>
            <a:r>
              <a:rPr sz="2800" dirty="0">
                <a:latin typeface="Carlito"/>
                <a:cs typeface="Carlito"/>
              </a:rPr>
              <a:t>	</a:t>
            </a:r>
            <a:r>
              <a:rPr sz="2800" spc="-5" dirty="0">
                <a:latin typeface="Carlito"/>
                <a:cs typeface="Carlito"/>
              </a:rPr>
              <a:t>eleme</a:t>
            </a:r>
            <a:r>
              <a:rPr sz="2800" spc="-30" dirty="0">
                <a:latin typeface="Carlito"/>
                <a:cs typeface="Carlito"/>
              </a:rPr>
              <a:t>n</a:t>
            </a:r>
            <a:r>
              <a:rPr sz="2800" spc="-35" dirty="0">
                <a:latin typeface="Carlito"/>
                <a:cs typeface="Carlito"/>
              </a:rPr>
              <a:t>t</a:t>
            </a:r>
            <a:r>
              <a:rPr sz="2800" spc="-5" dirty="0">
                <a:latin typeface="Carlito"/>
                <a:cs typeface="Carlito"/>
              </a:rPr>
              <a:t>o</a:t>
            </a:r>
            <a:r>
              <a:rPr sz="2800" dirty="0">
                <a:latin typeface="Carlito"/>
                <a:cs typeface="Carlito"/>
              </a:rPr>
              <a:t>	</a:t>
            </a:r>
            <a:r>
              <a:rPr sz="2800" spc="-10" dirty="0">
                <a:latin typeface="Carlito"/>
                <a:cs typeface="Carlito"/>
              </a:rPr>
              <a:t>de</a:t>
            </a:r>
            <a:r>
              <a:rPr sz="2800" spc="-30" dirty="0">
                <a:latin typeface="Carlito"/>
                <a:cs typeface="Carlito"/>
              </a:rPr>
              <a:t>n</a:t>
            </a:r>
            <a:r>
              <a:rPr sz="2800" dirty="0">
                <a:latin typeface="Carlito"/>
                <a:cs typeface="Carlito"/>
              </a:rPr>
              <a:t>t</a:t>
            </a:r>
            <a:r>
              <a:rPr sz="2800" spc="-60" dirty="0">
                <a:latin typeface="Carlito"/>
                <a:cs typeface="Carlito"/>
              </a:rPr>
              <a:t>r</a:t>
            </a:r>
            <a:r>
              <a:rPr sz="2800" spc="-5" dirty="0">
                <a:latin typeface="Carlito"/>
                <a:cs typeface="Carlito"/>
              </a:rPr>
              <a:t>o</a:t>
            </a:r>
            <a:r>
              <a:rPr sz="2800" dirty="0">
                <a:latin typeface="Carlito"/>
                <a:cs typeface="Carlito"/>
              </a:rPr>
              <a:t>	</a:t>
            </a:r>
            <a:r>
              <a:rPr sz="2800" spc="-10" dirty="0" smtClean="0">
                <a:latin typeface="Carlito"/>
                <a:cs typeface="Carlito"/>
              </a:rPr>
              <a:t>d</a:t>
            </a:r>
            <a:r>
              <a:rPr lang="es-EC" sz="2800" spc="-5" dirty="0" smtClean="0">
                <a:latin typeface="Carlito"/>
                <a:cs typeface="Carlito"/>
              </a:rPr>
              <a:t>e </a:t>
            </a:r>
            <a:r>
              <a:rPr sz="2800" dirty="0" smtClean="0">
                <a:latin typeface="Carlito"/>
                <a:cs typeface="Carlito"/>
              </a:rPr>
              <a:t>un  </a:t>
            </a:r>
            <a:r>
              <a:rPr sz="2800" spc="-50" dirty="0">
                <a:latin typeface="Carlito"/>
                <a:cs typeface="Carlito"/>
              </a:rPr>
              <a:t>vector.</a:t>
            </a:r>
            <a:endParaRPr sz="2800" dirty="0">
              <a:latin typeface="Carlito"/>
              <a:cs typeface="Carlito"/>
            </a:endParaRPr>
          </a:p>
          <a:p>
            <a:pPr marL="469900" indent="-457200">
              <a:lnSpc>
                <a:spcPct val="100000"/>
              </a:lnSpc>
              <a:buFont typeface="Arial" panose="020B0604020202020204" pitchFamily="34" charset="0"/>
              <a:buChar char="•"/>
            </a:pPr>
            <a:r>
              <a:rPr sz="2800" spc="-5" dirty="0">
                <a:latin typeface="Carlito"/>
                <a:cs typeface="Carlito"/>
              </a:rPr>
              <a:t>De </a:t>
            </a:r>
            <a:r>
              <a:rPr sz="2800" spc="-20" dirty="0">
                <a:latin typeface="Carlito"/>
                <a:cs typeface="Carlito"/>
              </a:rPr>
              <a:t>forma </a:t>
            </a:r>
            <a:r>
              <a:rPr sz="2800" spc="-10" dirty="0">
                <a:latin typeface="Carlito"/>
                <a:cs typeface="Carlito"/>
              </a:rPr>
              <a:t>simple </a:t>
            </a:r>
            <a:r>
              <a:rPr sz="2800" spc="-5" dirty="0">
                <a:latin typeface="Carlito"/>
                <a:cs typeface="Carlito"/>
              </a:rPr>
              <a:t>y </a:t>
            </a:r>
            <a:r>
              <a:rPr sz="2800" spc="-10" dirty="0">
                <a:latin typeface="Carlito"/>
                <a:cs typeface="Carlito"/>
              </a:rPr>
              <a:t>tediosa, </a:t>
            </a:r>
            <a:r>
              <a:rPr sz="2800" spc="-20" dirty="0">
                <a:latin typeface="Carlito"/>
                <a:cs typeface="Carlito"/>
              </a:rPr>
              <a:t>esto </a:t>
            </a:r>
            <a:r>
              <a:rPr sz="2800" spc="-15" dirty="0">
                <a:latin typeface="Carlito"/>
                <a:cs typeface="Carlito"/>
              </a:rPr>
              <a:t>quiere</a:t>
            </a:r>
            <a:r>
              <a:rPr sz="2800" spc="145" dirty="0">
                <a:latin typeface="Carlito"/>
                <a:cs typeface="Carlito"/>
              </a:rPr>
              <a:t> </a:t>
            </a:r>
            <a:r>
              <a:rPr sz="2800" spc="-5" dirty="0">
                <a:latin typeface="Carlito"/>
                <a:cs typeface="Carlito"/>
              </a:rPr>
              <a:t>decir:</a:t>
            </a:r>
            <a:endParaRPr sz="2800" dirty="0">
              <a:latin typeface="Carlito"/>
              <a:cs typeface="Carlito"/>
            </a:endParaRPr>
          </a:p>
          <a:p>
            <a:pPr marL="469900" indent="-457200">
              <a:lnSpc>
                <a:spcPct val="100000"/>
              </a:lnSpc>
              <a:buFont typeface="Arial" panose="020B0604020202020204" pitchFamily="34" charset="0"/>
              <a:buChar char="•"/>
            </a:pPr>
            <a:r>
              <a:rPr sz="2800" spc="-5" dirty="0">
                <a:latin typeface="Carlito"/>
                <a:cs typeface="Carlito"/>
              </a:rPr>
              <a:t>En </a:t>
            </a:r>
            <a:r>
              <a:rPr sz="2800" spc="-10" dirty="0">
                <a:latin typeface="Carlito"/>
                <a:cs typeface="Carlito"/>
              </a:rPr>
              <a:t>caso de no </a:t>
            </a:r>
            <a:r>
              <a:rPr sz="2800" spc="-15" dirty="0">
                <a:latin typeface="Carlito"/>
                <a:cs typeface="Carlito"/>
              </a:rPr>
              <a:t>encontrar </a:t>
            </a:r>
            <a:r>
              <a:rPr sz="2800" spc="-5" dirty="0">
                <a:latin typeface="Carlito"/>
                <a:cs typeface="Carlito"/>
              </a:rPr>
              <a:t>el </a:t>
            </a:r>
            <a:r>
              <a:rPr sz="2800" spc="-15" dirty="0">
                <a:latin typeface="Carlito"/>
                <a:cs typeface="Carlito"/>
              </a:rPr>
              <a:t>elemento </a:t>
            </a:r>
            <a:r>
              <a:rPr sz="2800" dirty="0">
                <a:latin typeface="Carlito"/>
                <a:cs typeface="Carlito"/>
              </a:rPr>
              <a:t>su </a:t>
            </a:r>
            <a:r>
              <a:rPr sz="2800" spc="-15" dirty="0" err="1">
                <a:latin typeface="Carlito"/>
                <a:cs typeface="Carlito"/>
              </a:rPr>
              <a:t>resultado</a:t>
            </a:r>
            <a:r>
              <a:rPr sz="2800" spc="-15" dirty="0">
                <a:latin typeface="Carlito"/>
                <a:cs typeface="Carlito"/>
              </a:rPr>
              <a:t> </a:t>
            </a:r>
            <a:r>
              <a:rPr sz="2800" spc="-5" dirty="0" smtClean="0">
                <a:latin typeface="Carlito"/>
                <a:cs typeface="Carlito"/>
              </a:rPr>
              <a:t>deb</a:t>
            </a:r>
            <a:r>
              <a:rPr lang="es-EC" sz="2800" spc="-5" dirty="0" smtClean="0">
                <a:latin typeface="Carlito"/>
                <a:cs typeface="Carlito"/>
              </a:rPr>
              <a:t>e s</a:t>
            </a:r>
            <a:r>
              <a:rPr sz="2800" spc="-10" dirty="0" err="1" smtClean="0">
                <a:latin typeface="Carlito"/>
                <a:cs typeface="Carlito"/>
              </a:rPr>
              <a:t>er</a:t>
            </a:r>
            <a:r>
              <a:rPr sz="2800" spc="-5" dirty="0" smtClean="0">
                <a:latin typeface="Carlito"/>
                <a:cs typeface="Carlito"/>
              </a:rPr>
              <a:t>: </a:t>
            </a:r>
            <a:r>
              <a:rPr sz="2800" spc="-15" dirty="0">
                <a:latin typeface="Carlito"/>
                <a:cs typeface="Carlito"/>
              </a:rPr>
              <a:t>elemento </a:t>
            </a:r>
            <a:r>
              <a:rPr sz="2800" spc="-5" dirty="0">
                <a:latin typeface="Carlito"/>
                <a:cs typeface="Carlito"/>
              </a:rPr>
              <a:t>no</a:t>
            </a:r>
            <a:r>
              <a:rPr sz="2800" spc="45" dirty="0">
                <a:latin typeface="Carlito"/>
                <a:cs typeface="Carlito"/>
              </a:rPr>
              <a:t> </a:t>
            </a:r>
            <a:r>
              <a:rPr sz="2800" spc="-25" dirty="0">
                <a:latin typeface="Carlito"/>
                <a:cs typeface="Carlito"/>
              </a:rPr>
              <a:t>existe.</a:t>
            </a:r>
            <a:endParaRPr sz="2800" dirty="0">
              <a:latin typeface="Carlito"/>
              <a:cs typeface="Carlito"/>
            </a:endParaRPr>
          </a:p>
          <a:p>
            <a:pPr marL="469900" indent="-457200">
              <a:lnSpc>
                <a:spcPct val="100000"/>
              </a:lnSpc>
              <a:buFont typeface="Arial" panose="020B0604020202020204" pitchFamily="34" charset="0"/>
              <a:buChar char="•"/>
            </a:pPr>
            <a:r>
              <a:rPr sz="2800" spc="-30" dirty="0">
                <a:latin typeface="Carlito"/>
                <a:cs typeface="Carlito"/>
              </a:rPr>
              <a:t>Ventaja: </a:t>
            </a:r>
            <a:r>
              <a:rPr sz="2800" spc="-5" dirty="0">
                <a:latin typeface="Carlito"/>
                <a:cs typeface="Carlito"/>
              </a:rPr>
              <a:t>el </a:t>
            </a:r>
            <a:r>
              <a:rPr sz="2800" spc="-15" dirty="0">
                <a:latin typeface="Carlito"/>
                <a:cs typeface="Carlito"/>
              </a:rPr>
              <a:t>vector </a:t>
            </a:r>
            <a:r>
              <a:rPr sz="2800" spc="-5" dirty="0">
                <a:latin typeface="Carlito"/>
                <a:cs typeface="Carlito"/>
              </a:rPr>
              <a:t>no </a:t>
            </a:r>
            <a:r>
              <a:rPr sz="2800" spc="-10" dirty="0">
                <a:latin typeface="Carlito"/>
                <a:cs typeface="Carlito"/>
              </a:rPr>
              <a:t>debe </a:t>
            </a:r>
            <a:r>
              <a:rPr sz="2800" spc="-20" dirty="0">
                <a:latin typeface="Carlito"/>
                <a:cs typeface="Carlito"/>
              </a:rPr>
              <a:t>estar</a:t>
            </a:r>
            <a:r>
              <a:rPr sz="2800" spc="100" dirty="0">
                <a:latin typeface="Carlito"/>
                <a:cs typeface="Carlito"/>
              </a:rPr>
              <a:t> </a:t>
            </a:r>
            <a:r>
              <a:rPr sz="2800" spc="-10" dirty="0">
                <a:latin typeface="Carlito"/>
                <a:cs typeface="Carlito"/>
              </a:rPr>
              <a:t>ordenado.</a:t>
            </a:r>
            <a:endParaRPr sz="2800" dirty="0">
              <a:latin typeface="Carlito"/>
              <a:cs typeface="Carlito"/>
            </a:endParaRPr>
          </a:p>
        </p:txBody>
      </p:sp>
      <p:sp>
        <p:nvSpPr>
          <p:cNvPr id="5" name="object 5"/>
          <p:cNvSpPr/>
          <p:nvPr/>
        </p:nvSpPr>
        <p:spPr>
          <a:xfrm>
            <a:off x="2322829" y="1600200"/>
            <a:ext cx="4030979" cy="166115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9600" y="609600"/>
            <a:ext cx="7924800" cy="5638800"/>
          </a:xfrm>
        </p:spPr>
        <p:txBody>
          <a:bodyPr>
            <a:normAutofit lnSpcReduction="10000"/>
          </a:bodyPr>
          <a:lstStyle/>
          <a:p>
            <a:r>
              <a:rPr lang="es-ES" altLang="en-US" dirty="0" smtClean="0">
                <a:latin typeface="Arial" panose="020B0604020202020204" pitchFamily="34" charset="0"/>
                <a:cs typeface="Arial" panose="020B0604020202020204" pitchFamily="34" charset="0"/>
              </a:rPr>
              <a:t>La </a:t>
            </a:r>
            <a:r>
              <a:rPr lang="es-ES" altLang="en-US" dirty="0">
                <a:latin typeface="Arial" panose="020B0604020202020204" pitchFamily="34" charset="0"/>
                <a:cs typeface="Arial" panose="020B0604020202020204" pitchFamily="34" charset="0"/>
              </a:rPr>
              <a:t>Búsqueda secuencial busca un elemento de una lista utilizando un valor destino llamado clave. En una búsqueda secuencial (a veces llamada Búsqueda Lineal), los elementos de una lista o vector se exploran en secuencia, uno después de otro.</a:t>
            </a:r>
          </a:p>
          <a:p>
            <a:endParaRPr lang="es-EC" dirty="0" smtClean="0">
              <a:latin typeface="Arial" panose="020B0604020202020204" pitchFamily="34" charset="0"/>
              <a:cs typeface="Arial" panose="020B0604020202020204" pitchFamily="34" charset="0"/>
            </a:endParaRPr>
          </a:p>
          <a:p>
            <a:r>
              <a:rPr lang="es-ES" altLang="en-US" dirty="0">
                <a:latin typeface="Arial" panose="020B0604020202020204" pitchFamily="34" charset="0"/>
                <a:cs typeface="Arial" panose="020B0604020202020204" pitchFamily="34" charset="0"/>
              </a:rPr>
              <a:t>El algoritmo de búsqueda secuencial compara cada elemento del arreglo con la clave de búsqueda. Dado que el arreglo no está en un orden prefijado, es probable que el elemento a buscar pueda ser el primero, el último o cualquier otro. De promedio, al menos, el programa tendrá que comparar la clave de búsqueda con la mitad de los elementos del arreglo.  El método de búsqueda lineal funcionará bien con arreglos pequeños o no ordenados.</a:t>
            </a:r>
            <a:endParaRPr lang="es-ES" altLang="en-US" i="1" dirty="0">
              <a:latin typeface="Arial" panose="020B0604020202020204" pitchFamily="34" charset="0"/>
              <a:cs typeface="Arial" panose="020B0604020202020204" pitchFamily="34" charset="0"/>
            </a:endParaRPr>
          </a:p>
          <a:p>
            <a:endParaRPr lang="es-EC" dirty="0"/>
          </a:p>
        </p:txBody>
      </p:sp>
    </p:spTree>
    <p:extLst>
      <p:ext uri="{BB962C8B-B14F-4D97-AF65-F5344CB8AC3E}">
        <p14:creationId xmlns:p14="http://schemas.microsoft.com/office/powerpoint/2010/main" val="27184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8400" y="762000"/>
            <a:ext cx="4495800"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Carlito"/>
                <a:cs typeface="Carlito"/>
              </a:rPr>
              <a:t>Busqueda</a:t>
            </a:r>
            <a:r>
              <a:rPr sz="4400" spc="-90" dirty="0">
                <a:latin typeface="Carlito"/>
                <a:cs typeface="Carlito"/>
              </a:rPr>
              <a:t> </a:t>
            </a:r>
            <a:r>
              <a:rPr sz="4400" spc="-5" dirty="0">
                <a:latin typeface="Carlito"/>
                <a:cs typeface="Carlito"/>
              </a:rPr>
              <a:t>binaria</a:t>
            </a:r>
            <a:endParaRPr sz="4400" dirty="0">
              <a:latin typeface="Carlito"/>
              <a:cs typeface="Carlito"/>
            </a:endParaRPr>
          </a:p>
        </p:txBody>
      </p:sp>
      <p:sp>
        <p:nvSpPr>
          <p:cNvPr id="4" name="object 4"/>
          <p:cNvSpPr txBox="1"/>
          <p:nvPr/>
        </p:nvSpPr>
        <p:spPr>
          <a:xfrm>
            <a:off x="200613" y="1944509"/>
            <a:ext cx="8358505" cy="878840"/>
          </a:xfrm>
          <a:prstGeom prst="rect">
            <a:avLst/>
          </a:prstGeom>
        </p:spPr>
        <p:txBody>
          <a:bodyPr vert="horz" wrap="square" lIns="0" tIns="12065" rIns="0" bIns="0" rtlCol="0">
            <a:spAutoFit/>
          </a:bodyPr>
          <a:lstStyle/>
          <a:p>
            <a:pPr marL="12700" marR="5080">
              <a:lnSpc>
                <a:spcPct val="100000"/>
              </a:lnSpc>
              <a:spcBef>
                <a:spcPts val="95"/>
              </a:spcBef>
            </a:pPr>
            <a:r>
              <a:rPr sz="2800" spc="-20" dirty="0">
                <a:latin typeface="Carlito"/>
                <a:cs typeface="Carlito"/>
              </a:rPr>
              <a:t>Este </a:t>
            </a:r>
            <a:r>
              <a:rPr sz="2800" spc="-10" dirty="0">
                <a:latin typeface="Carlito"/>
                <a:cs typeface="Carlito"/>
              </a:rPr>
              <a:t>tipo </a:t>
            </a:r>
            <a:r>
              <a:rPr sz="2800" spc="-5" dirty="0">
                <a:latin typeface="Carlito"/>
                <a:cs typeface="Carlito"/>
              </a:rPr>
              <a:t>de </a:t>
            </a:r>
            <a:r>
              <a:rPr sz="2800" spc="-10" dirty="0">
                <a:latin typeface="Carlito"/>
                <a:cs typeface="Carlito"/>
              </a:rPr>
              <a:t>busqueda </a:t>
            </a:r>
            <a:r>
              <a:rPr sz="2800" spc="-15" dirty="0">
                <a:latin typeface="Carlito"/>
                <a:cs typeface="Carlito"/>
              </a:rPr>
              <a:t>utiliza </a:t>
            </a:r>
            <a:r>
              <a:rPr sz="2800" spc="-5" dirty="0">
                <a:latin typeface="Carlito"/>
                <a:cs typeface="Carlito"/>
              </a:rPr>
              <a:t>el </a:t>
            </a:r>
            <a:r>
              <a:rPr sz="2800" spc="-15" dirty="0">
                <a:latin typeface="Carlito"/>
                <a:cs typeface="Carlito"/>
              </a:rPr>
              <a:t>método </a:t>
            </a:r>
            <a:r>
              <a:rPr sz="2800" spc="-10" dirty="0">
                <a:latin typeface="Carlito"/>
                <a:cs typeface="Carlito"/>
              </a:rPr>
              <a:t>divide </a:t>
            </a:r>
            <a:r>
              <a:rPr sz="2800" spc="-5" dirty="0">
                <a:latin typeface="Carlito"/>
                <a:cs typeface="Carlito"/>
              </a:rPr>
              <a:t>y </a:t>
            </a:r>
            <a:r>
              <a:rPr sz="2800" spc="-15" dirty="0">
                <a:latin typeface="Carlito"/>
                <a:cs typeface="Carlito"/>
              </a:rPr>
              <a:t>vencerás.  </a:t>
            </a:r>
            <a:r>
              <a:rPr sz="2800" spc="-35" dirty="0">
                <a:latin typeface="Carlito"/>
                <a:cs typeface="Carlito"/>
              </a:rPr>
              <a:t>Para </a:t>
            </a:r>
            <a:r>
              <a:rPr sz="2800" spc="-10" dirty="0">
                <a:latin typeface="Carlito"/>
                <a:cs typeface="Carlito"/>
              </a:rPr>
              <a:t>la localización </a:t>
            </a:r>
            <a:r>
              <a:rPr sz="2800" spc="-5" dirty="0">
                <a:latin typeface="Carlito"/>
                <a:cs typeface="Carlito"/>
              </a:rPr>
              <a:t>de un</a:t>
            </a:r>
            <a:r>
              <a:rPr sz="2800" spc="85" dirty="0">
                <a:latin typeface="Carlito"/>
                <a:cs typeface="Carlito"/>
              </a:rPr>
              <a:t> </a:t>
            </a:r>
            <a:r>
              <a:rPr sz="2800" spc="-10" dirty="0">
                <a:latin typeface="Carlito"/>
                <a:cs typeface="Carlito"/>
              </a:rPr>
              <a:t>elemento.</a:t>
            </a:r>
            <a:endParaRPr sz="2800" dirty="0">
              <a:latin typeface="Carlito"/>
              <a:cs typeface="Carlito"/>
            </a:endParaRPr>
          </a:p>
        </p:txBody>
      </p:sp>
      <p:sp>
        <p:nvSpPr>
          <p:cNvPr id="5" name="object 5"/>
          <p:cNvSpPr/>
          <p:nvPr/>
        </p:nvSpPr>
        <p:spPr>
          <a:xfrm>
            <a:off x="179831" y="3788664"/>
            <a:ext cx="2785872" cy="1524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114800" y="2971800"/>
            <a:ext cx="3962400" cy="383593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85" y="457200"/>
            <a:ext cx="7680325" cy="635000"/>
          </a:xfrm>
          <a:prstGeom prst="rect">
            <a:avLst/>
          </a:prstGeom>
        </p:spPr>
        <p:txBody>
          <a:bodyPr vert="horz" wrap="square" lIns="0" tIns="12065" rIns="0" bIns="0" rtlCol="0">
            <a:spAutoFit/>
          </a:bodyPr>
          <a:lstStyle/>
          <a:p>
            <a:pPr marL="12700">
              <a:lnSpc>
                <a:spcPct val="100000"/>
              </a:lnSpc>
              <a:spcBef>
                <a:spcPts val="95"/>
              </a:spcBef>
            </a:pPr>
            <a:r>
              <a:rPr spc="-10" dirty="0"/>
              <a:t>Particularidad </a:t>
            </a:r>
            <a:r>
              <a:rPr spc="-5" dirty="0"/>
              <a:t>de la </a:t>
            </a:r>
            <a:r>
              <a:rPr spc="-10" dirty="0"/>
              <a:t>busqueda</a:t>
            </a:r>
            <a:r>
              <a:rPr spc="-40" dirty="0"/>
              <a:t> </a:t>
            </a:r>
            <a:r>
              <a:rPr spc="-10" dirty="0"/>
              <a:t>binaria</a:t>
            </a:r>
          </a:p>
        </p:txBody>
      </p:sp>
      <p:sp>
        <p:nvSpPr>
          <p:cNvPr id="4" name="object 4"/>
          <p:cNvSpPr txBox="1"/>
          <p:nvPr/>
        </p:nvSpPr>
        <p:spPr>
          <a:xfrm>
            <a:off x="162445" y="1828800"/>
            <a:ext cx="8995410" cy="3890168"/>
          </a:xfrm>
          <a:prstGeom prst="rect">
            <a:avLst/>
          </a:prstGeom>
        </p:spPr>
        <p:txBody>
          <a:bodyPr vert="horz" wrap="square" lIns="0" tIns="12065" rIns="0" bIns="0" rtlCol="0">
            <a:spAutoFit/>
          </a:bodyPr>
          <a:lstStyle/>
          <a:p>
            <a:pPr marL="469900" marR="7620" indent="-457200">
              <a:lnSpc>
                <a:spcPct val="100000"/>
              </a:lnSpc>
              <a:spcBef>
                <a:spcPts val="95"/>
              </a:spcBef>
              <a:buFont typeface="Arial" panose="020B0604020202020204" pitchFamily="34" charset="0"/>
              <a:buChar char="•"/>
            </a:pPr>
            <a:r>
              <a:rPr sz="2800" spc="-5" dirty="0" smtClean="0">
                <a:latin typeface="Carlito"/>
                <a:cs typeface="Carlito"/>
              </a:rPr>
              <a:t>La </a:t>
            </a:r>
            <a:r>
              <a:rPr sz="2800" spc="-20" dirty="0">
                <a:latin typeface="Carlito"/>
                <a:cs typeface="Carlito"/>
              </a:rPr>
              <a:t>lista </a:t>
            </a:r>
            <a:r>
              <a:rPr sz="2800" spc="-5" dirty="0">
                <a:latin typeface="Carlito"/>
                <a:cs typeface="Carlito"/>
              </a:rPr>
              <a:t>debe </a:t>
            </a:r>
            <a:r>
              <a:rPr sz="2800" spc="-15" dirty="0">
                <a:latin typeface="Carlito"/>
                <a:cs typeface="Carlito"/>
              </a:rPr>
              <a:t>estar ordenada </a:t>
            </a:r>
            <a:r>
              <a:rPr sz="2800" spc="-5" dirty="0">
                <a:latin typeface="Carlito"/>
                <a:cs typeface="Carlito"/>
              </a:rPr>
              <a:t>de </a:t>
            </a:r>
            <a:r>
              <a:rPr sz="2800" spc="-10" dirty="0">
                <a:latin typeface="Carlito"/>
                <a:cs typeface="Carlito"/>
              </a:rPr>
              <a:t>acuerdo </a:t>
            </a:r>
            <a:r>
              <a:rPr sz="2800" spc="-5" dirty="0">
                <a:latin typeface="Carlito"/>
                <a:cs typeface="Carlito"/>
              </a:rPr>
              <a:t>al </a:t>
            </a:r>
            <a:r>
              <a:rPr sz="2800" spc="-10" dirty="0">
                <a:latin typeface="Carlito"/>
                <a:cs typeface="Carlito"/>
              </a:rPr>
              <a:t>valor </a:t>
            </a:r>
            <a:r>
              <a:rPr sz="2800" spc="-5" dirty="0">
                <a:latin typeface="Carlito"/>
                <a:cs typeface="Carlito"/>
              </a:rPr>
              <a:t>de </a:t>
            </a:r>
            <a:r>
              <a:rPr sz="2800" spc="-10" dirty="0">
                <a:latin typeface="Carlito"/>
                <a:cs typeface="Carlito"/>
              </a:rPr>
              <a:t>la </a:t>
            </a:r>
            <a:r>
              <a:rPr sz="2800" spc="-15" dirty="0">
                <a:latin typeface="Carlito"/>
                <a:cs typeface="Carlito"/>
              </a:rPr>
              <a:t>clave.  </a:t>
            </a:r>
            <a:r>
              <a:rPr sz="2800" spc="-35" dirty="0">
                <a:latin typeface="Carlito"/>
                <a:cs typeface="Carlito"/>
              </a:rPr>
              <a:t>Para </a:t>
            </a:r>
            <a:r>
              <a:rPr sz="2800" spc="-15" dirty="0">
                <a:latin typeface="Carlito"/>
                <a:cs typeface="Carlito"/>
              </a:rPr>
              <a:t>realizar </a:t>
            </a:r>
            <a:r>
              <a:rPr sz="2800" spc="-10" dirty="0">
                <a:latin typeface="Carlito"/>
                <a:cs typeface="Carlito"/>
              </a:rPr>
              <a:t>la</a:t>
            </a:r>
            <a:r>
              <a:rPr sz="2800" spc="45" dirty="0">
                <a:latin typeface="Carlito"/>
                <a:cs typeface="Carlito"/>
              </a:rPr>
              <a:t> </a:t>
            </a:r>
            <a:r>
              <a:rPr sz="2800" spc="-10" dirty="0">
                <a:latin typeface="Carlito"/>
                <a:cs typeface="Carlito"/>
              </a:rPr>
              <a:t>busqueda.</a:t>
            </a:r>
            <a:endParaRPr sz="2800" dirty="0">
              <a:latin typeface="Carlito"/>
              <a:cs typeface="Carlito"/>
            </a:endParaRPr>
          </a:p>
          <a:p>
            <a:pPr marL="469900" marR="5080" indent="-457200">
              <a:lnSpc>
                <a:spcPct val="100000"/>
              </a:lnSpc>
              <a:buFont typeface="Arial" panose="020B0604020202020204" pitchFamily="34" charset="0"/>
              <a:buChar char="•"/>
              <a:tabLst>
                <a:tab pos="606425" algn="l"/>
                <a:tab pos="1751330" algn="l"/>
                <a:tab pos="2155190" algn="l"/>
                <a:tab pos="3210560" algn="l"/>
                <a:tab pos="3527425" algn="l"/>
                <a:tab pos="3924935" algn="l"/>
                <a:tab pos="4906645" algn="l"/>
                <a:tab pos="5415915" algn="l"/>
                <a:tab pos="7432675" algn="l"/>
                <a:tab pos="7749540" algn="l"/>
                <a:tab pos="8072755" algn="l"/>
                <a:tab pos="8406765" algn="l"/>
                <a:tab pos="8729345" algn="l"/>
              </a:tabLst>
            </a:pPr>
            <a:r>
              <a:rPr sz="2800" spc="-10" dirty="0" smtClean="0">
                <a:latin typeface="Carlito"/>
                <a:cs typeface="Carlito"/>
              </a:rPr>
              <a:t>S</a:t>
            </a:r>
            <a:r>
              <a:rPr sz="2800" spc="-5" dirty="0" smtClean="0">
                <a:latin typeface="Carlito"/>
                <a:cs typeface="Carlito"/>
              </a:rPr>
              <a:t>e</a:t>
            </a:r>
            <a:r>
              <a:rPr lang="es-EC" sz="2800" dirty="0">
                <a:latin typeface="Carlito"/>
                <a:cs typeface="Carlito"/>
              </a:rPr>
              <a:t> </a:t>
            </a:r>
            <a:r>
              <a:rPr sz="2800" spc="-50" dirty="0" smtClean="0">
                <a:latin typeface="Carlito"/>
                <a:cs typeface="Carlito"/>
              </a:rPr>
              <a:t>r</a:t>
            </a:r>
            <a:r>
              <a:rPr sz="2800" spc="-5" dirty="0" smtClean="0">
                <a:latin typeface="Carlito"/>
                <a:cs typeface="Carlito"/>
              </a:rPr>
              <a:t>edu</a:t>
            </a:r>
            <a:r>
              <a:rPr sz="2800" spc="10" dirty="0" smtClean="0">
                <a:latin typeface="Carlito"/>
                <a:cs typeface="Carlito"/>
              </a:rPr>
              <a:t>c</a:t>
            </a:r>
            <a:r>
              <a:rPr sz="2800" spc="-5" dirty="0" smtClean="0">
                <a:latin typeface="Carlito"/>
                <a:cs typeface="Carlito"/>
              </a:rPr>
              <a:t>e</a:t>
            </a:r>
            <a:r>
              <a:rPr sz="2800" dirty="0">
                <a:latin typeface="Carlito"/>
                <a:cs typeface="Carlito"/>
              </a:rPr>
              <a:t>	</a:t>
            </a:r>
            <a:r>
              <a:rPr sz="2800" spc="-10" dirty="0" smtClean="0">
                <a:latin typeface="Carlito"/>
                <a:cs typeface="Carlito"/>
              </a:rPr>
              <a:t>e</a:t>
            </a:r>
            <a:r>
              <a:rPr sz="2800" spc="-5" dirty="0" smtClean="0">
                <a:latin typeface="Carlito"/>
                <a:cs typeface="Carlito"/>
              </a:rPr>
              <a:t>l</a:t>
            </a:r>
            <a:r>
              <a:rPr lang="es-EC" sz="2800" dirty="0">
                <a:latin typeface="Carlito"/>
                <a:cs typeface="Carlito"/>
              </a:rPr>
              <a:t> </a:t>
            </a:r>
            <a:r>
              <a:rPr sz="2800" spc="-50" dirty="0" smtClean="0">
                <a:latin typeface="Carlito"/>
                <a:cs typeface="Carlito"/>
              </a:rPr>
              <a:t>v</a:t>
            </a:r>
            <a:r>
              <a:rPr sz="2800" spc="-5" dirty="0" smtClean="0">
                <a:latin typeface="Carlito"/>
                <a:cs typeface="Carlito"/>
              </a:rPr>
              <a:t>ec</a:t>
            </a:r>
            <a:r>
              <a:rPr sz="2800" spc="-30" dirty="0" smtClean="0">
                <a:latin typeface="Carlito"/>
                <a:cs typeface="Carlito"/>
              </a:rPr>
              <a:t>t</a:t>
            </a:r>
            <a:r>
              <a:rPr sz="2800" spc="-20" dirty="0" smtClean="0">
                <a:latin typeface="Carlito"/>
                <a:cs typeface="Carlito"/>
              </a:rPr>
              <a:t>o</a:t>
            </a:r>
            <a:r>
              <a:rPr sz="2800" spc="-5" dirty="0" smtClean="0">
                <a:latin typeface="Carlito"/>
                <a:cs typeface="Carlito"/>
              </a:rPr>
              <a:t>r</a:t>
            </a:r>
            <a:r>
              <a:rPr sz="2800" dirty="0">
                <a:latin typeface="Carlito"/>
                <a:cs typeface="Carlito"/>
              </a:rPr>
              <a:t>	</a:t>
            </a:r>
            <a:r>
              <a:rPr sz="2800" spc="-5" dirty="0">
                <a:latin typeface="Carlito"/>
                <a:cs typeface="Carlito"/>
              </a:rPr>
              <a:t>a</a:t>
            </a:r>
            <a:r>
              <a:rPr sz="2800" dirty="0">
                <a:latin typeface="Carlito"/>
                <a:cs typeface="Carlito"/>
              </a:rPr>
              <a:t>	</a:t>
            </a:r>
            <a:r>
              <a:rPr sz="2800" spc="-15" dirty="0" smtClean="0">
                <a:latin typeface="Carlito"/>
                <a:cs typeface="Carlito"/>
              </a:rPr>
              <a:t>l</a:t>
            </a:r>
            <a:r>
              <a:rPr sz="2800" spc="-5" dirty="0" smtClean="0">
                <a:latin typeface="Carlito"/>
                <a:cs typeface="Carlito"/>
              </a:rPr>
              <a:t>a</a:t>
            </a:r>
            <a:r>
              <a:rPr lang="es-EC" sz="2800" dirty="0">
                <a:latin typeface="Carlito"/>
                <a:cs typeface="Carlito"/>
              </a:rPr>
              <a:t> </a:t>
            </a:r>
            <a:r>
              <a:rPr sz="2800" spc="-5" dirty="0" err="1" smtClean="0">
                <a:latin typeface="Carlito"/>
                <a:cs typeface="Carlito"/>
              </a:rPr>
              <a:t>m</a:t>
            </a:r>
            <a:r>
              <a:rPr sz="2800" spc="-20" dirty="0" err="1" smtClean="0">
                <a:latin typeface="Carlito"/>
                <a:cs typeface="Carlito"/>
              </a:rPr>
              <a:t>i</a:t>
            </a:r>
            <a:r>
              <a:rPr sz="2800" spc="-45" dirty="0" err="1" smtClean="0">
                <a:latin typeface="Carlito"/>
                <a:cs typeface="Carlito"/>
              </a:rPr>
              <a:t>t</a:t>
            </a:r>
            <a:r>
              <a:rPr sz="2800" spc="-5" dirty="0" err="1" smtClean="0">
                <a:latin typeface="Carlito"/>
                <a:cs typeface="Carlito"/>
              </a:rPr>
              <a:t>ad</a:t>
            </a:r>
            <a:r>
              <a:rPr lang="es-EC" sz="2800" dirty="0">
                <a:latin typeface="Carlito"/>
                <a:cs typeface="Carlito"/>
              </a:rPr>
              <a:t> </a:t>
            </a:r>
            <a:r>
              <a:rPr sz="2800" spc="-10" dirty="0" err="1" smtClean="0">
                <a:latin typeface="Carlito"/>
                <a:cs typeface="Carlito"/>
              </a:rPr>
              <a:t>e</a:t>
            </a:r>
            <a:r>
              <a:rPr sz="2800" spc="-5" dirty="0" err="1" smtClean="0">
                <a:latin typeface="Carlito"/>
                <a:cs typeface="Carlito"/>
              </a:rPr>
              <a:t>n</a:t>
            </a:r>
            <a:r>
              <a:rPr lang="es-EC" sz="2800" dirty="0">
                <a:latin typeface="Carlito"/>
                <a:cs typeface="Carlito"/>
              </a:rPr>
              <a:t> </a:t>
            </a:r>
            <a:r>
              <a:rPr sz="2800" spc="-25" dirty="0" err="1" smtClean="0">
                <a:latin typeface="Carlito"/>
                <a:cs typeface="Carlito"/>
              </a:rPr>
              <a:t>c</a:t>
            </a:r>
            <a:r>
              <a:rPr sz="2800" spc="-10" dirty="0" err="1" smtClean="0">
                <a:latin typeface="Carlito"/>
                <a:cs typeface="Carlito"/>
              </a:rPr>
              <a:t>ompa</a:t>
            </a:r>
            <a:r>
              <a:rPr sz="2800" spc="-80" dirty="0" err="1" smtClean="0">
                <a:latin typeface="Carlito"/>
                <a:cs typeface="Carlito"/>
              </a:rPr>
              <a:t>r</a:t>
            </a:r>
            <a:r>
              <a:rPr sz="2800" spc="-5" dirty="0" err="1" smtClean="0">
                <a:latin typeface="Carlito"/>
                <a:cs typeface="Carlito"/>
              </a:rPr>
              <a:t>aci</a:t>
            </a:r>
            <a:r>
              <a:rPr sz="2800" spc="5" dirty="0" err="1" smtClean="0">
                <a:latin typeface="Carlito"/>
                <a:cs typeface="Carlito"/>
              </a:rPr>
              <a:t>ó</a:t>
            </a:r>
            <a:r>
              <a:rPr sz="2800" spc="-5" dirty="0" err="1" smtClean="0">
                <a:latin typeface="Carlito"/>
                <a:cs typeface="Carlito"/>
              </a:rPr>
              <a:t>n</a:t>
            </a:r>
            <a:r>
              <a:rPr lang="es-EC" sz="2800" dirty="0">
                <a:latin typeface="Carlito"/>
                <a:cs typeface="Carlito"/>
              </a:rPr>
              <a:t> </a:t>
            </a:r>
            <a:r>
              <a:rPr sz="2800" spc="-5" dirty="0" smtClean="0">
                <a:latin typeface="Carlito"/>
                <a:cs typeface="Carlito"/>
              </a:rPr>
              <a:t>a</a:t>
            </a:r>
            <a:r>
              <a:rPr sz="2800" dirty="0">
                <a:latin typeface="Carlito"/>
                <a:cs typeface="Carlito"/>
              </a:rPr>
              <a:t>	</a:t>
            </a:r>
            <a:r>
              <a:rPr sz="2800" spc="-5" dirty="0">
                <a:latin typeface="Carlito"/>
                <a:cs typeface="Carlito"/>
              </a:rPr>
              <a:t>&lt;</a:t>
            </a:r>
            <a:r>
              <a:rPr sz="2800" dirty="0">
                <a:latin typeface="Carlito"/>
                <a:cs typeface="Carlito"/>
              </a:rPr>
              <a:t>	</a:t>
            </a:r>
            <a:r>
              <a:rPr sz="2800" spc="-5" dirty="0" smtClean="0">
                <a:latin typeface="Carlito"/>
                <a:cs typeface="Carlito"/>
              </a:rPr>
              <a:t>o</a:t>
            </a:r>
            <a:r>
              <a:rPr lang="es-EC" sz="2800" dirty="0">
                <a:latin typeface="Carlito"/>
                <a:cs typeface="Carlito"/>
              </a:rPr>
              <a:t> </a:t>
            </a:r>
            <a:r>
              <a:rPr sz="2800" spc="-5" dirty="0" smtClean="0">
                <a:latin typeface="Carlito"/>
                <a:cs typeface="Carlito"/>
              </a:rPr>
              <a:t>&gt;</a:t>
            </a:r>
            <a:r>
              <a:rPr lang="es-EC" sz="2800" dirty="0" smtClean="0">
                <a:latin typeface="Carlito"/>
                <a:cs typeface="Carlito"/>
              </a:rPr>
              <a:t> </a:t>
            </a:r>
            <a:r>
              <a:rPr sz="2800" spc="-5" dirty="0" smtClean="0">
                <a:latin typeface="Carlito"/>
                <a:cs typeface="Carlito"/>
              </a:rPr>
              <a:t>al  </a:t>
            </a:r>
            <a:r>
              <a:rPr sz="2800" spc="-15" dirty="0">
                <a:latin typeface="Carlito"/>
                <a:cs typeface="Carlito"/>
              </a:rPr>
              <a:t>elemento</a:t>
            </a:r>
            <a:r>
              <a:rPr sz="2800" dirty="0">
                <a:latin typeface="Carlito"/>
                <a:cs typeface="Carlito"/>
              </a:rPr>
              <a:t> </a:t>
            </a:r>
            <a:r>
              <a:rPr sz="2800" spc="-10" dirty="0">
                <a:latin typeface="Carlito"/>
                <a:cs typeface="Carlito"/>
              </a:rPr>
              <a:t>buscado.</a:t>
            </a:r>
            <a:endParaRPr sz="2800" dirty="0">
              <a:latin typeface="Carlito"/>
              <a:cs typeface="Carlito"/>
            </a:endParaRPr>
          </a:p>
          <a:p>
            <a:pPr marL="469900" indent="-457200">
              <a:lnSpc>
                <a:spcPct val="100000"/>
              </a:lnSpc>
              <a:spcBef>
                <a:spcPts val="5"/>
              </a:spcBef>
              <a:buFont typeface="Arial" panose="020B0604020202020204" pitchFamily="34" charset="0"/>
              <a:buChar char="•"/>
            </a:pPr>
            <a:r>
              <a:rPr sz="2800" spc="-5" dirty="0" smtClean="0">
                <a:latin typeface="Carlito"/>
                <a:cs typeface="Carlito"/>
              </a:rPr>
              <a:t>Al </a:t>
            </a:r>
            <a:r>
              <a:rPr sz="2800" spc="-20" dirty="0">
                <a:latin typeface="Carlito"/>
                <a:cs typeface="Carlito"/>
              </a:rPr>
              <a:t>estar </a:t>
            </a:r>
            <a:r>
              <a:rPr sz="2800" spc="-15" dirty="0">
                <a:latin typeface="Carlito"/>
                <a:cs typeface="Carlito"/>
              </a:rPr>
              <a:t>ordenada </a:t>
            </a:r>
            <a:r>
              <a:rPr sz="2800" spc="-5" dirty="0">
                <a:latin typeface="Carlito"/>
                <a:cs typeface="Carlito"/>
              </a:rPr>
              <a:t>se </a:t>
            </a:r>
            <a:r>
              <a:rPr sz="2800" spc="-10" dirty="0">
                <a:latin typeface="Carlito"/>
                <a:cs typeface="Carlito"/>
              </a:rPr>
              <a:t>obtiene </a:t>
            </a:r>
            <a:r>
              <a:rPr sz="2800" spc="-5" dirty="0">
                <a:latin typeface="Carlito"/>
                <a:cs typeface="Carlito"/>
              </a:rPr>
              <a:t>el </a:t>
            </a:r>
            <a:r>
              <a:rPr sz="2800" spc="-15" dirty="0">
                <a:latin typeface="Carlito"/>
                <a:cs typeface="Carlito"/>
              </a:rPr>
              <a:t>numero </a:t>
            </a:r>
            <a:r>
              <a:rPr sz="2800" spc="-20" dirty="0">
                <a:latin typeface="Carlito"/>
                <a:cs typeface="Carlito"/>
              </a:rPr>
              <a:t>total </a:t>
            </a:r>
            <a:r>
              <a:rPr sz="2800" spc="-5" dirty="0">
                <a:latin typeface="Carlito"/>
                <a:cs typeface="Carlito"/>
              </a:rPr>
              <a:t>de</a:t>
            </a:r>
            <a:r>
              <a:rPr sz="2800" spc="220" dirty="0">
                <a:latin typeface="Carlito"/>
                <a:cs typeface="Carlito"/>
              </a:rPr>
              <a:t> </a:t>
            </a:r>
            <a:r>
              <a:rPr sz="2800" spc="-20" dirty="0">
                <a:latin typeface="Carlito"/>
                <a:cs typeface="Carlito"/>
              </a:rPr>
              <a:t>registros.</a:t>
            </a:r>
            <a:endParaRPr sz="2800" dirty="0">
              <a:latin typeface="Carlito"/>
              <a:cs typeface="Carlito"/>
            </a:endParaRPr>
          </a:p>
          <a:p>
            <a:pPr marL="469900" indent="-457200">
              <a:lnSpc>
                <a:spcPct val="100000"/>
              </a:lnSpc>
              <a:buFont typeface="Arial" panose="020B0604020202020204" pitchFamily="34" charset="0"/>
              <a:buChar char="•"/>
            </a:pPr>
            <a:r>
              <a:rPr sz="2800" spc="-5" dirty="0" err="1" smtClean="0">
                <a:latin typeface="Carlito"/>
                <a:cs typeface="Carlito"/>
              </a:rPr>
              <a:t>Es</a:t>
            </a:r>
            <a:r>
              <a:rPr sz="2800" spc="-5" dirty="0" smtClean="0">
                <a:latin typeface="Carlito"/>
                <a:cs typeface="Carlito"/>
              </a:rPr>
              <a:t> </a:t>
            </a:r>
            <a:r>
              <a:rPr sz="2800" spc="-10" dirty="0">
                <a:latin typeface="Carlito"/>
                <a:cs typeface="Carlito"/>
              </a:rPr>
              <a:t>aplicable </a:t>
            </a:r>
            <a:r>
              <a:rPr sz="2800" spc="-5" dirty="0">
                <a:latin typeface="Carlito"/>
                <a:cs typeface="Carlito"/>
              </a:rPr>
              <a:t>a arboles </a:t>
            </a:r>
            <a:r>
              <a:rPr sz="2800" spc="-10" dirty="0">
                <a:latin typeface="Carlito"/>
                <a:cs typeface="Carlito"/>
              </a:rPr>
              <a:t>binarios </a:t>
            </a:r>
            <a:r>
              <a:rPr sz="2800" spc="-5" dirty="0">
                <a:latin typeface="Carlito"/>
                <a:cs typeface="Carlito"/>
              </a:rPr>
              <a:t>y</a:t>
            </a:r>
            <a:r>
              <a:rPr sz="2800" spc="110" dirty="0">
                <a:latin typeface="Carlito"/>
                <a:cs typeface="Carlito"/>
              </a:rPr>
              <a:t> </a:t>
            </a:r>
            <a:r>
              <a:rPr sz="2800" spc="-15" dirty="0">
                <a:latin typeface="Carlito"/>
                <a:cs typeface="Carlito"/>
              </a:rPr>
              <a:t>listas.</a:t>
            </a:r>
            <a:endParaRPr sz="2800" dirty="0">
              <a:latin typeface="Carlito"/>
              <a:cs typeface="Carlito"/>
            </a:endParaRPr>
          </a:p>
          <a:p>
            <a:pPr marL="469900" indent="-457200">
              <a:lnSpc>
                <a:spcPct val="100000"/>
              </a:lnSpc>
              <a:buFont typeface="Arial" panose="020B0604020202020204" pitchFamily="34" charset="0"/>
              <a:buChar char="•"/>
            </a:pPr>
            <a:r>
              <a:rPr sz="2800" spc="-5" dirty="0" smtClean="0">
                <a:latin typeface="Carlito"/>
                <a:cs typeface="Carlito"/>
              </a:rPr>
              <a:t>El </a:t>
            </a:r>
            <a:r>
              <a:rPr sz="2800" spc="-20" dirty="0">
                <a:latin typeface="Carlito"/>
                <a:cs typeface="Carlito"/>
              </a:rPr>
              <a:t>esfuerzo </a:t>
            </a:r>
            <a:r>
              <a:rPr sz="2800" spc="-10" dirty="0">
                <a:latin typeface="Carlito"/>
                <a:cs typeface="Carlito"/>
              </a:rPr>
              <a:t>mínimo </a:t>
            </a:r>
            <a:r>
              <a:rPr sz="2800" spc="-5" dirty="0">
                <a:latin typeface="Carlito"/>
                <a:cs typeface="Carlito"/>
              </a:rPr>
              <a:t>es 1, el medio 1 log2n, el </a:t>
            </a:r>
            <a:r>
              <a:rPr sz="2800" spc="-10" dirty="0">
                <a:latin typeface="Carlito"/>
                <a:cs typeface="Carlito"/>
              </a:rPr>
              <a:t>máximo</a:t>
            </a:r>
            <a:r>
              <a:rPr sz="2800" spc="145" dirty="0">
                <a:latin typeface="Carlito"/>
                <a:cs typeface="Carlito"/>
              </a:rPr>
              <a:t> </a:t>
            </a:r>
            <a:r>
              <a:rPr sz="2800" spc="-5" dirty="0">
                <a:latin typeface="Carlito"/>
                <a:cs typeface="Carlito"/>
              </a:rPr>
              <a:t>log2n</a:t>
            </a:r>
            <a:endParaRPr sz="280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Text Box 4"/>
          <p:cNvSpPr txBox="1">
            <a:spLocks noChangeArrowheads="1"/>
          </p:cNvSpPr>
          <p:nvPr/>
        </p:nvSpPr>
        <p:spPr bwMode="auto">
          <a:xfrm>
            <a:off x="1143073" y="1147040"/>
            <a:ext cx="7416800"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marL="800100" indent="-3429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s-ES" altLang="en-US" b="1" u="sng" dirty="0">
                <a:latin typeface="Verdana" panose="020B0604030504040204" pitchFamily="34" charset="0"/>
              </a:rPr>
              <a:t>Algoritmo y Codificación de la Búsqueda Binaria</a:t>
            </a:r>
          </a:p>
          <a:p>
            <a:r>
              <a:rPr lang="es-ES" altLang="en-US" dirty="0">
                <a:latin typeface="Verdana" panose="020B0604030504040204" pitchFamily="34" charset="0"/>
              </a:rPr>
              <a:t>Suponiendo que la lista esté almacenada como un arreglo, donde los índices de la lista son bajo=0 y alto=n-1, donde n es el número de elementos del arreglo, los pasos a seguir son:</a:t>
            </a:r>
          </a:p>
          <a:p>
            <a:r>
              <a:rPr lang="es-ES" altLang="en-US" dirty="0">
                <a:latin typeface="Verdana" panose="020B0604030504040204" pitchFamily="34" charset="0"/>
              </a:rPr>
              <a:t>1) Calcular el índice del punto central del Arreglo:</a:t>
            </a:r>
          </a:p>
          <a:p>
            <a:r>
              <a:rPr lang="es-ES" altLang="en-US" b="1" dirty="0">
                <a:latin typeface="Verdana" panose="020B0604030504040204" pitchFamily="34" charset="0"/>
              </a:rPr>
              <a:t>    </a:t>
            </a:r>
            <a:r>
              <a:rPr lang="es-ES" altLang="en-US" b="1" i="1" dirty="0">
                <a:latin typeface="Verdana" panose="020B0604030504040204" pitchFamily="34" charset="0"/>
              </a:rPr>
              <a:t>central=(</a:t>
            </a:r>
            <a:r>
              <a:rPr lang="es-ES" altLang="en-US" b="1" i="1" dirty="0" err="1">
                <a:latin typeface="Verdana" panose="020B0604030504040204" pitchFamily="34" charset="0"/>
              </a:rPr>
              <a:t>bajo+alto</a:t>
            </a:r>
            <a:r>
              <a:rPr lang="es-ES" altLang="en-US" b="1" i="1" dirty="0">
                <a:latin typeface="Verdana" panose="020B0604030504040204" pitchFamily="34" charset="0"/>
              </a:rPr>
              <a:t>)/2   (División Entera)</a:t>
            </a:r>
          </a:p>
          <a:p>
            <a:endParaRPr lang="es-ES" altLang="en-US" i="1" dirty="0">
              <a:latin typeface="Verdana" panose="020B0604030504040204" pitchFamily="34" charset="0"/>
            </a:endParaRPr>
          </a:p>
          <a:p>
            <a:r>
              <a:rPr lang="es-ES" altLang="en-US" dirty="0">
                <a:latin typeface="Verdana" panose="020B0604030504040204" pitchFamily="34" charset="0"/>
              </a:rPr>
              <a:t>2) Comparar el valor de este elemento central con la clave:</a:t>
            </a:r>
          </a:p>
          <a:p>
            <a:pPr>
              <a:buFontTx/>
              <a:buChar char="•"/>
            </a:pPr>
            <a:r>
              <a:rPr lang="es-ES" altLang="en-US" dirty="0">
                <a:latin typeface="Verdana" panose="020B0604030504040204" pitchFamily="34" charset="0"/>
              </a:rPr>
              <a:t>Si a[central]&lt;clave, la nueva </a:t>
            </a:r>
            <a:r>
              <a:rPr lang="es-ES" altLang="en-US" dirty="0" err="1">
                <a:latin typeface="Verdana" panose="020B0604030504040204" pitchFamily="34" charset="0"/>
              </a:rPr>
              <a:t>sublista</a:t>
            </a:r>
            <a:r>
              <a:rPr lang="es-ES" altLang="en-US" dirty="0">
                <a:latin typeface="Verdana" panose="020B0604030504040204" pitchFamily="34" charset="0"/>
              </a:rPr>
              <a:t> de búsqueda  tiene por valores extremos de su rango bajo=central+1..alto</a:t>
            </a:r>
          </a:p>
          <a:p>
            <a:pPr>
              <a:buFontTx/>
              <a:buChar char="•"/>
            </a:pPr>
            <a:r>
              <a:rPr lang="es-ES" altLang="en-US" dirty="0">
                <a:latin typeface="Verdana" panose="020B0604030504040204" pitchFamily="34" charset="0"/>
              </a:rPr>
              <a:t>Si clave &lt; a[central], la nueva </a:t>
            </a:r>
            <a:r>
              <a:rPr lang="es-ES" altLang="en-US" dirty="0" err="1">
                <a:latin typeface="Verdana" panose="020B0604030504040204" pitchFamily="34" charset="0"/>
              </a:rPr>
              <a:t>sublista</a:t>
            </a:r>
            <a:r>
              <a:rPr lang="es-ES" altLang="en-US" dirty="0">
                <a:latin typeface="Verdana" panose="020B0604030504040204" pitchFamily="34" charset="0"/>
              </a:rPr>
              <a:t> de búsqueda tiene por valores extremos de su rango bajo..central-1.</a:t>
            </a:r>
          </a:p>
        </p:txBody>
      </p:sp>
      <p:sp>
        <p:nvSpPr>
          <p:cNvPr id="178182" name="Text Box 6"/>
          <p:cNvSpPr txBox="1">
            <a:spLocks noChangeArrowheads="1"/>
          </p:cNvSpPr>
          <p:nvPr/>
        </p:nvSpPr>
        <p:spPr bwMode="auto">
          <a:xfrm>
            <a:off x="1571552" y="5813427"/>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dirty="0"/>
              <a:t>bajo</a:t>
            </a:r>
          </a:p>
        </p:txBody>
      </p:sp>
      <p:grpSp>
        <p:nvGrpSpPr>
          <p:cNvPr id="178185" name="Group 9"/>
          <p:cNvGrpSpPr>
            <a:grpSpLocks/>
          </p:cNvGrpSpPr>
          <p:nvPr/>
        </p:nvGrpSpPr>
        <p:grpSpPr bwMode="auto">
          <a:xfrm>
            <a:off x="1931915" y="5487988"/>
            <a:ext cx="2232025" cy="287337"/>
            <a:chOff x="839" y="3793"/>
            <a:chExt cx="771" cy="181"/>
          </a:xfrm>
        </p:grpSpPr>
        <p:sp>
          <p:nvSpPr>
            <p:cNvPr id="178181" name="Line 5"/>
            <p:cNvSpPr>
              <a:spLocks noChangeShapeType="1"/>
            </p:cNvSpPr>
            <p:nvPr/>
          </p:nvSpPr>
          <p:spPr bwMode="auto">
            <a:xfrm>
              <a:off x="839" y="3884"/>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8183" name="Line 7"/>
            <p:cNvSpPr>
              <a:spLocks noChangeShapeType="1"/>
            </p:cNvSpPr>
            <p:nvPr/>
          </p:nvSpPr>
          <p:spPr bwMode="auto">
            <a:xfrm>
              <a:off x="839" y="3793"/>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8184" name="Line 8"/>
            <p:cNvSpPr>
              <a:spLocks noChangeShapeType="1"/>
            </p:cNvSpPr>
            <p:nvPr/>
          </p:nvSpPr>
          <p:spPr bwMode="auto">
            <a:xfrm>
              <a:off x="1610" y="3793"/>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78186" name="Group 10"/>
          <p:cNvGrpSpPr>
            <a:grpSpLocks/>
          </p:cNvGrpSpPr>
          <p:nvPr/>
        </p:nvGrpSpPr>
        <p:grpSpPr bwMode="auto">
          <a:xfrm>
            <a:off x="5349875" y="5482431"/>
            <a:ext cx="2376488" cy="287337"/>
            <a:chOff x="839" y="3793"/>
            <a:chExt cx="771" cy="181"/>
          </a:xfrm>
        </p:grpSpPr>
        <p:sp>
          <p:nvSpPr>
            <p:cNvPr id="178187" name="Line 11"/>
            <p:cNvSpPr>
              <a:spLocks noChangeShapeType="1"/>
            </p:cNvSpPr>
            <p:nvPr/>
          </p:nvSpPr>
          <p:spPr bwMode="auto">
            <a:xfrm>
              <a:off x="839" y="3884"/>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8188" name="Line 12"/>
            <p:cNvSpPr>
              <a:spLocks noChangeShapeType="1"/>
            </p:cNvSpPr>
            <p:nvPr/>
          </p:nvSpPr>
          <p:spPr bwMode="auto">
            <a:xfrm>
              <a:off x="839" y="3793"/>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8189" name="Line 13"/>
            <p:cNvSpPr>
              <a:spLocks noChangeShapeType="1"/>
            </p:cNvSpPr>
            <p:nvPr/>
          </p:nvSpPr>
          <p:spPr bwMode="auto">
            <a:xfrm>
              <a:off x="1610" y="3793"/>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78190" name="Text Box 14"/>
          <p:cNvSpPr txBox="1">
            <a:spLocks noChangeArrowheads="1"/>
          </p:cNvSpPr>
          <p:nvPr/>
        </p:nvSpPr>
        <p:spPr bwMode="auto">
          <a:xfrm>
            <a:off x="2844801" y="5874543"/>
            <a:ext cx="2087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dirty="0"/>
              <a:t>Central-1 = alto</a:t>
            </a:r>
          </a:p>
        </p:txBody>
      </p:sp>
      <p:sp>
        <p:nvSpPr>
          <p:cNvPr id="178191" name="Text Box 15"/>
          <p:cNvSpPr txBox="1">
            <a:spLocks noChangeArrowheads="1"/>
          </p:cNvSpPr>
          <p:nvPr/>
        </p:nvSpPr>
        <p:spPr bwMode="auto">
          <a:xfrm>
            <a:off x="4851473" y="5874543"/>
            <a:ext cx="2376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dirty="0"/>
              <a:t>bajo= central +1</a:t>
            </a:r>
          </a:p>
        </p:txBody>
      </p:sp>
      <p:sp>
        <p:nvSpPr>
          <p:cNvPr id="178192" name="Text Box 16"/>
          <p:cNvSpPr txBox="1">
            <a:spLocks noChangeArrowheads="1"/>
          </p:cNvSpPr>
          <p:nvPr/>
        </p:nvSpPr>
        <p:spPr bwMode="auto">
          <a:xfrm>
            <a:off x="7467600" y="5874543"/>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dirty="0"/>
              <a:t>alto</a:t>
            </a:r>
          </a:p>
        </p:txBody>
      </p:sp>
      <p:sp>
        <p:nvSpPr>
          <p:cNvPr id="178193" name="Text Box 17"/>
          <p:cNvSpPr txBox="1">
            <a:spLocks noChangeArrowheads="1"/>
          </p:cNvSpPr>
          <p:nvPr/>
        </p:nvSpPr>
        <p:spPr bwMode="auto">
          <a:xfrm>
            <a:off x="2543897" y="5084761"/>
            <a:ext cx="1008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dirty="0"/>
              <a:t>clave</a:t>
            </a:r>
          </a:p>
        </p:txBody>
      </p:sp>
      <p:sp>
        <p:nvSpPr>
          <p:cNvPr id="178194" name="Text Box 18"/>
          <p:cNvSpPr txBox="1">
            <a:spLocks noChangeArrowheads="1"/>
          </p:cNvSpPr>
          <p:nvPr/>
        </p:nvSpPr>
        <p:spPr bwMode="auto">
          <a:xfrm>
            <a:off x="6367391" y="5084760"/>
            <a:ext cx="1008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dirty="0"/>
              <a:t>clave</a:t>
            </a:r>
          </a:p>
        </p:txBody>
      </p:sp>
    </p:spTree>
    <p:extLst>
      <p:ext uri="{BB962C8B-B14F-4D97-AF65-F5344CB8AC3E}">
        <p14:creationId xmlns:p14="http://schemas.microsoft.com/office/powerpoint/2010/main" val="30466820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TM02900743[[fn=Orgánico]]</Template>
  <TotalTime>34</TotalTime>
  <Words>1087</Words>
  <Application>Microsoft Office PowerPoint</Application>
  <PresentationFormat>Presentación en pantalla (4:3)</PresentationFormat>
  <Paragraphs>139</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Carlito</vt:lpstr>
      <vt:lpstr>Garamond</vt:lpstr>
      <vt:lpstr>Verdana</vt:lpstr>
      <vt:lpstr>Orgánico</vt:lpstr>
      <vt:lpstr>Algoritmos de busqueda</vt:lpstr>
      <vt:lpstr>Algoritmo de busqueda</vt:lpstr>
      <vt:lpstr>Definición formal de busqueda  La operación de busqueda consta de dos  resultados dentro de las posibilidades dentro  de un conjunto.</vt:lpstr>
      <vt:lpstr>Métodos mas usados para realizar  busqueda</vt:lpstr>
      <vt:lpstr>Busqueda lineal</vt:lpstr>
      <vt:lpstr>Presentación de PowerPoint</vt:lpstr>
      <vt:lpstr>Presentación de PowerPoint</vt:lpstr>
      <vt:lpstr>Particularidad de la busqueda binaria</vt:lpstr>
      <vt:lpstr>Presentación de PowerPoint</vt:lpstr>
      <vt:lpstr>Presentación de PowerPoint</vt:lpstr>
      <vt:lpstr>Presentación de PowerPoint</vt:lpstr>
      <vt:lpstr>Presentación de PowerPoint</vt:lpstr>
      <vt:lpstr>Metodo Hash</vt:lpstr>
      <vt:lpstr>Ejemplo de tablas Hash</vt:lpstr>
      <vt:lpstr>Requisitos para una tabla Hash</vt:lpstr>
      <vt:lpstr>Encadenamiento</vt:lpstr>
      <vt:lpstr>Direccionamiento Abierto</vt:lpstr>
      <vt:lpstr>Transformación de claves hashing</vt:lpstr>
      <vt:lpstr>Primera forma</vt:lpstr>
      <vt:lpstr>Segunda Forma</vt:lpstr>
      <vt:lpstr>Tercera forma</vt:lpstr>
      <vt:lpstr>Cuarta forma</vt:lpstr>
      <vt:lpstr>Ejercicios para realizar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busqueda</dc:title>
  <dc:creator>Diego</dc:creator>
  <cp:lastModifiedBy>Diego</cp:lastModifiedBy>
  <cp:revision>5</cp:revision>
  <dcterms:created xsi:type="dcterms:W3CDTF">2020-03-30T23:28:06Z</dcterms:created>
  <dcterms:modified xsi:type="dcterms:W3CDTF">2020-03-31T22:06:46Z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2015-06-26T00:00:00Z</vt:filetime>
  </property>
  <property fmtid="{D5CDD505-2E9C-101B-9397-08002B2CF9AE}" pid="3" name="Creator">
    <vt:lpwstr>Microsoft® PowerPoint® 2013</vt:lpwstr>
  </property>
  <property fmtid="{D5CDD505-2E9C-101B-9397-08002B2CF9AE}" pid="4" name="LastSaved">
    <vt:filetime>2020-03-30T00:00:00Z</vt:filetime>
  </property>
</Properties>
</file>