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9" roundtripDataSignature="AMtx7mixRXiBggsPef3uhAlO25NXTPon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 name="Google Shape;61;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ba803bb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ba803bbe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ge6ba803bbe_0_2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6c3919a4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6c3919a4f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ge6c3919a4f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9555c52e1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9555c52e1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e9555c52e1_0_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6c3919a4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6c3919a4f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ge6c3919a4f_0_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c3919a4f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c3919a4f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ge6c3919a4f_0_1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6ba803bbe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6ba803bbe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ge6ba803bbe_0_4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6ba803bbe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6ba803bbe_0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ge6ba803bbe_0_2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6c3919a4f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6c3919a4f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ge6c3919a4f_0_2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6c3919a4f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6c3919a4f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ge6c3919a4f_0_3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6c3919a4f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6c3919a4f_0_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ge6c3919a4f_0_3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6ba803ce2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6ba803ce2_1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500">
                <a:highlight>
                  <a:srgbClr val="E4E8EE"/>
                </a:highlight>
              </a:rPr>
              <a:t>Tasks like tumor identification takes valuable time and effort away from health practitioners who could be spending it on higher priority tasks. Therefore, machine learning models have stepped in to assist doctors on saving them time by analyzing images magnitudes faster than the human eye could ever can at increasingly high accuracies.</a:t>
            </a:r>
            <a:endParaRPr sz="1500">
              <a:highlight>
                <a:srgbClr val="E4E8EE"/>
              </a:highlight>
            </a:endParaRPr>
          </a:p>
        </p:txBody>
      </p:sp>
      <p:sp>
        <p:nvSpPr>
          <p:cNvPr id="68" name="Google Shape;68;ge6ba803ce2_1_1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6ba803bbe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6ba803bbe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ge6ba803bbe_0_3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6ba803bbe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6ba803bbe_0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ge6ba803bbe_0_3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6ba803ce2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6ba803ce2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ge6ba803ce2_1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6ba803ce2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6ba803ce2_1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ge6ba803ce2_1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89b110193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89b110193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ge89b110193_0_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81252d9c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81252d9cb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 name="Google Shape;82;ge81252d9cb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ba803bb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6ba803bbe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Each patient had a corresponding image folder containing all of the sliced MR images, along with a mask containing the tumor location for that given slice.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split: avoid overfitting</a:t>
            </a:r>
            <a:endParaRPr/>
          </a:p>
          <a:p>
            <a:pPr indent="0" lvl="0" marL="0" rtl="0" algn="l">
              <a:spcBef>
                <a:spcPts val="360"/>
              </a:spcBef>
              <a:spcAft>
                <a:spcPts val="0"/>
              </a:spcAft>
              <a:buNone/>
            </a:pPr>
            <a:r>
              <a:t/>
            </a:r>
            <a:endParaRPr/>
          </a:p>
        </p:txBody>
      </p:sp>
      <p:sp>
        <p:nvSpPr>
          <p:cNvPr id="89" name="Google Shape;89;ge6ba803bbe_0_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ba803bbe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ba803bbe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 name="Google Shape;96;ge6ba803bbe_0_1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c3919a4f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c3919a4f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000"/>
              <a:t>Each blue box corresponds to a multi-channel feature map. The number of channels is denoted on top of the box. The x-y-size is provided at the lower left edge of the box. White boxes represent copied feature maps. The arrows denote the different operations.</a:t>
            </a:r>
            <a:endParaRPr sz="1000"/>
          </a:p>
          <a:p>
            <a:pPr indent="0" lvl="0" marL="0" rtl="0" algn="l">
              <a:spcBef>
                <a:spcPts val="360"/>
              </a:spcBef>
              <a:spcAft>
                <a:spcPts val="0"/>
              </a:spcAft>
              <a:buNone/>
            </a:pPr>
            <a:r>
              <a:rPr b="1" lang="en-US" sz="1000"/>
              <a:t>In total the network has 23 convolutional layers.</a:t>
            </a:r>
            <a:endParaRPr b="1" sz="1000"/>
          </a:p>
        </p:txBody>
      </p:sp>
      <p:sp>
        <p:nvSpPr>
          <p:cNvPr id="103" name="Google Shape;103;ge6c3919a4f_0_4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92b02436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92b024364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 name="Google Shape;110;ge92b024364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92b024364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92b024364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ge92b024364_0_1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4"/>
          <p:cNvSpPr/>
          <p:nvPr/>
        </p:nvSpPr>
        <p:spPr>
          <a:xfrm>
            <a:off x="0" y="17463"/>
            <a:ext cx="9144000" cy="2171700"/>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 name="Google Shape;18;p4"/>
          <p:cNvSpPr txBox="1"/>
          <p:nvPr>
            <p:ph idx="1" type="subTitle"/>
          </p:nvPr>
        </p:nvSpPr>
        <p:spPr>
          <a:xfrm>
            <a:off x="609600" y="2724150"/>
            <a:ext cx="6858000" cy="1241822"/>
          </a:xfrm>
          <a:prstGeom prst="rect">
            <a:avLst/>
          </a:prstGeom>
          <a:noFill/>
          <a:ln>
            <a:noFill/>
          </a:ln>
        </p:spPr>
        <p:txBody>
          <a:bodyPr anchorCtr="0" anchor="t" bIns="45700" lIns="91425" spcFirstLastPara="1" rIns="91425" wrap="square" tIns="45700">
            <a:noAutofit/>
          </a:bodyPr>
          <a:lstStyle>
            <a:lvl1pPr lvl="0" algn="l">
              <a:lnSpc>
                <a:spcPct val="90000"/>
              </a:lnSpc>
              <a:spcBef>
                <a:spcPts val="750"/>
              </a:spcBef>
              <a:spcAft>
                <a:spcPts val="0"/>
              </a:spcAft>
              <a:buSzPts val="1800"/>
              <a:buNone/>
              <a:defRPr sz="1800"/>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9" name="Google Shape;19;p4"/>
          <p:cNvSpPr txBox="1"/>
          <p:nvPr>
            <p:ph type="ctrTitle"/>
          </p:nvPr>
        </p:nvSpPr>
        <p:spPr>
          <a:xfrm>
            <a:off x="610496" y="1217613"/>
            <a:ext cx="6858000" cy="9715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sz="20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54" name="Shape 54"/>
        <p:cNvGrpSpPr/>
        <p:nvPr/>
      </p:nvGrpSpPr>
      <p:grpSpPr>
        <a:xfrm>
          <a:off x="0" y="0"/>
          <a:ext cx="0" cy="0"/>
          <a:chOff x="0" y="0"/>
          <a:chExt cx="0" cy="0"/>
        </a:xfrm>
      </p:grpSpPr>
      <p:sp>
        <p:nvSpPr>
          <p:cNvPr id="55" name="Google Shape;55;p13"/>
          <p:cNvSpPr txBox="1"/>
          <p:nvPr/>
        </p:nvSpPr>
        <p:spPr>
          <a:xfrm>
            <a:off x="555625" y="26988"/>
            <a:ext cx="5105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Trustees Presentation</a:t>
            </a:r>
            <a:endParaRPr/>
          </a:p>
        </p:txBody>
      </p:sp>
      <p:sp>
        <p:nvSpPr>
          <p:cNvPr id="56" name="Google Shape;56;p13"/>
          <p:cNvSpPr txBox="1"/>
          <p:nvPr>
            <p:ph idx="1" type="body"/>
          </p:nvPr>
        </p:nvSpPr>
        <p:spPr>
          <a:xfrm>
            <a:off x="609600" y="666750"/>
            <a:ext cx="5727247" cy="342900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7" name="Google Shape;57;p13"/>
          <p:cNvSpPr txBox="1"/>
          <p:nvPr>
            <p:ph type="title"/>
          </p:nvPr>
        </p:nvSpPr>
        <p:spPr>
          <a:xfrm>
            <a:off x="6477000" y="666750"/>
            <a:ext cx="2514600" cy="34290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
          <p:cNvSpPr txBox="1"/>
          <p:nvPr>
            <p:ph type="title"/>
          </p:nvPr>
        </p:nvSpPr>
        <p:spPr>
          <a:xfrm>
            <a:off x="628650" y="361950"/>
            <a:ext cx="7886700" cy="8413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5"/>
          <p:cNvSpPr txBox="1"/>
          <p:nvPr>
            <p:ph idx="1" type="body"/>
          </p:nvPr>
        </p:nvSpPr>
        <p:spPr>
          <a:xfrm>
            <a:off x="628650" y="1352550"/>
            <a:ext cx="7886700" cy="26670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nvSpPr>
        <p:spPr>
          <a:xfrm>
            <a:off x="555625" y="26988"/>
            <a:ext cx="5105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Trustees Presentation</a:t>
            </a:r>
            <a:endParaRPr/>
          </a:p>
        </p:txBody>
      </p:sp>
      <p:sp>
        <p:nvSpPr>
          <p:cNvPr id="25" name="Google Shape;25;p6"/>
          <p:cNvSpPr txBox="1"/>
          <p:nvPr>
            <p:ph type="title"/>
          </p:nvPr>
        </p:nvSpPr>
        <p:spPr>
          <a:xfrm>
            <a:off x="623888" y="1047750"/>
            <a:ext cx="7886700" cy="213955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8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6" name="Google Shape;26;p6"/>
          <p:cNvSpPr txBox="1"/>
          <p:nvPr>
            <p:ph idx="1" type="body"/>
          </p:nvPr>
        </p:nvSpPr>
        <p:spPr>
          <a:xfrm>
            <a:off x="623888" y="3187303"/>
            <a:ext cx="7886700" cy="11251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sz="1800">
                <a:solidFill>
                  <a:srgbClr val="888888"/>
                </a:solidFill>
              </a:defRPr>
            </a:lvl1pPr>
            <a:lvl2pPr indent="-228600" lvl="1" marL="914400" algn="l">
              <a:lnSpc>
                <a:spcPct val="90000"/>
              </a:lnSpc>
              <a:spcBef>
                <a:spcPts val="375"/>
              </a:spcBef>
              <a:spcAft>
                <a:spcPts val="0"/>
              </a:spcAft>
              <a:buSzPts val="1500"/>
              <a:buNone/>
              <a:defRPr sz="1500">
                <a:solidFill>
                  <a:srgbClr val="888888"/>
                </a:solidFill>
              </a:defRPr>
            </a:lvl2pPr>
            <a:lvl3pPr indent="-228600" lvl="2" marL="1371600" algn="l">
              <a:lnSpc>
                <a:spcPct val="90000"/>
              </a:lnSpc>
              <a:spcBef>
                <a:spcPts val="375"/>
              </a:spcBef>
              <a:spcAft>
                <a:spcPts val="0"/>
              </a:spcAft>
              <a:buSzPts val="1350"/>
              <a:buNone/>
              <a:defRPr sz="1350">
                <a:solidFill>
                  <a:srgbClr val="888888"/>
                </a:solidFill>
              </a:defRPr>
            </a:lvl3pPr>
            <a:lvl4pPr indent="-228600" lvl="3" marL="1828800" algn="l">
              <a:lnSpc>
                <a:spcPct val="90000"/>
              </a:lnSpc>
              <a:spcBef>
                <a:spcPts val="375"/>
              </a:spcBef>
              <a:spcAft>
                <a:spcPts val="0"/>
              </a:spcAft>
              <a:buSzPts val="1200"/>
              <a:buNone/>
              <a:defRPr sz="1200">
                <a:solidFill>
                  <a:srgbClr val="888888"/>
                </a:solidFill>
              </a:defRPr>
            </a:lvl4pPr>
            <a:lvl5pPr indent="-228600" lvl="4" marL="2286000" algn="l">
              <a:lnSpc>
                <a:spcPct val="90000"/>
              </a:lnSpc>
              <a:spcBef>
                <a:spcPts val="375"/>
              </a:spcBef>
              <a:spcAft>
                <a:spcPts val="0"/>
              </a:spcAft>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
          <p:cNvSpPr txBox="1"/>
          <p:nvPr/>
        </p:nvSpPr>
        <p:spPr>
          <a:xfrm>
            <a:off x="555625" y="26988"/>
            <a:ext cx="5105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Trustees Presentation</a:t>
            </a:r>
            <a:endParaRPr/>
          </a:p>
        </p:txBody>
      </p:sp>
      <p:sp>
        <p:nvSpPr>
          <p:cNvPr id="29" name="Google Shape;29;p7"/>
          <p:cNvSpPr txBox="1"/>
          <p:nvPr>
            <p:ph type="title"/>
          </p:nvPr>
        </p:nvSpPr>
        <p:spPr>
          <a:xfrm>
            <a:off x="628650" y="666750"/>
            <a:ext cx="7886700" cy="53339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 name="Google Shape;30;p7"/>
          <p:cNvSpPr txBox="1"/>
          <p:nvPr>
            <p:ph idx="1" type="body"/>
          </p:nvPr>
        </p:nvSpPr>
        <p:spPr>
          <a:xfrm>
            <a:off x="628650" y="1369219"/>
            <a:ext cx="3886200" cy="272653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 name="Google Shape;31;p7"/>
          <p:cNvSpPr txBox="1"/>
          <p:nvPr>
            <p:ph idx="2" type="body"/>
          </p:nvPr>
        </p:nvSpPr>
        <p:spPr>
          <a:xfrm>
            <a:off x="4629150" y="1369219"/>
            <a:ext cx="3886200" cy="272653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8"/>
          <p:cNvSpPr txBox="1"/>
          <p:nvPr/>
        </p:nvSpPr>
        <p:spPr>
          <a:xfrm>
            <a:off x="555625" y="26988"/>
            <a:ext cx="5105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Trustees Presentation</a:t>
            </a:r>
            <a:endParaRPr/>
          </a:p>
        </p:txBody>
      </p:sp>
      <p:sp>
        <p:nvSpPr>
          <p:cNvPr id="34" name="Google Shape;34;p8"/>
          <p:cNvSpPr txBox="1"/>
          <p:nvPr>
            <p:ph type="title"/>
          </p:nvPr>
        </p:nvSpPr>
        <p:spPr>
          <a:xfrm>
            <a:off x="629841" y="147520"/>
            <a:ext cx="7886700" cy="88722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sz="18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SzPts val="1800"/>
              <a:buNone/>
              <a:defRPr b="1" sz="1800"/>
            </a:lvl1pPr>
            <a:lvl2pPr indent="-228600" lvl="1" marL="914400" algn="l">
              <a:lnSpc>
                <a:spcPct val="90000"/>
              </a:lnSpc>
              <a:spcBef>
                <a:spcPts val="375"/>
              </a:spcBef>
              <a:spcAft>
                <a:spcPts val="0"/>
              </a:spcAft>
              <a:buSzPts val="1500"/>
              <a:buNone/>
              <a:defRPr b="1" sz="1500"/>
            </a:lvl2pPr>
            <a:lvl3pPr indent="-228600" lvl="2" marL="1371600" algn="l">
              <a:lnSpc>
                <a:spcPct val="90000"/>
              </a:lnSpc>
              <a:spcBef>
                <a:spcPts val="375"/>
              </a:spcBef>
              <a:spcAft>
                <a:spcPts val="0"/>
              </a:spcAft>
              <a:buSzPts val="1350"/>
              <a:buNone/>
              <a:defRPr b="1" sz="1350"/>
            </a:lvl3pPr>
            <a:lvl4pPr indent="-228600" lvl="3" marL="1828800" algn="l">
              <a:lnSpc>
                <a:spcPct val="90000"/>
              </a:lnSpc>
              <a:spcBef>
                <a:spcPts val="375"/>
              </a:spcBef>
              <a:spcAft>
                <a:spcPts val="0"/>
              </a:spcAft>
              <a:buSzPts val="1200"/>
              <a:buNone/>
              <a:defRPr b="1" sz="1200"/>
            </a:lvl4pPr>
            <a:lvl5pPr indent="-228600" lvl="4" marL="2286000" algn="l">
              <a:lnSpc>
                <a:spcPct val="90000"/>
              </a:lnSpc>
              <a:spcBef>
                <a:spcPts val="375"/>
              </a:spcBef>
              <a:spcAft>
                <a:spcPts val="0"/>
              </a:spcAft>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6" name="Google Shape;36;p8"/>
          <p:cNvSpPr txBox="1"/>
          <p:nvPr>
            <p:ph idx="2" type="body"/>
          </p:nvPr>
        </p:nvSpPr>
        <p:spPr>
          <a:xfrm>
            <a:off x="629842" y="1878806"/>
            <a:ext cx="3868340" cy="229314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SzPts val="1800"/>
              <a:buNone/>
              <a:defRPr b="1" sz="1800"/>
            </a:lvl1pPr>
            <a:lvl2pPr indent="-228600" lvl="1" marL="914400" algn="l">
              <a:lnSpc>
                <a:spcPct val="90000"/>
              </a:lnSpc>
              <a:spcBef>
                <a:spcPts val="375"/>
              </a:spcBef>
              <a:spcAft>
                <a:spcPts val="0"/>
              </a:spcAft>
              <a:buSzPts val="1500"/>
              <a:buNone/>
              <a:defRPr b="1" sz="1500"/>
            </a:lvl2pPr>
            <a:lvl3pPr indent="-228600" lvl="2" marL="1371600" algn="l">
              <a:lnSpc>
                <a:spcPct val="90000"/>
              </a:lnSpc>
              <a:spcBef>
                <a:spcPts val="375"/>
              </a:spcBef>
              <a:spcAft>
                <a:spcPts val="0"/>
              </a:spcAft>
              <a:buSzPts val="1350"/>
              <a:buNone/>
              <a:defRPr b="1" sz="1350"/>
            </a:lvl3pPr>
            <a:lvl4pPr indent="-228600" lvl="3" marL="1828800" algn="l">
              <a:lnSpc>
                <a:spcPct val="90000"/>
              </a:lnSpc>
              <a:spcBef>
                <a:spcPts val="375"/>
              </a:spcBef>
              <a:spcAft>
                <a:spcPts val="0"/>
              </a:spcAft>
              <a:buSzPts val="1200"/>
              <a:buNone/>
              <a:defRPr b="1" sz="1200"/>
            </a:lvl4pPr>
            <a:lvl5pPr indent="-228600" lvl="4" marL="2286000" algn="l">
              <a:lnSpc>
                <a:spcPct val="90000"/>
              </a:lnSpc>
              <a:spcBef>
                <a:spcPts val="375"/>
              </a:spcBef>
              <a:spcAft>
                <a:spcPts val="0"/>
              </a:spcAft>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8" name="Google Shape;38;p8"/>
          <p:cNvSpPr txBox="1"/>
          <p:nvPr>
            <p:ph idx="4" type="body"/>
          </p:nvPr>
        </p:nvSpPr>
        <p:spPr>
          <a:xfrm>
            <a:off x="4629150" y="1878807"/>
            <a:ext cx="3887391" cy="229314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9"/>
          <p:cNvSpPr txBox="1"/>
          <p:nvPr/>
        </p:nvSpPr>
        <p:spPr>
          <a:xfrm>
            <a:off x="555625" y="26988"/>
            <a:ext cx="5105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Trustees Presentation</a:t>
            </a:r>
            <a:endParaRPr/>
          </a:p>
        </p:txBody>
      </p:sp>
      <p:sp>
        <p:nvSpPr>
          <p:cNvPr id="41" name="Google Shape;41;p9"/>
          <p:cNvSpPr txBox="1"/>
          <p:nvPr>
            <p:ph type="title"/>
          </p:nvPr>
        </p:nvSpPr>
        <p:spPr>
          <a:xfrm>
            <a:off x="555625" y="666750"/>
            <a:ext cx="7886700" cy="4603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10"/>
          <p:cNvSpPr txBox="1"/>
          <p:nvPr/>
        </p:nvSpPr>
        <p:spPr>
          <a:xfrm>
            <a:off x="555625" y="26988"/>
            <a:ext cx="5105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Trustees Presentation</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11"/>
          <p:cNvSpPr txBox="1"/>
          <p:nvPr/>
        </p:nvSpPr>
        <p:spPr>
          <a:xfrm>
            <a:off x="555625" y="26988"/>
            <a:ext cx="5105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Trustees Presentation</a:t>
            </a:r>
            <a:endParaRPr/>
          </a:p>
        </p:txBody>
      </p:sp>
      <p:sp>
        <p:nvSpPr>
          <p:cNvPr id="46" name="Google Shape;46;p11"/>
          <p:cNvSpPr txBox="1"/>
          <p:nvPr>
            <p:ph type="title"/>
          </p:nvPr>
        </p:nvSpPr>
        <p:spPr>
          <a:xfrm>
            <a:off x="623979" y="590550"/>
            <a:ext cx="2949178" cy="1104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11"/>
          <p:cNvSpPr txBox="1"/>
          <p:nvPr>
            <p:ph idx="1" type="body"/>
          </p:nvPr>
        </p:nvSpPr>
        <p:spPr>
          <a:xfrm>
            <a:off x="3887391" y="892969"/>
            <a:ext cx="4629150" cy="3278981"/>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SzPts val="2400"/>
              <a:buChar char="▪"/>
              <a:defRPr sz="2400"/>
            </a:lvl1pPr>
            <a:lvl2pPr indent="-361950" lvl="1" marL="914400" algn="l">
              <a:lnSpc>
                <a:spcPct val="90000"/>
              </a:lnSpc>
              <a:spcBef>
                <a:spcPts val="375"/>
              </a:spcBef>
              <a:spcAft>
                <a:spcPts val="0"/>
              </a:spcAft>
              <a:buSzPts val="2100"/>
              <a:buChar char="▪"/>
              <a:defRPr sz="2100"/>
            </a:lvl2pPr>
            <a:lvl3pPr indent="-342900" lvl="2" marL="1371600" algn="l">
              <a:lnSpc>
                <a:spcPct val="90000"/>
              </a:lnSpc>
              <a:spcBef>
                <a:spcPts val="375"/>
              </a:spcBef>
              <a:spcAft>
                <a:spcPts val="0"/>
              </a:spcAft>
              <a:buSzPts val="1800"/>
              <a:buChar char="▪"/>
              <a:defRPr sz="1800"/>
            </a:lvl3pPr>
            <a:lvl4pPr indent="-323850" lvl="3" marL="1828800" algn="l">
              <a:lnSpc>
                <a:spcPct val="90000"/>
              </a:lnSpc>
              <a:spcBef>
                <a:spcPts val="375"/>
              </a:spcBef>
              <a:spcAft>
                <a:spcPts val="0"/>
              </a:spcAft>
              <a:buSzPts val="1500"/>
              <a:buChar char="▪"/>
              <a:defRPr sz="1500"/>
            </a:lvl4pPr>
            <a:lvl5pPr indent="-323850" lvl="4" marL="2286000" algn="l">
              <a:lnSpc>
                <a:spcPct val="90000"/>
              </a:lnSpc>
              <a:spcBef>
                <a:spcPts val="375"/>
              </a:spcBef>
              <a:spcAft>
                <a:spcPts val="0"/>
              </a:spcAft>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48" name="Google Shape;48;p11"/>
          <p:cNvSpPr txBox="1"/>
          <p:nvPr>
            <p:ph idx="2" type="body"/>
          </p:nvPr>
        </p:nvSpPr>
        <p:spPr>
          <a:xfrm>
            <a:off x="629841" y="1695451"/>
            <a:ext cx="2949178" cy="24764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200"/>
              <a:buNone/>
              <a:defRPr sz="1200"/>
            </a:lvl1pPr>
            <a:lvl2pPr indent="-228600" lvl="1" marL="914400" algn="l">
              <a:lnSpc>
                <a:spcPct val="90000"/>
              </a:lnSpc>
              <a:spcBef>
                <a:spcPts val="375"/>
              </a:spcBef>
              <a:spcAft>
                <a:spcPts val="0"/>
              </a:spcAft>
              <a:buSzPts val="1050"/>
              <a:buNone/>
              <a:defRPr sz="1050"/>
            </a:lvl2pPr>
            <a:lvl3pPr indent="-228600" lvl="2" marL="1371600" algn="l">
              <a:lnSpc>
                <a:spcPct val="90000"/>
              </a:lnSpc>
              <a:spcBef>
                <a:spcPts val="375"/>
              </a:spcBef>
              <a:spcAft>
                <a:spcPts val="0"/>
              </a:spcAft>
              <a:buSzPts val="900"/>
              <a:buNone/>
              <a:defRPr sz="900"/>
            </a:lvl3pPr>
            <a:lvl4pPr indent="-228600" lvl="3" marL="1828800" algn="l">
              <a:lnSpc>
                <a:spcPct val="90000"/>
              </a:lnSpc>
              <a:spcBef>
                <a:spcPts val="375"/>
              </a:spcBef>
              <a:spcAft>
                <a:spcPts val="0"/>
              </a:spcAft>
              <a:buSzPts val="750"/>
              <a:buNone/>
              <a:defRPr sz="750"/>
            </a:lvl4pPr>
            <a:lvl5pPr indent="-228600" lvl="4" marL="2286000" algn="l">
              <a:lnSpc>
                <a:spcPct val="90000"/>
              </a:lnSpc>
              <a:spcBef>
                <a:spcPts val="375"/>
              </a:spcBef>
              <a:spcAft>
                <a:spcPts val="0"/>
              </a:spcAft>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9" name="Shape 49"/>
        <p:cNvGrpSpPr/>
        <p:nvPr/>
      </p:nvGrpSpPr>
      <p:grpSpPr>
        <a:xfrm>
          <a:off x="0" y="0"/>
          <a:ext cx="0" cy="0"/>
          <a:chOff x="0" y="0"/>
          <a:chExt cx="0" cy="0"/>
        </a:xfrm>
      </p:grpSpPr>
      <p:sp>
        <p:nvSpPr>
          <p:cNvPr id="50" name="Google Shape;50;p12"/>
          <p:cNvSpPr txBox="1"/>
          <p:nvPr/>
        </p:nvSpPr>
        <p:spPr>
          <a:xfrm>
            <a:off x="555625" y="26988"/>
            <a:ext cx="51054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Arial"/>
                <a:ea typeface="Arial"/>
                <a:cs typeface="Arial"/>
                <a:sym typeface="Arial"/>
              </a:rPr>
              <a:t>Trustees Presentation</a:t>
            </a:r>
            <a:endParaRPr/>
          </a:p>
        </p:txBody>
      </p:sp>
      <p:sp>
        <p:nvSpPr>
          <p:cNvPr id="51" name="Google Shape;51;p12"/>
          <p:cNvSpPr txBox="1"/>
          <p:nvPr>
            <p:ph type="title"/>
          </p:nvPr>
        </p:nvSpPr>
        <p:spPr>
          <a:xfrm>
            <a:off x="629841" y="438150"/>
            <a:ext cx="2949178" cy="106679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12"/>
          <p:cNvSpPr/>
          <p:nvPr>
            <p:ph idx="2" type="pic"/>
          </p:nvPr>
        </p:nvSpPr>
        <p:spPr>
          <a:xfrm>
            <a:off x="3887391" y="740569"/>
            <a:ext cx="4629150" cy="327898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accent1"/>
              </a:buClr>
              <a:buSzPts val="2400"/>
              <a:buFont typeface="Noto Sans Symbols"/>
              <a:buNone/>
              <a:defRPr b="0" i="0" sz="24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2100"/>
              <a:buFont typeface="Noto Sans Symbols"/>
              <a:buNone/>
              <a:defRPr b="0" i="0" sz="21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accent1"/>
              </a:buClr>
              <a:buSzPts val="1800"/>
              <a:buFont typeface="Noto Sans Symbols"/>
              <a:buNone/>
              <a:defRPr b="0" i="0" sz="18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accent1"/>
              </a:buClr>
              <a:buSzPts val="1500"/>
              <a:buFont typeface="Noto Sans Symbols"/>
              <a:buNone/>
              <a:defRPr b="0" i="0" sz="15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accent1"/>
              </a:buClr>
              <a:buSzPts val="1500"/>
              <a:buFont typeface="Noto Sans Symbols"/>
              <a:buNone/>
              <a:defRPr b="0" i="0" sz="15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53" name="Google Shape;53;p12"/>
          <p:cNvSpPr txBox="1"/>
          <p:nvPr>
            <p:ph idx="1" type="body"/>
          </p:nvPr>
        </p:nvSpPr>
        <p:spPr>
          <a:xfrm>
            <a:off x="629841" y="1543051"/>
            <a:ext cx="2949178" cy="2476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200"/>
              <a:buNone/>
              <a:defRPr sz="1200"/>
            </a:lvl1pPr>
            <a:lvl2pPr indent="-228600" lvl="1" marL="914400" algn="l">
              <a:lnSpc>
                <a:spcPct val="90000"/>
              </a:lnSpc>
              <a:spcBef>
                <a:spcPts val="375"/>
              </a:spcBef>
              <a:spcAft>
                <a:spcPts val="0"/>
              </a:spcAft>
              <a:buSzPts val="1050"/>
              <a:buNone/>
              <a:defRPr sz="1050"/>
            </a:lvl2pPr>
            <a:lvl3pPr indent="-228600" lvl="2" marL="1371600" algn="l">
              <a:lnSpc>
                <a:spcPct val="90000"/>
              </a:lnSpc>
              <a:spcBef>
                <a:spcPts val="375"/>
              </a:spcBef>
              <a:spcAft>
                <a:spcPts val="0"/>
              </a:spcAft>
              <a:buSzPts val="900"/>
              <a:buNone/>
              <a:defRPr sz="900"/>
            </a:lvl3pPr>
            <a:lvl4pPr indent="-228600" lvl="3" marL="1828800" algn="l">
              <a:lnSpc>
                <a:spcPct val="90000"/>
              </a:lnSpc>
              <a:spcBef>
                <a:spcPts val="375"/>
              </a:spcBef>
              <a:spcAft>
                <a:spcPts val="0"/>
              </a:spcAft>
              <a:buSzPts val="750"/>
              <a:buNone/>
              <a:defRPr sz="750"/>
            </a:lvl4pPr>
            <a:lvl5pPr indent="-228600" lvl="4" marL="2286000" algn="l">
              <a:lnSpc>
                <a:spcPct val="90000"/>
              </a:lnSpc>
              <a:spcBef>
                <a:spcPts val="375"/>
              </a:spcBef>
              <a:spcAft>
                <a:spcPts val="0"/>
              </a:spcAft>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628650" y="666750"/>
            <a:ext cx="7886700" cy="99377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11" name="Google Shape;11;p3"/>
          <p:cNvSpPr txBox="1"/>
          <p:nvPr>
            <p:ph idx="1" type="body"/>
          </p:nvPr>
        </p:nvSpPr>
        <p:spPr>
          <a:xfrm>
            <a:off x="628650" y="1762125"/>
            <a:ext cx="7886700" cy="2181225"/>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accent1"/>
              </a:buClr>
              <a:buSzPts val="2100"/>
              <a:buFont typeface="Noto Sans Symbols"/>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accent1"/>
              </a:buClr>
              <a:buSzPts val="1500"/>
              <a:buFont typeface="Noto Sans Symbols"/>
              <a:buChar char="▪"/>
              <a:defRPr b="0" i="0" sz="1500" u="none" cap="none" strike="noStrike">
                <a:solidFill>
                  <a:schemeClr val="dk1"/>
                </a:solidFill>
                <a:latin typeface="Arial"/>
                <a:ea typeface="Arial"/>
                <a:cs typeface="Arial"/>
                <a:sym typeface="Arial"/>
              </a:defRPr>
            </a:lvl3pPr>
            <a:lvl4pPr indent="-311150" lvl="3" marL="1828800" marR="0" rtl="0" algn="l">
              <a:lnSpc>
                <a:spcPct val="90000"/>
              </a:lnSpc>
              <a:spcBef>
                <a:spcPts val="375"/>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4pPr>
            <a:lvl5pPr indent="-311150" lvl="4" marL="2286000" marR="0" rtl="0" algn="l">
              <a:lnSpc>
                <a:spcPct val="90000"/>
              </a:lnSpc>
              <a:spcBef>
                <a:spcPts val="375"/>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 name="Google Shape;12;p3"/>
          <p:cNvSpPr/>
          <p:nvPr/>
        </p:nvSpPr>
        <p:spPr>
          <a:xfrm>
            <a:off x="1588" y="-4763"/>
            <a:ext cx="9144000" cy="368301"/>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3"/>
          <p:cNvSpPr/>
          <p:nvPr/>
        </p:nvSpPr>
        <p:spPr>
          <a:xfrm>
            <a:off x="555625" y="4433888"/>
            <a:ext cx="46641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900" u="none" cap="none" strike="noStrike">
                <a:solidFill>
                  <a:schemeClr val="dk1"/>
                </a:solidFill>
                <a:latin typeface="Arial"/>
                <a:ea typeface="Arial"/>
                <a:cs typeface="Arial"/>
                <a:sym typeface="Arial"/>
              </a:rPr>
              <a:t>Boston University</a:t>
            </a:r>
            <a:r>
              <a:rPr b="0" i="0" lang="en-US" sz="900" u="none" cap="none" strike="noStrike">
                <a:solidFill>
                  <a:schemeClr val="dk1"/>
                </a:solidFill>
                <a:latin typeface="Arial"/>
                <a:ea typeface="Arial"/>
                <a:cs typeface="Arial"/>
                <a:sym typeface="Arial"/>
              </a:rPr>
              <a:t> </a:t>
            </a:r>
            <a:r>
              <a:rPr lang="en-US" sz="900">
                <a:solidFill>
                  <a:schemeClr val="dk1"/>
                </a:solidFill>
              </a:rPr>
              <a:t>College of Arts and Sciences</a:t>
            </a:r>
            <a:endParaRPr/>
          </a:p>
        </p:txBody>
      </p:sp>
      <p:sp>
        <p:nvSpPr>
          <p:cNvPr id="14" name="Google Shape;14;p3"/>
          <p:cNvSpPr txBox="1"/>
          <p:nvPr/>
        </p:nvSpPr>
        <p:spPr>
          <a:xfrm>
            <a:off x="7518400" y="57150"/>
            <a:ext cx="1066800" cy="228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aseline="30000" lang="en-US" sz="1200">
                <a:solidFill>
                  <a:srgbClr val="CCCCCC"/>
                </a:solidFill>
              </a:rPr>
              <a:t>8/13/2021</a:t>
            </a:r>
            <a:endParaRPr baseline="30000" sz="1200">
              <a:solidFill>
                <a:srgbClr val="CCCCCC"/>
              </a:solidFill>
            </a:endParaRPr>
          </a:p>
        </p:txBody>
      </p:sp>
      <p:pic>
        <p:nvPicPr>
          <p:cNvPr id="15" name="Google Shape;15;p3"/>
          <p:cNvPicPr preferRelativeResize="0"/>
          <p:nvPr/>
        </p:nvPicPr>
        <p:blipFill rotWithShape="1">
          <a:blip r:embed="rId1">
            <a:alphaModFix/>
          </a:blip>
          <a:srcRect b="0" l="0" r="0" t="0"/>
          <a:stretch/>
        </p:blipFill>
        <p:spPr>
          <a:xfrm>
            <a:off x="7600950" y="4341813"/>
            <a:ext cx="914400" cy="411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i.org/10.1016/j.compbiomed.2019.05.00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mateuszbuda/lgg-mri-segmen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609600" y="971550"/>
            <a:ext cx="6858000" cy="12922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2400"/>
              <a:t>Brain Tumor Detection and Segmentation</a:t>
            </a:r>
            <a:endParaRPr/>
          </a:p>
        </p:txBody>
      </p:sp>
      <p:sp>
        <p:nvSpPr>
          <p:cNvPr id="64" name="Google Shape;64;p1"/>
          <p:cNvSpPr txBox="1"/>
          <p:nvPr>
            <p:ph idx="1" type="subTitle"/>
          </p:nvPr>
        </p:nvSpPr>
        <p:spPr>
          <a:xfrm>
            <a:off x="620713" y="2647950"/>
            <a:ext cx="6858000" cy="12414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a:t>An analysis and evaluation of the performance on U-net convolutional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e6ba803bbe_0_20"/>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 measurement</a:t>
            </a:r>
            <a:endParaRPr/>
          </a:p>
        </p:txBody>
      </p:sp>
      <p:sp>
        <p:nvSpPr>
          <p:cNvPr id="129" name="Google Shape;129;ge6ba803bbe_0_20"/>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184150" lvl="0" marL="171450" rtl="0" algn="l">
              <a:spcBef>
                <a:spcPts val="0"/>
              </a:spcBef>
              <a:spcAft>
                <a:spcPts val="0"/>
              </a:spcAft>
              <a:buClr>
                <a:srgbClr val="CC0000"/>
              </a:buClr>
              <a:buSzPts val="1800"/>
              <a:buChar char="▪"/>
            </a:pPr>
            <a:r>
              <a:rPr lang="en-US" sz="1800"/>
              <a:t>Key metrics</a:t>
            </a:r>
            <a:endParaRPr sz="1800"/>
          </a:p>
          <a:p>
            <a:pPr indent="-171450" lvl="1" marL="514350" rtl="0" algn="l">
              <a:spcBef>
                <a:spcPts val="0"/>
              </a:spcBef>
              <a:spcAft>
                <a:spcPts val="0"/>
              </a:spcAft>
              <a:buSzPts val="1800"/>
              <a:buChar char="▪"/>
            </a:pPr>
            <a:r>
              <a:rPr lang="en-US"/>
              <a:t>Pixel accuracy</a:t>
            </a:r>
            <a:endParaRPr/>
          </a:p>
          <a:p>
            <a:pPr indent="-171450" lvl="2" marL="857250" rtl="0" algn="l">
              <a:spcBef>
                <a:spcPts val="0"/>
              </a:spcBef>
              <a:spcAft>
                <a:spcPts val="0"/>
              </a:spcAft>
              <a:buSzPts val="1800"/>
              <a:buChar char="▪"/>
            </a:pPr>
            <a:r>
              <a:rPr lang="en-US" sz="1800"/>
              <a:t>Not a good metric</a:t>
            </a:r>
            <a:endParaRPr sz="1800"/>
          </a:p>
          <a:p>
            <a:pPr indent="-171450" lvl="1" marL="514350" rtl="0" algn="l">
              <a:spcBef>
                <a:spcPts val="0"/>
              </a:spcBef>
              <a:spcAft>
                <a:spcPts val="0"/>
              </a:spcAft>
              <a:buSzPts val="1800"/>
              <a:buChar char="▪"/>
            </a:pPr>
            <a:r>
              <a:rPr lang="en-US"/>
              <a:t>Dice coefficient</a:t>
            </a:r>
            <a:endParaRPr/>
          </a:p>
          <a:p>
            <a:pPr indent="-171450" lvl="2" marL="857250" rtl="0" algn="l">
              <a:spcBef>
                <a:spcPts val="0"/>
              </a:spcBef>
              <a:spcAft>
                <a:spcPts val="0"/>
              </a:spcAft>
              <a:buSzPts val="1800"/>
              <a:buChar char="▪"/>
            </a:pPr>
            <a:r>
              <a:rPr lang="en-US" sz="1800"/>
              <a:t>(2 x intersection) / (union + intersection)</a:t>
            </a:r>
            <a:endParaRPr sz="1800"/>
          </a:p>
          <a:p>
            <a:pPr indent="-171450" lvl="2" marL="857250" rtl="0" algn="l">
              <a:spcBef>
                <a:spcPts val="0"/>
              </a:spcBef>
              <a:spcAft>
                <a:spcPts val="0"/>
              </a:spcAft>
              <a:buSzPts val="1800"/>
              <a:buChar char="▪"/>
            </a:pPr>
            <a:r>
              <a:rPr lang="en-US" sz="1800"/>
              <a:t>Emphasizes correct pixel prediction on intersections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e6c3919a4f_0_0"/>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accuracy, validation, 91.2%</a:t>
            </a:r>
            <a:endParaRPr/>
          </a:p>
        </p:txBody>
      </p:sp>
      <p:pic>
        <p:nvPicPr>
          <p:cNvPr id="136" name="Google Shape;136;ge6c3919a4f_0_0"/>
          <p:cNvPicPr preferRelativeResize="0"/>
          <p:nvPr/>
        </p:nvPicPr>
        <p:blipFill>
          <a:blip r:embed="rId3">
            <a:alphaModFix/>
          </a:blip>
          <a:stretch>
            <a:fillRect/>
          </a:stretch>
        </p:blipFill>
        <p:spPr>
          <a:xfrm>
            <a:off x="2220362" y="1106688"/>
            <a:ext cx="4703275" cy="338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e9555c52e1_0_2"/>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accuracy, testing, 86.4%</a:t>
            </a:r>
            <a:endParaRPr/>
          </a:p>
        </p:txBody>
      </p:sp>
      <p:pic>
        <p:nvPicPr>
          <p:cNvPr id="143" name="Google Shape;143;ge9555c52e1_0_2"/>
          <p:cNvPicPr preferRelativeResize="0"/>
          <p:nvPr/>
        </p:nvPicPr>
        <p:blipFill>
          <a:blip r:embed="rId3">
            <a:alphaModFix/>
          </a:blip>
          <a:stretch>
            <a:fillRect/>
          </a:stretch>
        </p:blipFill>
        <p:spPr>
          <a:xfrm>
            <a:off x="2236250" y="1091025"/>
            <a:ext cx="4693850" cy="338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6c3919a4f_0_8"/>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Learning rate decay</a:t>
            </a:r>
            <a:endParaRPr/>
          </a:p>
        </p:txBody>
      </p:sp>
      <p:pic>
        <p:nvPicPr>
          <p:cNvPr id="150" name="Google Shape;150;ge6c3919a4f_0_8"/>
          <p:cNvPicPr preferRelativeResize="0"/>
          <p:nvPr/>
        </p:nvPicPr>
        <p:blipFill>
          <a:blip r:embed="rId3">
            <a:alphaModFix/>
          </a:blip>
          <a:stretch>
            <a:fillRect/>
          </a:stretch>
        </p:blipFill>
        <p:spPr>
          <a:xfrm>
            <a:off x="2208862" y="1098024"/>
            <a:ext cx="4726275" cy="325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e6c3919a4f_0_15"/>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Dice coefficient and learning rate normalized</a:t>
            </a:r>
            <a:endParaRPr/>
          </a:p>
        </p:txBody>
      </p:sp>
      <p:pic>
        <p:nvPicPr>
          <p:cNvPr id="157" name="Google Shape;157;ge6c3919a4f_0_15"/>
          <p:cNvPicPr preferRelativeResize="0"/>
          <p:nvPr/>
        </p:nvPicPr>
        <p:blipFill>
          <a:blip r:embed="rId3">
            <a:alphaModFix/>
          </a:blip>
          <a:stretch>
            <a:fillRect/>
          </a:stretch>
        </p:blipFill>
        <p:spPr>
          <a:xfrm>
            <a:off x="2291712" y="1203450"/>
            <a:ext cx="4560575" cy="323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6ba803bbe_0_44"/>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Previous Achievements</a:t>
            </a:r>
            <a:endParaRPr/>
          </a:p>
        </p:txBody>
      </p:sp>
      <p:sp>
        <p:nvSpPr>
          <p:cNvPr id="164" name="Google Shape;164;ge6ba803bbe_0_44"/>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184150" lvl="0" marL="171450" rtl="0" algn="l">
              <a:spcBef>
                <a:spcPts val="0"/>
              </a:spcBef>
              <a:spcAft>
                <a:spcPts val="0"/>
              </a:spcAft>
              <a:buClr>
                <a:srgbClr val="CC0000"/>
              </a:buClr>
              <a:buSzPts val="1800"/>
              <a:buChar char="▪"/>
            </a:pPr>
            <a:r>
              <a:rPr lang="en-US" sz="1800"/>
              <a:t>Mateusz Buda, Ashirbani Saha, Maciej A. Mazurowski. 2019. Association of genomic subtypes of lower-grade gliomas with shape features automatically extracted by a deep learning algorithm. Computers in Biology and Medicine (June 2019), 218-225. DOI:</a:t>
            </a:r>
            <a:r>
              <a:rPr lang="en-US" sz="1800" u="sng">
                <a:solidFill>
                  <a:schemeClr val="hlink"/>
                </a:solidFill>
                <a:hlinkClick r:id="rId3"/>
              </a:rPr>
              <a:t>https://doi.org/10.1016/j.compbiomed.2019.05.002</a:t>
            </a:r>
            <a:endParaRPr sz="1800"/>
          </a:p>
          <a:p>
            <a:pPr indent="-171450" lvl="1" marL="514350" rtl="0" algn="l">
              <a:spcBef>
                <a:spcPts val="0"/>
              </a:spcBef>
              <a:spcAft>
                <a:spcPts val="0"/>
              </a:spcAft>
              <a:buSzPts val="1800"/>
              <a:buChar char="▪"/>
            </a:pPr>
            <a:r>
              <a:rPr lang="en-US"/>
              <a:t>In addition to segmentation, </a:t>
            </a:r>
            <a:r>
              <a:rPr lang="en-US"/>
              <a:t>utilized</a:t>
            </a:r>
            <a:r>
              <a:rPr lang="en-US"/>
              <a:t> biological identification to classify characteristics of these tumors</a:t>
            </a:r>
            <a:endParaRPr/>
          </a:p>
          <a:p>
            <a:pPr indent="-171450" lvl="1" marL="514350" rtl="0" algn="l">
              <a:spcBef>
                <a:spcPts val="0"/>
              </a:spcBef>
              <a:spcAft>
                <a:spcPts val="0"/>
              </a:spcAft>
              <a:buSzPts val="1800"/>
              <a:buChar char="▪"/>
            </a:pPr>
            <a:r>
              <a:rPr lang="en-US"/>
              <a:t>Dice coefficient of 82%</a:t>
            </a:r>
            <a:endParaRPr/>
          </a:p>
          <a:p>
            <a:pPr indent="-171450" lvl="1" marL="514350" rtl="0" algn="l">
              <a:spcBef>
                <a:spcPts val="0"/>
              </a:spcBef>
              <a:spcAft>
                <a:spcPts val="0"/>
              </a:spcAft>
              <a:buSzPts val="1800"/>
              <a:buChar char="▪"/>
            </a:pPr>
            <a:r>
              <a:rPr lang="en-US"/>
              <a:t>We achieved 86.4%, improvement of ~4.4%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e6ba803bbe_0_26"/>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Performance</a:t>
            </a:r>
            <a:endParaRPr/>
          </a:p>
        </p:txBody>
      </p:sp>
      <p:sp>
        <p:nvSpPr>
          <p:cNvPr id="171" name="Google Shape;171;ge6ba803bbe_0_26"/>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184150" lvl="0" marL="171450" rtl="0" algn="l">
              <a:spcBef>
                <a:spcPts val="0"/>
              </a:spcBef>
              <a:spcAft>
                <a:spcPts val="0"/>
              </a:spcAft>
              <a:buClr>
                <a:srgbClr val="CC0000"/>
              </a:buClr>
              <a:buSzPts val="1800"/>
              <a:buChar char="▪"/>
            </a:pPr>
            <a:r>
              <a:rPr lang="en-US" sz="1800"/>
              <a:t>Categorized problems into three sections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US" sz="1800"/>
              <a:t>Expected performance</a:t>
            </a:r>
            <a:endParaRPr sz="1800"/>
          </a:p>
          <a:p>
            <a:pPr indent="-342900" lvl="0" marL="457200" rtl="0" algn="l">
              <a:spcBef>
                <a:spcPts val="0"/>
              </a:spcBef>
              <a:spcAft>
                <a:spcPts val="0"/>
              </a:spcAft>
              <a:buSzPts val="1800"/>
              <a:buAutoNum type="arabicPeriod"/>
            </a:pPr>
            <a:r>
              <a:rPr lang="en-US" sz="1800"/>
              <a:t>Excellent performance</a:t>
            </a:r>
            <a:endParaRPr sz="1800"/>
          </a:p>
          <a:p>
            <a:pPr indent="-342900" lvl="0" marL="457200" rtl="0" algn="l">
              <a:spcBef>
                <a:spcPts val="0"/>
              </a:spcBef>
              <a:spcAft>
                <a:spcPts val="0"/>
              </a:spcAft>
              <a:buSzPts val="1800"/>
              <a:buAutoNum type="arabicPeriod"/>
            </a:pPr>
            <a:r>
              <a:rPr lang="en-US" sz="1800"/>
              <a:t>Incorrect performance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e6c3919a4f_0_23"/>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Expected performance</a:t>
            </a:r>
            <a:endParaRPr/>
          </a:p>
        </p:txBody>
      </p:sp>
      <p:pic>
        <p:nvPicPr>
          <p:cNvPr id="178" name="Google Shape;178;ge6c3919a4f_0_23"/>
          <p:cNvPicPr preferRelativeResize="0"/>
          <p:nvPr/>
        </p:nvPicPr>
        <p:blipFill>
          <a:blip r:embed="rId3">
            <a:alphaModFix/>
          </a:blip>
          <a:stretch>
            <a:fillRect/>
          </a:stretch>
        </p:blipFill>
        <p:spPr>
          <a:xfrm>
            <a:off x="928688" y="1051050"/>
            <a:ext cx="7286625" cy="1638300"/>
          </a:xfrm>
          <a:prstGeom prst="rect">
            <a:avLst/>
          </a:prstGeom>
          <a:noFill/>
          <a:ln>
            <a:noFill/>
          </a:ln>
        </p:spPr>
      </p:pic>
      <p:pic>
        <p:nvPicPr>
          <p:cNvPr id="179" name="Google Shape;179;ge6c3919a4f_0_23"/>
          <p:cNvPicPr preferRelativeResize="0"/>
          <p:nvPr/>
        </p:nvPicPr>
        <p:blipFill>
          <a:blip r:embed="rId4">
            <a:alphaModFix/>
          </a:blip>
          <a:stretch>
            <a:fillRect/>
          </a:stretch>
        </p:blipFill>
        <p:spPr>
          <a:xfrm>
            <a:off x="928675" y="2689350"/>
            <a:ext cx="7286625" cy="163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e6c3919a4f_0_31"/>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Excellent performance</a:t>
            </a:r>
            <a:endParaRPr/>
          </a:p>
        </p:txBody>
      </p:sp>
      <p:pic>
        <p:nvPicPr>
          <p:cNvPr id="186" name="Google Shape;186;ge6c3919a4f_0_31"/>
          <p:cNvPicPr preferRelativeResize="0"/>
          <p:nvPr/>
        </p:nvPicPr>
        <p:blipFill>
          <a:blip r:embed="rId3">
            <a:alphaModFix/>
          </a:blip>
          <a:stretch>
            <a:fillRect/>
          </a:stretch>
        </p:blipFill>
        <p:spPr>
          <a:xfrm>
            <a:off x="928688" y="1051050"/>
            <a:ext cx="7286625" cy="1638300"/>
          </a:xfrm>
          <a:prstGeom prst="rect">
            <a:avLst/>
          </a:prstGeom>
          <a:noFill/>
          <a:ln>
            <a:noFill/>
          </a:ln>
        </p:spPr>
      </p:pic>
      <p:pic>
        <p:nvPicPr>
          <p:cNvPr id="187" name="Google Shape;187;ge6c3919a4f_0_31"/>
          <p:cNvPicPr preferRelativeResize="0"/>
          <p:nvPr/>
        </p:nvPicPr>
        <p:blipFill>
          <a:blip r:embed="rId4">
            <a:alphaModFix/>
          </a:blip>
          <a:stretch>
            <a:fillRect/>
          </a:stretch>
        </p:blipFill>
        <p:spPr>
          <a:xfrm>
            <a:off x="928688" y="2689350"/>
            <a:ext cx="7286625" cy="163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e6c3919a4f_0_39"/>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Incorrect performance</a:t>
            </a:r>
            <a:endParaRPr/>
          </a:p>
        </p:txBody>
      </p:sp>
      <p:pic>
        <p:nvPicPr>
          <p:cNvPr id="194" name="Google Shape;194;ge6c3919a4f_0_39"/>
          <p:cNvPicPr preferRelativeResize="0"/>
          <p:nvPr/>
        </p:nvPicPr>
        <p:blipFill>
          <a:blip r:embed="rId3">
            <a:alphaModFix/>
          </a:blip>
          <a:stretch>
            <a:fillRect/>
          </a:stretch>
        </p:blipFill>
        <p:spPr>
          <a:xfrm>
            <a:off x="928688" y="1051050"/>
            <a:ext cx="7286625" cy="1638300"/>
          </a:xfrm>
          <a:prstGeom prst="rect">
            <a:avLst/>
          </a:prstGeom>
          <a:noFill/>
          <a:ln>
            <a:noFill/>
          </a:ln>
        </p:spPr>
      </p:pic>
      <p:pic>
        <p:nvPicPr>
          <p:cNvPr id="195" name="Google Shape;195;ge6c3919a4f_0_39"/>
          <p:cNvPicPr preferRelativeResize="0"/>
          <p:nvPr/>
        </p:nvPicPr>
        <p:blipFill>
          <a:blip r:embed="rId4">
            <a:alphaModFix/>
          </a:blip>
          <a:stretch>
            <a:fillRect/>
          </a:stretch>
        </p:blipFill>
        <p:spPr>
          <a:xfrm>
            <a:off x="928688" y="2689350"/>
            <a:ext cx="7286625" cy="163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e6ba803ce2_1_12"/>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Background</a:t>
            </a:r>
            <a:endParaRPr/>
          </a:p>
        </p:txBody>
      </p:sp>
      <p:sp>
        <p:nvSpPr>
          <p:cNvPr id="71" name="Google Shape;71;ge6ba803ce2_1_12"/>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t>Medical</a:t>
            </a:r>
            <a:r>
              <a:rPr lang="en-US" sz="1800"/>
              <a:t> field has become one of the most advanced fields in which machine learning and deep learning are </a:t>
            </a:r>
            <a:r>
              <a:rPr lang="en-US" sz="1800"/>
              <a:t>applied</a:t>
            </a:r>
            <a:r>
              <a:rPr lang="en-US" sz="1800"/>
              <a:t>. </a:t>
            </a:r>
            <a:endParaRPr sz="1800"/>
          </a:p>
          <a:p>
            <a:pPr indent="0" lvl="0" marL="171450" rtl="0" algn="l">
              <a:spcBef>
                <a:spcPts val="0"/>
              </a:spcBef>
              <a:spcAft>
                <a:spcPts val="0"/>
              </a:spcAft>
              <a:buNone/>
            </a:pPr>
            <a:r>
              <a:t/>
            </a:r>
            <a:endParaRPr sz="1800"/>
          </a:p>
          <a:p>
            <a:pPr indent="0" lvl="0" marL="0" rtl="0" algn="l">
              <a:spcBef>
                <a:spcPts val="0"/>
              </a:spcBef>
              <a:spcAft>
                <a:spcPts val="0"/>
              </a:spcAft>
              <a:buNone/>
            </a:pPr>
            <a:r>
              <a:rPr lang="en-US" sz="1800"/>
              <a:t>Doctors need higher precision of </a:t>
            </a:r>
            <a:r>
              <a:rPr lang="en-US" sz="1800"/>
              <a:t>identification</a:t>
            </a:r>
            <a:r>
              <a:rPr lang="en-US" sz="1800"/>
              <a:t> to detect and then address the </a:t>
            </a:r>
            <a:r>
              <a:rPr lang="en-US" sz="1800"/>
              <a:t>patient's</a:t>
            </a:r>
            <a:r>
              <a:rPr lang="en-US" sz="1800"/>
              <a:t>’ medical problem. </a:t>
            </a:r>
            <a:endParaRPr sz="1800"/>
          </a:p>
          <a:p>
            <a:pPr indent="0" lvl="0" marL="171450" rtl="0" algn="l">
              <a:spcBef>
                <a:spcPts val="0"/>
              </a:spcBef>
              <a:spcAft>
                <a:spcPts val="0"/>
              </a:spcAft>
              <a:buNone/>
            </a:pPr>
            <a:r>
              <a:t/>
            </a:r>
            <a:endParaRPr sz="1800"/>
          </a:p>
          <a:p>
            <a:pPr indent="0" lvl="0" marL="0" rtl="0" algn="l">
              <a:spcBef>
                <a:spcPts val="0"/>
              </a:spcBef>
              <a:spcAft>
                <a:spcPts val="0"/>
              </a:spcAft>
              <a:buNone/>
            </a:pPr>
            <a:r>
              <a:rPr lang="en-US" sz="1800"/>
              <a:t>e.g. Tumor Identification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e6ba803bbe_0_32"/>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Limitations</a:t>
            </a:r>
            <a:endParaRPr/>
          </a:p>
        </p:txBody>
      </p:sp>
      <p:sp>
        <p:nvSpPr>
          <p:cNvPr id="202" name="Google Shape;202;ge6ba803bbe_0_32"/>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171450" lvl="0" marL="171450" rtl="0" algn="l">
              <a:spcBef>
                <a:spcPts val="0"/>
              </a:spcBef>
              <a:spcAft>
                <a:spcPts val="0"/>
              </a:spcAft>
              <a:buClr>
                <a:srgbClr val="CC0000"/>
              </a:buClr>
              <a:buSzPts val="1600"/>
              <a:buChar char="▪"/>
            </a:pPr>
            <a:r>
              <a:rPr lang="en-US" sz="1600"/>
              <a:t>Data size limitations</a:t>
            </a:r>
            <a:endParaRPr sz="1600"/>
          </a:p>
          <a:p>
            <a:pPr indent="-158750" lvl="1" marL="514350" rtl="0" algn="l">
              <a:spcBef>
                <a:spcPts val="0"/>
              </a:spcBef>
              <a:spcAft>
                <a:spcPts val="0"/>
              </a:spcAft>
              <a:buSzPts val="1600"/>
              <a:buChar char="▪"/>
            </a:pPr>
            <a:r>
              <a:rPr lang="en-US" sz="1600"/>
              <a:t>1007 MB total, 110 patients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171450" lvl="0" marL="171450" rtl="0" algn="l">
              <a:spcBef>
                <a:spcPts val="0"/>
              </a:spcBef>
              <a:spcAft>
                <a:spcPts val="0"/>
              </a:spcAft>
              <a:buClr>
                <a:srgbClr val="CC0000"/>
              </a:buClr>
              <a:buSzPts val="1600"/>
              <a:buChar char="▪"/>
            </a:pPr>
            <a:r>
              <a:rPr lang="en-US" sz="1600"/>
              <a:t>Network architecture</a:t>
            </a:r>
            <a:endParaRPr sz="1600"/>
          </a:p>
          <a:p>
            <a:pPr indent="-158750" lvl="1" marL="514350" rtl="0" algn="l">
              <a:spcBef>
                <a:spcPts val="0"/>
              </a:spcBef>
              <a:spcAft>
                <a:spcPts val="0"/>
              </a:spcAft>
              <a:buSzPts val="1600"/>
              <a:buChar char="▪"/>
            </a:pPr>
            <a:r>
              <a:rPr lang="en-US" sz="1600"/>
              <a:t>Not a “faithful” recreation</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e6ba803bbe_0_38"/>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Future Work</a:t>
            </a:r>
            <a:endParaRPr/>
          </a:p>
        </p:txBody>
      </p:sp>
      <p:sp>
        <p:nvSpPr>
          <p:cNvPr id="209" name="Google Shape;209;ge6ba803bbe_0_38"/>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171450" lvl="0" marL="171450" rtl="0" algn="l">
              <a:spcBef>
                <a:spcPts val="0"/>
              </a:spcBef>
              <a:spcAft>
                <a:spcPts val="0"/>
              </a:spcAft>
              <a:buClr>
                <a:srgbClr val="CC0000"/>
              </a:buClr>
              <a:buSzPts val="1600"/>
              <a:buChar char="▪"/>
            </a:pPr>
            <a:r>
              <a:rPr lang="en-US" sz="1600"/>
              <a:t>Test other model architectures</a:t>
            </a:r>
            <a:endParaRPr sz="1600"/>
          </a:p>
          <a:p>
            <a:pPr indent="-158750" lvl="1" marL="514350" rtl="0" algn="l">
              <a:spcBef>
                <a:spcPts val="0"/>
              </a:spcBef>
              <a:spcAft>
                <a:spcPts val="0"/>
              </a:spcAft>
              <a:buSzPts val="1600"/>
              <a:buChar char="▪"/>
            </a:pPr>
            <a:r>
              <a:rPr lang="en-US" sz="1600"/>
              <a:t>GoogLeNet (didn’t have enough time to implement and test)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171450" lvl="0" marL="171450" rtl="0" algn="l">
              <a:spcBef>
                <a:spcPts val="0"/>
              </a:spcBef>
              <a:spcAft>
                <a:spcPts val="0"/>
              </a:spcAft>
              <a:buClr>
                <a:srgbClr val="CC0000"/>
              </a:buClr>
              <a:buSzPts val="1600"/>
              <a:buChar char="▪"/>
            </a:pPr>
            <a:r>
              <a:rPr lang="en-US" sz="1600"/>
              <a:t>Packaging</a:t>
            </a:r>
            <a:endParaRPr sz="1600"/>
          </a:p>
          <a:p>
            <a:pPr indent="-158750" lvl="1" marL="514350" rtl="0" algn="l">
              <a:spcBef>
                <a:spcPts val="0"/>
              </a:spcBef>
              <a:spcAft>
                <a:spcPts val="0"/>
              </a:spcAft>
              <a:buSzPts val="1600"/>
              <a:buChar char="▪"/>
            </a:pPr>
            <a:r>
              <a:rPr lang="en-US" sz="1600"/>
              <a:t>FaaS?</a:t>
            </a:r>
            <a:endParaRPr sz="1600"/>
          </a:p>
          <a:p>
            <a:pPr indent="-158750" lvl="1" marL="514350" rtl="0" algn="l">
              <a:spcBef>
                <a:spcPts val="0"/>
              </a:spcBef>
              <a:spcAft>
                <a:spcPts val="0"/>
              </a:spcAft>
              <a:buSzPts val="1600"/>
              <a:buChar char="▪"/>
            </a:pPr>
            <a:r>
              <a:rPr lang="en-US" sz="1600"/>
              <a:t>Edge deployment?</a:t>
            </a:r>
            <a:endParaRPr sz="1600"/>
          </a:p>
          <a:p>
            <a:pPr indent="0" lvl="0" marL="171450" rtl="0" algn="l">
              <a:spcBef>
                <a:spcPts val="0"/>
              </a:spcBef>
              <a:spcAft>
                <a:spcPts val="0"/>
              </a:spcAft>
              <a:buNone/>
            </a:pPr>
            <a:r>
              <a:t/>
            </a:r>
            <a:endParaRPr sz="1600"/>
          </a:p>
          <a:p>
            <a:pPr indent="0" lvl="0" marL="171450" rtl="0" algn="l">
              <a:spcBef>
                <a:spcPts val="0"/>
              </a:spcBef>
              <a:spcAft>
                <a:spcPts val="0"/>
              </a:spcAft>
              <a:buNone/>
            </a:pPr>
            <a:r>
              <a:t/>
            </a:r>
            <a:endParaRPr sz="1600"/>
          </a:p>
          <a:p>
            <a:pPr indent="-171450" lvl="0" marL="171450" rtl="0" algn="l">
              <a:spcBef>
                <a:spcPts val="0"/>
              </a:spcBef>
              <a:spcAft>
                <a:spcPts val="0"/>
              </a:spcAft>
              <a:buClr>
                <a:srgbClr val="FF0000"/>
              </a:buClr>
              <a:buSzPts val="1600"/>
              <a:buChar char="▪"/>
            </a:pPr>
            <a:r>
              <a:rPr lang="en-US" sz="1600"/>
              <a:t>Data improvements</a:t>
            </a:r>
            <a:endParaRPr sz="1600"/>
          </a:p>
          <a:p>
            <a:pPr indent="0" lvl="0" marL="171450" rtl="0" algn="l">
              <a:spcBef>
                <a:spcPts val="0"/>
              </a:spcBef>
              <a:spcAft>
                <a:spcPts val="0"/>
              </a:spcAft>
              <a:buNone/>
            </a:pPr>
            <a:r>
              <a:t/>
            </a:r>
            <a:endParaRPr sz="1600"/>
          </a:p>
          <a:p>
            <a:pPr indent="0" lvl="0" marL="171450" rtl="0" algn="l">
              <a:spcBef>
                <a:spcPts val="0"/>
              </a:spcBef>
              <a:spcAft>
                <a:spcPts val="0"/>
              </a:spcAft>
              <a:buNone/>
            </a:pPr>
            <a:r>
              <a:t/>
            </a:r>
            <a:endParaRPr sz="1600"/>
          </a:p>
          <a:p>
            <a:pPr indent="-171450" lvl="0" marL="171450" rtl="0" algn="l">
              <a:spcBef>
                <a:spcPts val="0"/>
              </a:spcBef>
              <a:spcAft>
                <a:spcPts val="0"/>
              </a:spcAft>
              <a:buClr>
                <a:srgbClr val="FF0000"/>
              </a:buClr>
              <a:buSzPts val="1600"/>
              <a:buChar char="▪"/>
            </a:pPr>
            <a:r>
              <a:rPr lang="en-US" sz="1600"/>
              <a:t>Network modifications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e6ba803ce2_1_0"/>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Q&amp;A</a:t>
            </a:r>
            <a:endParaRPr/>
          </a:p>
        </p:txBody>
      </p:sp>
      <p:sp>
        <p:nvSpPr>
          <p:cNvPr id="216" name="Google Shape;216;ge6ba803ce2_1_0"/>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0" lvl="0" marL="0" rtl="0" algn="ctr">
              <a:spcBef>
                <a:spcPts val="750"/>
              </a:spcBef>
              <a:spcAft>
                <a:spcPts val="0"/>
              </a:spcAft>
              <a:buNone/>
            </a:pPr>
            <a:r>
              <a:t/>
            </a:r>
            <a:endParaRPr/>
          </a:p>
          <a:p>
            <a:pPr indent="0" lvl="0" marL="0" rtl="0" algn="ctr">
              <a:spcBef>
                <a:spcPts val="750"/>
              </a:spcBef>
              <a:spcAft>
                <a:spcPts val="0"/>
              </a:spcAft>
              <a:buNone/>
            </a:pPr>
            <a:r>
              <a:t/>
            </a:r>
            <a:endParaRPr/>
          </a:p>
          <a:p>
            <a:pPr indent="0" lvl="0" marL="0" rtl="0" algn="ctr">
              <a:spcBef>
                <a:spcPts val="750"/>
              </a:spcBef>
              <a:spcAft>
                <a:spcPts val="0"/>
              </a:spcAft>
              <a:buNone/>
            </a:pPr>
            <a:r>
              <a:t/>
            </a:r>
            <a:endParaRPr/>
          </a:p>
          <a:p>
            <a:pPr indent="0" lvl="0" marL="0" rtl="0" algn="ctr">
              <a:spcBef>
                <a:spcPts val="750"/>
              </a:spcBef>
              <a:spcAft>
                <a:spcPts val="0"/>
              </a:spcAft>
              <a:buNone/>
            </a:pPr>
            <a:r>
              <a:rPr lang="en-US"/>
              <a:t>Questions are welcome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6ba803ce2_1_6"/>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0" lvl="0" marL="0" rtl="0" algn="ctr">
              <a:spcBef>
                <a:spcPts val="750"/>
              </a:spcBef>
              <a:spcAft>
                <a:spcPts val="0"/>
              </a:spcAft>
              <a:buNone/>
            </a:pPr>
            <a:r>
              <a:t/>
            </a:r>
            <a:endParaRPr/>
          </a:p>
          <a:p>
            <a:pPr indent="0" lvl="0" marL="0" rtl="0" algn="ctr">
              <a:spcBef>
                <a:spcPts val="750"/>
              </a:spcBef>
              <a:spcAft>
                <a:spcPts val="0"/>
              </a:spcAft>
              <a:buNone/>
            </a:pPr>
            <a:r>
              <a:t/>
            </a:r>
            <a:endParaRPr/>
          </a:p>
          <a:p>
            <a:pPr indent="0" lvl="0" marL="0" rtl="0" algn="ctr">
              <a:spcBef>
                <a:spcPts val="750"/>
              </a:spcBef>
              <a:spcAft>
                <a:spcPts val="0"/>
              </a:spcAft>
              <a:buNone/>
            </a:pPr>
            <a:r>
              <a:t/>
            </a:r>
            <a:endParaRPr/>
          </a:p>
          <a:p>
            <a:pPr indent="0" lvl="0" marL="0" rtl="0" algn="ctr">
              <a:spcBef>
                <a:spcPts val="75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e89b110193_0_2"/>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Dataset</a:t>
            </a:r>
            <a:endParaRPr/>
          </a:p>
        </p:txBody>
      </p:sp>
      <p:sp>
        <p:nvSpPr>
          <p:cNvPr id="78" name="Google Shape;78;ge89b110193_0_2"/>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0" lvl="0" marL="0" rtl="0" algn="l">
              <a:lnSpc>
                <a:spcPct val="125000"/>
              </a:lnSpc>
              <a:spcBef>
                <a:spcPts val="0"/>
              </a:spcBef>
              <a:spcAft>
                <a:spcPts val="0"/>
              </a:spcAft>
              <a:buNone/>
            </a:pPr>
            <a:r>
              <a:rPr lang="en-US" sz="1800"/>
              <a:t>Brain MRI segmentation</a:t>
            </a:r>
            <a:endParaRPr sz="1800"/>
          </a:p>
          <a:p>
            <a:pPr indent="0" lvl="0" marL="0" rtl="0" algn="l">
              <a:lnSpc>
                <a:spcPct val="125000"/>
              </a:lnSpc>
              <a:spcBef>
                <a:spcPts val="600"/>
              </a:spcBef>
              <a:spcAft>
                <a:spcPts val="0"/>
              </a:spcAft>
              <a:buNone/>
            </a:pPr>
            <a:r>
              <a:rPr lang="en-US" sz="1800" u="sng">
                <a:solidFill>
                  <a:schemeClr val="hlink"/>
                </a:solidFill>
                <a:hlinkClick r:id="rId3"/>
              </a:rPr>
              <a:t>https://www.kaggle.com/mateuszbuda/lgg-mri-segmentation</a:t>
            </a:r>
            <a:endParaRPr sz="1800"/>
          </a:p>
          <a:p>
            <a:pPr indent="0" lvl="0" marL="0" rtl="0" algn="l">
              <a:spcBef>
                <a:spcPts val="750"/>
              </a:spcBef>
              <a:spcAft>
                <a:spcPts val="0"/>
              </a:spcAft>
              <a:buNone/>
            </a:pPr>
            <a:r>
              <a:rPr lang="en-US" sz="1800"/>
              <a:t>The data-set contains brain MR images together with manual FLAIR abnormality segmentation masks. The images were obtained from The Cancer Imaging Archive (TCIA). They correspond to 110 patients.</a:t>
            </a:r>
            <a:endParaRPr sz="1800"/>
          </a:p>
          <a:p>
            <a:pPr indent="0" lvl="0" marL="0" rtl="0" algn="l">
              <a:spcBef>
                <a:spcPts val="750"/>
              </a:spcBef>
              <a:spcAft>
                <a:spcPts val="0"/>
              </a:spcAft>
              <a:buNone/>
            </a:pPr>
            <a:r>
              <a:t/>
            </a:r>
            <a:endParaRPr sz="1800"/>
          </a:p>
          <a:p>
            <a:pPr indent="0" lvl="0" marL="0" rtl="0" algn="l">
              <a:spcBef>
                <a:spcPts val="750"/>
              </a:spcBef>
              <a:spcAft>
                <a:spcPts val="0"/>
              </a:spcAft>
              <a:buNone/>
            </a:pPr>
            <a:r>
              <a:rPr lang="en-US" sz="1800"/>
              <a:t>The data-set is organized into 110 folders named after case ID that contains information about source institution.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e81252d9cb_0_0"/>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Dataset</a:t>
            </a:r>
            <a:endParaRPr/>
          </a:p>
        </p:txBody>
      </p:sp>
      <p:pic>
        <p:nvPicPr>
          <p:cNvPr id="85" name="Google Shape;85;ge81252d9cb_0_0"/>
          <p:cNvPicPr preferRelativeResize="0"/>
          <p:nvPr/>
        </p:nvPicPr>
        <p:blipFill>
          <a:blip r:embed="rId3">
            <a:alphaModFix/>
          </a:blip>
          <a:stretch>
            <a:fillRect/>
          </a:stretch>
        </p:blipFill>
        <p:spPr>
          <a:xfrm>
            <a:off x="1994263" y="872550"/>
            <a:ext cx="5155475" cy="3398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e6ba803bbe_0_8"/>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Processing</a:t>
            </a:r>
            <a:endParaRPr/>
          </a:p>
        </p:txBody>
      </p:sp>
      <p:sp>
        <p:nvSpPr>
          <p:cNvPr id="92" name="Google Shape;92;ge6ba803bbe_0_8"/>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0" lvl="0" marL="171450" rtl="0" algn="l">
              <a:spcBef>
                <a:spcPts val="0"/>
              </a:spcBef>
              <a:spcAft>
                <a:spcPts val="0"/>
              </a:spcAft>
              <a:buNone/>
            </a:pPr>
            <a:r>
              <a:t/>
            </a:r>
            <a:endParaRPr sz="1800"/>
          </a:p>
          <a:p>
            <a:pPr indent="-171450" lvl="0" marL="171450" rtl="0" algn="l">
              <a:lnSpc>
                <a:spcPct val="100000"/>
              </a:lnSpc>
              <a:spcBef>
                <a:spcPts val="360"/>
              </a:spcBef>
              <a:spcAft>
                <a:spcPts val="0"/>
              </a:spcAft>
              <a:buSzPts val="1800"/>
              <a:buChar char="▪"/>
            </a:pPr>
            <a:r>
              <a:rPr lang="en-US" sz="1800"/>
              <a:t>A train-test split of 80% train and 10% validation, 10% test</a:t>
            </a:r>
            <a:endParaRPr sz="1800"/>
          </a:p>
          <a:p>
            <a:pPr indent="0" lvl="0" marL="171450" rtl="0" algn="l">
              <a:lnSpc>
                <a:spcPct val="100000"/>
              </a:lnSpc>
              <a:spcBef>
                <a:spcPts val="360"/>
              </a:spcBef>
              <a:spcAft>
                <a:spcPts val="0"/>
              </a:spcAft>
              <a:buNone/>
            </a:pPr>
            <a:r>
              <a:t/>
            </a:r>
            <a:endParaRPr sz="1800"/>
          </a:p>
          <a:p>
            <a:pPr indent="-171450" lvl="0" marL="171450" rtl="0" algn="l">
              <a:lnSpc>
                <a:spcPct val="100000"/>
              </a:lnSpc>
              <a:spcBef>
                <a:spcPts val="360"/>
              </a:spcBef>
              <a:spcAft>
                <a:spcPts val="0"/>
              </a:spcAft>
              <a:buSzPts val="1800"/>
              <a:buChar char="▪"/>
            </a:pPr>
            <a:r>
              <a:rPr lang="en-US" sz="1800"/>
              <a:t>Each image is loaded into a custom dataset and data loader processed with PyTorch</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e6ba803bbe_0_14"/>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Workstation details</a:t>
            </a:r>
            <a:endParaRPr/>
          </a:p>
        </p:txBody>
      </p:sp>
      <p:sp>
        <p:nvSpPr>
          <p:cNvPr id="99" name="Google Shape;99;ge6ba803bbe_0_14"/>
          <p:cNvSpPr txBox="1"/>
          <p:nvPr>
            <p:ph idx="1" type="body"/>
          </p:nvPr>
        </p:nvSpPr>
        <p:spPr>
          <a:xfrm>
            <a:off x="628650" y="1352550"/>
            <a:ext cx="7886700" cy="2667000"/>
          </a:xfrm>
          <a:prstGeom prst="rect">
            <a:avLst/>
          </a:prstGeom>
        </p:spPr>
        <p:txBody>
          <a:bodyPr anchorCtr="0" anchor="t" bIns="45700" lIns="91425" spcFirstLastPara="1" rIns="91425" wrap="square" tIns="45700">
            <a:noAutofit/>
          </a:bodyPr>
          <a:lstStyle/>
          <a:p>
            <a:pPr indent="-184150" lvl="0" marL="171450" rtl="0" algn="l">
              <a:spcBef>
                <a:spcPts val="0"/>
              </a:spcBef>
              <a:spcAft>
                <a:spcPts val="0"/>
              </a:spcAft>
              <a:buClr>
                <a:srgbClr val="CC0000"/>
              </a:buClr>
              <a:buSzPts val="1800"/>
              <a:buChar char="▪"/>
            </a:pPr>
            <a:r>
              <a:rPr lang="en-US" sz="1800"/>
              <a:t>Hardware</a:t>
            </a:r>
            <a:endParaRPr sz="1800"/>
          </a:p>
          <a:p>
            <a:pPr indent="-171450" lvl="1" marL="514350" rtl="0" algn="l">
              <a:spcBef>
                <a:spcPts val="0"/>
              </a:spcBef>
              <a:spcAft>
                <a:spcPts val="0"/>
              </a:spcAft>
              <a:buSzPts val="1800"/>
              <a:buChar char="▪"/>
            </a:pPr>
            <a:r>
              <a:rPr lang="en-US"/>
              <a:t>BU Shared Compute Cluster</a:t>
            </a:r>
            <a:endParaRPr/>
          </a:p>
          <a:p>
            <a:pPr indent="-171450" lvl="2" marL="857250" rtl="0" algn="l">
              <a:spcBef>
                <a:spcPts val="0"/>
              </a:spcBef>
              <a:spcAft>
                <a:spcPts val="0"/>
              </a:spcAft>
              <a:buSzPts val="1800"/>
              <a:buChar char="▪"/>
            </a:pPr>
            <a:r>
              <a:rPr lang="en-US" sz="1800"/>
              <a:t>1x Tesla V100</a:t>
            </a:r>
            <a:endParaRPr sz="1800"/>
          </a:p>
          <a:p>
            <a:pPr indent="-171450" lvl="2" marL="857250" rtl="0" algn="l">
              <a:spcBef>
                <a:spcPts val="0"/>
              </a:spcBef>
              <a:spcAft>
                <a:spcPts val="0"/>
              </a:spcAft>
              <a:buSzPts val="1800"/>
              <a:buChar char="▪"/>
            </a:pPr>
            <a:r>
              <a:rPr lang="en-US" sz="1800"/>
              <a:t>4x CPU Cores</a:t>
            </a:r>
            <a:endParaRPr sz="1800"/>
          </a:p>
          <a:p>
            <a:pPr indent="-171450" lvl="2" marL="857250" rtl="0" algn="l">
              <a:spcBef>
                <a:spcPts val="0"/>
              </a:spcBef>
              <a:spcAft>
                <a:spcPts val="0"/>
              </a:spcAft>
              <a:buSzPts val="1800"/>
              <a:buChar char="▪"/>
            </a:pPr>
            <a:r>
              <a:rPr lang="en-US" sz="1800"/>
              <a:t>5 hours session</a:t>
            </a:r>
            <a:endParaRPr sz="1800"/>
          </a:p>
          <a:p>
            <a:pPr indent="0" lvl="0" marL="0" rtl="0" algn="l">
              <a:spcBef>
                <a:spcPts val="0"/>
              </a:spcBef>
              <a:spcAft>
                <a:spcPts val="0"/>
              </a:spcAft>
              <a:buNone/>
            </a:pPr>
            <a:r>
              <a:t/>
            </a:r>
            <a:endParaRPr sz="1800"/>
          </a:p>
          <a:p>
            <a:pPr indent="-184150" lvl="0" marL="171450" rtl="0" algn="l">
              <a:spcBef>
                <a:spcPts val="0"/>
              </a:spcBef>
              <a:spcAft>
                <a:spcPts val="0"/>
              </a:spcAft>
              <a:buClr>
                <a:srgbClr val="CC0000"/>
              </a:buClr>
              <a:buSzPts val="1800"/>
              <a:buChar char="▪"/>
            </a:pPr>
            <a:r>
              <a:rPr lang="en-US" sz="1800"/>
              <a:t>Software</a:t>
            </a:r>
            <a:endParaRPr sz="1800"/>
          </a:p>
          <a:p>
            <a:pPr indent="-171450" lvl="1" marL="514350" rtl="0" algn="l">
              <a:spcBef>
                <a:spcPts val="0"/>
              </a:spcBef>
              <a:spcAft>
                <a:spcPts val="0"/>
              </a:spcAft>
              <a:buSzPts val="1800"/>
              <a:buChar char="▪"/>
            </a:pPr>
            <a:r>
              <a:rPr lang="en-US"/>
              <a:t>PyTorch 1.10</a:t>
            </a:r>
            <a:endParaRPr/>
          </a:p>
          <a:p>
            <a:pPr indent="-171450" lvl="1" marL="514350" rtl="0" algn="l">
              <a:spcBef>
                <a:spcPts val="0"/>
              </a:spcBef>
              <a:spcAft>
                <a:spcPts val="0"/>
              </a:spcAft>
              <a:buSzPts val="1800"/>
              <a:buChar char="▪"/>
            </a:pPr>
            <a:r>
              <a:rPr lang="en-US"/>
              <a:t>Python 3.8.6</a:t>
            </a:r>
            <a:endParaRPr/>
          </a:p>
          <a:p>
            <a:pPr indent="-171450" lvl="1" marL="514350" rtl="0" algn="l">
              <a:spcBef>
                <a:spcPts val="0"/>
              </a:spcBef>
              <a:spcAft>
                <a:spcPts val="0"/>
              </a:spcAft>
              <a:buSzPts val="1800"/>
              <a:buChar char="▪"/>
            </a:pPr>
            <a:r>
              <a:rPr lang="en-US"/>
              <a:t>Jupyterlab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e6c3919a4f_0_48"/>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U-net</a:t>
            </a:r>
            <a:endParaRPr/>
          </a:p>
        </p:txBody>
      </p:sp>
      <p:pic>
        <p:nvPicPr>
          <p:cNvPr id="106" name="Google Shape;106;ge6c3919a4f_0_48"/>
          <p:cNvPicPr preferRelativeResize="0"/>
          <p:nvPr/>
        </p:nvPicPr>
        <p:blipFill>
          <a:blip r:embed="rId3">
            <a:alphaModFix/>
          </a:blip>
          <a:stretch>
            <a:fillRect/>
          </a:stretch>
        </p:blipFill>
        <p:spPr>
          <a:xfrm>
            <a:off x="1890150" y="754125"/>
            <a:ext cx="5363710" cy="3635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e92b024364_0_0"/>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pic>
        <p:nvPicPr>
          <p:cNvPr id="113" name="Google Shape;113;ge92b024364_0_0"/>
          <p:cNvPicPr preferRelativeResize="0"/>
          <p:nvPr/>
        </p:nvPicPr>
        <p:blipFill>
          <a:blip r:embed="rId3">
            <a:alphaModFix/>
          </a:blip>
          <a:stretch>
            <a:fillRect/>
          </a:stretch>
        </p:blipFill>
        <p:spPr>
          <a:xfrm>
            <a:off x="5003888" y="821375"/>
            <a:ext cx="3860625" cy="3415600"/>
          </a:xfrm>
          <a:prstGeom prst="rect">
            <a:avLst/>
          </a:prstGeom>
          <a:noFill/>
          <a:ln>
            <a:noFill/>
          </a:ln>
        </p:spPr>
      </p:pic>
      <p:pic>
        <p:nvPicPr>
          <p:cNvPr id="114" name="Google Shape;114;ge92b024364_0_0"/>
          <p:cNvPicPr preferRelativeResize="0"/>
          <p:nvPr/>
        </p:nvPicPr>
        <p:blipFill>
          <a:blip r:embed="rId4">
            <a:alphaModFix/>
          </a:blip>
          <a:stretch>
            <a:fillRect/>
          </a:stretch>
        </p:blipFill>
        <p:spPr>
          <a:xfrm>
            <a:off x="254675" y="3048946"/>
            <a:ext cx="4571999" cy="1188025"/>
          </a:xfrm>
          <a:prstGeom prst="rect">
            <a:avLst/>
          </a:prstGeom>
          <a:noFill/>
          <a:ln>
            <a:noFill/>
          </a:ln>
        </p:spPr>
      </p:pic>
      <p:pic>
        <p:nvPicPr>
          <p:cNvPr id="115" name="Google Shape;115;ge92b024364_0_0"/>
          <p:cNvPicPr preferRelativeResize="0"/>
          <p:nvPr/>
        </p:nvPicPr>
        <p:blipFill>
          <a:blip r:embed="rId5">
            <a:alphaModFix/>
          </a:blip>
          <a:stretch>
            <a:fillRect/>
          </a:stretch>
        </p:blipFill>
        <p:spPr>
          <a:xfrm>
            <a:off x="1051723" y="1043399"/>
            <a:ext cx="2977901" cy="1907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e92b024364_0_15"/>
          <p:cNvSpPr txBox="1"/>
          <p:nvPr>
            <p:ph type="title"/>
          </p:nvPr>
        </p:nvSpPr>
        <p:spPr>
          <a:xfrm>
            <a:off x="628650" y="361950"/>
            <a:ext cx="7886700" cy="8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Dynamic learning rate adjustment</a:t>
            </a:r>
            <a:endParaRPr/>
          </a:p>
        </p:txBody>
      </p:sp>
      <p:pic>
        <p:nvPicPr>
          <p:cNvPr id="122" name="Google Shape;122;ge92b024364_0_15"/>
          <p:cNvPicPr preferRelativeResize="0"/>
          <p:nvPr/>
        </p:nvPicPr>
        <p:blipFill>
          <a:blip r:embed="rId3">
            <a:alphaModFix/>
          </a:blip>
          <a:stretch>
            <a:fillRect/>
          </a:stretch>
        </p:blipFill>
        <p:spPr>
          <a:xfrm>
            <a:off x="1510460" y="1051050"/>
            <a:ext cx="5904590" cy="321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2008-01-28T19:49:47Z</dcterms:created>
  <dc:creator>user</dc:creator>
</cp:coreProperties>
</file>